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Merriweather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.fntdata"/><Relationship Id="rId25" Type="http://schemas.openxmlformats.org/officeDocument/2006/relationships/font" Target="fonts/Merriweather-regular.fntdata"/><Relationship Id="rId28" Type="http://schemas.openxmlformats.org/officeDocument/2006/relationships/font" Target="fonts/Merriweather-boldItalic.fntdata"/><Relationship Id="rId27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1288262e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1288262e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1288262e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a1288262e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1288262e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1288262e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1288262e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1288262e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8b038383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a8b038383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c56d2d4c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ac56d2d4c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8b038383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8b038383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56d2d4c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56d2d4c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c56d2d4c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c56d2d4c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8b038383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8b038383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8b038383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8b038383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1288262e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1288262e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1288262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1288262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1288262e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1288262e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alifarina/ScalaProject" TargetMode="External"/><Relationship Id="rId4" Type="http://schemas.openxmlformats.org/officeDocument/2006/relationships/hyperlink" Target="https://en.wikipedia.org/" TargetMode="External"/><Relationship Id="rId5" Type="http://schemas.openxmlformats.org/officeDocument/2006/relationships/hyperlink" Target="https://docs.scala-lang.org/" TargetMode="External"/><Relationship Id="rId6" Type="http://schemas.openxmlformats.org/officeDocument/2006/relationships/hyperlink" Target="https://www.geeksforgeeks.org/" TargetMode="External"/><Relationship Id="rId7" Type="http://schemas.openxmlformats.org/officeDocument/2006/relationships/hyperlink" Target="https://stackoverflow.com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en.wikipedia.org/wiki/Build_tool" TargetMode="External"/><Relationship Id="rId4" Type="http://schemas.openxmlformats.org/officeDocument/2006/relationships/hyperlink" Target="https://en.wikipedia.org/wiki/Java_(programming_language)" TargetMode="External"/><Relationship Id="rId5" Type="http://schemas.openxmlformats.org/officeDocument/2006/relationships/hyperlink" Target="https://en.wikipedia.org/wiki/Apache_Maven" TargetMode="External"/><Relationship Id="rId6" Type="http://schemas.openxmlformats.org/officeDocument/2006/relationships/hyperlink" Target="https://en.wikipedia.org/wiki/Apache_Ant" TargetMode="External"/><Relationship Id="rId7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hyperlink" Target="https://www.geeksforgeeks.org/switch-statement-in-java/" TargetMode="External"/><Relationship Id="rId5" Type="http://schemas.openxmlformats.org/officeDocument/2006/relationships/hyperlink" Target="https://www.geeksforgeeks.org/switch-statement-cc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hyperlink" Target="https://www.scala-lang.org/api/2.9.3/scala/Left.html" TargetMode="External"/><Relationship Id="rId5" Type="http://schemas.openxmlformats.org/officeDocument/2006/relationships/hyperlink" Target="https://www.scala-lang.org/api/2.9.3/scala/Left.html" TargetMode="External"/><Relationship Id="rId6" Type="http://schemas.openxmlformats.org/officeDocument/2006/relationships/hyperlink" Target="https://www.scala-lang.org/api/2.9.3/scala/Right.html" TargetMode="External"/><Relationship Id="rId7" Type="http://schemas.openxmlformats.org/officeDocument/2006/relationships/hyperlink" Target="https://www.scala-lang.org/api/2.9.3/scala/Righ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7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SimpleSqlEngine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432925" y="1255085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DSIA-5101C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4476500" y="38663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Created By :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Ankit Nagar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</a:rPr>
              <a:t>Farina Ali Kurabarwala</a:t>
            </a:r>
            <a:endParaRPr b="1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5700" y="603353"/>
            <a:ext cx="2862064" cy="114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/>
        </p:nvSpPr>
        <p:spPr>
          <a:xfrm>
            <a:off x="248200" y="633300"/>
            <a:ext cx="3380700" cy="38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Pattern Matching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Either - Dysjunction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Singleton Object class</a:t>
            </a:r>
            <a:endParaRPr b="1" sz="2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Swing library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Abstract classes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Collections : List, Arrays and Hashmaps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3962475" y="188275"/>
            <a:ext cx="49893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No concept of static class or methods in scala.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Object class as singleton class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Variables and functions can be accessed without creating object of the class.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500" y="1615975"/>
            <a:ext cx="5210300" cy="3308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/>
        </p:nvSpPr>
        <p:spPr>
          <a:xfrm>
            <a:off x="248200" y="633300"/>
            <a:ext cx="3380700" cy="38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Pattern Matching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Either - Dysjunction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Singleton Object class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Swing library</a:t>
            </a:r>
            <a:endParaRPr b="1" sz="2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Abstract classes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Collections : List, Arrays and Hashmaps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3"/>
          <p:cNvSpPr txBox="1"/>
          <p:nvPr/>
        </p:nvSpPr>
        <p:spPr>
          <a:xfrm>
            <a:off x="3919700" y="256750"/>
            <a:ext cx="49893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External Library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Added to build.sbt as dependency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Creating User Interface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8900" y="1198150"/>
            <a:ext cx="5345101" cy="36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 txBox="1"/>
          <p:nvPr/>
        </p:nvSpPr>
        <p:spPr>
          <a:xfrm>
            <a:off x="3798900" y="1666375"/>
            <a:ext cx="51102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This is a UI library that wraps most of Java Swing for Scala in a straightforward manner.</a:t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6263" y="2373775"/>
            <a:ext cx="4336165" cy="261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/>
        </p:nvSpPr>
        <p:spPr>
          <a:xfrm>
            <a:off x="248200" y="633300"/>
            <a:ext cx="3380700" cy="38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Pattern Matching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Either - Dysjunction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Singleton Object class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Swing library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Abstract classes</a:t>
            </a:r>
            <a:endParaRPr b="1" sz="2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Collections : List, Arrays and Hashmaps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4"/>
          <p:cNvSpPr txBox="1"/>
          <p:nvPr/>
        </p:nvSpPr>
        <p:spPr>
          <a:xfrm>
            <a:off x="4022375" y="265300"/>
            <a:ext cx="49551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Use of Abstract class to declare the methods.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Extended this class to use the builder pattern and make query writing easy.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2376" y="1042500"/>
            <a:ext cx="4802950" cy="3967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/>
        </p:nvSpPr>
        <p:spPr>
          <a:xfrm>
            <a:off x="248200" y="633300"/>
            <a:ext cx="3380700" cy="38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Pattern Matching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Either - Dysjunction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Singleton Object class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Swing library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Abstract classes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Collections : List, Arrays and Hashmaps</a:t>
            </a:r>
            <a:endParaRPr b="1" sz="2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4675" y="1091925"/>
            <a:ext cx="5359324" cy="147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4675" y="3324000"/>
            <a:ext cx="5359324" cy="1196108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 txBox="1"/>
          <p:nvPr/>
        </p:nvSpPr>
        <p:spPr>
          <a:xfrm>
            <a:off x="3784675" y="633300"/>
            <a:ext cx="2012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latin typeface="Roboto"/>
                <a:ea typeface="Roboto"/>
                <a:cs typeface="Roboto"/>
                <a:sym typeface="Roboto"/>
              </a:rPr>
              <a:t>HashMaps</a:t>
            </a:r>
            <a:endParaRPr u="sng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5"/>
          <p:cNvSpPr txBox="1"/>
          <p:nvPr/>
        </p:nvSpPr>
        <p:spPr>
          <a:xfrm>
            <a:off x="3784675" y="2800300"/>
            <a:ext cx="2012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latin typeface="Roboto"/>
                <a:ea typeface="Roboto"/>
                <a:cs typeface="Roboto"/>
                <a:sym typeface="Roboto"/>
              </a:rPr>
              <a:t>Lists</a:t>
            </a:r>
            <a:endParaRPr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/>
              <a:t>Thank You</a:t>
            </a:r>
            <a:endParaRPr b="1" sz="1500"/>
          </a:p>
        </p:txBody>
      </p:sp>
      <p:sp>
        <p:nvSpPr>
          <p:cNvPr id="158" name="Google Shape;158;p26"/>
          <p:cNvSpPr txBox="1"/>
          <p:nvPr/>
        </p:nvSpPr>
        <p:spPr>
          <a:xfrm>
            <a:off x="838700" y="855825"/>
            <a:ext cx="71376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222222"/>
                </a:solidFill>
                <a:highlight>
                  <a:srgbClr val="FFFFFF"/>
                </a:highlight>
              </a:rPr>
              <a:t>Here is the github link with detailed description in the ReadMe.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u="sng">
                <a:solidFill>
                  <a:srgbClr val="1155CC"/>
                </a:solidFill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https://github.com/alifarina/ScalaProject</a:t>
            </a:r>
            <a:endParaRPr sz="1100" u="sng">
              <a:solidFill>
                <a:srgbClr val="1155CC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26"/>
          <p:cNvSpPr txBox="1"/>
          <p:nvPr/>
        </p:nvSpPr>
        <p:spPr>
          <a:xfrm>
            <a:off x="924300" y="1703100"/>
            <a:ext cx="7240200" cy="21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latin typeface="Roboto"/>
                <a:ea typeface="Roboto"/>
                <a:cs typeface="Roboto"/>
                <a:sym typeface="Roboto"/>
              </a:rPr>
              <a:t>Références</a:t>
            </a:r>
            <a:r>
              <a:rPr b="1" lang="fr" sz="1600">
                <a:latin typeface="Roboto"/>
                <a:ea typeface="Roboto"/>
                <a:cs typeface="Roboto"/>
                <a:sym typeface="Roboto"/>
              </a:rPr>
              <a:t> : 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https://en.wikipedia.org/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https://docs.scala-lang.org/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https://www.geeksforgeeks.org/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https://stackoverflow.com/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2256125" y="186562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Demo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SimpleSqlEngine Objective</a:t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383125" y="1542100"/>
            <a:ext cx="8380800" cy="3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fr" sz="1600">
                <a:latin typeface="Roboto"/>
                <a:ea typeface="Roboto"/>
                <a:cs typeface="Roboto"/>
                <a:sym typeface="Roboto"/>
              </a:rPr>
              <a:t>Integrate simple SQL queries.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fr" sz="1600">
                <a:latin typeface="Roboto"/>
                <a:ea typeface="Roboto"/>
                <a:cs typeface="Roboto"/>
                <a:sym typeface="Roboto"/>
              </a:rPr>
              <a:t>Provide simple UI to be able to access the database.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fr" sz="1600">
                <a:latin typeface="Roboto"/>
                <a:ea typeface="Roboto"/>
                <a:cs typeface="Roboto"/>
                <a:sym typeface="Roboto"/>
              </a:rPr>
              <a:t>Use as many scala and Java features as possible.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fr" sz="1600">
                <a:latin typeface="Roboto"/>
                <a:ea typeface="Roboto"/>
                <a:cs typeface="Roboto"/>
                <a:sym typeface="Roboto"/>
              </a:rPr>
              <a:t>Create a light sql engine with limited features.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IDE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450" y="2614000"/>
            <a:ext cx="1812450" cy="16674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4070750" y="1800700"/>
            <a:ext cx="4722000" cy="13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latin typeface="Roboto"/>
                <a:ea typeface="Roboto"/>
                <a:cs typeface="Roboto"/>
                <a:sym typeface="Roboto"/>
              </a:rPr>
              <a:t>Java Version : 13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latin typeface="Roboto"/>
                <a:ea typeface="Roboto"/>
                <a:cs typeface="Roboto"/>
                <a:sym typeface="Roboto"/>
              </a:rPr>
              <a:t>Scala Version : 2.13.3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1350525" y="4281450"/>
            <a:ext cx="1812300" cy="1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2020.2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Version control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77025"/>
            <a:ext cx="9143999" cy="3866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/>
        </p:nvSpPr>
        <p:spPr>
          <a:xfrm>
            <a:off x="4030925" y="213950"/>
            <a:ext cx="33549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latin typeface="Roboto"/>
                <a:ea typeface="Roboto"/>
                <a:cs typeface="Roboto"/>
                <a:sym typeface="Roboto"/>
              </a:rPr>
              <a:t>Project Structure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449124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4133625" y="761675"/>
            <a:ext cx="4715700" cy="41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Common :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Project constants and global variables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singleton objects.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Errors :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Error class to be thrown as exception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Functional 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Classes of main usage, combines java and scala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code together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UI :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Contains User Interface elements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Utils :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	Common usability functions.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startup : It is the primary file to be executed.(Startup file)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What is sbt?</a:t>
            </a: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393675" y="1412100"/>
            <a:ext cx="85206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202122"/>
                </a:solidFill>
                <a:highlight>
                  <a:srgbClr val="FFFFFF"/>
                </a:highlight>
              </a:rPr>
              <a:t>Scala Build Tool : open-source </a:t>
            </a:r>
            <a:r>
              <a:rPr b="1" lang="fr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build tool</a:t>
            </a:r>
            <a:r>
              <a:rPr b="1" lang="fr">
                <a:solidFill>
                  <a:srgbClr val="202122"/>
                </a:solidFill>
                <a:highlight>
                  <a:srgbClr val="FFFFFF"/>
                </a:highlight>
              </a:rPr>
              <a:t> for Scala and </a:t>
            </a:r>
            <a:r>
              <a:rPr b="1" lang="fr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Java</a:t>
            </a:r>
            <a:r>
              <a:rPr b="1" lang="fr">
                <a:solidFill>
                  <a:srgbClr val="202122"/>
                </a:solidFill>
                <a:highlight>
                  <a:srgbClr val="FFFFFF"/>
                </a:highlight>
              </a:rPr>
              <a:t> projects, similar to Apache's </a:t>
            </a:r>
            <a:r>
              <a:rPr b="1" lang="fr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Maven</a:t>
            </a:r>
            <a:r>
              <a:rPr b="1" lang="fr">
                <a:solidFill>
                  <a:srgbClr val="202122"/>
                </a:solidFill>
                <a:highlight>
                  <a:srgbClr val="FFFFFF"/>
                </a:highlight>
              </a:rPr>
              <a:t> and </a:t>
            </a:r>
            <a:r>
              <a:rPr b="1" lang="fr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Ant</a:t>
            </a:r>
            <a:r>
              <a:rPr b="1" lang="fr">
                <a:solidFill>
                  <a:srgbClr val="202122"/>
                </a:solidFill>
                <a:highlight>
                  <a:srgbClr val="FFFFFF"/>
                </a:highlight>
              </a:rPr>
              <a:t>.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2298000"/>
            <a:ext cx="8839202" cy="2404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/>
        </p:nvSpPr>
        <p:spPr>
          <a:xfrm>
            <a:off x="1728750" y="2122425"/>
            <a:ext cx="5580000" cy="13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Scala Features</a:t>
            </a:r>
            <a:endParaRPr b="1" sz="3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/>
        </p:nvSpPr>
        <p:spPr>
          <a:xfrm>
            <a:off x="248200" y="633300"/>
            <a:ext cx="3380700" cy="38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Pattern Matching</a:t>
            </a:r>
            <a:endParaRPr b="1" sz="2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Either - Dysjunction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Singleton Object class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Swing library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Abstract classes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Collections : List, Arrays and Hashmaps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3198" y="1723248"/>
            <a:ext cx="5101050" cy="130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3793200" y="478950"/>
            <a:ext cx="53034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/>
              <a:t>It is a technique for checking a value against a pattern. It is similar to the</a:t>
            </a:r>
            <a:r>
              <a:rPr b="1" lang="fr" sz="1300">
                <a:uFill>
                  <a:noFill/>
                </a:uFill>
                <a:hlinkClick r:id="rId4"/>
              </a:rPr>
              <a:t> </a:t>
            </a:r>
            <a:r>
              <a:rPr b="1" lang="fr" sz="1300"/>
              <a:t>switch statement of Jav</a:t>
            </a:r>
            <a:r>
              <a:rPr b="1" lang="fr" sz="1300"/>
              <a:t>a </a:t>
            </a:r>
            <a:r>
              <a:rPr b="1" lang="fr" sz="1300"/>
              <a:t> and</a:t>
            </a:r>
            <a:r>
              <a:rPr b="1" lang="fr" sz="1300">
                <a:uFill>
                  <a:noFill/>
                </a:uFill>
                <a:hlinkClick r:id="rId5"/>
              </a:rPr>
              <a:t> </a:t>
            </a:r>
            <a:r>
              <a:rPr b="1" lang="fr" sz="1300"/>
              <a:t>C.</a:t>
            </a:r>
            <a:r>
              <a:rPr lang="fr" sz="1300"/>
              <a:t> 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/>
        </p:nvSpPr>
        <p:spPr>
          <a:xfrm>
            <a:off x="248200" y="633300"/>
            <a:ext cx="3380700" cy="38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Pattern Matching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Either - Dysjunction</a:t>
            </a:r>
            <a:endParaRPr b="1" sz="2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Singleton Object class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Swing library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Abstract classes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Collections : List, Arrays and Hashmaps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0738" y="1475825"/>
            <a:ext cx="5373326" cy="1893318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/>
        </p:nvSpPr>
        <p:spPr>
          <a:xfrm>
            <a:off x="3770750" y="138425"/>
            <a:ext cx="5373300" cy="13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/>
              <a:t>Represents a value of one of two possible types (a disjoint union.) 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/>
              <a:t>Instances of Either are either an instance of</a:t>
            </a:r>
            <a:r>
              <a:rPr b="1" lang="fr" sz="1300">
                <a:uFill>
                  <a:noFill/>
                </a:uFill>
                <a:hlinkClick r:id="rId4"/>
              </a:rPr>
              <a:t> </a:t>
            </a:r>
            <a:r>
              <a:rPr b="1" lang="fr" sz="1300" u="sng">
                <a:solidFill>
                  <a:schemeClr val="hlink"/>
                </a:solidFill>
                <a:hlinkClick r:id="rId5"/>
              </a:rPr>
              <a:t>Left</a:t>
            </a:r>
            <a:r>
              <a:rPr b="1" lang="fr" sz="1300"/>
              <a:t> or</a:t>
            </a:r>
            <a:r>
              <a:rPr b="1" lang="fr" sz="1300">
                <a:uFill>
                  <a:noFill/>
                </a:uFill>
                <a:hlinkClick r:id="rId6"/>
              </a:rPr>
              <a:t> </a:t>
            </a:r>
            <a:r>
              <a:rPr b="1" lang="fr" sz="1300" u="sng">
                <a:solidFill>
                  <a:schemeClr val="hlink"/>
                </a:solidFill>
                <a:hlinkClick r:id="rId7"/>
              </a:rPr>
              <a:t>Right</a:t>
            </a:r>
            <a:r>
              <a:rPr b="1" lang="fr" sz="1300"/>
              <a:t>.</a:t>
            </a:r>
            <a:endParaRPr b="1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