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13">
          <p15:clr>
            <a:srgbClr val="9AA0A6"/>
          </p15:clr>
        </p15:guide>
        <p15:guide id="4" pos="508">
          <p15:clr>
            <a:srgbClr val="9AA0A6"/>
          </p15:clr>
        </p15:guide>
        <p15:guide id="5" pos="1247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Dieter Hoogestraa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913" orient="horz"/>
        <p:guide pos="508"/>
        <p:guide pos="124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Raleway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6-30T07:00:22.506">
    <p:pos x="6000" y="0"/>
    <p:text>Batch Size: 256 for low resolution (28*28), 20 for higher resolution (336,504)</p:text>
  </p:cm>
  <p:cm authorId="0" idx="2" dt="2020-06-30T07:07:15.101">
    <p:pos x="6000" y="100"/>
    <p:text>Dropout: results without dropout are better than those with dropout
Results with higher resolution are better than those with lower resolution
Reason: The images don't show concepts like letters or numbers. And the networt is a linear system. Therefore, white space can't be ignored.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5244270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5244270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524427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524427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obtain better results through: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Small dataset -&gt; To cover more scenarios we need more data, many features are hidden from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limited resources -&gt; Colab terminates when we use too many epochs or too high resolution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Code can be easily extended to work with a larger dataset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1aaf1eb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1aaf1eb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2442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2442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524427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524427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Generator uses gradient of discriminator to train (Backpropagation)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Generating images which resemble images from the datasource and by that creating new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Generator uses random noise to create images. Does NOT use Real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Discriminator classifies images in 2 categories: Real image, fake image (from generator)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Discriminator trained in standard supervised learning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Both networks try optimize itself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	Generator can learn to mimic any distribution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Image source: https://medium.com/datadriveninvestor/generative-adversarial-network-gan-using-keras-ce1c05cfdfd3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524427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524427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18ce5f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18ce5f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Discriminator layer: 3 Conv + 3 Activations + 1 Dense + 1 Flatten =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Generator layer: 3 Conv + 3 Activations + 3 Normalisations + 1 Reshape + 1 Dense = 11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1c166ba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21c166b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1c166ba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1c166ba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every pixel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lungs are no conecpts like letter or numbers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1c166b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1c166b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0" y="752775"/>
            <a:ext cx="9144000" cy="38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30000" y="10138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1225" y="1985975"/>
            <a:ext cx="72510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1</a:t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311" y="4718688"/>
            <a:ext cx="910539" cy="3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175" y="4729569"/>
            <a:ext cx="1337668" cy="2757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/>
        </p:nvSpPr>
        <p:spPr>
          <a:xfrm>
            <a:off x="721225" y="4628725"/>
            <a:ext cx="637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Resembling COVID-19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Dieter Hoogestraat, Felix Facklam, Ali Farooq @opencampus Tensorflow SoSe2020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1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hyperlink" Target="https://www.kaggle.com/luisblanche/covidct" TargetMode="External"/><Relationship Id="rId5" Type="http://schemas.openxmlformats.org/officeDocument/2006/relationships/hyperlink" Target="https://github.com/ieee8023/covid-chestxray-datas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ensorflow.org/tutorials/generative/dcga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Resembling COVID-19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200"/>
              <a:t>Using Generative Adversarial Networks (GAN’s) to create CT-Scans of COVID-19 infected lungs</a:t>
            </a:r>
            <a:endParaRPr sz="22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F3F3F3"/>
                </a:solidFill>
              </a:rPr>
              <a:t>Dieter Hoogestraat, Felix Facklam, Ali Farooq    @opencampus Tensorflow SoSe2020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865" y="4227525"/>
            <a:ext cx="176433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825" y="4248609"/>
            <a:ext cx="2591977" cy="53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30000" y="10138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337" y="1515513"/>
            <a:ext cx="2953325" cy="2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30000" y="10138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Conclusion and Future Work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97425" y="1757375"/>
            <a:ext cx="72510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Created new CT Scans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Better results through: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larger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more computational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Easily extensible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Generated images can be used for future covid-19 projects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30000" y="10138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Agenda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97425" y="1757375"/>
            <a:ext cx="72510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Generative Adversarial Network (GAN)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0138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Goal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97425" y="1757375"/>
            <a:ext cx="72510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Small open source datasets with 356 COVID-19 lung 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Create new </a:t>
            </a:r>
            <a:r>
              <a:rPr lang="da"/>
              <a:t>COVID-19 lung CTs </a:t>
            </a:r>
            <a:r>
              <a:rPr lang="da"/>
              <a:t>images by using Generative Adversarial Network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00" y="2848744"/>
            <a:ext cx="4466476" cy="15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908475" y="2766600"/>
            <a:ext cx="13086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000">
                <a:latin typeface="Ubuntu"/>
                <a:ea typeface="Ubuntu"/>
                <a:cs typeface="Ubuntu"/>
                <a:sym typeface="Ubuntu"/>
              </a:rPr>
              <a:t>Fig. 1</a:t>
            </a:r>
            <a:r>
              <a:rPr lang="da" sz="1000">
                <a:latin typeface="Ubuntu"/>
                <a:ea typeface="Ubuntu"/>
                <a:cs typeface="Ubuntu"/>
                <a:sym typeface="Ubuntu"/>
              </a:rPr>
              <a:t>: CT of a lung affected by COVID-19 (left), CT of a healthy lung (right)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0138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Generative Adversarial Networks (GAN’s)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97425" y="1757375"/>
            <a:ext cx="72510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Two competing deep neural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Generator (Image generator)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Discriminator (Classifier)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Networks trying to optimize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Generator can learn any data distribution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73675"/>
            <a:ext cx="4457326" cy="207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495800" y="3895375"/>
            <a:ext cx="4144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000">
                <a:latin typeface="Ubuntu"/>
                <a:ea typeface="Ubuntu"/>
                <a:cs typeface="Ubuntu"/>
                <a:sym typeface="Ubuntu"/>
              </a:rPr>
              <a:t>Fig. 2</a:t>
            </a:r>
            <a:r>
              <a:rPr lang="da" sz="1000">
                <a:latin typeface="Ubuntu"/>
                <a:ea typeface="Ubuntu"/>
                <a:cs typeface="Ubuntu"/>
                <a:sym typeface="Ubuntu"/>
              </a:rPr>
              <a:t>: Structure of a Generative Adversarial Network (GAN)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30000" y="10138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Data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97425" y="1757375"/>
            <a:ext cx="72510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750 CT scans, 316 with COVID-19 </a:t>
            </a:r>
            <a:r>
              <a:rPr lang="da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https://www.kaggle.com/luisblanche/covidct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40 CT scans with COVID-19 from</a:t>
            </a:r>
            <a:r>
              <a:rPr lang="da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https://ieee8023/covid-chestxray-dataset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</a:pPr>
            <a:r>
              <a:rPr lang="da">
                <a:latin typeface="Ubuntu"/>
                <a:ea typeface="Ubuntu"/>
                <a:cs typeface="Ubuntu"/>
                <a:sym typeface="Ubuntu"/>
              </a:rPr>
              <a:t>easily readable image formats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</a:pPr>
            <a:r>
              <a:rPr lang="da">
                <a:latin typeface="Ubuntu"/>
                <a:ea typeface="Ubuntu"/>
                <a:cs typeface="Ubuntu"/>
                <a:sym typeface="Ubuntu"/>
              </a:rPr>
              <a:t>different sizes/resolutions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</a:pPr>
            <a:r>
              <a:rPr lang="da">
                <a:latin typeface="Ubuntu"/>
                <a:ea typeface="Ubuntu"/>
                <a:cs typeface="Ubuntu"/>
                <a:sym typeface="Ubuntu"/>
              </a:rPr>
              <a:t>some with additional image-element (e.g. x-ray), that had to removed</a:t>
            </a:r>
            <a:br>
              <a:rPr lang="da">
                <a:latin typeface="Ubuntu"/>
                <a:ea typeface="Ubuntu"/>
                <a:cs typeface="Ubuntu"/>
                <a:sym typeface="Ubuntu"/>
              </a:rPr>
            </a:br>
            <a:br>
              <a:rPr lang="da">
                <a:latin typeface="Ubuntu"/>
                <a:ea typeface="Ubuntu"/>
                <a:cs typeface="Ubuntu"/>
                <a:sym typeface="Ubuntu"/>
              </a:rPr>
            </a:br>
            <a:r>
              <a:rPr lang="da">
                <a:latin typeface="Ubuntu"/>
                <a:ea typeface="Ubuntu"/>
                <a:cs typeface="Ubuntu"/>
                <a:sym typeface="Ubuntu"/>
              </a:rPr>
              <a:t>-&gt; 356 CT scans as input for a GAN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    Meanwhile there are more CT-datasets available. For this task and with respect to the available  </a:t>
            </a:r>
            <a:br>
              <a:rPr lang="da"/>
            </a:br>
            <a:r>
              <a:rPr lang="da"/>
              <a:t>    resources, the GAN input was restricted to these scan.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0138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Methods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97425" y="1757375"/>
            <a:ext cx="72510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Starting point: </a:t>
            </a:r>
            <a:r>
              <a:rPr lang="da" u="sng">
                <a:solidFill>
                  <a:schemeClr val="hlink"/>
                </a:solidFill>
                <a:hlinkClick r:id="rId3"/>
              </a:rPr>
              <a:t>https://www.tensorflow.org/tutorials/generative/dcgan</a:t>
            </a:r>
            <a:r>
              <a:rPr lang="da"/>
              <a:t> (as a blueprint)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Write some code to get the CT scans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Different parameters  were test to produce better results such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Testing activation functions (Relu, LeakyRelu) -&gt; LeakyRelu (slide 7)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No. of hidden layers for generator and discriminator (11/8)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Testing learning rates: 1E-3 to 1E-5 -&gt; 1E-4 turned out to be the best choice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Testing for dropout/no dropout: no dropout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Epochs: as much as possible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Batch size: depending on resources (as by now)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30000" y="1013850"/>
            <a:ext cx="72423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33800" y="1449725"/>
            <a:ext cx="79263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Raleway"/>
                <a:ea typeface="Raleway"/>
                <a:cs typeface="Raleway"/>
                <a:sym typeface="Raleway"/>
              </a:rPr>
              <a:t>500 epochs, learning rate 1E-4, resolution 28x28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a" sz="1600">
                <a:latin typeface="Raleway"/>
                <a:ea typeface="Raleway"/>
                <a:cs typeface="Raleway"/>
                <a:sym typeface="Raleway"/>
              </a:rPr>
              <a:t>ReLu                                                                                                       LeakyReLu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00" y="2214562"/>
            <a:ext cx="2476746" cy="232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354" y="2214450"/>
            <a:ext cx="2476746" cy="22937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210550" y="3306525"/>
            <a:ext cx="13614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000">
                <a:latin typeface="Ubuntu"/>
                <a:ea typeface="Ubuntu"/>
                <a:cs typeface="Ubuntu"/>
                <a:sym typeface="Ubuntu"/>
              </a:rPr>
              <a:t>Fig. 3</a:t>
            </a:r>
            <a:r>
              <a:rPr lang="da" sz="1000">
                <a:latin typeface="Ubuntu"/>
                <a:ea typeface="Ubuntu"/>
                <a:cs typeface="Ubuntu"/>
                <a:sym typeface="Ubuntu"/>
              </a:rPr>
              <a:t>: Results after 500 epochs with ReLu activation function (left) and LeakyRelu activation function (right)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0000" y="1013850"/>
            <a:ext cx="72423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33800" y="1449725"/>
            <a:ext cx="7926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Raleway"/>
                <a:ea typeface="Raleway"/>
                <a:cs typeface="Raleway"/>
                <a:sym typeface="Raleway"/>
              </a:rPr>
              <a:t>learning rate 1E-4, resolution 336x504, no dropout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a" sz="1600">
                <a:latin typeface="Raleway"/>
                <a:ea typeface="Raleway"/>
                <a:cs typeface="Raleway"/>
                <a:sym typeface="Raleway"/>
              </a:rPr>
              <a:t>2250 epochs</a:t>
            </a:r>
            <a:r>
              <a:rPr b="1" lang="da" sz="1600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     1000 epochs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14281" l="11499" r="8863" t="13259"/>
          <a:stretch/>
        </p:blipFill>
        <p:spPr>
          <a:xfrm>
            <a:off x="5709150" y="2244675"/>
            <a:ext cx="3096112" cy="22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287725" y="3904325"/>
            <a:ext cx="13614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000">
                <a:latin typeface="Ubuntu"/>
                <a:ea typeface="Ubuntu"/>
                <a:cs typeface="Ubuntu"/>
                <a:sym typeface="Ubuntu"/>
              </a:rPr>
              <a:t>Fig. 4</a:t>
            </a:r>
            <a:r>
              <a:rPr lang="da" sz="1000">
                <a:latin typeface="Ubuntu"/>
                <a:ea typeface="Ubuntu"/>
                <a:cs typeface="Ubuntu"/>
                <a:sym typeface="Ubuntu"/>
              </a:rPr>
              <a:t>: Results after 1000 (left) and 2250 (right)  epochs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374" y="2281625"/>
            <a:ext cx="3405326" cy="221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30000" y="972550"/>
            <a:ext cx="72423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Comparison real to GAN-generated images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988" y="1558325"/>
            <a:ext cx="2015276" cy="147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275" y="1558325"/>
            <a:ext cx="2092112" cy="1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350" y="1558325"/>
            <a:ext cx="2092100" cy="147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7801" y="3152525"/>
            <a:ext cx="2015275" cy="136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3275" y="3152525"/>
            <a:ext cx="2015275" cy="136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2350" y="3152525"/>
            <a:ext cx="2015275" cy="13691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733800" y="1424500"/>
            <a:ext cx="7068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latin typeface="Raleway"/>
                <a:ea typeface="Raleway"/>
                <a:cs typeface="Raleway"/>
                <a:sym typeface="Raleway"/>
              </a:rPr>
              <a:t>Real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806200" y="3108275"/>
            <a:ext cx="849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latin typeface="Lato"/>
                <a:ea typeface="Lato"/>
                <a:cs typeface="Lato"/>
                <a:sym typeface="Lato"/>
              </a:rPr>
              <a:t>GAN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903800" y="2940750"/>
            <a:ext cx="30249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000">
                <a:latin typeface="Ubuntu"/>
                <a:ea typeface="Ubuntu"/>
                <a:cs typeface="Ubuntu"/>
                <a:sym typeface="Ubuntu"/>
              </a:rPr>
              <a:t>Fig. 5</a:t>
            </a:r>
            <a:r>
              <a:rPr lang="da" sz="1000">
                <a:latin typeface="Ubuntu"/>
                <a:ea typeface="Ubuntu"/>
                <a:cs typeface="Ubuntu"/>
                <a:sym typeface="Ubuntu"/>
              </a:rPr>
              <a:t>:Real (top) and fake (bottom) lung CT scans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