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6" r:id="rId1"/>
  </p:sldMasterIdLst>
  <p:notesMasterIdLst>
    <p:notesMasterId r:id="rId11"/>
  </p:notesMasterIdLst>
  <p:sldIdLst>
    <p:sldId id="256" r:id="rId2"/>
    <p:sldId id="347" r:id="rId3"/>
    <p:sldId id="380" r:id="rId4"/>
    <p:sldId id="399" r:id="rId5"/>
    <p:sldId id="403" r:id="rId6"/>
    <p:sldId id="404" r:id="rId7"/>
    <p:sldId id="401" r:id="rId8"/>
    <p:sldId id="400" r:id="rId9"/>
    <p:sldId id="40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af allabadi" initials="aa" lastIdx="1" clrIdx="0">
    <p:extLst>
      <p:ext uri="{19B8F6BF-5375-455C-9EA6-DF929625EA0E}">
        <p15:presenceInfo xmlns:p15="http://schemas.microsoft.com/office/powerpoint/2012/main" userId="afaf allaba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68" d="100"/>
          <a:sy n="68" d="100"/>
        </p:scale>
        <p:origin x="810" y="78"/>
      </p:cViewPr>
      <p:guideLst/>
    </p:cSldViewPr>
  </p:slideViewPr>
  <p:notesTextViewPr>
    <p:cViewPr>
      <p:scale>
        <a:sx n="1" d="1"/>
        <a:sy n="1" d="1"/>
      </p:scale>
      <p:origin x="0" y="0"/>
    </p:cViewPr>
  </p:notesTextViewPr>
  <p:notesViewPr>
    <p:cSldViewPr snapToGrid="0">
      <p:cViewPr varScale="1">
        <p:scale>
          <a:sx n="62" d="100"/>
          <a:sy n="62" d="100"/>
        </p:scale>
        <p:origin x="229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66365-76CA-44FC-9E97-02B2FA4EB7CE}" type="datetimeFigureOut">
              <a:rPr lang="en-GB" smtClean="0"/>
              <a:t>13/06/2023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DA960-D887-4C87-BF9C-E284F21CEA0D}" type="slidenum">
              <a:rPr lang="en-GB" smtClean="0"/>
              <a:t>‹#›</a:t>
            </a:fld>
            <a:endParaRPr lang="en-GB" dirty="0"/>
          </a:p>
        </p:txBody>
      </p:sp>
    </p:spTree>
    <p:extLst>
      <p:ext uri="{BB962C8B-B14F-4D97-AF65-F5344CB8AC3E}">
        <p14:creationId xmlns:p14="http://schemas.microsoft.com/office/powerpoint/2010/main" val="317965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ADA960-D887-4C87-BF9C-E284F21CEA0D}" type="slidenum">
              <a:rPr lang="en-GB" smtClean="0"/>
              <a:t>3</a:t>
            </a:fld>
            <a:endParaRPr lang="en-GB"/>
          </a:p>
        </p:txBody>
      </p:sp>
    </p:spTree>
    <p:extLst>
      <p:ext uri="{BB962C8B-B14F-4D97-AF65-F5344CB8AC3E}">
        <p14:creationId xmlns:p14="http://schemas.microsoft.com/office/powerpoint/2010/main" val="336887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ADA960-D887-4C87-BF9C-E284F21CEA0D}" type="slidenum">
              <a:rPr lang="en-GB" smtClean="0"/>
              <a:t>4</a:t>
            </a:fld>
            <a:endParaRPr lang="en-GB"/>
          </a:p>
        </p:txBody>
      </p:sp>
    </p:spTree>
    <p:extLst>
      <p:ext uri="{BB962C8B-B14F-4D97-AF65-F5344CB8AC3E}">
        <p14:creationId xmlns:p14="http://schemas.microsoft.com/office/powerpoint/2010/main" val="114355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ADA960-D887-4C87-BF9C-E284F21CEA0D}" type="slidenum">
              <a:rPr lang="en-GB" smtClean="0"/>
              <a:t>5</a:t>
            </a:fld>
            <a:endParaRPr lang="en-GB"/>
          </a:p>
        </p:txBody>
      </p:sp>
    </p:spTree>
    <p:extLst>
      <p:ext uri="{BB962C8B-B14F-4D97-AF65-F5344CB8AC3E}">
        <p14:creationId xmlns:p14="http://schemas.microsoft.com/office/powerpoint/2010/main" val="1110626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ADA960-D887-4C87-BF9C-E284F21CEA0D}" type="slidenum">
              <a:rPr lang="en-GB" smtClean="0"/>
              <a:t>6</a:t>
            </a:fld>
            <a:endParaRPr lang="en-GB"/>
          </a:p>
        </p:txBody>
      </p:sp>
    </p:spTree>
    <p:extLst>
      <p:ext uri="{BB962C8B-B14F-4D97-AF65-F5344CB8AC3E}">
        <p14:creationId xmlns:p14="http://schemas.microsoft.com/office/powerpoint/2010/main" val="2533799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ADA960-D887-4C87-BF9C-E284F21CEA0D}" type="slidenum">
              <a:rPr lang="en-GB" smtClean="0"/>
              <a:t>7</a:t>
            </a:fld>
            <a:endParaRPr lang="en-GB"/>
          </a:p>
        </p:txBody>
      </p:sp>
    </p:spTree>
    <p:extLst>
      <p:ext uri="{BB962C8B-B14F-4D97-AF65-F5344CB8AC3E}">
        <p14:creationId xmlns:p14="http://schemas.microsoft.com/office/powerpoint/2010/main" val="323849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ADA960-D887-4C87-BF9C-E284F21CEA0D}" type="slidenum">
              <a:rPr lang="en-GB" smtClean="0"/>
              <a:t>8</a:t>
            </a:fld>
            <a:endParaRPr lang="en-GB"/>
          </a:p>
        </p:txBody>
      </p:sp>
    </p:spTree>
    <p:extLst>
      <p:ext uri="{BB962C8B-B14F-4D97-AF65-F5344CB8AC3E}">
        <p14:creationId xmlns:p14="http://schemas.microsoft.com/office/powerpoint/2010/main" val="1935879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ADA960-D887-4C87-BF9C-E284F21CEA0D}" type="slidenum">
              <a:rPr lang="en-GB" smtClean="0"/>
              <a:t>9</a:t>
            </a:fld>
            <a:endParaRPr lang="en-GB"/>
          </a:p>
        </p:txBody>
      </p:sp>
    </p:spTree>
    <p:extLst>
      <p:ext uri="{BB962C8B-B14F-4D97-AF65-F5344CB8AC3E}">
        <p14:creationId xmlns:p14="http://schemas.microsoft.com/office/powerpoint/2010/main" val="336644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73E0-11E4-42C1-BE0E-ACE62B4DF4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C3133D-6961-4DD9-B1CE-E820B869B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69322B-B9C7-4C1B-A66A-D8C23BA210BB}"/>
              </a:ext>
            </a:extLst>
          </p:cNvPr>
          <p:cNvSpPr>
            <a:spLocks noGrp="1"/>
          </p:cNvSpPr>
          <p:nvPr>
            <p:ph type="dt" sz="half" idx="10"/>
          </p:nvPr>
        </p:nvSpPr>
        <p:spPr/>
        <p:txBody>
          <a:bodyPr/>
          <a:lstStyle/>
          <a:p>
            <a:fld id="{E68E32CD-C0E4-4A8D-BDA1-A5707BED76AB}" type="datetime1">
              <a:rPr lang="en-GB" smtClean="0"/>
              <a:t>13/06/2023</a:t>
            </a:fld>
            <a:endParaRPr lang="en-GB"/>
          </a:p>
        </p:txBody>
      </p:sp>
      <p:sp>
        <p:nvSpPr>
          <p:cNvPr id="5" name="Footer Placeholder 4">
            <a:extLst>
              <a:ext uri="{FF2B5EF4-FFF2-40B4-BE49-F238E27FC236}">
                <a16:creationId xmlns:a16="http://schemas.microsoft.com/office/drawing/2014/main" id="{144A4FCB-16C8-403D-A7E9-8BCB229464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58D3FA-B989-4CC6-B27E-E0CFB268DA17}"/>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202513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645C-BEC3-4439-AE4E-74F24B4243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B58B96A-CCC2-472F-8A36-3239C88EFF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2C5406-AD1B-4D09-A42D-8732D0A43B09}"/>
              </a:ext>
            </a:extLst>
          </p:cNvPr>
          <p:cNvSpPr>
            <a:spLocks noGrp="1"/>
          </p:cNvSpPr>
          <p:nvPr>
            <p:ph type="dt" sz="half" idx="10"/>
          </p:nvPr>
        </p:nvSpPr>
        <p:spPr/>
        <p:txBody>
          <a:bodyPr/>
          <a:lstStyle/>
          <a:p>
            <a:fld id="{526D3AE7-3FEE-41CF-B59E-521BA9ACBA3C}" type="datetime1">
              <a:rPr lang="en-GB" smtClean="0"/>
              <a:t>13/06/2023</a:t>
            </a:fld>
            <a:endParaRPr lang="en-GB"/>
          </a:p>
        </p:txBody>
      </p:sp>
      <p:sp>
        <p:nvSpPr>
          <p:cNvPr id="5" name="Footer Placeholder 4">
            <a:extLst>
              <a:ext uri="{FF2B5EF4-FFF2-40B4-BE49-F238E27FC236}">
                <a16:creationId xmlns:a16="http://schemas.microsoft.com/office/drawing/2014/main" id="{5CC4C79B-C0D0-48FF-9A4A-738D542516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15BA12-ACBA-4D1F-BC66-7AD27169F262}"/>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111356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2A6D4B-ECDA-4B69-A7CD-F9A421A218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A7C190-E560-486B-B96B-562C3EBB7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AB2FB8-BE51-4C38-A1A7-4B937FD1F93E}"/>
              </a:ext>
            </a:extLst>
          </p:cNvPr>
          <p:cNvSpPr>
            <a:spLocks noGrp="1"/>
          </p:cNvSpPr>
          <p:nvPr>
            <p:ph type="dt" sz="half" idx="10"/>
          </p:nvPr>
        </p:nvSpPr>
        <p:spPr/>
        <p:txBody>
          <a:bodyPr/>
          <a:lstStyle/>
          <a:p>
            <a:fld id="{2903FF03-D9ED-470A-83BC-A17D31A6E331}" type="datetime1">
              <a:rPr lang="en-GB" smtClean="0"/>
              <a:t>13/06/2023</a:t>
            </a:fld>
            <a:endParaRPr lang="en-GB"/>
          </a:p>
        </p:txBody>
      </p:sp>
      <p:sp>
        <p:nvSpPr>
          <p:cNvPr id="5" name="Footer Placeholder 4">
            <a:extLst>
              <a:ext uri="{FF2B5EF4-FFF2-40B4-BE49-F238E27FC236}">
                <a16:creationId xmlns:a16="http://schemas.microsoft.com/office/drawing/2014/main" id="{A6D5435E-25B1-410E-9739-5231BB9186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C436F0-024E-419C-825E-AAFD8D81C5CC}"/>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4060929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17A0-823A-4FC8-89A7-000CDBE17D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CEAC97-8843-4F99-A110-00357B35E5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CB130-CCC6-46B1-8E0F-BCFBBC4889A7}"/>
              </a:ext>
            </a:extLst>
          </p:cNvPr>
          <p:cNvSpPr>
            <a:spLocks noGrp="1"/>
          </p:cNvSpPr>
          <p:nvPr>
            <p:ph type="dt" sz="half" idx="10"/>
          </p:nvPr>
        </p:nvSpPr>
        <p:spPr/>
        <p:txBody>
          <a:bodyPr/>
          <a:lstStyle/>
          <a:p>
            <a:fld id="{A8FFD60B-0534-42A5-955E-11CD54CE21A8}" type="datetime1">
              <a:rPr lang="en-GB" smtClean="0"/>
              <a:t>13/06/2023</a:t>
            </a:fld>
            <a:endParaRPr lang="en-GB"/>
          </a:p>
        </p:txBody>
      </p:sp>
      <p:sp>
        <p:nvSpPr>
          <p:cNvPr id="5" name="Footer Placeholder 4">
            <a:extLst>
              <a:ext uri="{FF2B5EF4-FFF2-40B4-BE49-F238E27FC236}">
                <a16:creationId xmlns:a16="http://schemas.microsoft.com/office/drawing/2014/main" id="{0A5BF0A5-62F0-48BE-9010-2859854C89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07AF68-6D1E-4455-9EA7-C7BAB6A4D01A}"/>
              </a:ext>
            </a:extLst>
          </p:cNvPr>
          <p:cNvSpPr>
            <a:spLocks noGrp="1"/>
          </p:cNvSpPr>
          <p:nvPr>
            <p:ph type="sldNum" sz="quarter" idx="12"/>
          </p:nvPr>
        </p:nvSpPr>
        <p:spPr/>
        <p:txBody>
          <a:bodyPr/>
          <a:lstStyle>
            <a:lvl1pPr>
              <a:defRPr sz="1800">
                <a:solidFill>
                  <a:schemeClr val="accent4">
                    <a:lumMod val="50000"/>
                  </a:schemeClr>
                </a:solidFill>
              </a:defRPr>
            </a:lvl1pPr>
          </a:lstStyle>
          <a:p>
            <a:fld id="{63694123-32C7-41EB-8AF3-9885CA9D61FC}" type="slidenum">
              <a:rPr lang="en-GB" smtClean="0"/>
              <a:pPr/>
              <a:t>‹#›</a:t>
            </a:fld>
            <a:endParaRPr lang="en-GB" dirty="0"/>
          </a:p>
        </p:txBody>
      </p:sp>
    </p:spTree>
    <p:extLst>
      <p:ext uri="{BB962C8B-B14F-4D97-AF65-F5344CB8AC3E}">
        <p14:creationId xmlns:p14="http://schemas.microsoft.com/office/powerpoint/2010/main" val="153157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CB55-A6D8-4AAA-A762-CBE5464E8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D72B2EC-F066-425F-A291-9F9C5AFAD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F214B-1972-4307-8AFA-96D8D9CE8424}"/>
              </a:ext>
            </a:extLst>
          </p:cNvPr>
          <p:cNvSpPr>
            <a:spLocks noGrp="1"/>
          </p:cNvSpPr>
          <p:nvPr>
            <p:ph type="dt" sz="half" idx="10"/>
          </p:nvPr>
        </p:nvSpPr>
        <p:spPr/>
        <p:txBody>
          <a:bodyPr/>
          <a:lstStyle/>
          <a:p>
            <a:fld id="{8E3CEA1D-9FD1-4A53-AD8E-13844A8A78EF}" type="datetime1">
              <a:rPr lang="en-GB" smtClean="0"/>
              <a:t>13/06/2023</a:t>
            </a:fld>
            <a:endParaRPr lang="en-GB"/>
          </a:p>
        </p:txBody>
      </p:sp>
      <p:sp>
        <p:nvSpPr>
          <p:cNvPr id="5" name="Footer Placeholder 4">
            <a:extLst>
              <a:ext uri="{FF2B5EF4-FFF2-40B4-BE49-F238E27FC236}">
                <a16:creationId xmlns:a16="http://schemas.microsoft.com/office/drawing/2014/main" id="{5FE2BF27-4DB1-4A6E-B1D8-CEB957C149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AAE496-AAAD-4A4E-99ED-A9471176985A}"/>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271639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3154-E02D-4260-A65A-E15882C7ED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A16337-6749-497B-BBB4-649BECB9A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F88E49-ECB2-4354-82BE-E28FE6ABC3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231476-B9A6-4919-BD1A-DF3E63FD3E2F}"/>
              </a:ext>
            </a:extLst>
          </p:cNvPr>
          <p:cNvSpPr>
            <a:spLocks noGrp="1"/>
          </p:cNvSpPr>
          <p:nvPr>
            <p:ph type="dt" sz="half" idx="10"/>
          </p:nvPr>
        </p:nvSpPr>
        <p:spPr/>
        <p:txBody>
          <a:bodyPr/>
          <a:lstStyle/>
          <a:p>
            <a:fld id="{5BD4BDC3-561A-4B44-885E-F6DB68C11BA6}" type="datetime1">
              <a:rPr lang="en-GB" smtClean="0"/>
              <a:t>13/06/2023</a:t>
            </a:fld>
            <a:endParaRPr lang="en-GB"/>
          </a:p>
        </p:txBody>
      </p:sp>
      <p:sp>
        <p:nvSpPr>
          <p:cNvPr id="6" name="Footer Placeholder 5">
            <a:extLst>
              <a:ext uri="{FF2B5EF4-FFF2-40B4-BE49-F238E27FC236}">
                <a16:creationId xmlns:a16="http://schemas.microsoft.com/office/drawing/2014/main" id="{2CFA47C8-2FD4-4A87-AA53-AC1E67C14E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09B894-EEC6-4F4B-883B-7CB03C06D1CC}"/>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290692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A6B-BEFB-4478-BABA-D36A3B4DED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BDE97D-3239-4CF4-A683-84A548403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22E61-6FB0-426C-8EBF-159B3A83D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263E92-2125-4C1B-BDEA-54A05CC18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C094ED-8052-4C40-952A-F7AFAEE71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A7FEC2F-8DA1-4AB5-9E0F-F47768F9A1E4}"/>
              </a:ext>
            </a:extLst>
          </p:cNvPr>
          <p:cNvSpPr>
            <a:spLocks noGrp="1"/>
          </p:cNvSpPr>
          <p:nvPr>
            <p:ph type="dt" sz="half" idx="10"/>
          </p:nvPr>
        </p:nvSpPr>
        <p:spPr/>
        <p:txBody>
          <a:bodyPr/>
          <a:lstStyle/>
          <a:p>
            <a:fld id="{FA61880B-C97F-4FD6-84D2-05C8F12A0FB5}" type="datetime1">
              <a:rPr lang="en-GB" smtClean="0"/>
              <a:t>13/06/2023</a:t>
            </a:fld>
            <a:endParaRPr lang="en-GB"/>
          </a:p>
        </p:txBody>
      </p:sp>
      <p:sp>
        <p:nvSpPr>
          <p:cNvPr id="8" name="Footer Placeholder 7">
            <a:extLst>
              <a:ext uri="{FF2B5EF4-FFF2-40B4-BE49-F238E27FC236}">
                <a16:creationId xmlns:a16="http://schemas.microsoft.com/office/drawing/2014/main" id="{5F0C2160-63B9-4E4C-BA0E-84CE2B404C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239B448-728F-4692-9F3E-11BC3F8BCD59}"/>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334669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C657-B814-4620-9033-3D7B5AA352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336F43-663D-41DA-8BC9-917CE9C48445}"/>
              </a:ext>
            </a:extLst>
          </p:cNvPr>
          <p:cNvSpPr>
            <a:spLocks noGrp="1"/>
          </p:cNvSpPr>
          <p:nvPr>
            <p:ph type="dt" sz="half" idx="10"/>
          </p:nvPr>
        </p:nvSpPr>
        <p:spPr/>
        <p:txBody>
          <a:bodyPr/>
          <a:lstStyle/>
          <a:p>
            <a:fld id="{69D26B4E-6D48-4B8D-8EB5-A68936A5049C}" type="datetime1">
              <a:rPr lang="en-GB" smtClean="0"/>
              <a:t>13/06/2023</a:t>
            </a:fld>
            <a:endParaRPr lang="en-GB"/>
          </a:p>
        </p:txBody>
      </p:sp>
      <p:sp>
        <p:nvSpPr>
          <p:cNvPr id="4" name="Footer Placeholder 3">
            <a:extLst>
              <a:ext uri="{FF2B5EF4-FFF2-40B4-BE49-F238E27FC236}">
                <a16:creationId xmlns:a16="http://schemas.microsoft.com/office/drawing/2014/main" id="{3203933A-990C-4506-8C4D-6441E0C97F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8FBD9E-879D-4BC8-9B16-845714C274B7}"/>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243823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E9F3F-4CE1-4DE7-8D22-3C8656C678D0}"/>
              </a:ext>
            </a:extLst>
          </p:cNvPr>
          <p:cNvSpPr>
            <a:spLocks noGrp="1"/>
          </p:cNvSpPr>
          <p:nvPr>
            <p:ph type="dt" sz="half" idx="10"/>
          </p:nvPr>
        </p:nvSpPr>
        <p:spPr/>
        <p:txBody>
          <a:bodyPr/>
          <a:lstStyle/>
          <a:p>
            <a:fld id="{FD332182-1AB8-4EF7-A996-845A5A0038E9}" type="datetime1">
              <a:rPr lang="en-GB" smtClean="0"/>
              <a:t>13/06/2023</a:t>
            </a:fld>
            <a:endParaRPr lang="en-GB"/>
          </a:p>
        </p:txBody>
      </p:sp>
      <p:sp>
        <p:nvSpPr>
          <p:cNvPr id="3" name="Footer Placeholder 2">
            <a:extLst>
              <a:ext uri="{FF2B5EF4-FFF2-40B4-BE49-F238E27FC236}">
                <a16:creationId xmlns:a16="http://schemas.microsoft.com/office/drawing/2014/main" id="{AF5D62D0-F6EA-4B62-A31B-C1185034EA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F99CEF-615E-4260-A5A8-42EA7D5BF953}"/>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149923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E76E-6483-4ED4-B8B3-5283CF276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836833D-1358-4BAF-896E-0729B5439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58903B6-6365-4402-B117-10CB90BD3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3C10A-6FC9-4FDA-A578-073875865E2C}"/>
              </a:ext>
            </a:extLst>
          </p:cNvPr>
          <p:cNvSpPr>
            <a:spLocks noGrp="1"/>
          </p:cNvSpPr>
          <p:nvPr>
            <p:ph type="dt" sz="half" idx="10"/>
          </p:nvPr>
        </p:nvSpPr>
        <p:spPr/>
        <p:txBody>
          <a:bodyPr/>
          <a:lstStyle/>
          <a:p>
            <a:fld id="{9BDF48CA-7936-4AEC-82BB-B072736ED112}" type="datetime1">
              <a:rPr lang="en-GB" smtClean="0"/>
              <a:t>13/06/2023</a:t>
            </a:fld>
            <a:endParaRPr lang="en-GB"/>
          </a:p>
        </p:txBody>
      </p:sp>
      <p:sp>
        <p:nvSpPr>
          <p:cNvPr id="6" name="Footer Placeholder 5">
            <a:extLst>
              <a:ext uri="{FF2B5EF4-FFF2-40B4-BE49-F238E27FC236}">
                <a16:creationId xmlns:a16="http://schemas.microsoft.com/office/drawing/2014/main" id="{C79D43D8-21B4-4411-8C6B-6DFDCEA5CA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3792A6-F9A6-48B7-8728-45B382D1C200}"/>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166936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7C84-7FBC-4944-AD73-991296C91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3F591A-0DEC-4A13-804A-C58D2164A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3AE22B-60B2-4C39-9CDB-03043C17C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525E3-EB23-47F3-B364-71FE100C1D86}"/>
              </a:ext>
            </a:extLst>
          </p:cNvPr>
          <p:cNvSpPr>
            <a:spLocks noGrp="1"/>
          </p:cNvSpPr>
          <p:nvPr>
            <p:ph type="dt" sz="half" idx="10"/>
          </p:nvPr>
        </p:nvSpPr>
        <p:spPr/>
        <p:txBody>
          <a:bodyPr/>
          <a:lstStyle/>
          <a:p>
            <a:fld id="{7C87C887-11F6-4978-99CA-7B07D1EBDC5C}" type="datetime1">
              <a:rPr lang="en-GB" smtClean="0"/>
              <a:t>13/06/2023</a:t>
            </a:fld>
            <a:endParaRPr lang="en-GB"/>
          </a:p>
        </p:txBody>
      </p:sp>
      <p:sp>
        <p:nvSpPr>
          <p:cNvPr id="6" name="Footer Placeholder 5">
            <a:extLst>
              <a:ext uri="{FF2B5EF4-FFF2-40B4-BE49-F238E27FC236}">
                <a16:creationId xmlns:a16="http://schemas.microsoft.com/office/drawing/2014/main" id="{DABC351B-7A49-4432-A79D-06633F606D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3A0B6B-3311-496A-934B-62C4B8B125DD}"/>
              </a:ext>
            </a:extLst>
          </p:cNvPr>
          <p:cNvSpPr>
            <a:spLocks noGrp="1"/>
          </p:cNvSpPr>
          <p:nvPr>
            <p:ph type="sldNum" sz="quarter" idx="12"/>
          </p:nvPr>
        </p:nvSpPr>
        <p:spPr/>
        <p:txBody>
          <a:bodyPr/>
          <a:lstStyle/>
          <a:p>
            <a:fld id="{63694123-32C7-41EB-8AF3-9885CA9D61FC}" type="slidenum">
              <a:rPr lang="en-GB" smtClean="0"/>
              <a:t>‹#›</a:t>
            </a:fld>
            <a:endParaRPr lang="en-GB"/>
          </a:p>
        </p:txBody>
      </p:sp>
    </p:spTree>
    <p:extLst>
      <p:ext uri="{BB962C8B-B14F-4D97-AF65-F5344CB8AC3E}">
        <p14:creationId xmlns:p14="http://schemas.microsoft.com/office/powerpoint/2010/main" val="201216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B20F7C-2655-4999-A2D9-4D44AFB6E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3044C3-FEE8-4DD2-B4C0-B4042CD08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D06E3F-580E-4F3F-BC50-B79BB0691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BC7A3-3D8D-4259-82E9-8BB753A6EC55}" type="datetime1">
              <a:rPr lang="en-GB" smtClean="0"/>
              <a:t>13/06/2023</a:t>
            </a:fld>
            <a:endParaRPr lang="en-GB"/>
          </a:p>
        </p:txBody>
      </p:sp>
      <p:sp>
        <p:nvSpPr>
          <p:cNvPr id="5" name="Footer Placeholder 4">
            <a:extLst>
              <a:ext uri="{FF2B5EF4-FFF2-40B4-BE49-F238E27FC236}">
                <a16:creationId xmlns:a16="http://schemas.microsoft.com/office/drawing/2014/main" id="{5F37C8B2-CEAC-4FAA-AC6E-E477F172E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99011E8-DDD2-499B-8F63-B67C42D8C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94123-32C7-41EB-8AF3-9885CA9D61FC}" type="slidenum">
              <a:rPr lang="en-GB" smtClean="0"/>
              <a:t>‹#›</a:t>
            </a:fld>
            <a:endParaRPr lang="en-GB"/>
          </a:p>
        </p:txBody>
      </p:sp>
    </p:spTree>
    <p:extLst>
      <p:ext uri="{BB962C8B-B14F-4D97-AF65-F5344CB8AC3E}">
        <p14:creationId xmlns:p14="http://schemas.microsoft.com/office/powerpoint/2010/main" val="28265799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5F00-86E8-4F21-9BE7-D507516CF336}"/>
              </a:ext>
            </a:extLst>
          </p:cNvPr>
          <p:cNvSpPr>
            <a:spLocks noGrp="1"/>
          </p:cNvSpPr>
          <p:nvPr>
            <p:ph type="ctrTitle"/>
          </p:nvPr>
        </p:nvSpPr>
        <p:spPr>
          <a:xfrm>
            <a:off x="2599911" y="333969"/>
            <a:ext cx="8628528" cy="1996275"/>
          </a:xfrm>
        </p:spPr>
        <p:txBody>
          <a:bodyPr>
            <a:noAutofit/>
          </a:bodyPr>
          <a:lstStyle/>
          <a:p>
            <a:r>
              <a:rPr lang="en-US" sz="4000" b="1" dirty="0">
                <a:solidFill>
                  <a:srgbClr val="FF0000"/>
                </a:solidFill>
                <a:effectLst/>
                <a:latin typeface="Times New Roman" panose="02020603050405020304" pitchFamily="18" charset="0"/>
                <a:ea typeface="Times New Roman" panose="02020603050405020304" pitchFamily="18" charset="0"/>
              </a:rPr>
              <a:t>HCS12-based power meter and fan speed controlled by</a:t>
            </a:r>
            <a:r>
              <a:rPr lang="en-US" sz="1800" dirty="0">
                <a:solidFill>
                  <a:srgbClr val="FF0000"/>
                </a:solidFill>
                <a:effectLst/>
                <a:latin typeface="Calibri" panose="020F0502020204030204" pitchFamily="34" charset="0"/>
                <a:ea typeface="Calibri" panose="020F0502020204030204" pitchFamily="34" charset="0"/>
              </a:rPr>
              <a:t> </a:t>
            </a:r>
            <a:r>
              <a:rPr lang="en-US" sz="4000" b="1" dirty="0">
                <a:solidFill>
                  <a:srgbClr val="FF0000"/>
                </a:solidFill>
                <a:effectLst/>
                <a:latin typeface="Times New Roman" panose="02020603050405020304" pitchFamily="18" charset="0"/>
                <a:ea typeface="Times New Roman" panose="02020603050405020304" pitchFamily="18" charset="0"/>
              </a:rPr>
              <a:t>Temperature using PWM technique </a:t>
            </a:r>
            <a:endParaRPr lang="en-US" sz="4000" b="1" dirty="0">
              <a:solidFill>
                <a:schemeClr val="accent4">
                  <a:lumMod val="50000"/>
                </a:schemeClr>
              </a:solidFill>
              <a:latin typeface="Tw Cen MT Condensed" panose="020B0606020104020203" pitchFamily="34" charset="0"/>
              <a:cs typeface="Calibri" panose="020F0502020204030204" pitchFamily="34" charset="0"/>
            </a:endParaRPr>
          </a:p>
        </p:txBody>
      </p:sp>
      <p:sp>
        <p:nvSpPr>
          <p:cNvPr id="4" name="Title 1">
            <a:extLst>
              <a:ext uri="{FF2B5EF4-FFF2-40B4-BE49-F238E27FC236}">
                <a16:creationId xmlns:a16="http://schemas.microsoft.com/office/drawing/2014/main" id="{66B4D8E1-3617-4F87-BC76-F8812D634319}"/>
              </a:ext>
            </a:extLst>
          </p:cNvPr>
          <p:cNvSpPr txBox="1">
            <a:spLocks/>
          </p:cNvSpPr>
          <p:nvPr/>
        </p:nvSpPr>
        <p:spPr>
          <a:xfrm>
            <a:off x="5298489" y="6258234"/>
            <a:ext cx="2486341" cy="4129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US" sz="1800" dirty="0">
                <a:effectLst/>
                <a:latin typeface="Calibri" panose="020F0502020204030204" pitchFamily="34" charset="0"/>
                <a:cs typeface="Calibri" panose="020F0502020204030204" pitchFamily="34" charset="0"/>
              </a:rPr>
              <a:t> 14-6- 2023</a:t>
            </a:r>
            <a:endParaRPr lang="en-GB" sz="1800" dirty="0">
              <a:effectLst/>
              <a:latin typeface="Calibri" panose="020F0502020204030204" pitchFamily="34" charset="0"/>
              <a:cs typeface="Calibri" panose="020F0502020204030204" pitchFamily="34" charset="0"/>
            </a:endParaRPr>
          </a:p>
        </p:txBody>
      </p:sp>
      <p:pic>
        <p:nvPicPr>
          <p:cNvPr id="2050" name="Picture 2" descr="PSUT Fencing Tournament begins on Saturday | PSUT">
            <a:extLst>
              <a:ext uri="{FF2B5EF4-FFF2-40B4-BE49-F238E27FC236}">
                <a16:creationId xmlns:a16="http://schemas.microsoft.com/office/drawing/2014/main" id="{09A6458A-74BA-4159-A487-1CD752A9D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43" y="333969"/>
            <a:ext cx="1662639" cy="199627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9F98253-E74E-4A8D-8C7A-19A4CEA82853}"/>
              </a:ext>
            </a:extLst>
          </p:cNvPr>
          <p:cNvSpPr txBox="1">
            <a:spLocks/>
          </p:cNvSpPr>
          <p:nvPr/>
        </p:nvSpPr>
        <p:spPr>
          <a:xfrm>
            <a:off x="12998548" y="2558476"/>
            <a:ext cx="703384" cy="5653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endParaRPr lang="en-US" sz="2400" b="0" cap="none" dirty="0">
              <a:effectLst/>
              <a:latin typeface="Calibri" panose="020F0502020204030204" pitchFamily="34" charset="0"/>
              <a:cs typeface="Calibri" panose="020F0502020204030204" pitchFamily="34" charset="0"/>
            </a:endParaRPr>
          </a:p>
        </p:txBody>
      </p:sp>
      <p:pic>
        <p:nvPicPr>
          <p:cNvPr id="5" name="صورة 4">
            <a:extLst>
              <a:ext uri="{FF2B5EF4-FFF2-40B4-BE49-F238E27FC236}">
                <a16:creationId xmlns:a16="http://schemas.microsoft.com/office/drawing/2014/main" id="{3DDFE4A1-1779-3992-DDA0-D66D836CF93A}"/>
              </a:ext>
            </a:extLst>
          </p:cNvPr>
          <p:cNvPicPr>
            <a:picLocks noChangeAspect="1"/>
          </p:cNvPicPr>
          <p:nvPr/>
        </p:nvPicPr>
        <p:blipFill>
          <a:blip r:embed="rId3"/>
          <a:stretch>
            <a:fillRect/>
          </a:stretch>
        </p:blipFill>
        <p:spPr>
          <a:xfrm>
            <a:off x="3153156" y="2548127"/>
            <a:ext cx="6891176" cy="3472845"/>
          </a:xfrm>
          <a:prstGeom prst="rect">
            <a:avLst/>
          </a:prstGeom>
        </p:spPr>
      </p:pic>
      <p:sp>
        <p:nvSpPr>
          <p:cNvPr id="6" name="مربع نص 5">
            <a:extLst>
              <a:ext uri="{FF2B5EF4-FFF2-40B4-BE49-F238E27FC236}">
                <a16:creationId xmlns:a16="http://schemas.microsoft.com/office/drawing/2014/main" id="{504B79C4-D3EB-8ED8-2151-ED7A4275864A}"/>
              </a:ext>
            </a:extLst>
          </p:cNvPr>
          <p:cNvSpPr txBox="1"/>
          <p:nvPr/>
        </p:nvSpPr>
        <p:spPr>
          <a:xfrm>
            <a:off x="520505" y="3559126"/>
            <a:ext cx="2565773" cy="400110"/>
          </a:xfrm>
          <a:prstGeom prst="rect">
            <a:avLst/>
          </a:prstGeom>
          <a:noFill/>
        </p:spPr>
        <p:txBody>
          <a:bodyPr wrap="square" rtlCol="0">
            <a:spAutoFit/>
          </a:bodyPr>
          <a:lstStyle/>
          <a:p>
            <a:r>
              <a:rPr lang="en-US" sz="2000" b="1" dirty="0"/>
              <a:t>The supervisor:</a:t>
            </a:r>
          </a:p>
        </p:txBody>
      </p:sp>
      <p:sp>
        <p:nvSpPr>
          <p:cNvPr id="8" name="مربع نص 7">
            <a:extLst>
              <a:ext uri="{FF2B5EF4-FFF2-40B4-BE49-F238E27FC236}">
                <a16:creationId xmlns:a16="http://schemas.microsoft.com/office/drawing/2014/main" id="{A6DB9725-7FA6-C1F0-393B-C520685EEFF1}"/>
              </a:ext>
            </a:extLst>
          </p:cNvPr>
          <p:cNvSpPr txBox="1"/>
          <p:nvPr/>
        </p:nvSpPr>
        <p:spPr>
          <a:xfrm>
            <a:off x="520505" y="3959236"/>
            <a:ext cx="2079406" cy="369332"/>
          </a:xfrm>
          <a:prstGeom prst="rect">
            <a:avLst/>
          </a:prstGeom>
          <a:noFill/>
        </p:spPr>
        <p:txBody>
          <a:bodyPr wrap="square" rtlCol="0">
            <a:spAutoFit/>
          </a:bodyPr>
          <a:lstStyle/>
          <a:p>
            <a:r>
              <a:rPr lang="en-US" sz="1800" b="1" dirty="0" err="1">
                <a:solidFill>
                  <a:srgbClr val="000000"/>
                </a:solidFill>
                <a:effectLst/>
                <a:latin typeface="Times New Roman" panose="02020603050405020304" pitchFamily="18" charset="0"/>
                <a:ea typeface="Times New Roman" panose="02020603050405020304" pitchFamily="18" charset="0"/>
              </a:rPr>
              <a:t>Dr.Belal</a:t>
            </a:r>
            <a:r>
              <a:rPr lang="en-US" sz="1800" b="1" dirty="0">
                <a:solidFill>
                  <a:srgbClr val="000000"/>
                </a:solidFill>
                <a:effectLst/>
                <a:latin typeface="Times New Roman" panose="02020603050405020304" pitchFamily="18" charset="0"/>
                <a:ea typeface="Times New Roman" panose="02020603050405020304" pitchFamily="18" charset="0"/>
              </a:rPr>
              <a:t> Sababha</a:t>
            </a:r>
            <a:endParaRPr lang="en-US" dirty="0"/>
          </a:p>
        </p:txBody>
      </p:sp>
    </p:spTree>
    <p:extLst>
      <p:ext uri="{BB962C8B-B14F-4D97-AF65-F5344CB8AC3E}">
        <p14:creationId xmlns:p14="http://schemas.microsoft.com/office/powerpoint/2010/main" val="201622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68EB-7E5A-4987-ABE8-3DCB4C0408CA}"/>
              </a:ext>
            </a:extLst>
          </p:cNvPr>
          <p:cNvSpPr>
            <a:spLocks noGrp="1"/>
          </p:cNvSpPr>
          <p:nvPr>
            <p:ph type="title"/>
          </p:nvPr>
        </p:nvSpPr>
        <p:spPr>
          <a:xfrm>
            <a:off x="7786027" y="117860"/>
            <a:ext cx="4087306" cy="885893"/>
          </a:xfrm>
        </p:spPr>
        <p:txBody>
          <a:bodyPr vert="horz" lIns="91440" tIns="45720" rIns="91440" bIns="45720" rtlCol="0" anchor="b">
            <a:normAutofit/>
          </a:bodyPr>
          <a:lstStyle/>
          <a:p>
            <a:r>
              <a:rPr lang="en-US" sz="5400" dirty="0">
                <a:solidFill>
                  <a:schemeClr val="bg1"/>
                </a:solidFill>
                <a:latin typeface="Calibri Light" panose="020F0302020204030204" pitchFamily="34" charset="0"/>
                <a:cs typeface="Calibri Light" panose="020F0302020204030204" pitchFamily="34" charset="0"/>
              </a:rPr>
              <a:t>   Outline</a:t>
            </a:r>
          </a:p>
        </p:txBody>
      </p:sp>
      <p:sp>
        <p:nvSpPr>
          <p:cNvPr id="17" name="Content Placeholder 2">
            <a:extLst>
              <a:ext uri="{FF2B5EF4-FFF2-40B4-BE49-F238E27FC236}">
                <a16:creationId xmlns:a16="http://schemas.microsoft.com/office/drawing/2014/main" id="{CD5D8150-FF9C-4C9C-9870-EFD8BC603B72}"/>
              </a:ext>
            </a:extLst>
          </p:cNvPr>
          <p:cNvSpPr>
            <a:spLocks noGrp="1"/>
          </p:cNvSpPr>
          <p:nvPr>
            <p:ph idx="1"/>
          </p:nvPr>
        </p:nvSpPr>
        <p:spPr>
          <a:xfrm>
            <a:off x="7254680" y="914401"/>
            <a:ext cx="4618653" cy="5777354"/>
          </a:xfrm>
        </p:spPr>
        <p:txBody>
          <a:bodyPr>
            <a:normAutofit/>
          </a:bodyPr>
          <a:lstStyle/>
          <a:p>
            <a:pPr marL="514350" indent="-514350">
              <a:lnSpc>
                <a:spcPct val="150000"/>
              </a:lnSpc>
              <a:buFont typeface="+mj-lt"/>
              <a:buAutoNum type="arabicPeriod"/>
            </a:pPr>
            <a:r>
              <a:rPr lang="en-US" sz="1800" b="1" dirty="0">
                <a:solidFill>
                  <a:schemeClr val="bg1"/>
                </a:solidFill>
                <a:latin typeface="Calibri Light" panose="020F0302020204030204" pitchFamily="34" charset="0"/>
                <a:cs typeface="Calibri Light" panose="020F0302020204030204" pitchFamily="34" charset="0"/>
              </a:rPr>
              <a:t>Introduction</a:t>
            </a:r>
          </a:p>
          <a:p>
            <a:pPr marL="514350" indent="-514350">
              <a:lnSpc>
                <a:spcPct val="150000"/>
              </a:lnSpc>
              <a:buFont typeface="+mj-lt"/>
              <a:buAutoNum type="arabicPeriod"/>
            </a:pPr>
            <a:r>
              <a:rPr lang="en-US" sz="1800" b="1" dirty="0">
                <a:solidFill>
                  <a:schemeClr val="bg1"/>
                </a:solidFill>
                <a:latin typeface="Calibri Light" panose="020F0302020204030204" pitchFamily="34" charset="0"/>
                <a:cs typeface="Calibri Light" panose="020F0302020204030204" pitchFamily="34" charset="0"/>
              </a:rPr>
              <a:t>2.	System Design </a:t>
            </a:r>
          </a:p>
          <a:p>
            <a:pPr marL="514350" indent="-514350">
              <a:lnSpc>
                <a:spcPct val="150000"/>
              </a:lnSpc>
              <a:buFont typeface="+mj-lt"/>
              <a:buAutoNum type="arabicPeriod"/>
            </a:pPr>
            <a:r>
              <a:rPr lang="en-US" sz="1800" b="1" dirty="0">
                <a:solidFill>
                  <a:schemeClr val="bg1"/>
                </a:solidFill>
                <a:latin typeface="Calibri Light" panose="020F0302020204030204" pitchFamily="34" charset="0"/>
                <a:cs typeface="Calibri Light" panose="020F0302020204030204" pitchFamily="34" charset="0"/>
              </a:rPr>
              <a:t>Results</a:t>
            </a:r>
          </a:p>
          <a:p>
            <a:pPr marL="514350" indent="-514350">
              <a:lnSpc>
                <a:spcPct val="150000"/>
              </a:lnSpc>
              <a:buFont typeface="+mj-lt"/>
              <a:buAutoNum type="arabicPeriod"/>
            </a:pPr>
            <a:r>
              <a:rPr lang="en-US" sz="1800" b="1" dirty="0">
                <a:solidFill>
                  <a:schemeClr val="bg1"/>
                </a:solidFill>
                <a:latin typeface="Calibri Light" panose="020F0302020204030204" pitchFamily="34" charset="0"/>
                <a:cs typeface="Calibri Light" panose="020F0302020204030204" pitchFamily="34" charset="0"/>
              </a:rPr>
              <a:t>Conclusion </a:t>
            </a:r>
          </a:p>
          <a:p>
            <a:pPr marL="514350" indent="-514350">
              <a:lnSpc>
                <a:spcPct val="150000"/>
              </a:lnSpc>
              <a:buFont typeface="+mj-lt"/>
              <a:buAutoNum type="arabicPeriod"/>
            </a:pPr>
            <a:endParaRPr lang="en-US" sz="1800" b="1" dirty="0">
              <a:solidFill>
                <a:schemeClr val="bg1"/>
              </a:solidFill>
              <a:latin typeface="Calibri Light" panose="020F0302020204030204" pitchFamily="34" charset="0"/>
              <a:cs typeface="Calibri Light" panose="020F0302020204030204" pitchFamily="34" charset="0"/>
            </a:endParaRPr>
          </a:p>
          <a:p>
            <a:pPr marL="0" indent="0">
              <a:lnSpc>
                <a:spcPct val="150000"/>
              </a:lnSpc>
              <a:buNone/>
            </a:pPr>
            <a:endParaRPr lang="en-US" sz="1800" b="1" dirty="0">
              <a:solidFill>
                <a:schemeClr val="bg1"/>
              </a:solidFill>
              <a:latin typeface="Calibri Light" panose="020F0302020204030204" pitchFamily="34" charset="0"/>
              <a:cs typeface="Calibri Light" panose="020F0302020204030204" pitchFamily="34" charset="0"/>
            </a:endParaRPr>
          </a:p>
          <a:p>
            <a:pPr marL="0" indent="0">
              <a:lnSpc>
                <a:spcPct val="150000"/>
              </a:lnSpc>
              <a:buNone/>
            </a:pPr>
            <a:r>
              <a:rPr lang="en-US" sz="1800" b="1" dirty="0">
                <a:solidFill>
                  <a:schemeClr val="bg1"/>
                </a:solidFill>
                <a:latin typeface="Calibri Light" panose="020F0302020204030204" pitchFamily="34" charset="0"/>
                <a:cs typeface="Calibri Light" panose="020F0302020204030204" pitchFamily="34" charset="0"/>
              </a:rPr>
              <a:t>  </a:t>
            </a:r>
          </a:p>
        </p:txBody>
      </p:sp>
      <p:sp>
        <p:nvSpPr>
          <p:cNvPr id="3" name="Slide Number Placeholder 2">
            <a:extLst>
              <a:ext uri="{FF2B5EF4-FFF2-40B4-BE49-F238E27FC236}">
                <a16:creationId xmlns:a16="http://schemas.microsoft.com/office/drawing/2014/main" id="{04AEACC7-A357-4A17-9D88-703DBC2B320A}"/>
              </a:ext>
            </a:extLst>
          </p:cNvPr>
          <p:cNvSpPr>
            <a:spLocks noGrp="1"/>
          </p:cNvSpPr>
          <p:nvPr>
            <p:ph type="sldNum" sz="quarter" idx="12"/>
          </p:nvPr>
        </p:nvSpPr>
        <p:spPr>
          <a:xfrm>
            <a:off x="11015037" y="6171567"/>
            <a:ext cx="753545" cy="365125"/>
          </a:xfrm>
        </p:spPr>
        <p:txBody>
          <a:bodyPr/>
          <a:lstStyle/>
          <a:p>
            <a:fld id="{63694123-32C7-41EB-8AF3-9885CA9D61FC}" type="slidenum">
              <a:rPr lang="en-GB" smtClean="0"/>
              <a:t>2</a:t>
            </a:fld>
            <a:endParaRPr lang="en-GB" dirty="0"/>
          </a:p>
        </p:txBody>
      </p:sp>
      <p:pic>
        <p:nvPicPr>
          <p:cNvPr id="9" name="Picture 8" descr="An illusion of swirling lines in black and white">
            <a:extLst>
              <a:ext uri="{FF2B5EF4-FFF2-40B4-BE49-F238E27FC236}">
                <a16:creationId xmlns:a16="http://schemas.microsoft.com/office/drawing/2014/main" id="{6A7627E0-2174-484A-96C8-DA697F74ABDD}"/>
              </a:ext>
            </a:extLst>
          </p:cNvPr>
          <p:cNvPicPr>
            <a:picLocks noChangeAspect="1"/>
          </p:cNvPicPr>
          <p:nvPr/>
        </p:nvPicPr>
        <p:blipFill rotWithShape="1">
          <a:blip r:embed="rId2"/>
          <a:srcRect l="6621" r="2496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grpSp>
        <p:nvGrpSpPr>
          <p:cNvPr id="10" name="Group 9">
            <a:extLst>
              <a:ext uri="{FF2B5EF4-FFF2-40B4-BE49-F238E27FC236}">
                <a16:creationId xmlns:a16="http://schemas.microsoft.com/office/drawing/2014/main" id="{E712D25F-98E0-4CB1-BA4E-ADCB330E51C6}"/>
              </a:ext>
            </a:extLst>
          </p:cNvPr>
          <p:cNvGrpSpPr/>
          <p:nvPr/>
        </p:nvGrpSpPr>
        <p:grpSpPr>
          <a:xfrm>
            <a:off x="7339604" y="1476004"/>
            <a:ext cx="4087306" cy="422419"/>
            <a:chOff x="7538183" y="3240157"/>
            <a:chExt cx="3534008" cy="606286"/>
          </a:xfrm>
          <a:noFill/>
        </p:grpSpPr>
        <p:sp>
          <p:nvSpPr>
            <p:cNvPr id="12" name="Rectangle: Rounded Corners 11">
              <a:extLst>
                <a:ext uri="{FF2B5EF4-FFF2-40B4-BE49-F238E27FC236}">
                  <a16:creationId xmlns:a16="http://schemas.microsoft.com/office/drawing/2014/main" id="{683598A6-BD1B-4891-872A-03C068EE5FC8}"/>
                </a:ext>
              </a:extLst>
            </p:cNvPr>
            <p:cNvSpPr/>
            <p:nvPr/>
          </p:nvSpPr>
          <p:spPr>
            <a:xfrm>
              <a:off x="7827383" y="3240157"/>
              <a:ext cx="3244808" cy="606286"/>
            </a:xfrm>
            <a:prstGeom prst="roundRect">
              <a:avLst/>
            </a:prstGeom>
            <a:grpFill/>
            <a:ln>
              <a:solidFill>
                <a:schemeClr val="accent4">
                  <a:lumMod val="75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E45A26C2-05D8-4775-8482-8C7E1E19B2BE}"/>
                </a:ext>
              </a:extLst>
            </p:cNvPr>
            <p:cNvSpPr/>
            <p:nvPr/>
          </p:nvSpPr>
          <p:spPr>
            <a:xfrm>
              <a:off x="7538183" y="3429992"/>
              <a:ext cx="147317" cy="226614"/>
            </a:xfrm>
            <a:prstGeom prst="ellipse">
              <a:avLst/>
            </a:prstGeom>
            <a:solidFill>
              <a:schemeClr val="accent4">
                <a:lumMod val="75000"/>
              </a:schemeClr>
            </a:solidFill>
            <a:ln>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256777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2D6-A47F-4D82-8B14-B37EE2791046}"/>
              </a:ext>
            </a:extLst>
          </p:cNvPr>
          <p:cNvSpPr>
            <a:spLocks noGrp="1"/>
          </p:cNvSpPr>
          <p:nvPr>
            <p:ph type="title"/>
          </p:nvPr>
        </p:nvSpPr>
        <p:spPr>
          <a:xfrm>
            <a:off x="919119" y="0"/>
            <a:ext cx="10353761" cy="1326321"/>
          </a:xfrm>
        </p:spPr>
        <p:txBody>
          <a:bodyPr>
            <a:normAutofit/>
          </a:bodyPr>
          <a:lstStyle/>
          <a:p>
            <a:r>
              <a:rPr lang="en-US" sz="3600" dirty="0">
                <a:latin typeface="Calibri" panose="020F0502020204030204" pitchFamily="34" charset="0"/>
                <a:cs typeface="Calibri" panose="020F0502020204030204" pitchFamily="34" charset="0"/>
              </a:rPr>
              <a:t>Introduction</a:t>
            </a:r>
            <a:endParaRPr lang="en-GB" sz="3600"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EBCD6CC7-6DF9-43CF-8275-127F9406EE56}"/>
              </a:ext>
            </a:extLst>
          </p:cNvPr>
          <p:cNvSpPr>
            <a:spLocks noGrp="1"/>
          </p:cNvSpPr>
          <p:nvPr>
            <p:ph type="sldNum" sz="quarter" idx="12"/>
          </p:nvPr>
        </p:nvSpPr>
        <p:spPr/>
        <p:txBody>
          <a:bodyPr/>
          <a:lstStyle/>
          <a:p>
            <a:fld id="{63694123-32C7-41EB-8AF3-9885CA9D61FC}" type="slidenum">
              <a:rPr lang="en-GB" smtClean="0"/>
              <a:t>3</a:t>
            </a:fld>
            <a:endParaRPr lang="en-GB"/>
          </a:p>
        </p:txBody>
      </p:sp>
      <p:pic>
        <p:nvPicPr>
          <p:cNvPr id="6" name="Picture 8" descr="Princess Sumaya University for Technology : Rankings, Fees &amp; Courses  Details | Top Universities">
            <a:extLst>
              <a:ext uri="{FF2B5EF4-FFF2-40B4-BE49-F238E27FC236}">
                <a16:creationId xmlns:a16="http://schemas.microsoft.com/office/drawing/2014/main" id="{0F18A543-8B8B-4787-83EB-1CB9DA1BAB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65" t="1331" r="16217" b="31746"/>
          <a:stretch/>
        </p:blipFill>
        <p:spPr bwMode="auto">
          <a:xfrm>
            <a:off x="258214" y="362337"/>
            <a:ext cx="606980" cy="601645"/>
          </a:xfrm>
          <a:prstGeom prst="rect">
            <a:avLst/>
          </a:prstGeom>
          <a:noFill/>
          <a:extLst>
            <a:ext uri="{909E8E84-426E-40DD-AFC4-6F175D3DCCD1}">
              <a14:hiddenFill xmlns:a14="http://schemas.microsoft.com/office/drawing/2010/main">
                <a:solidFill>
                  <a:srgbClr val="FFFFFF"/>
                </a:solidFill>
              </a14:hiddenFill>
            </a:ext>
          </a:extLst>
        </p:spPr>
      </p:pic>
      <p:sp>
        <p:nvSpPr>
          <p:cNvPr id="4" name="مربع نص 3">
            <a:extLst>
              <a:ext uri="{FF2B5EF4-FFF2-40B4-BE49-F238E27FC236}">
                <a16:creationId xmlns:a16="http://schemas.microsoft.com/office/drawing/2014/main" id="{B0A22EF3-2B83-7CC4-67B2-2B7421EB8B1A}"/>
              </a:ext>
            </a:extLst>
          </p:cNvPr>
          <p:cNvSpPr txBox="1"/>
          <p:nvPr/>
        </p:nvSpPr>
        <p:spPr>
          <a:xfrm>
            <a:off x="365760" y="1463040"/>
            <a:ext cx="1152144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0000"/>
                </a:solidFill>
                <a:effectLst/>
                <a:latin typeface="Calibri" panose="020F0502020204030204" pitchFamily="34" charset="0"/>
                <a:ea typeface="Calibri" panose="020F0502020204030204" pitchFamily="34" charset="0"/>
              </a:rPr>
              <a:t>The HCS12 microcontroller-based power meter and fan speed control system, incorporating temperature regulation using the PWM technique and serial communication to a PC, provides a robust and efficient energy monitoring, control, and optimization solution. The project successfully demonstrates the capabilities of the HCS12 microcontroller in accurately measuring power consumption, dynamically adjusting fan speed based on temperature, and enabling data transfer to a PC for further analysis and management</a:t>
            </a:r>
            <a:r>
              <a:rPr lang="en-US" sz="1800" dirty="0">
                <a:solidFill>
                  <a:srgbClr val="000000"/>
                </a:solidFill>
                <a:effectLst/>
                <a:latin typeface="Calibri" panose="020F0502020204030204" pitchFamily="34" charset="0"/>
                <a:ea typeface="Calibri" panose="020F0502020204030204" pitchFamily="34" charset="0"/>
              </a:rPr>
              <a:t>.</a:t>
            </a:r>
            <a:endParaRPr lang="en-US" dirty="0"/>
          </a:p>
        </p:txBody>
      </p:sp>
    </p:spTree>
    <p:extLst>
      <p:ext uri="{BB962C8B-B14F-4D97-AF65-F5344CB8AC3E}">
        <p14:creationId xmlns:p14="http://schemas.microsoft.com/office/powerpoint/2010/main" val="240519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2D6-A47F-4D82-8B14-B37EE2791046}"/>
              </a:ext>
            </a:extLst>
          </p:cNvPr>
          <p:cNvSpPr>
            <a:spLocks noGrp="1"/>
          </p:cNvSpPr>
          <p:nvPr>
            <p:ph type="title"/>
          </p:nvPr>
        </p:nvSpPr>
        <p:spPr>
          <a:xfrm>
            <a:off x="919119" y="0"/>
            <a:ext cx="10353761" cy="1326321"/>
          </a:xfrm>
        </p:spPr>
        <p:txBody>
          <a:bodyPr>
            <a:normAutofit/>
          </a:bodyPr>
          <a:lstStyle/>
          <a:p>
            <a:r>
              <a:rPr lang="en-US" sz="3600" dirty="0">
                <a:latin typeface="Calibri" panose="020F0502020204030204" pitchFamily="34" charset="0"/>
                <a:cs typeface="Calibri" panose="020F0502020204030204" pitchFamily="34" charset="0"/>
              </a:rPr>
              <a:t>Introduction</a:t>
            </a:r>
            <a:endParaRPr lang="en-GB" sz="3600"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EBCD6CC7-6DF9-43CF-8275-127F9406EE56}"/>
              </a:ext>
            </a:extLst>
          </p:cNvPr>
          <p:cNvSpPr>
            <a:spLocks noGrp="1"/>
          </p:cNvSpPr>
          <p:nvPr>
            <p:ph type="sldNum" sz="quarter" idx="12"/>
          </p:nvPr>
        </p:nvSpPr>
        <p:spPr/>
        <p:txBody>
          <a:bodyPr/>
          <a:lstStyle/>
          <a:p>
            <a:fld id="{63694123-32C7-41EB-8AF3-9885CA9D61FC}" type="slidenum">
              <a:rPr lang="en-GB" smtClean="0"/>
              <a:t>4</a:t>
            </a:fld>
            <a:endParaRPr lang="en-GB"/>
          </a:p>
        </p:txBody>
      </p:sp>
      <p:pic>
        <p:nvPicPr>
          <p:cNvPr id="6" name="Picture 8" descr="Princess Sumaya University for Technology : Rankings, Fees &amp; Courses  Details | Top Universities">
            <a:extLst>
              <a:ext uri="{FF2B5EF4-FFF2-40B4-BE49-F238E27FC236}">
                <a16:creationId xmlns:a16="http://schemas.microsoft.com/office/drawing/2014/main" id="{0F18A543-8B8B-4787-83EB-1CB9DA1BAB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65" t="1331" r="16217" b="31746"/>
          <a:stretch/>
        </p:blipFill>
        <p:spPr bwMode="auto">
          <a:xfrm>
            <a:off x="258214" y="362337"/>
            <a:ext cx="606980" cy="601645"/>
          </a:xfrm>
          <a:prstGeom prst="rect">
            <a:avLst/>
          </a:prstGeom>
          <a:noFill/>
          <a:extLst>
            <a:ext uri="{909E8E84-426E-40DD-AFC4-6F175D3DCCD1}">
              <a14:hiddenFill xmlns:a14="http://schemas.microsoft.com/office/drawing/2010/main">
                <a:solidFill>
                  <a:srgbClr val="FFFFFF"/>
                </a:solidFill>
              </a14:hiddenFill>
            </a:ext>
          </a:extLst>
        </p:spPr>
      </p:pic>
      <p:sp>
        <p:nvSpPr>
          <p:cNvPr id="4" name="مربع نص 3">
            <a:extLst>
              <a:ext uri="{FF2B5EF4-FFF2-40B4-BE49-F238E27FC236}">
                <a16:creationId xmlns:a16="http://schemas.microsoft.com/office/drawing/2014/main" id="{61C746A2-D1AA-6A20-4E4E-CBF83A794DEB}"/>
              </a:ext>
            </a:extLst>
          </p:cNvPr>
          <p:cNvSpPr txBox="1"/>
          <p:nvPr/>
        </p:nvSpPr>
        <p:spPr>
          <a:xfrm>
            <a:off x="258214" y="1561514"/>
            <a:ext cx="11797798"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000000"/>
                </a:solidFill>
                <a:effectLst/>
                <a:latin typeface="Calibri" panose="020F0502020204030204" pitchFamily="34" charset="0"/>
                <a:ea typeface="Calibri" panose="020F0502020204030204" pitchFamily="34" charset="0"/>
              </a:rPr>
              <a:t>The proposed HCS12 microcontroller-based power meter and fan speed control system, with temperature regulation using PWM technique and serial communication to a PC, offers a comprehensive energy monitoring and management solution. By combining power measurement, fan speed control, and data transfer capabilities, the system enables users to monitor their power consumption, optimize energy usage, and create a comfortable environment. This system can find applications in various settings, such as residential buildings, offices, industrial facilities, and more, contributing to energy efficiency and sustainability goals.</a:t>
            </a:r>
            <a:endParaRPr lang="en-US" sz="2400" dirty="0"/>
          </a:p>
        </p:txBody>
      </p:sp>
    </p:spTree>
    <p:extLst>
      <p:ext uri="{BB962C8B-B14F-4D97-AF65-F5344CB8AC3E}">
        <p14:creationId xmlns:p14="http://schemas.microsoft.com/office/powerpoint/2010/main" val="318366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2D6-A47F-4D82-8B14-B37EE2791046}"/>
              </a:ext>
            </a:extLst>
          </p:cNvPr>
          <p:cNvSpPr>
            <a:spLocks noGrp="1"/>
          </p:cNvSpPr>
          <p:nvPr>
            <p:ph type="title"/>
          </p:nvPr>
        </p:nvSpPr>
        <p:spPr>
          <a:xfrm>
            <a:off x="919119" y="0"/>
            <a:ext cx="10353761" cy="1326321"/>
          </a:xfrm>
        </p:spPr>
        <p:txBody>
          <a:bodyPr>
            <a:normAutofit/>
          </a:bodyPr>
          <a:lstStyle/>
          <a:p>
            <a:r>
              <a:rPr lang="en-GB" sz="3600" dirty="0">
                <a:latin typeface="Calibri" panose="020F0502020204030204" pitchFamily="34" charset="0"/>
                <a:cs typeface="Calibri" panose="020F0502020204030204" pitchFamily="34" charset="0"/>
              </a:rPr>
              <a:t>2.System Design </a:t>
            </a:r>
          </a:p>
        </p:txBody>
      </p:sp>
      <p:sp>
        <p:nvSpPr>
          <p:cNvPr id="3" name="Slide Number Placeholder 2">
            <a:extLst>
              <a:ext uri="{FF2B5EF4-FFF2-40B4-BE49-F238E27FC236}">
                <a16:creationId xmlns:a16="http://schemas.microsoft.com/office/drawing/2014/main" id="{EBCD6CC7-6DF9-43CF-8275-127F9406EE56}"/>
              </a:ext>
            </a:extLst>
          </p:cNvPr>
          <p:cNvSpPr>
            <a:spLocks noGrp="1"/>
          </p:cNvSpPr>
          <p:nvPr>
            <p:ph type="sldNum" sz="quarter" idx="12"/>
          </p:nvPr>
        </p:nvSpPr>
        <p:spPr/>
        <p:txBody>
          <a:bodyPr/>
          <a:lstStyle/>
          <a:p>
            <a:fld id="{63694123-32C7-41EB-8AF3-9885CA9D61FC}" type="slidenum">
              <a:rPr lang="en-GB" smtClean="0"/>
              <a:t>5</a:t>
            </a:fld>
            <a:endParaRPr lang="en-GB"/>
          </a:p>
        </p:txBody>
      </p:sp>
      <p:pic>
        <p:nvPicPr>
          <p:cNvPr id="6" name="Picture 8" descr="Princess Sumaya University for Technology : Rankings, Fees &amp; Courses  Details | Top Universities">
            <a:extLst>
              <a:ext uri="{FF2B5EF4-FFF2-40B4-BE49-F238E27FC236}">
                <a16:creationId xmlns:a16="http://schemas.microsoft.com/office/drawing/2014/main" id="{0F18A543-8B8B-4787-83EB-1CB9DA1BAB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65" t="1331" r="16217" b="31746"/>
          <a:stretch/>
        </p:blipFill>
        <p:spPr bwMode="auto">
          <a:xfrm>
            <a:off x="258214" y="362337"/>
            <a:ext cx="606980" cy="601645"/>
          </a:xfrm>
          <a:prstGeom prst="rect">
            <a:avLst/>
          </a:prstGeom>
          <a:noFill/>
          <a:extLst>
            <a:ext uri="{909E8E84-426E-40DD-AFC4-6F175D3DCCD1}">
              <a14:hiddenFill xmlns:a14="http://schemas.microsoft.com/office/drawing/2010/main">
                <a:solidFill>
                  <a:srgbClr val="FFFFFF"/>
                </a:solidFill>
              </a14:hiddenFill>
            </a:ext>
          </a:extLst>
        </p:spPr>
      </p:pic>
      <p:pic>
        <p:nvPicPr>
          <p:cNvPr id="12" name="صورة 11">
            <a:extLst>
              <a:ext uri="{FF2B5EF4-FFF2-40B4-BE49-F238E27FC236}">
                <a16:creationId xmlns:a16="http://schemas.microsoft.com/office/drawing/2014/main" id="{15DEF199-75EE-CB77-76E6-167939361E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437" y="1097280"/>
            <a:ext cx="11422966" cy="5624195"/>
          </a:xfrm>
          <a:prstGeom prst="rect">
            <a:avLst/>
          </a:prstGeom>
        </p:spPr>
      </p:pic>
    </p:spTree>
    <p:extLst>
      <p:ext uri="{BB962C8B-B14F-4D97-AF65-F5344CB8AC3E}">
        <p14:creationId xmlns:p14="http://schemas.microsoft.com/office/powerpoint/2010/main" val="296093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2D6-A47F-4D82-8B14-B37EE2791046}"/>
              </a:ext>
            </a:extLst>
          </p:cNvPr>
          <p:cNvSpPr>
            <a:spLocks noGrp="1"/>
          </p:cNvSpPr>
          <p:nvPr>
            <p:ph type="title"/>
          </p:nvPr>
        </p:nvSpPr>
        <p:spPr>
          <a:xfrm>
            <a:off x="919119" y="0"/>
            <a:ext cx="10353761" cy="1326321"/>
          </a:xfrm>
        </p:spPr>
        <p:txBody>
          <a:bodyPr>
            <a:normAutofit/>
          </a:bodyPr>
          <a:lstStyle/>
          <a:p>
            <a:r>
              <a:rPr lang="en-GB" sz="3600" dirty="0">
                <a:latin typeface="Calibri" panose="020F0502020204030204" pitchFamily="34" charset="0"/>
                <a:cs typeface="Calibri" panose="020F0502020204030204" pitchFamily="34" charset="0"/>
              </a:rPr>
              <a:t>System Design</a:t>
            </a:r>
          </a:p>
        </p:txBody>
      </p:sp>
      <p:sp>
        <p:nvSpPr>
          <p:cNvPr id="3" name="Slide Number Placeholder 2">
            <a:extLst>
              <a:ext uri="{FF2B5EF4-FFF2-40B4-BE49-F238E27FC236}">
                <a16:creationId xmlns:a16="http://schemas.microsoft.com/office/drawing/2014/main" id="{EBCD6CC7-6DF9-43CF-8275-127F9406EE56}"/>
              </a:ext>
            </a:extLst>
          </p:cNvPr>
          <p:cNvSpPr>
            <a:spLocks noGrp="1"/>
          </p:cNvSpPr>
          <p:nvPr>
            <p:ph type="sldNum" sz="quarter" idx="12"/>
          </p:nvPr>
        </p:nvSpPr>
        <p:spPr/>
        <p:txBody>
          <a:bodyPr/>
          <a:lstStyle/>
          <a:p>
            <a:fld id="{63694123-32C7-41EB-8AF3-9885CA9D61FC}" type="slidenum">
              <a:rPr lang="en-GB" smtClean="0"/>
              <a:t>6</a:t>
            </a:fld>
            <a:endParaRPr lang="en-GB"/>
          </a:p>
        </p:txBody>
      </p:sp>
      <p:pic>
        <p:nvPicPr>
          <p:cNvPr id="6" name="Picture 8" descr="Princess Sumaya University for Technology : Rankings, Fees &amp; Courses  Details | Top Universities">
            <a:extLst>
              <a:ext uri="{FF2B5EF4-FFF2-40B4-BE49-F238E27FC236}">
                <a16:creationId xmlns:a16="http://schemas.microsoft.com/office/drawing/2014/main" id="{0F18A543-8B8B-4787-83EB-1CB9DA1BAB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65" t="1331" r="16217" b="31746"/>
          <a:stretch/>
        </p:blipFill>
        <p:spPr bwMode="auto">
          <a:xfrm>
            <a:off x="258214" y="362337"/>
            <a:ext cx="606980" cy="601645"/>
          </a:xfrm>
          <a:prstGeom prst="rect">
            <a:avLst/>
          </a:prstGeom>
          <a:noFill/>
          <a:extLst>
            <a:ext uri="{909E8E84-426E-40DD-AFC4-6F175D3DCCD1}">
              <a14:hiddenFill xmlns:a14="http://schemas.microsoft.com/office/drawing/2010/main">
                <a:solidFill>
                  <a:srgbClr val="FFFFFF"/>
                </a:solidFill>
              </a14:hiddenFill>
            </a:ext>
          </a:extLst>
        </p:spPr>
      </p:pic>
      <p:sp>
        <p:nvSpPr>
          <p:cNvPr id="4" name="مربع نص 3">
            <a:extLst>
              <a:ext uri="{FF2B5EF4-FFF2-40B4-BE49-F238E27FC236}">
                <a16:creationId xmlns:a16="http://schemas.microsoft.com/office/drawing/2014/main" id="{9E543BCB-A05F-34A8-10EB-AF7C38325C5A}"/>
              </a:ext>
            </a:extLst>
          </p:cNvPr>
          <p:cNvSpPr txBox="1"/>
          <p:nvPr/>
        </p:nvSpPr>
        <p:spPr>
          <a:xfrm>
            <a:off x="379828" y="1463040"/>
            <a:ext cx="10353761" cy="3634072"/>
          </a:xfrm>
          <a:prstGeom prst="rect">
            <a:avLst/>
          </a:prstGeom>
          <a:noFill/>
        </p:spPr>
        <p:txBody>
          <a:bodyPr wrap="square" rtlCol="0">
            <a:spAutoFit/>
          </a:bodyPr>
          <a:lstStyle/>
          <a:p>
            <a:pPr marL="197485" marR="0">
              <a:lnSpc>
                <a:spcPct val="107000"/>
              </a:lnSpc>
              <a:spcBef>
                <a:spcPts val="0"/>
              </a:spcBef>
              <a:spcAft>
                <a:spcPts val="0"/>
              </a:spcAft>
            </a:pPr>
            <a:r>
              <a:rPr lang="en-US" sz="1800" kern="100" dirty="0">
                <a:solidFill>
                  <a:srgbClr val="BF0000"/>
                </a:solidFill>
                <a:effectLst/>
                <a:latin typeface="Times New Roman" panose="02020603050405020304" pitchFamily="18" charset="0"/>
                <a:ea typeface="Times New Roman" panose="02020603050405020304" pitchFamily="18" charset="0"/>
              </a:rPr>
              <a:t>Components: - </a:t>
            </a:r>
            <a:endParaRPr lang="en-US" sz="1800" kern="100" dirty="0">
              <a:solidFill>
                <a:srgbClr val="000000"/>
              </a:solidFill>
              <a:effectLst/>
              <a:latin typeface="Calibri" panose="020F0502020204030204" pitchFamily="34" charset="0"/>
              <a:ea typeface="Calibri" panose="020F0502020204030204" pitchFamily="34" charset="0"/>
            </a:endParaRPr>
          </a:p>
          <a:p>
            <a:pPr marL="197485" marR="0">
              <a:lnSpc>
                <a:spcPct val="107000"/>
              </a:lnSpc>
              <a:spcBef>
                <a:spcPts val="0"/>
              </a:spcBef>
              <a:spcAft>
                <a:spcPts val="0"/>
              </a:spcAft>
            </a:pPr>
            <a:r>
              <a:rPr lang="en-US" sz="1800" kern="100" dirty="0">
                <a:solidFill>
                  <a:srgbClr val="BF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Calibri" panose="020F0502020204030204" pitchFamily="34" charset="0"/>
              <a:ea typeface="Calibri" panose="020F0502020204030204" pitchFamily="34" charset="0"/>
            </a:endParaRPr>
          </a:p>
          <a:p>
            <a:pPr marL="342900" marR="0" lvl="0" indent="-342900" fontAlgn="base">
              <a:lnSpc>
                <a:spcPct val="107000"/>
              </a:lnSpc>
              <a:spcBef>
                <a:spcPts val="0"/>
              </a:spcBef>
              <a:spcAft>
                <a:spcPts val="0"/>
              </a:spcAft>
              <a:buClr>
                <a:srgbClr val="000000"/>
              </a:buClr>
              <a:buSzPts val="1150"/>
              <a:buFont typeface="Arial" panose="020B0604020202020204" pitchFamily="34" charset="0"/>
              <a:buChar char="●"/>
            </a:pPr>
            <a:r>
              <a:rPr lang="en-US" sz="1800" u="none" strike="noStrike" kern="100" dirty="0">
                <a:solidFill>
                  <a:srgbClr val="B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Microcontroller: HCS12</a:t>
            </a:r>
            <a:endPar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Clr>
                <a:srgbClr val="000000"/>
              </a:buClr>
              <a:buSzPts val="1150"/>
              <a:buFont typeface="Arial" panose="020B0604020202020204" pitchFamily="34" charset="0"/>
              <a:buChar char="●"/>
            </a:pPr>
            <a:r>
              <a:rPr lang="en-US" sz="1800" u="none" strike="noStrike" kern="100" dirty="0">
                <a:solidFill>
                  <a:srgbClr val="B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temperature sensor</a:t>
            </a:r>
            <a:r>
              <a:rPr lang="ar-SA" sz="1800" u="none" strike="noStrike" kern="100" dirty="0">
                <a:solidFill>
                  <a:srgbClr val="B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r>
              <a:rPr lang="en-US" sz="1800" u="none" strike="noStrike" kern="100" dirty="0">
                <a:solidFill>
                  <a:srgbClr val="B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build in HCS12)</a:t>
            </a:r>
            <a:endPar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Clr>
                <a:srgbClr val="000000"/>
              </a:buClr>
              <a:buSzPts val="1150"/>
              <a:buFont typeface="Arial" panose="020B0604020202020204" pitchFamily="34" charset="0"/>
              <a:buChar char="●"/>
            </a:pPr>
            <a:r>
              <a:rPr lang="en-US" sz="1800" u="none" strike="noStrike" kern="100" dirty="0">
                <a:solidFill>
                  <a:srgbClr val="B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Current sensor ACS712</a:t>
            </a:r>
            <a:endPar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Clr>
                <a:srgbClr val="000000"/>
              </a:buClr>
              <a:buSzPts val="1150"/>
              <a:buFont typeface="Arial" panose="020B0604020202020204" pitchFamily="34" charset="0"/>
              <a:buChar char="●"/>
            </a:pPr>
            <a:r>
              <a:rPr lang="en-US" sz="1800" u="none" strike="noStrike" kern="100" dirty="0">
                <a:solidFill>
                  <a:srgbClr val="B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Serial Cable</a:t>
            </a:r>
            <a:endPar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Clr>
                <a:srgbClr val="000000"/>
              </a:buClr>
              <a:buSzPts val="1150"/>
              <a:buFont typeface="Arial" panose="020B0604020202020204" pitchFamily="34" charset="0"/>
              <a:buChar char="●"/>
            </a:pPr>
            <a:r>
              <a:rPr lang="en-US" sz="1800" u="none" strike="noStrike" kern="100" dirty="0">
                <a:solidFill>
                  <a:srgbClr val="B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Battery DC</a:t>
            </a:r>
            <a:endPar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Clr>
                <a:srgbClr val="000000"/>
              </a:buClr>
              <a:buSzPts val="1150"/>
              <a:buFont typeface="Arial" panose="020B0604020202020204" pitchFamily="34" charset="0"/>
              <a:buChar char="●"/>
            </a:pPr>
            <a:r>
              <a:rPr lang="en-US" sz="1800" u="none" strike="noStrike" kern="100" dirty="0">
                <a:solidFill>
                  <a:srgbClr val="B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Load (fan) </a:t>
            </a:r>
            <a:endPar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fontAlgn="base">
              <a:lnSpc>
                <a:spcPct val="107000"/>
              </a:lnSpc>
              <a:spcBef>
                <a:spcPts val="0"/>
              </a:spcBef>
              <a:spcAft>
                <a:spcPts val="0"/>
              </a:spcAft>
              <a:buClr>
                <a:srgbClr val="000000"/>
              </a:buClr>
              <a:buSzPts val="1150"/>
              <a:buFont typeface="Arial" panose="020B0604020202020204" pitchFamily="34" charset="0"/>
              <a:buChar char="●"/>
            </a:pPr>
            <a:r>
              <a:rPr lang="en-US" sz="1800" u="none" strike="noStrike" kern="100" dirty="0">
                <a:solidFill>
                  <a:srgbClr val="BF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Wires </a:t>
            </a:r>
          </a:p>
          <a:p>
            <a:pPr marL="342900" marR="0" lvl="0" indent="-342900" fontAlgn="base">
              <a:lnSpc>
                <a:spcPct val="107000"/>
              </a:lnSpc>
              <a:spcBef>
                <a:spcPts val="0"/>
              </a:spcBef>
              <a:spcAft>
                <a:spcPts val="0"/>
              </a:spcAft>
              <a:buClr>
                <a:srgbClr val="000000"/>
              </a:buClr>
              <a:buSzPts val="1150"/>
              <a:buFont typeface="Arial" panose="020B0604020202020204" pitchFamily="34" charset="0"/>
              <a:buChar char="●"/>
            </a:pPr>
            <a:r>
              <a:rPr lang="en-US" kern="100" dirty="0">
                <a:solidFill>
                  <a:srgbClr val="BF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H-Bridge</a:t>
            </a:r>
            <a:endPar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197485" marR="0">
              <a:lnSpc>
                <a:spcPct val="107000"/>
              </a:lnSpc>
              <a:spcBef>
                <a:spcPts val="0"/>
              </a:spcBef>
              <a:spcAft>
                <a:spcPts val="0"/>
              </a:spcAft>
            </a:pPr>
            <a:r>
              <a:rPr lang="en-US" sz="1800" kern="100" dirty="0">
                <a:solidFill>
                  <a:srgbClr val="BF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Calibri" panose="020F0502020204030204" pitchFamily="34" charset="0"/>
              <a:ea typeface="Calibri" panose="020F0502020204030204" pitchFamily="34" charset="0"/>
            </a:endParaRPr>
          </a:p>
          <a:p>
            <a:pPr marL="197485" marR="0">
              <a:lnSpc>
                <a:spcPct val="107000"/>
              </a:lnSpc>
              <a:spcBef>
                <a:spcPts val="0"/>
              </a:spcBef>
              <a:spcAft>
                <a:spcPts val="0"/>
              </a:spcAft>
            </a:pPr>
            <a:r>
              <a:rPr lang="en-US" sz="1800" kern="100" dirty="0">
                <a:solidFill>
                  <a:srgbClr val="BF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9675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2D6-A47F-4D82-8B14-B37EE2791046}"/>
              </a:ext>
            </a:extLst>
          </p:cNvPr>
          <p:cNvSpPr>
            <a:spLocks noGrp="1"/>
          </p:cNvSpPr>
          <p:nvPr>
            <p:ph type="title"/>
          </p:nvPr>
        </p:nvSpPr>
        <p:spPr>
          <a:xfrm>
            <a:off x="919119" y="0"/>
            <a:ext cx="10353761" cy="1326321"/>
          </a:xfrm>
        </p:spPr>
        <p:txBody>
          <a:bodyPr>
            <a:normAutofit/>
          </a:bodyPr>
          <a:lstStyle/>
          <a:p>
            <a:r>
              <a:rPr lang="en-US" sz="3600" dirty="0">
                <a:latin typeface="Calibri" panose="020F0502020204030204" pitchFamily="34" charset="0"/>
                <a:cs typeface="Calibri" panose="020F0502020204030204" pitchFamily="34" charset="0"/>
              </a:rPr>
              <a:t>System Design</a:t>
            </a:r>
            <a:endParaRPr lang="en-GB" sz="3600"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EBCD6CC7-6DF9-43CF-8275-127F9406EE56}"/>
              </a:ext>
            </a:extLst>
          </p:cNvPr>
          <p:cNvSpPr>
            <a:spLocks noGrp="1"/>
          </p:cNvSpPr>
          <p:nvPr>
            <p:ph type="sldNum" sz="quarter" idx="12"/>
          </p:nvPr>
        </p:nvSpPr>
        <p:spPr/>
        <p:txBody>
          <a:bodyPr/>
          <a:lstStyle/>
          <a:p>
            <a:fld id="{63694123-32C7-41EB-8AF3-9885CA9D61FC}" type="slidenum">
              <a:rPr lang="en-GB" smtClean="0"/>
              <a:t>7</a:t>
            </a:fld>
            <a:endParaRPr lang="en-GB"/>
          </a:p>
        </p:txBody>
      </p:sp>
      <p:pic>
        <p:nvPicPr>
          <p:cNvPr id="6" name="Picture 8" descr="Princess Sumaya University for Technology : Rankings, Fees &amp; Courses  Details | Top Universities">
            <a:extLst>
              <a:ext uri="{FF2B5EF4-FFF2-40B4-BE49-F238E27FC236}">
                <a16:creationId xmlns:a16="http://schemas.microsoft.com/office/drawing/2014/main" id="{0F18A543-8B8B-4787-83EB-1CB9DA1BAB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65" t="1331" r="16217" b="31746"/>
          <a:stretch/>
        </p:blipFill>
        <p:spPr bwMode="auto">
          <a:xfrm>
            <a:off x="258214" y="362337"/>
            <a:ext cx="606980" cy="601645"/>
          </a:xfrm>
          <a:prstGeom prst="rect">
            <a:avLst/>
          </a:prstGeom>
          <a:noFill/>
          <a:extLst>
            <a:ext uri="{909E8E84-426E-40DD-AFC4-6F175D3DCCD1}">
              <a14:hiddenFill xmlns:a14="http://schemas.microsoft.com/office/drawing/2010/main">
                <a:solidFill>
                  <a:srgbClr val="FFFFFF"/>
                </a:solidFill>
              </a14:hiddenFill>
            </a:ext>
          </a:extLst>
        </p:spPr>
      </p:pic>
      <p:sp>
        <p:nvSpPr>
          <p:cNvPr id="4" name="مربع نص 3">
            <a:extLst>
              <a:ext uri="{FF2B5EF4-FFF2-40B4-BE49-F238E27FC236}">
                <a16:creationId xmlns:a16="http://schemas.microsoft.com/office/drawing/2014/main" id="{64AA1E69-1662-52CD-B708-611F135A2D34}"/>
              </a:ext>
            </a:extLst>
          </p:cNvPr>
          <p:cNvSpPr txBox="1"/>
          <p:nvPr/>
        </p:nvSpPr>
        <p:spPr>
          <a:xfrm>
            <a:off x="258214" y="1575582"/>
            <a:ext cx="10869331" cy="5520614"/>
          </a:xfrm>
          <a:prstGeom prst="rect">
            <a:avLst/>
          </a:prstGeom>
          <a:noFill/>
        </p:spPr>
        <p:txBody>
          <a:bodyPr wrap="square" rtlCol="0">
            <a:spAutoFit/>
          </a:bodyPr>
          <a:lstStyle/>
          <a:p>
            <a:pPr marL="211455" marR="495300" indent="-6350">
              <a:lnSpc>
                <a:spcPct val="110000"/>
              </a:lnSpc>
              <a:spcBef>
                <a:spcPts val="0"/>
              </a:spcBef>
              <a:spcAft>
                <a:spcPts val="1020"/>
              </a:spcAft>
            </a:pPr>
            <a:r>
              <a:rPr lang="en-US" sz="1800" kern="100" dirty="0">
                <a:solidFill>
                  <a:srgbClr val="000000"/>
                </a:solidFill>
                <a:effectLst/>
                <a:latin typeface="Times New Roman" panose="02020603050405020304" pitchFamily="18" charset="0"/>
                <a:ea typeface="Times New Roman" panose="02020603050405020304" pitchFamily="18" charset="0"/>
              </a:rPr>
              <a:t>Implementation Process: - </a:t>
            </a:r>
            <a:endParaRPr lang="en-US" sz="1800" kern="100" dirty="0">
              <a:solidFill>
                <a:srgbClr val="000000"/>
              </a:solidFill>
              <a:effectLst/>
              <a:latin typeface="Calibri" panose="020F0502020204030204" pitchFamily="34" charset="0"/>
              <a:ea typeface="Calibri" panose="020F0502020204030204" pitchFamily="34" charset="0"/>
            </a:endParaRPr>
          </a:p>
          <a:p>
            <a:pPr marL="342900" marR="495300" lvl="0" indent="-342900" fontAlgn="base">
              <a:lnSpc>
                <a:spcPct val="110000"/>
              </a:lnSpc>
              <a:spcBef>
                <a:spcPts val="0"/>
              </a:spcBef>
              <a:spcAft>
                <a:spcPts val="525"/>
              </a:spcAft>
              <a:buClr>
                <a:srgbClr val="000000"/>
              </a:buClr>
              <a:buSzPts val="1150"/>
              <a:buFont typeface="Arial" panose="020B0604020202020204" pitchFamily="34" charset="0"/>
              <a:buChar char="●"/>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Making sure that the HCS12 can measure the voltage of the system. </a:t>
            </a:r>
          </a:p>
          <a:p>
            <a:pPr marL="342900" marR="495300" lvl="0" indent="-342900" fontAlgn="base">
              <a:lnSpc>
                <a:spcPct val="110000"/>
              </a:lnSpc>
              <a:spcBef>
                <a:spcPts val="0"/>
              </a:spcBef>
              <a:spcAft>
                <a:spcPts val="525"/>
              </a:spcAft>
              <a:buClr>
                <a:srgbClr val="000000"/>
              </a:buClr>
              <a:buSzPts val="1150"/>
              <a:buFont typeface="Arial" panose="020B0604020202020204" pitchFamily="34" charset="0"/>
              <a:buChar char="●"/>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Measuring current from a system. </a:t>
            </a:r>
          </a:p>
          <a:p>
            <a:pPr marL="342900" marR="495300" lvl="0" indent="-342900" fontAlgn="base">
              <a:lnSpc>
                <a:spcPct val="110000"/>
              </a:lnSpc>
              <a:spcBef>
                <a:spcPts val="0"/>
              </a:spcBef>
              <a:spcAft>
                <a:spcPts val="525"/>
              </a:spcAft>
              <a:buClr>
                <a:srgbClr val="000000"/>
              </a:buClr>
              <a:buSzPts val="1150"/>
              <a:buFont typeface="Arial" panose="020B0604020202020204" pitchFamily="34" charset="0"/>
              <a:buChar char="●"/>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Build a code that computes the power and energy consumed. </a:t>
            </a:r>
          </a:p>
          <a:p>
            <a:pPr marL="342900" marR="495300" lvl="0" indent="-342900" fontAlgn="base">
              <a:lnSpc>
                <a:spcPct val="110000"/>
              </a:lnSpc>
              <a:spcBef>
                <a:spcPts val="0"/>
              </a:spcBef>
              <a:spcAft>
                <a:spcPts val="525"/>
              </a:spcAft>
              <a:buClr>
                <a:srgbClr val="000000"/>
              </a:buClr>
              <a:buSzPts val="1150"/>
              <a:buFont typeface="Arial" panose="020B0604020202020204" pitchFamily="34" charset="0"/>
              <a:buChar char="●"/>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Applying the dynamic pricing concept and bill calculation. . </a:t>
            </a:r>
          </a:p>
          <a:p>
            <a:pPr marL="342900" marR="495300" lvl="0" indent="-342900" fontAlgn="base">
              <a:lnSpc>
                <a:spcPct val="110000"/>
              </a:lnSpc>
              <a:spcBef>
                <a:spcPts val="0"/>
              </a:spcBef>
              <a:spcAft>
                <a:spcPts val="525"/>
              </a:spcAft>
              <a:buClr>
                <a:srgbClr val="000000"/>
              </a:buClr>
              <a:buSzPts val="1150"/>
              <a:buFont typeface="Arial" panose="020B0604020202020204" pitchFamily="34" charset="0"/>
              <a:buChar char="●"/>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Display the information on PC screen.</a:t>
            </a:r>
          </a:p>
          <a:p>
            <a:pPr marL="342900" marR="495300" lvl="0" indent="-342900" fontAlgn="base">
              <a:lnSpc>
                <a:spcPct val="110000"/>
              </a:lnSpc>
              <a:spcBef>
                <a:spcPts val="0"/>
              </a:spcBef>
              <a:spcAft>
                <a:spcPts val="525"/>
              </a:spcAft>
              <a:buClr>
                <a:srgbClr val="000000"/>
              </a:buClr>
              <a:buSzPts val="1150"/>
              <a:buFont typeface="Arial" panose="020B0604020202020204" pitchFamily="34" charset="0"/>
              <a:buChar char="●"/>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 the loads  </a:t>
            </a:r>
          </a:p>
          <a:p>
            <a:pPr marL="342900" marR="495300" lvl="0" indent="-342900" fontAlgn="base">
              <a:lnSpc>
                <a:spcPct val="110000"/>
              </a:lnSpc>
              <a:spcBef>
                <a:spcPts val="0"/>
              </a:spcBef>
              <a:spcAft>
                <a:spcPts val="525"/>
              </a:spcAft>
              <a:buClr>
                <a:srgbClr val="000000"/>
              </a:buClr>
              <a:buSzPts val="1150"/>
              <a:buFont typeface="Arial" panose="020B0604020202020204" pitchFamily="34" charset="0"/>
              <a:buChar char="●"/>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Calibrate the system and compare it to other products. </a:t>
            </a:r>
          </a:p>
          <a:p>
            <a:pPr marL="0" marR="1038225" algn="r">
              <a:lnSpc>
                <a:spcPct val="107000"/>
              </a:lnSpc>
              <a:spcBef>
                <a:spcPts val="0"/>
              </a:spcBef>
              <a:spcAft>
                <a:spcPts val="105"/>
              </a:spcAft>
            </a:pPr>
            <a:r>
              <a:rPr lang="en-US" sz="1800" b="1" kern="100" dirty="0">
                <a:solidFill>
                  <a:srgbClr val="00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Calibri" panose="020F0502020204030204" pitchFamily="34" charset="0"/>
              <a:ea typeface="Calibri" panose="020F0502020204030204" pitchFamily="34" charset="0"/>
            </a:endParaRPr>
          </a:p>
          <a:p>
            <a:pPr marL="0" marR="294005" algn="ctr">
              <a:lnSpc>
                <a:spcPct val="107000"/>
              </a:lnSpc>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rPr>
              <a:t> </a:t>
            </a:r>
          </a:p>
          <a:p>
            <a:pPr marL="205105" marR="495300" indent="430530">
              <a:lnSpc>
                <a:spcPct val="148000"/>
              </a:lnSpc>
              <a:spcBef>
                <a:spcPts val="0"/>
              </a:spcBef>
              <a:spcAft>
                <a:spcPts val="5"/>
              </a:spcAft>
            </a:pPr>
            <a:r>
              <a:rPr lang="en-US" sz="1800" kern="100" dirty="0">
                <a:solidFill>
                  <a:srgbClr val="000000"/>
                </a:solidFill>
                <a:effectLst/>
                <a:latin typeface="Times New Roman" panose="02020603050405020304" pitchFamily="18" charset="0"/>
                <a:ea typeface="Times New Roman" panose="02020603050405020304" pitchFamily="18" charset="0"/>
              </a:rPr>
              <a:t>The expected work in the future regarding the prototype is adding more than one load. We can see in the video that we have only one load which is fan but our plan to have more than one and put them in a designed box to make it look organized. </a:t>
            </a:r>
            <a:endParaRPr lang="en-US" sz="1800" kern="100" dirty="0">
              <a:solidFill>
                <a:srgbClr val="000000"/>
              </a:solidFill>
              <a:effectLst/>
              <a:latin typeface="Calibri" panose="020F0502020204030204" pitchFamily="34" charset="0"/>
              <a:ea typeface="Calibri" panose="020F0502020204030204" pitchFamily="34" charset="0"/>
            </a:endParaRPr>
          </a:p>
          <a:p>
            <a:pPr marL="197485" marR="0">
              <a:lnSpc>
                <a:spcPct val="107000"/>
              </a:lnSpc>
              <a:spcBef>
                <a:spcPts val="0"/>
              </a:spcBef>
              <a:spcAft>
                <a:spcPts val="0"/>
              </a:spcAft>
            </a:pPr>
            <a:r>
              <a:rPr lang="en-US" sz="1800" kern="100" dirty="0">
                <a:solidFill>
                  <a:srgbClr val="00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Calibri" panose="020F0502020204030204" pitchFamily="34" charset="0"/>
              <a:ea typeface="Calibri" panose="020F0502020204030204" pitchFamily="34" charset="0"/>
            </a:endParaRPr>
          </a:p>
          <a:p>
            <a:pPr marL="197485" marR="0">
              <a:lnSpc>
                <a:spcPct val="107000"/>
              </a:lnSpc>
              <a:spcBef>
                <a:spcPts val="0"/>
              </a:spcBef>
              <a:spcAft>
                <a:spcPts val="0"/>
              </a:spcAft>
            </a:pPr>
            <a:r>
              <a:rPr lang="en-US" sz="1800" kern="100" dirty="0">
                <a:solidFill>
                  <a:srgbClr val="00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7188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2D6-A47F-4D82-8B14-B37EE2791046}"/>
              </a:ext>
            </a:extLst>
          </p:cNvPr>
          <p:cNvSpPr>
            <a:spLocks noGrp="1"/>
          </p:cNvSpPr>
          <p:nvPr>
            <p:ph type="title"/>
          </p:nvPr>
        </p:nvSpPr>
        <p:spPr>
          <a:xfrm>
            <a:off x="919119" y="0"/>
            <a:ext cx="10353761" cy="1326321"/>
          </a:xfrm>
        </p:spPr>
        <p:txBody>
          <a:bodyPr>
            <a:normAutofit/>
          </a:bodyPr>
          <a:lstStyle/>
          <a:p>
            <a:r>
              <a:rPr lang="en-US" sz="3600" dirty="0">
                <a:latin typeface="Calibri" panose="020F0502020204030204" pitchFamily="34" charset="0"/>
                <a:cs typeface="Calibri" panose="020F0502020204030204" pitchFamily="34" charset="0"/>
              </a:rPr>
              <a:t>Results</a:t>
            </a:r>
            <a:endParaRPr lang="en-GB" sz="3600"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EBCD6CC7-6DF9-43CF-8275-127F9406EE56}"/>
              </a:ext>
            </a:extLst>
          </p:cNvPr>
          <p:cNvSpPr>
            <a:spLocks noGrp="1"/>
          </p:cNvSpPr>
          <p:nvPr>
            <p:ph type="sldNum" sz="quarter" idx="12"/>
          </p:nvPr>
        </p:nvSpPr>
        <p:spPr/>
        <p:txBody>
          <a:bodyPr/>
          <a:lstStyle/>
          <a:p>
            <a:fld id="{63694123-32C7-41EB-8AF3-9885CA9D61FC}" type="slidenum">
              <a:rPr lang="en-GB" smtClean="0"/>
              <a:t>8</a:t>
            </a:fld>
            <a:endParaRPr lang="en-GB"/>
          </a:p>
        </p:txBody>
      </p:sp>
      <p:pic>
        <p:nvPicPr>
          <p:cNvPr id="6" name="Picture 8" descr="Princess Sumaya University for Technology : Rankings, Fees &amp; Courses  Details | Top Universities">
            <a:extLst>
              <a:ext uri="{FF2B5EF4-FFF2-40B4-BE49-F238E27FC236}">
                <a16:creationId xmlns:a16="http://schemas.microsoft.com/office/drawing/2014/main" id="{0F18A543-8B8B-4787-83EB-1CB9DA1BAB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65" t="1331" r="16217" b="31746"/>
          <a:stretch/>
        </p:blipFill>
        <p:spPr bwMode="auto">
          <a:xfrm>
            <a:off x="258214" y="362337"/>
            <a:ext cx="606980" cy="601645"/>
          </a:xfrm>
          <a:prstGeom prst="rect">
            <a:avLst/>
          </a:prstGeom>
          <a:noFill/>
          <a:extLst>
            <a:ext uri="{909E8E84-426E-40DD-AFC4-6F175D3DCCD1}">
              <a14:hiddenFill xmlns:a14="http://schemas.microsoft.com/office/drawing/2010/main">
                <a:solidFill>
                  <a:srgbClr val="FFFFFF"/>
                </a:solidFill>
              </a14:hiddenFill>
            </a:ext>
          </a:extLst>
        </p:spPr>
      </p:pic>
      <p:pic>
        <p:nvPicPr>
          <p:cNvPr id="5" name="صورة 4">
            <a:extLst>
              <a:ext uri="{FF2B5EF4-FFF2-40B4-BE49-F238E27FC236}">
                <a16:creationId xmlns:a16="http://schemas.microsoft.com/office/drawing/2014/main" id="{7CC1D20A-39DA-3733-CD9D-5998ECFC6A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214" y="1098136"/>
            <a:ext cx="5565811" cy="5486400"/>
          </a:xfrm>
          <a:prstGeom prst="rect">
            <a:avLst/>
          </a:prstGeom>
        </p:spPr>
      </p:pic>
      <p:pic>
        <p:nvPicPr>
          <p:cNvPr id="9" name="صورة 8">
            <a:extLst>
              <a:ext uri="{FF2B5EF4-FFF2-40B4-BE49-F238E27FC236}">
                <a16:creationId xmlns:a16="http://schemas.microsoft.com/office/drawing/2014/main" id="{B5BC313D-130A-1317-ABEA-2A84776349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7950" y="1098136"/>
            <a:ext cx="5972761" cy="5486400"/>
          </a:xfrm>
          <a:prstGeom prst="rect">
            <a:avLst/>
          </a:prstGeom>
        </p:spPr>
      </p:pic>
    </p:spTree>
    <p:extLst>
      <p:ext uri="{BB962C8B-B14F-4D97-AF65-F5344CB8AC3E}">
        <p14:creationId xmlns:p14="http://schemas.microsoft.com/office/powerpoint/2010/main" val="427057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2D6-A47F-4D82-8B14-B37EE2791046}"/>
              </a:ext>
            </a:extLst>
          </p:cNvPr>
          <p:cNvSpPr>
            <a:spLocks noGrp="1"/>
          </p:cNvSpPr>
          <p:nvPr>
            <p:ph type="title"/>
          </p:nvPr>
        </p:nvSpPr>
        <p:spPr>
          <a:xfrm>
            <a:off x="919119" y="0"/>
            <a:ext cx="10353761" cy="1326321"/>
          </a:xfrm>
        </p:spPr>
        <p:txBody>
          <a:bodyPr>
            <a:normAutofit fontScale="90000"/>
          </a:bodyPr>
          <a:lstStyle/>
          <a:p>
            <a:pPr marL="191770" marR="690245" indent="-6350">
              <a:lnSpc>
                <a:spcPct val="110000"/>
              </a:lnSpc>
              <a:spcBef>
                <a:spcPts val="0"/>
              </a:spcBef>
              <a:spcAft>
                <a:spcPts val="3245"/>
              </a:spcAft>
            </a:pPr>
            <a:br>
              <a:rPr lang="en-US" sz="3600" b="1" kern="100" dirty="0">
                <a:solidFill>
                  <a:srgbClr val="000000"/>
                </a:solidFill>
                <a:effectLst/>
                <a:latin typeface="Times New Roman" panose="02020603050405020304" pitchFamily="18" charset="0"/>
                <a:ea typeface="Times New Roman" panose="02020603050405020304" pitchFamily="18" charset="0"/>
              </a:rPr>
            </a:br>
            <a:r>
              <a:rPr lang="en-US" sz="3600" b="1" kern="100" dirty="0">
                <a:solidFill>
                  <a:srgbClr val="000000"/>
                </a:solidFill>
                <a:effectLst/>
                <a:latin typeface="Times New Roman" panose="02020603050405020304" pitchFamily="18" charset="0"/>
                <a:ea typeface="Times New Roman" panose="02020603050405020304" pitchFamily="18" charset="0"/>
              </a:rPr>
              <a:t>Conclusion </a:t>
            </a:r>
            <a:br>
              <a:rPr lang="en-US" sz="3600" b="1" kern="100" dirty="0">
                <a:solidFill>
                  <a:srgbClr val="000000"/>
                </a:solidFill>
                <a:effectLst/>
                <a:latin typeface="Times New Roman" panose="02020603050405020304" pitchFamily="18" charset="0"/>
                <a:ea typeface="Times New Roman" panose="02020603050405020304" pitchFamily="18" charset="0"/>
              </a:rPr>
            </a:br>
            <a:endParaRPr lang="en-GB" sz="3600"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EBCD6CC7-6DF9-43CF-8275-127F9406EE56}"/>
              </a:ext>
            </a:extLst>
          </p:cNvPr>
          <p:cNvSpPr>
            <a:spLocks noGrp="1"/>
          </p:cNvSpPr>
          <p:nvPr>
            <p:ph type="sldNum" sz="quarter" idx="12"/>
          </p:nvPr>
        </p:nvSpPr>
        <p:spPr/>
        <p:txBody>
          <a:bodyPr/>
          <a:lstStyle/>
          <a:p>
            <a:fld id="{63694123-32C7-41EB-8AF3-9885CA9D61FC}" type="slidenum">
              <a:rPr lang="en-GB" smtClean="0"/>
              <a:t>9</a:t>
            </a:fld>
            <a:endParaRPr lang="en-GB"/>
          </a:p>
        </p:txBody>
      </p:sp>
      <p:pic>
        <p:nvPicPr>
          <p:cNvPr id="6" name="Picture 8" descr="Princess Sumaya University for Technology : Rankings, Fees &amp; Courses  Details | Top Universities">
            <a:extLst>
              <a:ext uri="{FF2B5EF4-FFF2-40B4-BE49-F238E27FC236}">
                <a16:creationId xmlns:a16="http://schemas.microsoft.com/office/drawing/2014/main" id="{0F18A543-8B8B-4787-83EB-1CB9DA1BAB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65" t="1331" r="16217" b="31746"/>
          <a:stretch/>
        </p:blipFill>
        <p:spPr bwMode="auto">
          <a:xfrm>
            <a:off x="258214" y="362337"/>
            <a:ext cx="606980" cy="601645"/>
          </a:xfrm>
          <a:prstGeom prst="rect">
            <a:avLst/>
          </a:prstGeom>
          <a:noFill/>
          <a:extLst>
            <a:ext uri="{909E8E84-426E-40DD-AFC4-6F175D3DCCD1}">
              <a14:hiddenFill xmlns:a14="http://schemas.microsoft.com/office/drawing/2010/main">
                <a:solidFill>
                  <a:srgbClr val="FFFFFF"/>
                </a:solidFill>
              </a14:hiddenFill>
            </a:ext>
          </a:extLst>
        </p:spPr>
      </p:pic>
      <p:sp>
        <p:nvSpPr>
          <p:cNvPr id="4" name="مربع نص 3">
            <a:extLst>
              <a:ext uri="{FF2B5EF4-FFF2-40B4-BE49-F238E27FC236}">
                <a16:creationId xmlns:a16="http://schemas.microsoft.com/office/drawing/2014/main" id="{7AB27FFE-67FF-ED04-D1AE-EE85F1E485AD}"/>
              </a:ext>
            </a:extLst>
          </p:cNvPr>
          <p:cNvSpPr txBox="1"/>
          <p:nvPr/>
        </p:nvSpPr>
        <p:spPr>
          <a:xfrm>
            <a:off x="258214" y="1477108"/>
            <a:ext cx="11600851"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HCS12 microcontroller-based power meter and fan speed control system, incorporating temperature regulation using the PWM technique and serial communication to a PC, provides a robust and efficient energy monitoring, control, and optimization solution. The project successfully demonstrates the capabilities of the HCS12 microcontroller in accurately measuring power consumption, dynamically adjusting fan speed based on temperature, and enabling data transfer to a PC for further analysis and management.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HCS12 microcontroller-based power meter and fan speed control system with temperature regulation using PWM technique and serial communication to a PC offers a comprehensive solution for energy management. Its accuracy, responsiveness, and versatility make it suitable for a wide range of applications in residential, commercial, and industrial settings. By providing real-time power monitoring, intelligent fan speed control, and data transfer capabilities, the system contributes to energy efficiency goals and enables users to make informed decisions for sustainable energy consumption</a:t>
            </a:r>
          </a:p>
        </p:txBody>
      </p:sp>
    </p:spTree>
    <p:extLst>
      <p:ext uri="{BB962C8B-B14F-4D97-AF65-F5344CB8AC3E}">
        <p14:creationId xmlns:p14="http://schemas.microsoft.com/office/powerpoint/2010/main" val="4120745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10222</TotalTime>
  <Words>551</Words>
  <Application>Microsoft Office PowerPoint</Application>
  <PresentationFormat>شاشة عريضة</PresentationFormat>
  <Paragraphs>66</Paragraphs>
  <Slides>9</Slides>
  <Notes>7</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9</vt:i4>
      </vt:variant>
    </vt:vector>
  </HeadingPairs>
  <TitlesOfParts>
    <vt:vector size="15" baseType="lpstr">
      <vt:lpstr>Arial</vt:lpstr>
      <vt:lpstr>Calibri</vt:lpstr>
      <vt:lpstr>Calibri Light</vt:lpstr>
      <vt:lpstr>Times New Roman</vt:lpstr>
      <vt:lpstr>Tw Cen MT Condensed</vt:lpstr>
      <vt:lpstr>Office Theme</vt:lpstr>
      <vt:lpstr>HCS12-based power meter and fan speed controlled by Temperature using PWM technique </vt:lpstr>
      <vt:lpstr>   Outline</vt:lpstr>
      <vt:lpstr>Introduction</vt:lpstr>
      <vt:lpstr>Introduction</vt:lpstr>
      <vt:lpstr>2.System Design </vt:lpstr>
      <vt:lpstr>System Design</vt:lpstr>
      <vt:lpstr>System Design</vt:lpstr>
      <vt:lpstr>Results</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LCL filters and trap filters - Optimal Design Study for Grid-Connected Applications</dc:title>
  <dc:creator>afaf allabadi</dc:creator>
  <cp:lastModifiedBy>بدر     عقل</cp:lastModifiedBy>
  <cp:revision>186</cp:revision>
  <dcterms:created xsi:type="dcterms:W3CDTF">2022-01-11T08:48:33Z</dcterms:created>
  <dcterms:modified xsi:type="dcterms:W3CDTF">2023-06-14T18:52:19Z</dcterms:modified>
</cp:coreProperties>
</file>