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8" r:id="rId9"/>
    <p:sldId id="263" r:id="rId10"/>
    <p:sldId id="264" r:id="rId11"/>
    <p:sldId id="265" r:id="rId12"/>
    <p:sldId id="266" r:id="rId13"/>
    <p:sldId id="26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9C1D393D-740A-4C90-96C0-5A9A32F9835E}">
          <p14:sldIdLst>
            <p14:sldId id="256"/>
            <p14:sldId id="257"/>
            <p14:sldId id="258"/>
            <p14:sldId id="259"/>
            <p14:sldId id="260"/>
            <p14:sldId id="261"/>
            <p14:sldId id="262"/>
            <p14:sldId id="268"/>
            <p14:sldId id="263"/>
            <p14:sldId id="264"/>
            <p14:sldId id="265"/>
            <p14:sldId id="266"/>
            <p14:sldId id="267"/>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C407CF4A-682A-4B8E-91D6-D3265462E744}" type="datetimeFigureOut">
              <a:rPr lang="en-US" smtClean="0"/>
              <a:t>2/1/2022</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B313AE54-D373-4518-8B5A-59D9B56AE6FD}" type="slidenum">
              <a:rPr lang="en-US" smtClean="0"/>
              <a:t>‹#›</a:t>
            </a:fld>
            <a:endParaRPr lang="en-US"/>
          </a:p>
        </p:txBody>
      </p:sp>
    </p:spTree>
    <p:extLst>
      <p:ext uri="{BB962C8B-B14F-4D97-AF65-F5344CB8AC3E}">
        <p14:creationId xmlns:p14="http://schemas.microsoft.com/office/powerpoint/2010/main" val="5820490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C407CF4A-682A-4B8E-91D6-D3265462E744}" type="datetimeFigureOut">
              <a:rPr lang="en-US" smtClean="0"/>
              <a:t>2/1/2022</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B313AE54-D373-4518-8B5A-59D9B56AE6FD}" type="slidenum">
              <a:rPr lang="en-US" smtClean="0"/>
              <a:t>‹#›</a:t>
            </a:fld>
            <a:endParaRPr lang="en-US"/>
          </a:p>
        </p:txBody>
      </p:sp>
    </p:spTree>
    <p:extLst>
      <p:ext uri="{BB962C8B-B14F-4D97-AF65-F5344CB8AC3E}">
        <p14:creationId xmlns:p14="http://schemas.microsoft.com/office/powerpoint/2010/main" val="11744214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C407CF4A-682A-4B8E-91D6-D3265462E744}" type="datetimeFigureOut">
              <a:rPr lang="en-US" smtClean="0"/>
              <a:t>2/1/2022</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313AE54-D373-4518-8B5A-59D9B56AE6FD}" type="slidenum">
              <a:rPr lang="en-US" smtClean="0"/>
              <a:t>‹#›</a:t>
            </a:fld>
            <a:endParaRPr lang="en-US"/>
          </a:p>
        </p:txBody>
      </p:sp>
    </p:spTree>
    <p:extLst>
      <p:ext uri="{BB962C8B-B14F-4D97-AF65-F5344CB8AC3E}">
        <p14:creationId xmlns:p14="http://schemas.microsoft.com/office/powerpoint/2010/main" val="39531679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C407CF4A-682A-4B8E-91D6-D3265462E744}" type="datetimeFigureOut">
              <a:rPr lang="en-US" smtClean="0"/>
              <a:t>2/1/2022</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313AE54-D373-4518-8B5A-59D9B56AE6FD}" type="slidenum">
              <a:rPr lang="en-US" smtClean="0"/>
              <a:t>‹#›</a:t>
            </a:fld>
            <a:endParaRPr lang="en-US"/>
          </a:p>
        </p:txBody>
      </p:sp>
    </p:spTree>
    <p:extLst>
      <p:ext uri="{BB962C8B-B14F-4D97-AF65-F5344CB8AC3E}">
        <p14:creationId xmlns:p14="http://schemas.microsoft.com/office/powerpoint/2010/main" val="30090684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407CF4A-682A-4B8E-91D6-D3265462E744}" type="datetimeFigureOut">
              <a:rPr lang="en-US" smtClean="0"/>
              <a:t>2/1/2022</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313AE54-D373-4518-8B5A-59D9B56AE6FD}" type="slidenum">
              <a:rPr lang="en-US" smtClean="0"/>
              <a:t>‹#›</a:t>
            </a:fld>
            <a:endParaRPr lang="en-US"/>
          </a:p>
        </p:txBody>
      </p:sp>
    </p:spTree>
    <p:extLst>
      <p:ext uri="{BB962C8B-B14F-4D97-AF65-F5344CB8AC3E}">
        <p14:creationId xmlns:p14="http://schemas.microsoft.com/office/powerpoint/2010/main" val="20255374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C407CF4A-682A-4B8E-91D6-D3265462E744}" type="datetimeFigureOut">
              <a:rPr lang="en-US" smtClean="0"/>
              <a:t>2/1/2022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13AE54-D373-4518-8B5A-59D9B56AE6FD}" type="slidenum">
              <a:rPr lang="en-US" smtClean="0"/>
              <a:t>‹#›</a:t>
            </a:fld>
            <a:endParaRPr lang="en-US"/>
          </a:p>
        </p:txBody>
      </p:sp>
    </p:spTree>
    <p:extLst>
      <p:ext uri="{BB962C8B-B14F-4D97-AF65-F5344CB8AC3E}">
        <p14:creationId xmlns:p14="http://schemas.microsoft.com/office/powerpoint/2010/main" val="10756646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C407CF4A-682A-4B8E-91D6-D3265462E744}" type="datetimeFigureOut">
              <a:rPr lang="en-US" smtClean="0"/>
              <a:t>2/1/2022</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B313AE54-D373-4518-8B5A-59D9B56AE6FD}" type="slidenum">
              <a:rPr lang="en-US" smtClean="0"/>
              <a:t>‹#›</a:t>
            </a:fld>
            <a:endParaRPr lang="en-US"/>
          </a:p>
        </p:txBody>
      </p:sp>
    </p:spTree>
    <p:extLst>
      <p:ext uri="{BB962C8B-B14F-4D97-AF65-F5344CB8AC3E}">
        <p14:creationId xmlns:p14="http://schemas.microsoft.com/office/powerpoint/2010/main" val="5637900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C407CF4A-682A-4B8E-91D6-D3265462E744}" type="datetimeFigureOut">
              <a:rPr lang="en-US" smtClean="0"/>
              <a:t>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13AE54-D373-4518-8B5A-59D9B56AE6FD}" type="slidenum">
              <a:rPr lang="en-US" smtClean="0"/>
              <a:t>‹#›</a:t>
            </a:fld>
            <a:endParaRPr lang="en-US"/>
          </a:p>
        </p:txBody>
      </p:sp>
    </p:spTree>
    <p:extLst>
      <p:ext uri="{BB962C8B-B14F-4D97-AF65-F5344CB8AC3E}">
        <p14:creationId xmlns:p14="http://schemas.microsoft.com/office/powerpoint/2010/main" val="38753982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407CF4A-682A-4B8E-91D6-D3265462E744}" type="datetimeFigureOut">
              <a:rPr lang="en-US" smtClean="0"/>
              <a:t>2/1/2022</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313AE54-D373-4518-8B5A-59D9B56AE6FD}" type="slidenum">
              <a:rPr lang="en-US" smtClean="0"/>
              <a:t>‹#›</a:t>
            </a:fld>
            <a:endParaRPr lang="en-US"/>
          </a:p>
        </p:txBody>
      </p:sp>
    </p:spTree>
    <p:extLst>
      <p:ext uri="{BB962C8B-B14F-4D97-AF65-F5344CB8AC3E}">
        <p14:creationId xmlns:p14="http://schemas.microsoft.com/office/powerpoint/2010/main" val="42102965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407CF4A-682A-4B8E-91D6-D3265462E744}" type="datetimeFigureOut">
              <a:rPr lang="en-US" smtClean="0"/>
              <a:t>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13AE54-D373-4518-8B5A-59D9B56AE6FD}" type="slidenum">
              <a:rPr lang="en-US" smtClean="0"/>
              <a:t>‹#›</a:t>
            </a:fld>
            <a:endParaRPr lang="en-US"/>
          </a:p>
        </p:txBody>
      </p:sp>
    </p:spTree>
    <p:extLst>
      <p:ext uri="{BB962C8B-B14F-4D97-AF65-F5344CB8AC3E}">
        <p14:creationId xmlns:p14="http://schemas.microsoft.com/office/powerpoint/2010/main" val="40727135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407CF4A-682A-4B8E-91D6-D3265462E744}" type="datetimeFigureOut">
              <a:rPr lang="en-US" smtClean="0"/>
              <a:t>2/1/2022</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313AE54-D373-4518-8B5A-59D9B56AE6FD}" type="slidenum">
              <a:rPr lang="en-US" smtClean="0"/>
              <a:t>‹#›</a:t>
            </a:fld>
            <a:endParaRPr lang="en-US"/>
          </a:p>
        </p:txBody>
      </p:sp>
    </p:spTree>
    <p:extLst>
      <p:ext uri="{BB962C8B-B14F-4D97-AF65-F5344CB8AC3E}">
        <p14:creationId xmlns:p14="http://schemas.microsoft.com/office/powerpoint/2010/main" val="23492436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407CF4A-682A-4B8E-91D6-D3265462E744}" type="datetimeFigureOut">
              <a:rPr lang="en-US" smtClean="0"/>
              <a:t>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13AE54-D373-4518-8B5A-59D9B56AE6FD}" type="slidenum">
              <a:rPr lang="en-US" smtClean="0"/>
              <a:t>‹#›</a:t>
            </a:fld>
            <a:endParaRPr lang="en-US"/>
          </a:p>
        </p:txBody>
      </p:sp>
    </p:spTree>
    <p:extLst>
      <p:ext uri="{BB962C8B-B14F-4D97-AF65-F5344CB8AC3E}">
        <p14:creationId xmlns:p14="http://schemas.microsoft.com/office/powerpoint/2010/main" val="6426138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407CF4A-682A-4B8E-91D6-D3265462E744}" type="datetimeFigureOut">
              <a:rPr lang="en-US" smtClean="0"/>
              <a:t>2/1/2022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13AE54-D373-4518-8B5A-59D9B56AE6FD}" type="slidenum">
              <a:rPr lang="en-US" smtClean="0"/>
              <a:t>‹#›</a:t>
            </a:fld>
            <a:endParaRPr lang="en-US"/>
          </a:p>
        </p:txBody>
      </p:sp>
    </p:spTree>
    <p:extLst>
      <p:ext uri="{BB962C8B-B14F-4D97-AF65-F5344CB8AC3E}">
        <p14:creationId xmlns:p14="http://schemas.microsoft.com/office/powerpoint/2010/main" val="1321292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407CF4A-682A-4B8E-91D6-D3265462E744}" type="datetimeFigureOut">
              <a:rPr lang="en-US" smtClean="0"/>
              <a:t>2/1/2022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13AE54-D373-4518-8B5A-59D9B56AE6FD}" type="slidenum">
              <a:rPr lang="en-US" smtClean="0"/>
              <a:t>‹#›</a:t>
            </a:fld>
            <a:endParaRPr lang="en-US"/>
          </a:p>
        </p:txBody>
      </p:sp>
    </p:spTree>
    <p:extLst>
      <p:ext uri="{BB962C8B-B14F-4D97-AF65-F5344CB8AC3E}">
        <p14:creationId xmlns:p14="http://schemas.microsoft.com/office/powerpoint/2010/main" val="40110662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407CF4A-682A-4B8E-91D6-D3265462E744}" type="datetimeFigureOut">
              <a:rPr lang="en-US" smtClean="0"/>
              <a:t>2/1/2022</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B313AE54-D373-4518-8B5A-59D9B56AE6FD}" type="slidenum">
              <a:rPr lang="en-US" smtClean="0"/>
              <a:t>‹#›</a:t>
            </a:fld>
            <a:endParaRPr lang="en-US"/>
          </a:p>
        </p:txBody>
      </p:sp>
    </p:spTree>
    <p:extLst>
      <p:ext uri="{BB962C8B-B14F-4D97-AF65-F5344CB8AC3E}">
        <p14:creationId xmlns:p14="http://schemas.microsoft.com/office/powerpoint/2010/main" val="32349778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C407CF4A-682A-4B8E-91D6-D3265462E744}" type="datetimeFigureOut">
              <a:rPr lang="en-US" smtClean="0"/>
              <a:t>2/1/2022</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B313AE54-D373-4518-8B5A-59D9B56AE6FD}" type="slidenum">
              <a:rPr lang="en-US" smtClean="0"/>
              <a:t>‹#›</a:t>
            </a:fld>
            <a:endParaRPr lang="en-US"/>
          </a:p>
        </p:txBody>
      </p:sp>
    </p:spTree>
    <p:extLst>
      <p:ext uri="{BB962C8B-B14F-4D97-AF65-F5344CB8AC3E}">
        <p14:creationId xmlns:p14="http://schemas.microsoft.com/office/powerpoint/2010/main" val="4282381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C407CF4A-682A-4B8E-91D6-D3265462E744}" type="datetimeFigureOut">
              <a:rPr lang="en-US" smtClean="0"/>
              <a:t>2/1/2022</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B313AE54-D373-4518-8B5A-59D9B56AE6FD}" type="slidenum">
              <a:rPr lang="en-US" smtClean="0"/>
              <a:t>‹#›</a:t>
            </a:fld>
            <a:endParaRPr lang="en-US"/>
          </a:p>
        </p:txBody>
      </p:sp>
    </p:spTree>
    <p:extLst>
      <p:ext uri="{BB962C8B-B14F-4D97-AF65-F5344CB8AC3E}">
        <p14:creationId xmlns:p14="http://schemas.microsoft.com/office/powerpoint/2010/main" val="40130021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C407CF4A-682A-4B8E-91D6-D3265462E744}" type="datetimeFigureOut">
              <a:rPr lang="en-US" smtClean="0"/>
              <a:t>2/1/2022</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B313AE54-D373-4518-8B5A-59D9B56AE6FD}" type="slidenum">
              <a:rPr lang="en-US" smtClean="0"/>
              <a:t>‹#›</a:t>
            </a:fld>
            <a:endParaRPr lang="en-US"/>
          </a:p>
        </p:txBody>
      </p:sp>
    </p:spTree>
    <p:extLst>
      <p:ext uri="{BB962C8B-B14F-4D97-AF65-F5344CB8AC3E}">
        <p14:creationId xmlns:p14="http://schemas.microsoft.com/office/powerpoint/2010/main" val="321165956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Realty Price Prediction</a:t>
            </a:r>
            <a:endParaRPr lang="en-US" dirty="0"/>
          </a:p>
        </p:txBody>
      </p:sp>
      <p:sp>
        <p:nvSpPr>
          <p:cNvPr id="3" name="Subtitle 2"/>
          <p:cNvSpPr>
            <a:spLocks noGrp="1"/>
          </p:cNvSpPr>
          <p:nvPr>
            <p:ph type="subTitle" idx="1"/>
          </p:nvPr>
        </p:nvSpPr>
        <p:spPr>
          <a:xfrm>
            <a:off x="1154955" y="4777379"/>
            <a:ext cx="8825658" cy="1457165"/>
          </a:xfrm>
        </p:spPr>
        <p:txBody>
          <a:bodyPr>
            <a:normAutofit fontScale="77500" lnSpcReduction="20000"/>
          </a:bodyPr>
          <a:lstStyle/>
          <a:p>
            <a:pPr algn="r"/>
            <a:r>
              <a:rPr lang="en-US" dirty="0" smtClean="0"/>
              <a:t>Group members</a:t>
            </a:r>
          </a:p>
          <a:p>
            <a:pPr algn="r"/>
            <a:r>
              <a:rPr lang="en-US" dirty="0" smtClean="0"/>
              <a:t>Ali </a:t>
            </a:r>
            <a:r>
              <a:rPr lang="en-US" dirty="0" err="1" smtClean="0"/>
              <a:t>fawad</a:t>
            </a:r>
            <a:r>
              <a:rPr lang="en-US" dirty="0" smtClean="0"/>
              <a:t> </a:t>
            </a:r>
            <a:r>
              <a:rPr lang="en-US" dirty="0" err="1" smtClean="0"/>
              <a:t>hassan</a:t>
            </a:r>
            <a:r>
              <a:rPr lang="en-US" dirty="0" smtClean="0"/>
              <a:t> (02-134191-094)</a:t>
            </a:r>
          </a:p>
          <a:p>
            <a:pPr algn="r"/>
            <a:r>
              <a:rPr lang="en-US" dirty="0" err="1" smtClean="0"/>
              <a:t>Shahzain</a:t>
            </a:r>
            <a:r>
              <a:rPr lang="en-US" dirty="0" smtClean="0"/>
              <a:t> </a:t>
            </a:r>
            <a:r>
              <a:rPr lang="en-US" dirty="0" err="1" smtClean="0"/>
              <a:t>shafique</a:t>
            </a:r>
            <a:r>
              <a:rPr lang="en-US" dirty="0" smtClean="0"/>
              <a:t> (02-134191-051)</a:t>
            </a:r>
            <a:endParaRPr lang="en-US" dirty="0"/>
          </a:p>
          <a:p>
            <a:pPr algn="r"/>
            <a:r>
              <a:rPr lang="en-US" dirty="0" smtClean="0"/>
              <a:t>Basil </a:t>
            </a:r>
            <a:r>
              <a:rPr lang="en-US" dirty="0" err="1" smtClean="0"/>
              <a:t>aslam</a:t>
            </a:r>
            <a:r>
              <a:rPr lang="en-US" dirty="0" smtClean="0"/>
              <a:t> 02-134191-002)</a:t>
            </a:r>
            <a:endParaRPr lang="en-US" dirty="0"/>
          </a:p>
          <a:p>
            <a:pPr algn="r"/>
            <a:r>
              <a:rPr lang="en-US" dirty="0" smtClean="0"/>
              <a:t> </a:t>
            </a:r>
          </a:p>
          <a:p>
            <a:pPr algn="r"/>
            <a:endParaRPr lang="en-US" dirty="0"/>
          </a:p>
        </p:txBody>
      </p:sp>
    </p:spTree>
    <p:extLst>
      <p:ext uri="{BB962C8B-B14F-4D97-AF65-F5344CB8AC3E}">
        <p14:creationId xmlns:p14="http://schemas.microsoft.com/office/powerpoint/2010/main" val="28432627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Libraries Used</a:t>
            </a:r>
            <a:endParaRPr lang="en-US" dirty="0"/>
          </a:p>
        </p:txBody>
      </p:sp>
      <p:sp>
        <p:nvSpPr>
          <p:cNvPr id="3" name="Content Placeholder 2"/>
          <p:cNvSpPr>
            <a:spLocks noGrp="1"/>
          </p:cNvSpPr>
          <p:nvPr>
            <p:ph idx="1"/>
          </p:nvPr>
        </p:nvSpPr>
        <p:spPr/>
        <p:txBody>
          <a:bodyPr/>
          <a:lstStyle/>
          <a:p>
            <a:r>
              <a:rPr lang="en-US" b="1" dirty="0" smtClean="0"/>
              <a:t> </a:t>
            </a:r>
            <a:r>
              <a:rPr lang="en-US" dirty="0" smtClean="0"/>
              <a:t>Pandas </a:t>
            </a:r>
            <a:endParaRPr lang="en-US" dirty="0"/>
          </a:p>
          <a:p>
            <a:pPr lvl="0" fontAlgn="base"/>
            <a:r>
              <a:rPr lang="en-US" dirty="0" err="1"/>
              <a:t>NumPy</a:t>
            </a:r>
            <a:r>
              <a:rPr lang="en-US" dirty="0"/>
              <a:t> </a:t>
            </a:r>
          </a:p>
          <a:p>
            <a:pPr lvl="0" fontAlgn="base"/>
            <a:r>
              <a:rPr lang="en-US" dirty="0"/>
              <a:t>Matplotlib </a:t>
            </a:r>
          </a:p>
          <a:p>
            <a:pPr lvl="0" fontAlgn="base"/>
            <a:r>
              <a:rPr lang="en-US" dirty="0"/>
              <a:t>Seaborn </a:t>
            </a:r>
          </a:p>
          <a:p>
            <a:pPr lvl="0" fontAlgn="base"/>
            <a:r>
              <a:rPr lang="en-US" dirty="0" err="1"/>
              <a:t>sklearn</a:t>
            </a:r>
            <a:r>
              <a:rPr lang="en-US" dirty="0"/>
              <a:t> </a:t>
            </a:r>
          </a:p>
          <a:p>
            <a:endParaRPr lang="en-US" dirty="0"/>
          </a:p>
        </p:txBody>
      </p:sp>
    </p:spTree>
    <p:extLst>
      <p:ext uri="{BB962C8B-B14F-4D97-AF65-F5344CB8AC3E}">
        <p14:creationId xmlns:p14="http://schemas.microsoft.com/office/powerpoint/2010/main" val="16310623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Deployment</a:t>
            </a:r>
            <a:endParaRPr lang="en-US" dirty="0"/>
          </a:p>
        </p:txBody>
      </p:sp>
      <p:sp>
        <p:nvSpPr>
          <p:cNvPr id="3" name="Content Placeholder 2"/>
          <p:cNvSpPr>
            <a:spLocks noGrp="1"/>
          </p:cNvSpPr>
          <p:nvPr>
            <p:ph idx="1"/>
          </p:nvPr>
        </p:nvSpPr>
        <p:spPr/>
        <p:txBody>
          <a:bodyPr/>
          <a:lstStyle/>
          <a:p>
            <a:r>
              <a:rPr lang="en-US" dirty="0"/>
              <a:t>The Model is deployed through Python, Flask as backend and HTML CSS and JAVASCRIPT as front end. </a:t>
            </a:r>
          </a:p>
          <a:p>
            <a:r>
              <a:rPr lang="en-US" dirty="0"/>
              <a:t>The Front End designed for the price prediction of houses in Karachi is shown below with some examples:</a:t>
            </a:r>
          </a:p>
          <a:p>
            <a:endParaRPr lang="en-US" dirty="0"/>
          </a:p>
        </p:txBody>
      </p:sp>
    </p:spTree>
    <p:extLst>
      <p:ext uri="{BB962C8B-B14F-4D97-AF65-F5344CB8AC3E}">
        <p14:creationId xmlns:p14="http://schemas.microsoft.com/office/powerpoint/2010/main" val="14780029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Front End</a:t>
            </a:r>
            <a:endParaRPr lang="en-US" dirty="0"/>
          </a:p>
        </p:txBody>
      </p:sp>
      <p:pic>
        <p:nvPicPr>
          <p:cNvPr id="4" name="Picture 3" descr="C:\Users\Dell\Downloads\WhatsApp Image 2022-01-31 at 7.01.54 PM.jpeg"/>
          <p:cNvPicPr/>
          <p:nvPr/>
        </p:nvPicPr>
        <p:blipFill>
          <a:blip r:embed="rId2">
            <a:extLst>
              <a:ext uri="{28A0092B-C50C-407E-A947-70E740481C1C}">
                <a14:useLocalDpi xmlns:a14="http://schemas.microsoft.com/office/drawing/2010/main" val="0"/>
              </a:ext>
            </a:extLst>
          </a:blip>
          <a:srcRect/>
          <a:stretch>
            <a:fillRect/>
          </a:stretch>
        </p:blipFill>
        <p:spPr bwMode="auto">
          <a:xfrm>
            <a:off x="1725901" y="2403099"/>
            <a:ext cx="8609590" cy="4274792"/>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35912559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 </a:t>
            </a:r>
            <a:endParaRPr lang="en-US" dirty="0"/>
          </a:p>
        </p:txBody>
      </p:sp>
      <p:sp>
        <p:nvSpPr>
          <p:cNvPr id="3" name="Content Placeholder 2"/>
          <p:cNvSpPr>
            <a:spLocks noGrp="1"/>
          </p:cNvSpPr>
          <p:nvPr>
            <p:ph idx="1"/>
          </p:nvPr>
        </p:nvSpPr>
        <p:spPr/>
        <p:txBody>
          <a:bodyPr/>
          <a:lstStyle/>
          <a:p>
            <a:r>
              <a:rPr lang="en-US" dirty="0"/>
              <a:t>In today's real estate environment, storing and extracting such large amounts of data for one's personal needs has become difficult. </a:t>
            </a:r>
            <a:endParaRPr lang="en-US" dirty="0" smtClean="0"/>
          </a:p>
          <a:p>
            <a:r>
              <a:rPr lang="en-US" dirty="0" smtClean="0"/>
              <a:t>Furthermore</a:t>
            </a:r>
            <a:r>
              <a:rPr lang="en-US" dirty="0"/>
              <a:t>, the information gathered should be useful. </a:t>
            </a:r>
            <a:endParaRPr lang="en-US" dirty="0" smtClean="0"/>
          </a:p>
          <a:p>
            <a:r>
              <a:rPr lang="en-US" dirty="0" smtClean="0"/>
              <a:t>The </a:t>
            </a:r>
            <a:r>
              <a:rPr lang="en-US" dirty="0"/>
              <a:t>Data Mining Algorithm is used to its full potential by the system. </a:t>
            </a:r>
            <a:endParaRPr lang="en-US" dirty="0" smtClean="0"/>
          </a:p>
          <a:p>
            <a:r>
              <a:rPr lang="en-US" dirty="0" smtClean="0"/>
              <a:t>The </a:t>
            </a:r>
            <a:r>
              <a:rPr lang="en-US" dirty="0"/>
              <a:t>system makes the most efficient use of such information. </a:t>
            </a:r>
            <a:endParaRPr lang="en-US" dirty="0" smtClean="0"/>
          </a:p>
          <a:p>
            <a:r>
              <a:rPr lang="en-US" dirty="0" smtClean="0"/>
              <a:t>By </a:t>
            </a:r>
            <a:r>
              <a:rPr lang="en-US" dirty="0"/>
              <a:t>raising the accuracy of estate selection and lowering the risk of investing in an estate, the Data mining algorithm helps to satisfy clients. </a:t>
            </a:r>
            <a:endParaRPr lang="en-US" dirty="0"/>
          </a:p>
        </p:txBody>
      </p:sp>
    </p:spTree>
    <p:extLst>
      <p:ext uri="{BB962C8B-B14F-4D97-AF65-F5344CB8AC3E}">
        <p14:creationId xmlns:p14="http://schemas.microsoft.com/office/powerpoint/2010/main" val="15722715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 </a:t>
            </a:r>
            <a:endParaRPr lang="en-US" dirty="0"/>
          </a:p>
        </p:txBody>
      </p:sp>
      <p:sp>
        <p:nvSpPr>
          <p:cNvPr id="3" name="Content Placeholder 2"/>
          <p:cNvSpPr>
            <a:spLocks noGrp="1"/>
          </p:cNvSpPr>
          <p:nvPr>
            <p:ph idx="1"/>
          </p:nvPr>
        </p:nvSpPr>
        <p:spPr/>
        <p:txBody>
          <a:bodyPr/>
          <a:lstStyle/>
          <a:p>
            <a:r>
              <a:rPr lang="en-US" dirty="0"/>
              <a:t>House price forecasting is an important topic of real estate. </a:t>
            </a:r>
            <a:endParaRPr lang="en-US" dirty="0" smtClean="0"/>
          </a:p>
          <a:p>
            <a:r>
              <a:rPr lang="en-US" dirty="0" smtClean="0"/>
              <a:t>The </a:t>
            </a:r>
            <a:r>
              <a:rPr lang="en-US" dirty="0"/>
              <a:t>literature attempts to derive useful knowledge from historical data of property markets. </a:t>
            </a:r>
            <a:endParaRPr lang="en-US" dirty="0" smtClean="0"/>
          </a:p>
          <a:p>
            <a:r>
              <a:rPr lang="en-US" dirty="0" smtClean="0"/>
              <a:t>Machine </a:t>
            </a:r>
            <a:r>
              <a:rPr lang="en-US" dirty="0"/>
              <a:t>learning techniques are applied to analyze historical property transactions in Pakistan to discover useful models for house buyers and sellers. </a:t>
            </a:r>
            <a:endParaRPr lang="en-US" dirty="0" smtClean="0"/>
          </a:p>
          <a:p>
            <a:r>
              <a:rPr lang="en-US" dirty="0" smtClean="0"/>
              <a:t>Revealed </a:t>
            </a:r>
            <a:r>
              <a:rPr lang="en-US" dirty="0"/>
              <a:t>is the high discrepancy between house prices in the most expensive and most affordable suburbs in the city of Karachi. </a:t>
            </a:r>
            <a:endParaRPr lang="en-US" dirty="0" smtClean="0"/>
          </a:p>
          <a:p>
            <a:pPr marL="0" indent="0">
              <a:buNone/>
            </a:pPr>
            <a:endParaRPr lang="en-US" dirty="0"/>
          </a:p>
        </p:txBody>
      </p:sp>
    </p:spTree>
    <p:extLst>
      <p:ext uri="{BB962C8B-B14F-4D97-AF65-F5344CB8AC3E}">
        <p14:creationId xmlns:p14="http://schemas.microsoft.com/office/powerpoint/2010/main" val="14784873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r>
              <a:rPr lang="en-US" dirty="0"/>
              <a:t>The real estate industry is a big one, with a lot of people involved, from regulators to private companies and investors. </a:t>
            </a:r>
            <a:endParaRPr lang="en-US" dirty="0" smtClean="0"/>
          </a:p>
          <a:p>
            <a:r>
              <a:rPr lang="en-US" dirty="0" smtClean="0"/>
              <a:t>There </a:t>
            </a:r>
            <a:r>
              <a:rPr lang="en-US" dirty="0"/>
              <a:t>is a considerable need among these stakeholders for a better grasp of the industry's operational mechanisms and driving causes.</a:t>
            </a:r>
          </a:p>
          <a:p>
            <a:r>
              <a:rPr lang="en-US" dirty="0"/>
              <a:t>Today, there is a wealth of data on pertinent statistics as well as other contextual elements, and it is natural to want to make sense of it all in order to better understand the sector. </a:t>
            </a:r>
            <a:endParaRPr lang="en-US" dirty="0"/>
          </a:p>
        </p:txBody>
      </p:sp>
    </p:spTree>
    <p:extLst>
      <p:ext uri="{BB962C8B-B14F-4D97-AF65-F5344CB8AC3E}">
        <p14:creationId xmlns:p14="http://schemas.microsoft.com/office/powerpoint/2010/main" val="21430447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Aim and Importance</a:t>
            </a:r>
            <a:endParaRPr lang="en-US" dirty="0"/>
          </a:p>
        </p:txBody>
      </p:sp>
      <p:sp>
        <p:nvSpPr>
          <p:cNvPr id="3" name="Content Placeholder 2"/>
          <p:cNvSpPr>
            <a:spLocks noGrp="1"/>
          </p:cNvSpPr>
          <p:nvPr>
            <p:ph idx="1"/>
          </p:nvPr>
        </p:nvSpPr>
        <p:spPr/>
        <p:txBody>
          <a:bodyPr/>
          <a:lstStyle/>
          <a:p>
            <a:r>
              <a:rPr lang="en-US" dirty="0"/>
              <a:t>The goal is to forecast the most cost-effective property pricing for real estate buyers based on their budgets and goals. </a:t>
            </a:r>
            <a:endParaRPr lang="en-US" dirty="0" smtClean="0"/>
          </a:p>
          <a:p>
            <a:r>
              <a:rPr lang="en-US" dirty="0" smtClean="0"/>
              <a:t>Future </a:t>
            </a:r>
            <a:r>
              <a:rPr lang="en-US" dirty="0"/>
              <a:t>prices will be projected by examining recent market trends and price ranges, as well as forthcoming changes. </a:t>
            </a:r>
            <a:endParaRPr lang="en-US" dirty="0" smtClean="0"/>
          </a:p>
          <a:p>
            <a:r>
              <a:rPr lang="en-US" dirty="0" smtClean="0"/>
              <a:t>The </a:t>
            </a:r>
            <a:r>
              <a:rPr lang="en-US" dirty="0"/>
              <a:t>system works by combining the application with a website that accepts customer specifications. </a:t>
            </a:r>
            <a:endParaRPr lang="en-US" dirty="0"/>
          </a:p>
        </p:txBody>
      </p:sp>
    </p:spTree>
    <p:extLst>
      <p:ext uri="{BB962C8B-B14F-4D97-AF65-F5344CB8AC3E}">
        <p14:creationId xmlns:p14="http://schemas.microsoft.com/office/powerpoint/2010/main" val="35344139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Need and Motivation</a:t>
            </a:r>
            <a:endParaRPr lang="en-US" dirty="0"/>
          </a:p>
        </p:txBody>
      </p:sp>
      <p:sp>
        <p:nvSpPr>
          <p:cNvPr id="3" name="Content Placeholder 2"/>
          <p:cNvSpPr>
            <a:spLocks noGrp="1"/>
          </p:cNvSpPr>
          <p:nvPr>
            <p:ph idx="1"/>
          </p:nvPr>
        </p:nvSpPr>
        <p:spPr/>
        <p:txBody>
          <a:bodyPr/>
          <a:lstStyle/>
          <a:p>
            <a:r>
              <a:rPr lang="en-US" dirty="0"/>
              <a:t>The general and standardized real estate characteristics are often listed separately from the asking price and general description. </a:t>
            </a:r>
            <a:endParaRPr lang="en-US" dirty="0" smtClean="0"/>
          </a:p>
          <a:p>
            <a:r>
              <a:rPr lang="en-US" dirty="0" smtClean="0"/>
              <a:t>Because </a:t>
            </a:r>
            <a:r>
              <a:rPr lang="en-US" dirty="0"/>
              <a:t>these characteristics are separately listed in a structured way, they can be easily compared across the whole range of potential houses. </a:t>
            </a:r>
            <a:endParaRPr lang="en-US" dirty="0" smtClean="0"/>
          </a:p>
          <a:p>
            <a:r>
              <a:rPr lang="en-US" dirty="0" smtClean="0"/>
              <a:t>Because </a:t>
            </a:r>
            <a:r>
              <a:rPr lang="en-US" dirty="0"/>
              <a:t>every house also has its own unique characteristics, such as a particular view or type of sink, house sellers can provide a summary of all the important features of the house in the description. </a:t>
            </a:r>
            <a:endParaRPr lang="en-US" dirty="0"/>
          </a:p>
        </p:txBody>
      </p:sp>
    </p:spTree>
    <p:extLst>
      <p:ext uri="{BB962C8B-B14F-4D97-AF65-F5344CB8AC3E}">
        <p14:creationId xmlns:p14="http://schemas.microsoft.com/office/powerpoint/2010/main" val="21904634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Dataset </a:t>
            </a:r>
            <a:endParaRPr lang="en-US" dirty="0"/>
          </a:p>
        </p:txBody>
      </p:sp>
      <p:sp>
        <p:nvSpPr>
          <p:cNvPr id="3" name="Content Placeholder 2"/>
          <p:cNvSpPr>
            <a:spLocks noGrp="1"/>
          </p:cNvSpPr>
          <p:nvPr>
            <p:ph idx="1"/>
          </p:nvPr>
        </p:nvSpPr>
        <p:spPr/>
        <p:txBody>
          <a:bodyPr/>
          <a:lstStyle/>
          <a:p>
            <a:r>
              <a:rPr lang="en-US" dirty="0"/>
              <a:t>Here we have web scrapped the Data from zameen.com.pk website which is one of the leading real estate websites operating in PAKISTAN. </a:t>
            </a:r>
            <a:r>
              <a:rPr lang="en-US" dirty="0" smtClean="0"/>
              <a:t>Our </a:t>
            </a:r>
            <a:r>
              <a:rPr lang="en-US" dirty="0"/>
              <a:t>Data contains Karachi Houses only.  </a:t>
            </a:r>
            <a:r>
              <a:rPr lang="en-US" dirty="0" smtClean="0"/>
              <a:t>Dataset </a:t>
            </a:r>
            <a:r>
              <a:rPr lang="en-US" dirty="0"/>
              <a:t>looks as follows-   </a:t>
            </a:r>
          </a:p>
          <a:p>
            <a:endParaRPr lang="en-US" dirty="0"/>
          </a:p>
        </p:txBody>
      </p:sp>
      <p:pic>
        <p:nvPicPr>
          <p:cNvPr id="4" name="Picture 3"/>
          <p:cNvPicPr/>
          <p:nvPr/>
        </p:nvPicPr>
        <p:blipFill>
          <a:blip r:embed="rId2"/>
          <a:stretch>
            <a:fillRect/>
          </a:stretch>
        </p:blipFill>
        <p:spPr>
          <a:xfrm>
            <a:off x="2924595" y="3581400"/>
            <a:ext cx="5286375" cy="3048000"/>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0843098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Correlation Heatmap</a:t>
            </a:r>
            <a:endParaRPr lang="en-US" dirty="0"/>
          </a:p>
        </p:txBody>
      </p:sp>
      <p:sp>
        <p:nvSpPr>
          <p:cNvPr id="3" name="Content Placeholder 2"/>
          <p:cNvSpPr>
            <a:spLocks noGrp="1"/>
          </p:cNvSpPr>
          <p:nvPr>
            <p:ph idx="1"/>
          </p:nvPr>
        </p:nvSpPr>
        <p:spPr/>
        <p:txBody>
          <a:bodyPr/>
          <a:lstStyle/>
          <a:p>
            <a:r>
              <a:rPr lang="en-US" dirty="0"/>
              <a:t>A correlation heatmap is a heatmap that shows a 2D correlation matrix between two discrete dimensions, using colored cells to represent data from usually a monochromatic scale. </a:t>
            </a:r>
            <a:endParaRPr lang="en-US" dirty="0" smtClean="0"/>
          </a:p>
          <a:p>
            <a:endParaRPr lang="en-US" dirty="0"/>
          </a:p>
        </p:txBody>
      </p:sp>
      <p:pic>
        <p:nvPicPr>
          <p:cNvPr id="4" name="Picture 3" descr="C:\Users\Dell\OneDrive\Desktop\download.png"/>
          <p:cNvPicPr/>
          <p:nvPr/>
        </p:nvPicPr>
        <p:blipFill>
          <a:blip r:embed="rId2">
            <a:extLst>
              <a:ext uri="{28A0092B-C50C-407E-A947-70E740481C1C}">
                <a14:useLocalDpi xmlns:a14="http://schemas.microsoft.com/office/drawing/2010/main" val="0"/>
              </a:ext>
            </a:extLst>
          </a:blip>
          <a:srcRect/>
          <a:stretch>
            <a:fillRect/>
          </a:stretch>
        </p:blipFill>
        <p:spPr bwMode="auto">
          <a:xfrm>
            <a:off x="3022773" y="3513455"/>
            <a:ext cx="5952490" cy="3344545"/>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8609770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Used</a:t>
            </a:r>
            <a:endParaRPr lang="en-US" dirty="0"/>
          </a:p>
        </p:txBody>
      </p:sp>
      <p:sp>
        <p:nvSpPr>
          <p:cNvPr id="3" name="Content Placeholder 2"/>
          <p:cNvSpPr>
            <a:spLocks noGrp="1"/>
          </p:cNvSpPr>
          <p:nvPr>
            <p:ph idx="1"/>
          </p:nvPr>
        </p:nvSpPr>
        <p:spPr/>
        <p:txBody>
          <a:bodyPr/>
          <a:lstStyle/>
          <a:p>
            <a:r>
              <a:rPr lang="en-US" dirty="0"/>
              <a:t>So, our study showed that Decision Tree Model displayed the best performance for this Dataset and can be used for deploying purposes. </a:t>
            </a:r>
          </a:p>
          <a:p>
            <a:r>
              <a:rPr lang="en-US" dirty="0"/>
              <a:t>Linear regression model and lasso model are far behind, so can’t be recommended for further deployment purposes. </a:t>
            </a:r>
          </a:p>
          <a:p>
            <a:endParaRPr lang="en-US" dirty="0"/>
          </a:p>
        </p:txBody>
      </p:sp>
    </p:spTree>
    <p:extLst>
      <p:ext uri="{BB962C8B-B14F-4D97-AF65-F5344CB8AC3E}">
        <p14:creationId xmlns:p14="http://schemas.microsoft.com/office/powerpoint/2010/main" val="38383481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Language Used</a:t>
            </a:r>
            <a:endParaRPr lang="en-US" dirty="0"/>
          </a:p>
        </p:txBody>
      </p:sp>
      <p:sp>
        <p:nvSpPr>
          <p:cNvPr id="3" name="Content Placeholder 2"/>
          <p:cNvSpPr>
            <a:spLocks noGrp="1"/>
          </p:cNvSpPr>
          <p:nvPr>
            <p:ph idx="1"/>
          </p:nvPr>
        </p:nvSpPr>
        <p:spPr/>
        <p:txBody>
          <a:bodyPr>
            <a:normAutofit lnSpcReduction="10000"/>
          </a:bodyPr>
          <a:lstStyle/>
          <a:p>
            <a:r>
              <a:rPr lang="en-US" dirty="0"/>
              <a:t>Python is widely used in scientific and numeric computing: </a:t>
            </a:r>
          </a:p>
          <a:p>
            <a:pPr lvl="0"/>
            <a:r>
              <a:rPr lang="en-US" dirty="0" err="1"/>
              <a:t>SciPy</a:t>
            </a:r>
            <a:r>
              <a:rPr lang="en-US" dirty="0"/>
              <a:t> is a collection of packages for mathematics, science, and engineering. </a:t>
            </a:r>
          </a:p>
          <a:p>
            <a:pPr lvl="0"/>
            <a:r>
              <a:rPr lang="en-US" dirty="0"/>
              <a:t>Pandas is a data analysis and modelling library. </a:t>
            </a:r>
          </a:p>
          <a:p>
            <a:pPr lvl="0"/>
            <a:r>
              <a:rPr lang="en-US" dirty="0" err="1"/>
              <a:t>NumPy</a:t>
            </a:r>
            <a:r>
              <a:rPr lang="en-US" dirty="0"/>
              <a:t>, which stands for Numerical Python, is a library consisting of multidimensional array objects and a collection of routines for processing those arrays. Using </a:t>
            </a:r>
            <a:r>
              <a:rPr lang="en-US" dirty="0" err="1"/>
              <a:t>NumPy</a:t>
            </a:r>
            <a:r>
              <a:rPr lang="en-US" dirty="0"/>
              <a:t>, mathematical and logical operations on arrays can be performed.</a:t>
            </a:r>
          </a:p>
          <a:p>
            <a:pPr lvl="0"/>
            <a:r>
              <a:rPr lang="en-US" dirty="0"/>
              <a:t>The Software Carpentry Course teaches basic skills for scientific computing, running boot camps and providing open-access teaching materials. </a:t>
            </a:r>
          </a:p>
          <a:p>
            <a:endParaRPr lang="en-US" dirty="0"/>
          </a:p>
        </p:txBody>
      </p:sp>
    </p:spTree>
    <p:extLst>
      <p:ext uri="{BB962C8B-B14F-4D97-AF65-F5344CB8AC3E}">
        <p14:creationId xmlns:p14="http://schemas.microsoft.com/office/powerpoint/2010/main" val="248843739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13</TotalTime>
  <Words>600</Words>
  <Application>Microsoft Office PowerPoint</Application>
  <PresentationFormat>Widescreen</PresentationFormat>
  <Paragraphs>52</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Century Gothic</vt:lpstr>
      <vt:lpstr>Wingdings 3</vt:lpstr>
      <vt:lpstr>Ion Boardroom</vt:lpstr>
      <vt:lpstr>Realty Price Prediction</vt:lpstr>
      <vt:lpstr>Abstract </vt:lpstr>
      <vt:lpstr>Introduction</vt:lpstr>
      <vt:lpstr>Aim and Importance</vt:lpstr>
      <vt:lpstr>Need and Motivation</vt:lpstr>
      <vt:lpstr>Dataset </vt:lpstr>
      <vt:lpstr>Correlation Heatmap</vt:lpstr>
      <vt:lpstr>Model Used</vt:lpstr>
      <vt:lpstr>Language Used</vt:lpstr>
      <vt:lpstr>Libraries Used</vt:lpstr>
      <vt:lpstr>Deployment</vt:lpstr>
      <vt:lpstr>Front End</vt:lpstr>
      <vt:lpstr>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Realty Price Prediction</dc:title>
  <dc:creator>Dell</dc:creator>
  <cp:lastModifiedBy>Dell</cp:lastModifiedBy>
  <cp:revision>10</cp:revision>
  <dcterms:created xsi:type="dcterms:W3CDTF">2022-02-01T07:17:47Z</dcterms:created>
  <dcterms:modified xsi:type="dcterms:W3CDTF">2022-02-01T07:30:48Z</dcterms:modified>
</cp:coreProperties>
</file>