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3" r:id="rId6"/>
    <p:sldId id="269" r:id="rId7"/>
    <p:sldId id="261" r:id="rId8"/>
    <p:sldId id="260" r:id="rId9"/>
    <p:sldId id="272" r:id="rId10"/>
    <p:sldId id="273" r:id="rId11"/>
    <p:sldId id="274" r:id="rId12"/>
    <p:sldId id="275" r:id="rId13"/>
    <p:sldId id="266" r:id="rId14"/>
    <p:sldId id="276" r:id="rId15"/>
    <p:sldId id="277" r:id="rId16"/>
    <p:sldId id="270" r:id="rId17"/>
    <p:sldId id="265" r:id="rId18"/>
    <p:sldId id="278" r:id="rId19"/>
    <p:sldId id="279" r:id="rId20"/>
    <p:sldId id="280" r:id="rId21"/>
    <p:sldId id="281" r:id="rId22"/>
    <p:sldId id="267" r:id="rId23"/>
    <p:sldId id="268" r:id="rId24"/>
    <p:sldId id="271" r:id="rId2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2424" autoAdjust="0"/>
  </p:normalViewPr>
  <p:slideViewPr>
    <p:cSldViewPr snapToGrid="0">
      <p:cViewPr varScale="1">
        <p:scale>
          <a:sx n="60" d="100"/>
          <a:sy n="60" d="100"/>
        </p:scale>
        <p:origin x="-11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24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18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18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88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88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88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88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886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91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6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6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06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Marcador de Posição do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os estilos do texto mestre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PT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pt-PT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PT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pt-PT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de Cartão co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PT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pt-PT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PT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pt-PT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Marcador de Posição do Texto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4" name="Marcador de Posição do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17" name="Conexão Recta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9" name="Marcador de Posição do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0" name="Marcador de Posição do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4" name="Marcador de Posição do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2" name="Marcador de Posição do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3" name="Marcador de Posição do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9" name="Marcador de Posição da Imagem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 dirty="0"/>
          </a:p>
        </p:txBody>
      </p:sp>
      <p:sp>
        <p:nvSpPr>
          <p:cNvPr id="30" name="Marcador de Posição da Imagem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 dirty="0"/>
          </a:p>
        </p:txBody>
      </p:sp>
      <p:sp>
        <p:nvSpPr>
          <p:cNvPr id="31" name="Marcador de Posição da Imagem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 dirty="0"/>
          </a:p>
        </p:txBody>
      </p:sp>
      <p:cxnSp>
        <p:nvCxnSpPr>
          <p:cNvPr id="19" name="Conexão Recta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7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estilo do título mestre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pt-PT" smtClean="0"/>
              <a:pPr/>
              <a:t>30/06/2017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ESTUDO DE </a:t>
            </a:r>
            <a:r>
              <a:rPr lang="pt-BR" dirty="0" smtClean="0"/>
              <a:t>VIABILIDADE ECONOMICA Hambúrguer </a:t>
            </a:r>
            <a:r>
              <a:rPr lang="pt-BR" dirty="0" smtClean="0"/>
              <a:t>online</a:t>
            </a:r>
            <a:endParaRPr lang="pt-PT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Rectâng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PT" b="0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Aliffe kauling</a:t>
            </a:r>
            <a:endParaRPr lang="pt-PT" b="0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dirty="0" smtClean="0">
                <a:solidFill>
                  <a:srgbClr val="EBEBEB"/>
                </a:solidFill>
                <a:latin typeface="Century Gothic"/>
              </a:rPr>
              <a:t>Volume de vendas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980090"/>
          <a:ext cx="894714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 gridSpan="3"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 dirty="0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pernil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venda mês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caixas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valor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janeiro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4.750,00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fevereiro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4.500,00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março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4.500,00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abril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4.500,00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maio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5.000,00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junho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5.500,00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julho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6.250,00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agosto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6.000,00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setembro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5.500,00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outubro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8.000,00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novembro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7.000,00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dezembro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7.500,00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dirty="0" smtClean="0">
                <a:solidFill>
                  <a:srgbClr val="EBEBEB"/>
                </a:solidFill>
                <a:latin typeface="Century Gothic"/>
              </a:rPr>
              <a:t>Volume de vendas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980090"/>
          <a:ext cx="894714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 gridSpan="3"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pato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venda mês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caixas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valor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janeiro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3.600,00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fevereiro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março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abril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3.000,00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maio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3.300,00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junho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65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3.900,00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julho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4.800,00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agosto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4.200,00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setembro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4.200,00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outubro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7.500,00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novembro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4.800,00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dezembro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5.400,00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dirty="0" smtClean="0">
                <a:solidFill>
                  <a:srgbClr val="EBEBEB"/>
                </a:solidFill>
                <a:latin typeface="Century Gothic"/>
              </a:rPr>
              <a:t>Volume de vendas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980090"/>
          <a:ext cx="894714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 gridSpan="3"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cordeiro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venda mês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caixas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valor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janeiro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3.660,00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fevereiro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3.050,00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março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125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7.625,00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abril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3.050,00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maio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3.355,00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junho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65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3.965,00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julho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4.880,00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agosto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4.270,00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setembro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4.270,00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outubro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5.490,00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novembro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4.880,00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dezembro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5.490,00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dirty="0" smtClean="0">
                <a:solidFill>
                  <a:srgbClr val="EBEBEB"/>
                </a:solidFill>
                <a:latin typeface="Century Gothic"/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24485" y="1469314"/>
          <a:ext cx="894715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ANO 1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PESSIMISTA (-10%)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OTIMISTA(+30%)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FORNECIMENTO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69.000,00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62.100,00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89.700,00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FESTAS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50.700,00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45.630,00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65.910,00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PEDIDOS PARALELOS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53.985,00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48.586,50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70.180,50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BRUTO MENSAL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173.685,00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156.316,50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225.790,50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IR(15%)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26.052,75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23.447,48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33.868,58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CSLL(9%)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15.631,65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14.068,49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20.321,15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LIQUIDO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132.000,60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118.800,54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171.600,78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MATERIAIS DIRETOS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-R$ 85.811,39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-R$ 77.230,25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-R$ 111.554,81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11.410,79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16.029,71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2.445,97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57.600,00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INVESTIMENTO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5.800,00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5.800,00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5.800,00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17.210,79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21.829,71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3.354,03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pt-BR" sz="1400" dirty="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1485079"/>
          <a:ext cx="89471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ANO 2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PESSIMISTA (-10%)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OTIMISTA(+30%)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FORNECIMENTO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  82.800,00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74.520,00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107.640,00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FESTAS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  60.840,00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48.672,00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79.092,00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PEDIDOS PARALELOS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  64.782,00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51.825,60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84.216,60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BRUTO MENSAL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208.422,00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175.017,60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270.948,60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IR(15%)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31.263,30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26.252,64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40.642,29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CSLL(9%)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18.757,98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15.751,58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24.385,37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LIQUIDO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158.400,72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133.013,38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205.920,94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MATERIAIS DIRETOS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-R$ 102.973,67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-R$ 85.929,87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-R$ 133.865,77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INVESTIMENTO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2.172,95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10.516,50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14.455,16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CRESCIMENTO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20%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993228" y="1485079"/>
          <a:ext cx="89784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46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ANO 3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PESSIMISTA (-10%)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OTIMISTA(+30%)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FORNECIMENTO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99.360,00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89.424,00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129.168,00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FESTAS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73.008,00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65.707,20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94.910,40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PEDIDOS PARALELOS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77.738,40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69.964,56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101.059,92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BRUTO MENSAL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250.106,40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225.095,76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325.138,32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IR(15%)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37.515,96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33.764,36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48.770,75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CSLL(9%)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22.509,58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20.258,62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29.262,45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LIQUIDO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190.080,86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171.072,78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247.105,12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MATERIAIS DIRETOS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-R$ 123.568,41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-R$ 111.211,57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-R$ 160.638,93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INVESTIMENTO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8.912,46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2.261,21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28.866,20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CRESCIMENTO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20%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1485079"/>
          <a:ext cx="89471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ANO 4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PESSIMISTA (-10%)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OTIMISTA(+30%)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FORNECIMENTO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119.232,00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107.308,80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155.001,60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FESTAS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87.609,60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78.848,64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113.892,48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PEDIDOS PARALELOS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93.286,08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83.957,47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121.271,90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BRUTO MENSAL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300.127,68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270.114,91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390.165,98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IR(15%)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45.019,15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40.517,24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58.524,90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CSLL(9%)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27.011,49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24.310,34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35.114,94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LIQUIDO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228.097,04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205.287,33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296.526,15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MATERIAIS DIRETOS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-R$ 148.282,09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-R$ 133.453,88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-R$ 192.766,71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INVESTIMENTO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22.214,95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14.233,45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46.159,43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CRESCIMENTO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20%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24486" y="1485079"/>
          <a:ext cx="89471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ANO 5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PESSIMISTA (-10%)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OTIMISTA(+30%)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FORNECIMENTO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143.078,40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128.770,56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186.001,92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FESTAS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105.131,52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94.618,37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136.670,98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PEDIDOS PARALELOS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111.943,30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100.748,97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145.526,28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BRUTO MENSAL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360.153,22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324.137,89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468.199,18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IR(15%)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54.022,98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48.620,68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70.229,88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CSLL(9%)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32.413,79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29.172,41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42.137,93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LUCRO LIQUIDO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273.716,44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246.344,80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355.831,38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MATERIAIS DIRETOS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-R$ 177.938,50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-R$ 160.144,65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-R$ 231.320,06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57.600,00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INVESTIMENTO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pt-BR" sz="14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     38.177,94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    28.600,15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R$           66.911,32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CRESCIMENTO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20%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 cap="all" dirty="0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TIR</a:t>
                      </a:r>
                      <a:endParaRPr lang="pt-BR" sz="18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49%</a:t>
                      </a:r>
                      <a:endParaRPr lang="pt-BR" sz="18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11%</a:t>
                      </a:r>
                      <a:endParaRPr lang="pt-BR" sz="18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516%</a:t>
                      </a:r>
                      <a:endParaRPr lang="pt-BR" sz="18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pt-BR" sz="18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595959"/>
                        </a:solidFill>
                        <a:latin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VPL</a:t>
                      </a:r>
                      <a:endParaRPr lang="pt-BR" sz="18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R$ 20.177,25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-R$ 3.846,73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R$ 85.895,66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Definição de negócio</a:t>
            </a:r>
          </a:p>
        </p:txBody>
      </p:sp>
      <p:sp>
        <p:nvSpPr>
          <p:cNvPr id="3" name="Rec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 smtClean="0"/>
              <a:t>Nosso negócio </a:t>
            </a:r>
            <a:r>
              <a:rPr lang="pt-BR" dirty="0" smtClean="0"/>
              <a:t>é: </a:t>
            </a:r>
            <a:r>
              <a:rPr lang="pt-BR" dirty="0" smtClean="0"/>
              <a:t>venda de hambúrguer online;</a:t>
            </a: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endParaRPr lang="pt-BR" sz="2000" b="0" i="0" dirty="0" smtClean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 smtClean="0">
                <a:latin typeface="Century Gothic"/>
              </a:rPr>
              <a:t>Não foca na venda de grandes lotes</a:t>
            </a:r>
            <a:r>
              <a:rPr lang="pt-BR" dirty="0" smtClean="0">
                <a:latin typeface="Century Gothic"/>
              </a:rPr>
              <a:t>;</a:t>
            </a:r>
            <a:endParaRPr lang="pt-BR" dirty="0" smtClean="0">
              <a:latin typeface="Century Gothic"/>
            </a:endParaRP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endParaRPr lang="pt-BR" sz="2000" b="0" i="0" dirty="0" smtClean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PT" dirty="0" smtClean="0">
                <a:latin typeface="Century Gothic"/>
              </a:rPr>
              <a:t>Produto de qualidade 100</a:t>
            </a:r>
            <a:r>
              <a:rPr lang="pt-PT" dirty="0" smtClean="0">
                <a:latin typeface="Century Gothic"/>
              </a:rPr>
              <a:t>% CARNE;</a:t>
            </a: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endParaRPr lang="pt-PT" sz="2000" b="0" i="0" dirty="0" smtClean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PT" dirty="0" smtClean="0">
                <a:latin typeface="Century Gothic"/>
              </a:rPr>
              <a:t>Preço competitivo;</a:t>
            </a:r>
            <a:endParaRPr lang="pt-PT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smtClean="0">
                <a:solidFill>
                  <a:srgbClr val="EBEBEB"/>
                </a:solidFill>
              </a:rPr>
              <a:t>Resultados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Espaço Reservado para Conteúdo 3" descr="C:\Users\aliffe_2\Desktop\mate\normal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081" y="1635631"/>
            <a:ext cx="3381847" cy="41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C:\Users\aliffe_2\Desktop\mate\otimista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8580" y="1626234"/>
            <a:ext cx="3200399" cy="41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C:\Users\aliffe_2\Desktop\mate\pessimista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1105" y="1638399"/>
            <a:ext cx="3355833" cy="41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4200" b="0" i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Conclusão</a:t>
            </a:r>
            <a:br>
              <a:rPr lang="pt-PT" sz="4200" b="0" i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</a:b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PT" sz="2000" b="0" i="0" dirty="0" smtClean="0">
                <a:solidFill>
                  <a:schemeClr val="tx1"/>
                </a:solidFill>
                <a:latin typeface="Century Gothic"/>
              </a:rPr>
              <a:t>Negócio </a:t>
            </a:r>
            <a:r>
              <a:rPr lang="pt-PT" sz="2000" b="0" i="0" dirty="0" smtClean="0">
                <a:solidFill>
                  <a:schemeClr val="tx1"/>
                </a:solidFill>
                <a:latin typeface="Century Gothic"/>
              </a:rPr>
              <a:t>atrativo nos cenários realista e otimista.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None/>
            </a:pPr>
            <a:endParaRPr lang="pt-PT" sz="2000" b="0" i="0" dirty="0" smtClean="0">
              <a:solidFill>
                <a:schemeClr val="tx1"/>
              </a:solidFill>
              <a:latin typeface="Century Gothic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934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dirty="0" smtClean="0">
                <a:solidFill>
                  <a:srgbClr val="EBEBEB"/>
                </a:solidFill>
                <a:latin typeface="Century Gothic"/>
              </a:rPr>
              <a:t>Produtos de qualidade acessiveis e ao alcance de todos é a nossa missão</a:t>
            </a:r>
            <a:r>
              <a:rPr lang="pt-PT" sz="48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.</a:t>
            </a:r>
            <a:endParaRPr lang="pt-PT" sz="48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None/>
            </a:pPr>
            <a:endParaRPr lang="pt-PT" sz="1800" b="0" i="0" dirty="0">
              <a:solidFill>
                <a:schemeClr val="bg2">
                  <a:lumMod val="60000"/>
                  <a:lumOff val="40000"/>
                </a:schemeClr>
              </a:solidFill>
              <a:latin typeface="Century Gothic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PT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Resumo do Mercado</a:t>
            </a:r>
            <a:endParaRPr lang="pt-PT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ctângul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lvl="0"/>
            <a:r>
              <a:rPr lang="pt-BR" dirty="0" smtClean="0"/>
              <a:t>A estimativa de faturamento do setor até 2019 é de R$230 bilhões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0"/>
            <a:r>
              <a:rPr lang="pt-BR" dirty="0" smtClean="0"/>
              <a:t>O setor de </a:t>
            </a:r>
            <a:r>
              <a:rPr lang="pt-BR" dirty="0" err="1" smtClean="0"/>
              <a:t>foodservice</a:t>
            </a:r>
            <a:r>
              <a:rPr lang="pt-BR" dirty="0" smtClean="0"/>
              <a:t> cresce em média 14,7% ao ano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0"/>
            <a:r>
              <a:rPr lang="pt-BR" dirty="0" smtClean="0"/>
              <a:t>É de 60 bilhões a média de faturamento do setor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lvl="0"/>
            <a:r>
              <a:rPr lang="pt-BR" dirty="0" smtClean="0"/>
              <a:t>33% da renda familiar brasileira é gasta em alimentação fora de casa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endParaRPr lang="pt-PT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Investimentos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551791" y="1576548"/>
          <a:ext cx="10357946" cy="455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973"/>
                <a:gridCol w="5178973"/>
              </a:tblGrid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cap="all" dirty="0">
                          <a:solidFill>
                            <a:srgbClr val="7E97AD"/>
                          </a:solidFill>
                          <a:latin typeface="Arial"/>
                          <a:ea typeface="Cambria"/>
                          <a:cs typeface="Times New Roman"/>
                        </a:rPr>
                        <a:t>Investimento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cap="all">
                          <a:solidFill>
                            <a:srgbClr val="7E97AD"/>
                          </a:solidFill>
                          <a:latin typeface="Arial"/>
                          <a:ea typeface="Cambria"/>
                          <a:cs typeface="Times New Roman"/>
                        </a:rPr>
                        <a:t> Valor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Utencilios para produção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   250,00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Balança Digita Precisa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   120,00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Moedor comercial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   830,00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Abertura da empresa oficial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1.000,00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Geladeiras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1.200,00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 smtClean="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Taxas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2.000,00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formas de ferro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   400,00 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 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5624"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Total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Arial"/>
                          <a:ea typeface="Cambria"/>
                          <a:cs typeface="Times New Roman"/>
                        </a:rPr>
                        <a:t>-R$              5.800,00 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Gastos mensais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Serviços necessários para operação.</a:t>
            </a:r>
          </a:p>
          <a:p>
            <a:pPr lvl="0"/>
            <a:r>
              <a:rPr lang="pt-BR" cap="all" dirty="0" smtClean="0"/>
              <a:t>Energia elétrica;</a:t>
            </a:r>
            <a:endParaRPr lang="pt-BR" dirty="0" smtClean="0"/>
          </a:p>
          <a:p>
            <a:pPr lvl="0"/>
            <a:r>
              <a:rPr lang="pt-BR" cap="all" dirty="0" smtClean="0"/>
              <a:t>Serviço de banda larga;</a:t>
            </a:r>
          </a:p>
          <a:p>
            <a:pPr lvl="0"/>
            <a:r>
              <a:rPr lang="pt-BR" cap="all" dirty="0" smtClean="0"/>
              <a:t>Telefonia;</a:t>
            </a:r>
          </a:p>
          <a:p>
            <a:pPr lvl="0"/>
            <a:r>
              <a:rPr lang="pt-BR" cap="all" dirty="0" smtClean="0"/>
              <a:t>Banco;</a:t>
            </a:r>
          </a:p>
          <a:p>
            <a:pPr lvl="0"/>
            <a:r>
              <a:rPr lang="pt-BR" cap="all" dirty="0" smtClean="0"/>
              <a:t>Contabilidade</a:t>
            </a:r>
          </a:p>
          <a:p>
            <a:pPr lvl="0"/>
            <a:r>
              <a:rPr lang="pt-BR" cap="all" dirty="0" smtClean="0"/>
              <a:t>Plataforma WEB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Gastos mensais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551793" y="1513488"/>
          <a:ext cx="10862442" cy="485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814"/>
                <a:gridCol w="3620814"/>
                <a:gridCol w="3620814"/>
              </a:tblGrid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Valor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Valor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Site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1.000,00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83,33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Manutençao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1.000,00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83,33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Luz e Água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2.400,00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Marketing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5.000,00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416,67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Internet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800,00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66,67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Pró-labore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42.000,00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3.500,00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Encargos(20%)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2.400,00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Tarifa bancária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3.000,00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250,00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57.600,00 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4.800,00 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fabricação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197905" y="1295892"/>
          <a:ext cx="90812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071"/>
                <a:gridCol w="3027071"/>
                <a:gridCol w="3027071"/>
              </a:tblGrid>
              <a:tr h="370840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 dirty="0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Peça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1KG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Valor por unidade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Pernil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12,00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   1,71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Pato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20,00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   2,50 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Paleta de Cordeiro URUGUAIA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25,00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   3,13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80661" y="2989902"/>
          <a:ext cx="9051159" cy="1691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053"/>
                <a:gridCol w="3017053"/>
                <a:gridCol w="3017053"/>
              </a:tblGrid>
              <a:tr h="419173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Produto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 err="1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Custo por unidade no produto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9173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Caixa Armazenamento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R$                       2,50 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R$                                                    0,25 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9173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Gelo seco  (R$15 pacote)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R$                       1,50 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R$                                                    0,15 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9173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Outros gastos (energia, água e depreciação)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-------- 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R$                                                 0,03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96428" y="4850232"/>
          <a:ext cx="9003861" cy="200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87"/>
                <a:gridCol w="3001287"/>
                <a:gridCol w="3001287"/>
              </a:tblGrid>
              <a:tr h="501942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 dirty="0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Produto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Custo produção p/unidade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cap="all">
                          <a:solidFill>
                            <a:srgbClr val="7E97AD"/>
                          </a:solidFill>
                          <a:latin typeface="Calibri"/>
                          <a:ea typeface="Cambria"/>
                          <a:cs typeface="Times New Roman"/>
                        </a:rPr>
                        <a:t>Preço final p/unidade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1942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Hambúrguer Pernil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2,14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R$ 5,00</a:t>
                      </a:r>
                    </a:p>
                  </a:txBody>
                  <a:tcPr marL="0" marR="0" marT="0" marB="0"/>
                </a:tc>
              </a:tr>
              <a:tr h="501942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 dirty="0" err="1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HambúrguerPato</a:t>
                      </a:r>
                      <a:endParaRPr lang="pt-BR" sz="1400" kern="1000" dirty="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2,93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R$ 6,00</a:t>
                      </a:r>
                    </a:p>
                  </a:txBody>
                  <a:tcPr marL="0" marR="0" marT="0" marB="0"/>
                </a:tc>
              </a:tr>
              <a:tr h="501942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Hambúrguer Cordeiro</a:t>
                      </a:r>
                      <a:endParaRPr lang="pt-BR" sz="1400" kern="1000">
                        <a:solidFill>
                          <a:srgbClr val="595959"/>
                        </a:solidFill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 R$                                                 3,56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0" dirty="0">
                          <a:solidFill>
                            <a:srgbClr val="595959"/>
                          </a:solidFill>
                          <a:latin typeface="Cambria"/>
                          <a:ea typeface="Cambria"/>
                          <a:cs typeface="Times New Roman"/>
                        </a:rPr>
                        <a:t>R$ 6,10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Investimentos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551793" y="1513488"/>
          <a:ext cx="10862442" cy="485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814"/>
                <a:gridCol w="3620814"/>
                <a:gridCol w="3620814"/>
              </a:tblGrid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Despesas Mensais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Valor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Valor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Site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1.000,00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83,33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 err="1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Manutençao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1.000,00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83,33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Luz e Água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2.400,00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Marketing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5.000,00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416,67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Internet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800,00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   66,67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Pró-labore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42.000,00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3.500,00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Encargos(20%)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2.400,00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200,00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Tarifa bancária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3.000,00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   250,00 </a:t>
                      </a:r>
                    </a:p>
                  </a:txBody>
                  <a:tcPr marL="0" marR="0" marT="0" marB="0"/>
                </a:tc>
              </a:tr>
              <a:tr h="485578"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57.600,00 </a:t>
                      </a:r>
                      <a:endParaRPr lang="pt-BR" sz="1400" kern="1000" cap="all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91440">
                        <a:spcBef>
                          <a:spcPts val="18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kern="1000" cap="all" dirty="0">
                          <a:solidFill>
                            <a:srgbClr val="57718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-R$                                        4.800,00 </a:t>
                      </a:r>
                      <a:endParaRPr lang="pt-BR" sz="1400" kern="1000" cap="all" dirty="0">
                        <a:solidFill>
                          <a:srgbClr val="577188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341722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_Plan_IonGreen_16X9_TP103417220.potx" id="{E61C5194-591C-4E90-8AD8-D5C081F160C4}" vid="{238C52BF-41E4-4956-9D0D-55B02DFB64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8289c1ac-6532-4c62-99f0-6d047703163c">english</DirectSourceMarket>
    <ApprovalStatus xmlns="8289c1ac-6532-4c62-99f0-6d047703163c">InProgress</ApprovalStatus>
    <MarketSpecific xmlns="8289c1ac-6532-4c62-99f0-6d047703163c">false</MarketSpecific>
    <LocComments xmlns="8289c1ac-6532-4c62-99f0-6d047703163c" xsi:nil="true"/>
    <ThumbnailAssetId xmlns="8289c1ac-6532-4c62-99f0-6d047703163c" xsi:nil="true"/>
    <PrimaryImageGen xmlns="8289c1ac-6532-4c62-99f0-6d047703163c">true</PrimaryImageGen>
    <LegacyData xmlns="8289c1ac-6532-4c62-99f0-6d047703163c" xsi:nil="true"/>
    <LocRecommendedHandoff xmlns="8289c1ac-6532-4c62-99f0-6d047703163c" xsi:nil="true"/>
    <BusinessGroup xmlns="8289c1ac-6532-4c62-99f0-6d047703163c" xsi:nil="true"/>
    <BlockPublish xmlns="8289c1ac-6532-4c62-99f0-6d047703163c">false</BlockPublish>
    <TPFriendlyName xmlns="8289c1ac-6532-4c62-99f0-6d047703163c" xsi:nil="true"/>
    <NumericId xmlns="8289c1ac-6532-4c62-99f0-6d047703163c" xsi:nil="true"/>
    <APEditor xmlns="8289c1ac-6532-4c62-99f0-6d047703163c">
      <UserInfo>
        <DisplayName/>
        <AccountId xsi:nil="true"/>
        <AccountType/>
      </UserInfo>
    </APEditor>
    <SourceTitle xmlns="8289c1ac-6532-4c62-99f0-6d047703163c" xsi:nil="true"/>
    <OpenTemplate xmlns="8289c1ac-6532-4c62-99f0-6d047703163c">true</OpenTemplate>
    <UALocComments xmlns="8289c1ac-6532-4c62-99f0-6d047703163c" xsi:nil="true"/>
    <ParentAssetId xmlns="8289c1ac-6532-4c62-99f0-6d047703163c" xsi:nil="true"/>
    <IntlLangReviewDate xmlns="8289c1ac-6532-4c62-99f0-6d047703163c" xsi:nil="true"/>
    <FeatureTagsTaxHTField0 xmlns="8289c1ac-6532-4c62-99f0-6d047703163c">
      <Terms xmlns="http://schemas.microsoft.com/office/infopath/2007/PartnerControls"/>
    </FeatureTagsTaxHTField0>
    <PublishStatusLookup xmlns="8289c1ac-6532-4c62-99f0-6d047703163c">
      <Value>339250</Value>
    </PublishStatusLookup>
    <Providers xmlns="8289c1ac-6532-4c62-99f0-6d047703163c" xsi:nil="true"/>
    <MachineTranslated xmlns="8289c1ac-6532-4c62-99f0-6d047703163c">false</MachineTranslated>
    <OriginalSourceMarket xmlns="8289c1ac-6532-4c62-99f0-6d047703163c">english</OriginalSourceMarket>
    <APDescription xmlns="8289c1ac-6532-4c62-99f0-6d047703163c" xsi:nil="true"/>
    <ClipArtFilename xmlns="8289c1ac-6532-4c62-99f0-6d047703163c" xsi:nil="true"/>
    <ContentItem xmlns="8289c1ac-6532-4c62-99f0-6d047703163c" xsi:nil="true"/>
    <TPInstallLocation xmlns="8289c1ac-6532-4c62-99f0-6d047703163c" xsi:nil="true"/>
    <PublishTargets xmlns="8289c1ac-6532-4c62-99f0-6d047703163c">OfficeOnlineVNext</PublishTargets>
    <TimesCloned xmlns="8289c1ac-6532-4c62-99f0-6d047703163c" xsi:nil="true"/>
    <AssetStart xmlns="8289c1ac-6532-4c62-99f0-6d047703163c">2012-08-29T21:12:00+00:00</AssetStart>
    <Provider xmlns="8289c1ac-6532-4c62-99f0-6d047703163c" xsi:nil="true"/>
    <AcquiredFrom xmlns="8289c1ac-6532-4c62-99f0-6d047703163c">Internal MS</AcquiredFrom>
    <FriendlyTitle xmlns="8289c1ac-6532-4c62-99f0-6d047703163c" xsi:nil="true"/>
    <LastHandOff xmlns="8289c1ac-6532-4c62-99f0-6d047703163c" xsi:nil="true"/>
    <TPClientViewer xmlns="8289c1ac-6532-4c62-99f0-6d047703163c" xsi:nil="true"/>
    <UACurrentWords xmlns="8289c1ac-6532-4c62-99f0-6d047703163c" xsi:nil="true"/>
    <ArtSampleDocs xmlns="8289c1ac-6532-4c62-99f0-6d047703163c" xsi:nil="true"/>
    <UALocRecommendation xmlns="8289c1ac-6532-4c62-99f0-6d047703163c">Localize</UALocRecommendation>
    <Manager xmlns="8289c1ac-6532-4c62-99f0-6d047703163c" xsi:nil="true"/>
    <ShowIn xmlns="8289c1ac-6532-4c62-99f0-6d047703163c">Show everywhere</ShowIn>
    <UANotes xmlns="8289c1ac-6532-4c62-99f0-6d047703163c" xsi:nil="true"/>
    <TemplateStatus xmlns="8289c1ac-6532-4c62-99f0-6d047703163c">Complete</TemplateStatus>
    <InternalTagsTaxHTField0 xmlns="8289c1ac-6532-4c62-99f0-6d047703163c">
      <Terms xmlns="http://schemas.microsoft.com/office/infopath/2007/PartnerControls"/>
    </InternalTagsTaxHTField0>
    <CSXHash xmlns="8289c1ac-6532-4c62-99f0-6d047703163c" xsi:nil="true"/>
    <Downloads xmlns="8289c1ac-6532-4c62-99f0-6d047703163c">0</Downloads>
    <VoteCount xmlns="8289c1ac-6532-4c62-99f0-6d047703163c" xsi:nil="true"/>
    <OOCacheId xmlns="8289c1ac-6532-4c62-99f0-6d047703163c" xsi:nil="true"/>
    <IsDeleted xmlns="8289c1ac-6532-4c62-99f0-6d047703163c">false</IsDeleted>
    <AssetExpire xmlns="8289c1ac-6532-4c62-99f0-6d047703163c">2029-01-01T08:00:00+00:00</AssetExpire>
    <DSATActionTaken xmlns="8289c1ac-6532-4c62-99f0-6d047703163c" xsi:nil="true"/>
    <CSXSubmissionMarket xmlns="8289c1ac-6532-4c62-99f0-6d047703163c" xsi:nil="true"/>
    <TPExecutable xmlns="8289c1ac-6532-4c62-99f0-6d047703163c" xsi:nil="true"/>
    <SubmitterId xmlns="8289c1ac-6532-4c62-99f0-6d047703163c" xsi:nil="true"/>
    <EditorialTags xmlns="8289c1ac-6532-4c62-99f0-6d047703163c" xsi:nil="true"/>
    <AssetType xmlns="8289c1ac-6532-4c62-99f0-6d047703163c">TP</AssetType>
    <BugNumber xmlns="8289c1ac-6532-4c62-99f0-6d047703163c" xsi:nil="true"/>
    <CSXSubmissionDate xmlns="8289c1ac-6532-4c62-99f0-6d047703163c" xsi:nil="true"/>
    <CSXUpdate xmlns="8289c1ac-6532-4c62-99f0-6d047703163c">false</CSXUpdate>
    <ApprovalLog xmlns="8289c1ac-6532-4c62-99f0-6d047703163c" xsi:nil="true"/>
    <Milestone xmlns="8289c1ac-6532-4c62-99f0-6d047703163c" xsi:nil="true"/>
    <RecommendationsModifier xmlns="8289c1ac-6532-4c62-99f0-6d047703163c" xsi:nil="true"/>
    <OriginAsset xmlns="8289c1ac-6532-4c62-99f0-6d047703163c" xsi:nil="true"/>
    <TPComponent xmlns="8289c1ac-6532-4c62-99f0-6d047703163c" xsi:nil="true"/>
    <AssetId xmlns="8289c1ac-6532-4c62-99f0-6d047703163c">TP103417220</AssetId>
    <IntlLocPriority xmlns="8289c1ac-6532-4c62-99f0-6d047703163c" xsi:nil="true"/>
    <PolicheckWords xmlns="8289c1ac-6532-4c62-99f0-6d047703163c" xsi:nil="true"/>
    <TPLaunchHelpLink xmlns="8289c1ac-6532-4c62-99f0-6d047703163c" xsi:nil="true"/>
    <TPApplication xmlns="8289c1ac-6532-4c62-99f0-6d047703163c" xsi:nil="true"/>
    <CrawlForDependencies xmlns="8289c1ac-6532-4c62-99f0-6d047703163c">false</CrawlForDependencies>
    <HandoffToMSDN xmlns="8289c1ac-6532-4c62-99f0-6d047703163c" xsi:nil="true"/>
    <PlannedPubDate xmlns="8289c1ac-6532-4c62-99f0-6d047703163c" xsi:nil="true"/>
    <IntlLangReviewer xmlns="8289c1ac-6532-4c62-99f0-6d047703163c" xsi:nil="true"/>
    <TrustLevel xmlns="8289c1ac-6532-4c62-99f0-6d047703163c">1 Microsoft Managed Content</TrustLevel>
    <LocLastLocAttemptVersionLookup xmlns="8289c1ac-6532-4c62-99f0-6d047703163c">854410</LocLastLocAttemptVersionLookup>
    <IsSearchable xmlns="8289c1ac-6532-4c62-99f0-6d047703163c">true</IsSearchable>
    <TemplateTemplateType xmlns="8289c1ac-6532-4c62-99f0-6d047703163c">PowerPoint Presentation Template</TemplateTemplateType>
    <CampaignTagsTaxHTField0 xmlns="8289c1ac-6532-4c62-99f0-6d047703163c">
      <Terms xmlns="http://schemas.microsoft.com/office/infopath/2007/PartnerControls"/>
    </CampaignTagsTaxHTField0>
    <TPNamespace xmlns="8289c1ac-6532-4c62-99f0-6d047703163c" xsi:nil="true"/>
    <TaxCatchAll xmlns="8289c1ac-6532-4c62-99f0-6d047703163c"/>
    <Markets xmlns="8289c1ac-6532-4c62-99f0-6d047703163c"/>
    <UAProjectedTotalWords xmlns="8289c1ac-6532-4c62-99f0-6d047703163c" xsi:nil="true"/>
    <LocMarketGroupTiers2 xmlns="8289c1ac-6532-4c62-99f0-6d047703163c" xsi:nil="true"/>
    <IntlLangReview xmlns="8289c1ac-6532-4c62-99f0-6d047703163c">false</IntlLangReview>
    <OutputCachingOn xmlns="8289c1ac-6532-4c62-99f0-6d047703163c">false</OutputCachingOn>
    <APAuthor xmlns="8289c1ac-6532-4c62-99f0-6d047703163c">
      <UserInfo>
        <DisplayName>REDMOND\kristaa</DisplayName>
        <AccountId>136</AccountId>
        <AccountType/>
      </UserInfo>
    </APAuthor>
    <LocManualTestRequired xmlns="8289c1ac-6532-4c62-99f0-6d047703163c">false</LocManualTestRequired>
    <TPCommandLine xmlns="8289c1ac-6532-4c62-99f0-6d047703163c" xsi:nil="true"/>
    <TPAppVersion xmlns="8289c1ac-6532-4c62-99f0-6d047703163c" xsi:nil="true"/>
    <EditorialStatus xmlns="8289c1ac-6532-4c62-99f0-6d047703163c">Complete</EditorialStatus>
    <LastModifiedDateTime xmlns="8289c1ac-6532-4c62-99f0-6d047703163c" xsi:nil="true"/>
    <ScenarioTagsTaxHTField0 xmlns="8289c1ac-6532-4c62-99f0-6d047703163c">
      <Terms xmlns="http://schemas.microsoft.com/office/infopath/2007/PartnerControls"/>
    </ScenarioTagsTaxHTField0>
    <OriginalRelease xmlns="8289c1ac-6532-4c62-99f0-6d047703163c">15</OriginalRelease>
    <TPLaunchHelpLinkType xmlns="8289c1ac-6532-4c62-99f0-6d047703163c">Template</TPLaunchHelpLinkType>
    <LocalizationTagsTaxHTField0 xmlns="8289c1ac-6532-4c62-99f0-6d047703163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56" ma:contentTypeDescription="Create a new document." ma:contentTypeScope="" ma:versionID="1bb8166288bc6583df760821a8465e9a">
  <xsd:schema xmlns:xsd="http://www.w3.org/2001/XMLSchema" xmlns:xs="http://www.w3.org/2001/XMLSchema" xmlns:p="http://schemas.microsoft.com/office/2006/metadata/properties" xmlns:ns2="8289c1ac-6532-4c62-99f0-6d047703163c" targetNamespace="http://schemas.microsoft.com/office/2006/metadata/properties" ma:root="true" ma:fieldsID="72dad6d391a7c203314e0cd163637bed" ns2:_="">
    <xsd:import namespace="8289c1ac-6532-4c62-99f0-6d047703163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9c1ac-6532-4c62-99f0-6d047703163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bdf52740-a1d7-4610-92ff-f21b5e9dc0f6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6D3B97A-7091-4962-A628-1341EA054D1C}" ma:internalName="CSXSubmissionMarket" ma:readOnly="false" ma:showField="MarketName" ma:web="8289c1ac-6532-4c62-99f0-6d047703163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b1724e4d-c2fd-4cce-a4dc-25a6fb8b18d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3699821-3E8B-4D34-8D50-9149D36CA131}" ma:internalName="InProjectListLookup" ma:readOnly="true" ma:showField="InProjectLis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cedb78af-5ed4-499f-9639-632dc4fda4cc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3699821-3E8B-4D34-8D50-9149D36CA131}" ma:internalName="LastCompleteVersionLookup" ma:readOnly="true" ma:showField="LastComplete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3699821-3E8B-4D34-8D50-9149D36CA131}" ma:internalName="LastPreviewErrorLookup" ma:readOnly="true" ma:showField="LastPreviewError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3699821-3E8B-4D34-8D50-9149D36CA131}" ma:internalName="LastPreviewResultLookup" ma:readOnly="true" ma:showField="LastPreviewResul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3699821-3E8B-4D34-8D50-9149D36CA131}" ma:internalName="LastPreviewAttemptDateLookup" ma:readOnly="true" ma:showField="LastPreviewAttemptDat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3699821-3E8B-4D34-8D50-9149D36CA131}" ma:internalName="LastPreviewedByLookup" ma:readOnly="true" ma:showField="LastPreviewedBy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3699821-3E8B-4D34-8D50-9149D36CA131}" ma:internalName="LastPreviewTimeLookup" ma:readOnly="true" ma:showField="LastPreviewTi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3699821-3E8B-4D34-8D50-9149D36CA131}" ma:internalName="LastPreviewVersionLookup" ma:readOnly="true" ma:showField="LastPreview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3699821-3E8B-4D34-8D50-9149D36CA131}" ma:internalName="LastPublishErrorLookup" ma:readOnly="true" ma:showField="LastPublishError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3699821-3E8B-4D34-8D50-9149D36CA131}" ma:internalName="LastPublishResultLookup" ma:readOnly="true" ma:showField="LastPublishResul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3699821-3E8B-4D34-8D50-9149D36CA131}" ma:internalName="LastPublishAttemptDateLookup" ma:readOnly="true" ma:showField="LastPublishAttemptDat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3699821-3E8B-4D34-8D50-9149D36CA131}" ma:internalName="LastPublishedByLookup" ma:readOnly="true" ma:showField="LastPublishedBy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3699821-3E8B-4D34-8D50-9149D36CA131}" ma:internalName="LastPublishTimeLookup" ma:readOnly="true" ma:showField="LastPublishTi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3699821-3E8B-4D34-8D50-9149D36CA131}" ma:internalName="LastPublishVersionLookup" ma:readOnly="true" ma:showField="LastPublish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2B51FE6-7DF0-4C74-A55C-454F0900EEA3}" ma:internalName="LocLastLocAttemptVersionLookup" ma:readOnly="false" ma:showField="LastLocAttemptVersion" ma:web="8289c1ac-6532-4c62-99f0-6d047703163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2B51FE6-7DF0-4C74-A55C-454F0900EEA3}" ma:internalName="LocLastLocAttemptVersionTypeLookup" ma:readOnly="true" ma:showField="LastLocAttemptVersionType" ma:web="8289c1ac-6532-4c62-99f0-6d047703163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2B51FE6-7DF0-4C74-A55C-454F0900EEA3}" ma:internalName="LocNewPublishedVersionLookup" ma:readOnly="true" ma:showField="NewPublishedVersion" ma:web="8289c1ac-6532-4c62-99f0-6d047703163c">
      <xsd:simpleType>
        <xsd:restriction base="dms:Lookup"/>
      </xsd:simpleType>
    </xsd:element>
    <xsd:element name="LocOverallHandbackStatusLookup" ma:index="75" nillable="true" ma:displayName="Loc Overall Handback Status" ma:default="" ma:list="{D2B51FE6-7DF0-4C74-A55C-454F0900EEA3}" ma:internalName="LocOverallHandbackStatusLookup" ma:readOnly="true" ma:showField="OverallHandbackStatus" ma:web="8289c1ac-6532-4c62-99f0-6d047703163c">
      <xsd:simpleType>
        <xsd:restriction base="dms:Lookup"/>
      </xsd:simpleType>
    </xsd:element>
    <xsd:element name="LocOverallLocStatusLookup" ma:index="76" nillable="true" ma:displayName="Loc Overall Localize Status" ma:default="" ma:list="{D2B51FE6-7DF0-4C74-A55C-454F0900EEA3}" ma:internalName="LocOverallLocStatusLookup" ma:readOnly="true" ma:showField="OverallLocStatus" ma:web="8289c1ac-6532-4c62-99f0-6d047703163c">
      <xsd:simpleType>
        <xsd:restriction base="dms:Lookup"/>
      </xsd:simpleType>
    </xsd:element>
    <xsd:element name="LocOverallPreviewStatusLookup" ma:index="77" nillable="true" ma:displayName="Loc Overall Preview Status" ma:default="" ma:list="{D2B51FE6-7DF0-4C74-A55C-454F0900EEA3}" ma:internalName="LocOverallPreviewStatusLookup" ma:readOnly="true" ma:showField="OverallPreviewStatus" ma:web="8289c1ac-6532-4c62-99f0-6d047703163c">
      <xsd:simpleType>
        <xsd:restriction base="dms:Lookup"/>
      </xsd:simpleType>
    </xsd:element>
    <xsd:element name="LocOverallPublishStatusLookup" ma:index="78" nillable="true" ma:displayName="Loc Overall Publish Status" ma:default="" ma:list="{D2B51FE6-7DF0-4C74-A55C-454F0900EEA3}" ma:internalName="LocOverallPublishStatusLookup" ma:readOnly="true" ma:showField="OverallPublishStatus" ma:web="8289c1ac-6532-4c62-99f0-6d047703163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2B51FE6-7DF0-4C74-A55C-454F0900EEA3}" ma:internalName="LocProcessedForHandoffsLookup" ma:readOnly="true" ma:showField="ProcessedForHandoffs" ma:web="8289c1ac-6532-4c62-99f0-6d047703163c">
      <xsd:simpleType>
        <xsd:restriction base="dms:Lookup"/>
      </xsd:simpleType>
    </xsd:element>
    <xsd:element name="LocProcessedForMarketsLookup" ma:index="81" nillable="true" ma:displayName="Loc Processed For Markets" ma:default="" ma:list="{D2B51FE6-7DF0-4C74-A55C-454F0900EEA3}" ma:internalName="LocProcessedForMarketsLookup" ma:readOnly="true" ma:showField="ProcessedForMarkets" ma:web="8289c1ac-6532-4c62-99f0-6d047703163c">
      <xsd:simpleType>
        <xsd:restriction base="dms:Lookup"/>
      </xsd:simpleType>
    </xsd:element>
    <xsd:element name="LocPublishedDependentAssetsLookup" ma:index="82" nillable="true" ma:displayName="Loc Published Dependent Assets" ma:default="" ma:list="{D2B51FE6-7DF0-4C74-A55C-454F0900EEA3}" ma:internalName="LocPublishedDependentAssetsLookup" ma:readOnly="true" ma:showField="PublishedDependentAssets" ma:web="8289c1ac-6532-4c62-99f0-6d047703163c">
      <xsd:simpleType>
        <xsd:restriction base="dms:Lookup"/>
      </xsd:simpleType>
    </xsd:element>
    <xsd:element name="LocPublishedLinkedAssetsLookup" ma:index="83" nillable="true" ma:displayName="Loc Published Linked Assets" ma:default="" ma:list="{D2B51FE6-7DF0-4C74-A55C-454F0900EEA3}" ma:internalName="LocPublishedLinkedAssetsLookup" ma:readOnly="true" ma:showField="PublishedLinkedAssets" ma:web="8289c1ac-6532-4c62-99f0-6d047703163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fba7468-1461-4c33-b276-c6b0f11e56ac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6D3B97A-7091-4962-A628-1341EA054D1C}" ma:internalName="Markets" ma:readOnly="false" ma:showField="MarketNa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3699821-3E8B-4D34-8D50-9149D36CA131}" ma:internalName="NumOfRatingsLookup" ma:readOnly="true" ma:showField="NumOfRatings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3699821-3E8B-4D34-8D50-9149D36CA131}" ma:internalName="PublishStatusLookup" ma:readOnly="false" ma:showField="PublishStatus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7d04b479-8c6f-495c-aa6e-33bcaa9037bb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877ee78-c716-4f0a-ba73-cc9f8391e772}" ma:internalName="TaxCatchAll" ma:showField="CatchAllData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877ee78-c716-4f0a-ba73-cc9f8391e772}" ma:internalName="TaxCatchAllLabel" ma:readOnly="true" ma:showField="CatchAllDataLabel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9C4F4-1748-44EC-AC08-C1D450D816A7}">
  <ds:schemaRefs>
    <ds:schemaRef ds:uri="http://schemas.microsoft.com/office/2006/metadata/properties"/>
    <ds:schemaRef ds:uri="http://schemas.microsoft.com/office/infopath/2007/PartnerControls"/>
    <ds:schemaRef ds:uri="8289c1ac-6532-4c62-99f0-6d047703163c"/>
  </ds:schemaRefs>
</ds:datastoreItem>
</file>

<file path=customXml/itemProps3.xml><?xml version="1.0" encoding="utf-8"?>
<ds:datastoreItem xmlns:ds="http://schemas.openxmlformats.org/officeDocument/2006/customXml" ds:itemID="{DBC2C07D-EDDA-4722-81CD-F735C75E3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9c1ac-6532-4c62-99f0-6d04770316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tf03417222</Template>
  <TotalTime>43</TotalTime>
  <Words>1513</Words>
  <Application>Microsoft Office PowerPoint</Application>
  <PresentationFormat>Personalizar</PresentationFormat>
  <Paragraphs>565</Paragraphs>
  <Slides>21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tf03417222</vt:lpstr>
      <vt:lpstr>ESTUDO DE VIABILIDADE ECONOMICA Hambúrguer online</vt:lpstr>
      <vt:lpstr>Definição de negócio</vt:lpstr>
      <vt:lpstr>Produtos de qualidade acessiveis e ao alcance de todos é a nossa missão.</vt:lpstr>
      <vt:lpstr>Resumo do Mercado</vt:lpstr>
      <vt:lpstr>Investimentos</vt:lpstr>
      <vt:lpstr>Gastos mensais</vt:lpstr>
      <vt:lpstr>Gastos mensais</vt:lpstr>
      <vt:lpstr>Custo fabricação</vt:lpstr>
      <vt:lpstr>Investimentos</vt:lpstr>
      <vt:lpstr>Volume de vendas</vt:lpstr>
      <vt:lpstr>Volume de vendas</vt:lpstr>
      <vt:lpstr>Volume de vendas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VIABILIDADE Hambúrguer online</dc:title>
  <dc:creator>aliffe_2</dc:creator>
  <cp:lastModifiedBy>aliffe_2</cp:lastModifiedBy>
  <cp:revision>6</cp:revision>
  <cp:lastPrinted>2012-08-15T21:38:02Z</cp:lastPrinted>
  <dcterms:created xsi:type="dcterms:W3CDTF">2017-06-30T06:04:49Z</dcterms:created>
  <dcterms:modified xsi:type="dcterms:W3CDTF">2017-06-30T11:06:03Z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0x0101005EB5FCBB1E5ECD4D83FA6E62BA4F98FF04003B76559807ED7042AFCC9CD6E0E16B7A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