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60" r:id="rId3"/>
    <p:sldId id="262" r:id="rId4"/>
    <p:sldId id="264" r:id="rId5"/>
    <p:sldId id="263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90" r:id="rId20"/>
  </p:sldIdLst>
  <p:sldSz cx="9144000" cy="5143500" type="screen16x9"/>
  <p:notesSz cx="6858000" cy="9144000"/>
  <p:embeddedFontLst>
    <p:embeddedFont>
      <p:font typeface="Arimo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904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6C"/>
    <a:srgbClr val="0F9CAD"/>
    <a:srgbClr val="571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B03AD-3DE6-4C45-87B2-90D7991D43A4}">
  <a:tblStyle styleId="{EF1B03AD-3DE6-4C45-87B2-90D7991D4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750" y="114"/>
      </p:cViewPr>
      <p:guideLst>
        <p:guide pos="290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FF5B11E0-BCB4-9E4F-246A-AFEDC8DD5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>
            <a:extLst>
              <a:ext uri="{FF2B5EF4-FFF2-40B4-BE49-F238E27FC236}">
                <a16:creationId xmlns:a16="http://schemas.microsoft.com/office/drawing/2014/main" id="{A577A8A5-E0A5-507B-1D6C-D8D30B303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>
            <a:extLst>
              <a:ext uri="{FF2B5EF4-FFF2-40B4-BE49-F238E27FC236}">
                <a16:creationId xmlns:a16="http://schemas.microsoft.com/office/drawing/2014/main" id="{D2624D1B-BEDA-22FE-9A98-FB5D7CBBF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078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754DCC9-7374-C578-4FCF-6188DB78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>
            <a:extLst>
              <a:ext uri="{FF2B5EF4-FFF2-40B4-BE49-F238E27FC236}">
                <a16:creationId xmlns:a16="http://schemas.microsoft.com/office/drawing/2014/main" id="{5E3ABBDE-6B17-9D9F-3904-9D4E15C5F9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>
            <a:extLst>
              <a:ext uri="{FF2B5EF4-FFF2-40B4-BE49-F238E27FC236}">
                <a16:creationId xmlns:a16="http://schemas.microsoft.com/office/drawing/2014/main" id="{E728F032-4569-9BBB-A547-F3E5233A8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81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154BABB2-513B-878D-8776-747102D24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>
            <a:extLst>
              <a:ext uri="{FF2B5EF4-FFF2-40B4-BE49-F238E27FC236}">
                <a16:creationId xmlns:a16="http://schemas.microsoft.com/office/drawing/2014/main" id="{F86D82E8-3F8F-A4AB-EC83-31DA59E2A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>
            <a:extLst>
              <a:ext uri="{FF2B5EF4-FFF2-40B4-BE49-F238E27FC236}">
                <a16:creationId xmlns:a16="http://schemas.microsoft.com/office/drawing/2014/main" id="{A5316789-8D51-DF89-445B-BC09DC0F4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49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1E156107-061C-38DE-2DEA-986201BD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>
            <a:extLst>
              <a:ext uri="{FF2B5EF4-FFF2-40B4-BE49-F238E27FC236}">
                <a16:creationId xmlns:a16="http://schemas.microsoft.com/office/drawing/2014/main" id="{067F5025-140F-F71F-0AF9-605CF18C5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>
            <a:extLst>
              <a:ext uri="{FF2B5EF4-FFF2-40B4-BE49-F238E27FC236}">
                <a16:creationId xmlns:a16="http://schemas.microsoft.com/office/drawing/2014/main" id="{5FB480B9-0C5B-5C17-E83B-A937FFC75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469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2B467250-A503-3F5A-7DC3-D943EBA2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>
            <a:extLst>
              <a:ext uri="{FF2B5EF4-FFF2-40B4-BE49-F238E27FC236}">
                <a16:creationId xmlns:a16="http://schemas.microsoft.com/office/drawing/2014/main" id="{3576DA91-E639-B70A-FC65-6D19D6469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>
            <a:extLst>
              <a:ext uri="{FF2B5EF4-FFF2-40B4-BE49-F238E27FC236}">
                <a16:creationId xmlns:a16="http://schemas.microsoft.com/office/drawing/2014/main" id="{E11BFE24-AE92-4EDC-9B23-5BBEEA05CB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139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>
          <a:extLst>
            <a:ext uri="{FF2B5EF4-FFF2-40B4-BE49-F238E27FC236}">
              <a16:creationId xmlns:a16="http://schemas.microsoft.com/office/drawing/2014/main" id="{0BBB6D3A-9084-33AA-7491-A58496133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f5e77e6543_0_986:notes">
            <a:extLst>
              <a:ext uri="{FF2B5EF4-FFF2-40B4-BE49-F238E27FC236}">
                <a16:creationId xmlns:a16="http://schemas.microsoft.com/office/drawing/2014/main" id="{0BDE15A1-01C3-A196-1494-07D8A2232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f5e77e6543_0_986:notes">
            <a:extLst>
              <a:ext uri="{FF2B5EF4-FFF2-40B4-BE49-F238E27FC236}">
                <a16:creationId xmlns:a16="http://schemas.microsoft.com/office/drawing/2014/main" id="{7C5CD671-C30F-3369-0351-C882703B5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376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>
          <a:extLst>
            <a:ext uri="{FF2B5EF4-FFF2-40B4-BE49-F238E27FC236}">
              <a16:creationId xmlns:a16="http://schemas.microsoft.com/office/drawing/2014/main" id="{B06BB372-E1D1-417E-DA4A-3B873D54F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>
            <a:extLst>
              <a:ext uri="{FF2B5EF4-FFF2-40B4-BE49-F238E27FC236}">
                <a16:creationId xmlns:a16="http://schemas.microsoft.com/office/drawing/2014/main" id="{D77BBF22-979D-7CAC-F763-D966A1CB12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>
            <a:extLst>
              <a:ext uri="{FF2B5EF4-FFF2-40B4-BE49-F238E27FC236}">
                <a16:creationId xmlns:a16="http://schemas.microsoft.com/office/drawing/2014/main" id="{B4DC3A20-F63B-DDA5-163C-A43182F3A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35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>
          <a:extLst>
            <a:ext uri="{FF2B5EF4-FFF2-40B4-BE49-F238E27FC236}">
              <a16:creationId xmlns:a16="http://schemas.microsoft.com/office/drawing/2014/main" id="{215AE8B2-145E-FAB4-9FB9-B044C0EAA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>
            <a:extLst>
              <a:ext uri="{FF2B5EF4-FFF2-40B4-BE49-F238E27FC236}">
                <a16:creationId xmlns:a16="http://schemas.microsoft.com/office/drawing/2014/main" id="{C4BA150A-3F63-356E-3954-803E4F9D8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>
            <a:extLst>
              <a:ext uri="{FF2B5EF4-FFF2-40B4-BE49-F238E27FC236}">
                <a16:creationId xmlns:a16="http://schemas.microsoft.com/office/drawing/2014/main" id="{A9D2D6EB-A443-3D31-B563-984D04BB8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473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>
          <a:extLst>
            <a:ext uri="{FF2B5EF4-FFF2-40B4-BE49-F238E27FC236}">
              <a16:creationId xmlns:a16="http://schemas.microsoft.com/office/drawing/2014/main" id="{225CC87A-1A7A-9CF5-C920-FAA3C660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f61a32cbe2_0_999:notes">
            <a:extLst>
              <a:ext uri="{FF2B5EF4-FFF2-40B4-BE49-F238E27FC236}">
                <a16:creationId xmlns:a16="http://schemas.microsoft.com/office/drawing/2014/main" id="{45FDAA0D-A3DE-27B8-FA4D-C6D417EF0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0" name="Google Shape;2630;gf61a32cbe2_0_999:notes">
            <a:extLst>
              <a:ext uri="{FF2B5EF4-FFF2-40B4-BE49-F238E27FC236}">
                <a16:creationId xmlns:a16="http://schemas.microsoft.com/office/drawing/2014/main" id="{E74895D1-F4C3-5FB1-B813-55EEDF64D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77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>
          <a:extLst>
            <a:ext uri="{FF2B5EF4-FFF2-40B4-BE49-F238E27FC236}">
              <a16:creationId xmlns:a16="http://schemas.microsoft.com/office/drawing/2014/main" id="{7ABB4959-B599-840A-EA3D-6BA740910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>
            <a:extLst>
              <a:ext uri="{FF2B5EF4-FFF2-40B4-BE49-F238E27FC236}">
                <a16:creationId xmlns:a16="http://schemas.microsoft.com/office/drawing/2014/main" id="{A8A4C176-E598-A922-EE24-FA74661312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>
            <a:extLst>
              <a:ext uri="{FF2B5EF4-FFF2-40B4-BE49-F238E27FC236}">
                <a16:creationId xmlns:a16="http://schemas.microsoft.com/office/drawing/2014/main" id="{0980140C-521E-766F-AAEC-D5EBE17CB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89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7BEAF824-C4C7-62D7-C85E-EC44DA9F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>
            <a:extLst>
              <a:ext uri="{FF2B5EF4-FFF2-40B4-BE49-F238E27FC236}">
                <a16:creationId xmlns:a16="http://schemas.microsoft.com/office/drawing/2014/main" id="{1F756AA7-BD0E-60E2-0BE7-A04A1CFBAA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>
            <a:extLst>
              <a:ext uri="{FF2B5EF4-FFF2-40B4-BE49-F238E27FC236}">
                <a16:creationId xmlns:a16="http://schemas.microsoft.com/office/drawing/2014/main" id="{A53163BD-C8C9-096A-CCAC-00C2A4577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382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A9EC932B-34C3-BB5C-402D-ADE3AEE06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>
            <a:extLst>
              <a:ext uri="{FF2B5EF4-FFF2-40B4-BE49-F238E27FC236}">
                <a16:creationId xmlns:a16="http://schemas.microsoft.com/office/drawing/2014/main" id="{CAC169DD-66F9-1C54-BB1D-66BFE281A4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>
            <a:extLst>
              <a:ext uri="{FF2B5EF4-FFF2-40B4-BE49-F238E27FC236}">
                <a16:creationId xmlns:a16="http://schemas.microsoft.com/office/drawing/2014/main" id="{7FF15DBF-131E-4143-127B-D49F0EBEA1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33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E4E0D8D7-45F8-9EA2-26A5-B56135C9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>
            <a:extLst>
              <a:ext uri="{FF2B5EF4-FFF2-40B4-BE49-F238E27FC236}">
                <a16:creationId xmlns:a16="http://schemas.microsoft.com/office/drawing/2014/main" id="{0A2CC1F6-07B7-67DF-7E71-3D774F980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>
            <a:extLst>
              <a:ext uri="{FF2B5EF4-FFF2-40B4-BE49-F238E27FC236}">
                <a16:creationId xmlns:a16="http://schemas.microsoft.com/office/drawing/2014/main" id="{8D2AFC24-8A34-66F2-DE92-448743AD4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3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938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75" r:id="rId9"/>
    <p:sldLayoutId id="2147483676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wa.me/628232477589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alifgala" TargetMode="External"/><Relationship Id="rId5" Type="http://schemas.openxmlformats.org/officeDocument/2006/relationships/slide" Target="slide1.xml"/><Relationship Id="rId4" Type="http://schemas.openxmlformats.org/officeDocument/2006/relationships/hyperlink" Target="https://www.linkedin.com/in/alifgalabuan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630209" y="1535350"/>
            <a:ext cx="5007300" cy="1516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2"/>
                </a:solidFill>
              </a:rPr>
              <a:t>From Insights to Action:</a:t>
            </a:r>
            <a:r>
              <a:rPr lang="en" sz="4400" dirty="0"/>
              <a:t> </a:t>
            </a:r>
            <a:r>
              <a:rPr lang="en-US" sz="3200" dirty="0"/>
              <a:t>Unlocking the Potential of Gaming Data for Strategic Growth</a:t>
            </a:r>
            <a:endParaRPr sz="4400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Alif Gala Buana – Data Analyst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B2BA97D2-7609-FAC6-A16A-ECA15154041C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1A1AFC57-4522-1BEE-20A4-F9F708A8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>
            <a:extLst>
              <a:ext uri="{FF2B5EF4-FFF2-40B4-BE49-F238E27FC236}">
                <a16:creationId xmlns:a16="http://schemas.microsoft.com/office/drawing/2014/main" id="{03FBEEEE-D407-2FC5-1FDE-B00741138C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323" y="489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Downloaded and shared clips -analytics</a:t>
            </a:r>
            <a:endParaRPr sz="2400" dirty="0"/>
          </a:p>
        </p:txBody>
      </p:sp>
      <p:sp>
        <p:nvSpPr>
          <p:cNvPr id="1908" name="Google Shape;1908;p62">
            <a:extLst>
              <a:ext uri="{FF2B5EF4-FFF2-40B4-BE49-F238E27FC236}">
                <a16:creationId xmlns:a16="http://schemas.microsoft.com/office/drawing/2014/main" id="{D8319F3C-9053-EB87-FDA7-8505B3F1A3F2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3" name="Google Shape;1913;p62">
            <a:extLst>
              <a:ext uri="{FF2B5EF4-FFF2-40B4-BE49-F238E27FC236}">
                <a16:creationId xmlns:a16="http://schemas.microsoft.com/office/drawing/2014/main" id="{EC170EE7-3ABA-9E4C-5365-0FC6054F3CCD}"/>
              </a:ext>
            </a:extLst>
          </p:cNvPr>
          <p:cNvSpPr/>
          <p:nvPr/>
        </p:nvSpPr>
        <p:spPr>
          <a:xfrm>
            <a:off x="5129653" y="106192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62">
            <a:extLst>
              <a:ext uri="{FF2B5EF4-FFF2-40B4-BE49-F238E27FC236}">
                <a16:creationId xmlns:a16="http://schemas.microsoft.com/office/drawing/2014/main" id="{F6F82D16-79E6-FF60-E956-B3A9072AC4DE}"/>
              </a:ext>
            </a:extLst>
          </p:cNvPr>
          <p:cNvSpPr/>
          <p:nvPr/>
        </p:nvSpPr>
        <p:spPr>
          <a:xfrm>
            <a:off x="5123634" y="3275962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>
            <a:extLst>
              <a:ext uri="{FF2B5EF4-FFF2-40B4-BE49-F238E27FC236}">
                <a16:creationId xmlns:a16="http://schemas.microsoft.com/office/drawing/2014/main" id="{70A1B31B-A506-29D8-5157-3736CA086143}"/>
              </a:ext>
            </a:extLst>
          </p:cNvPr>
          <p:cNvSpPr/>
          <p:nvPr/>
        </p:nvSpPr>
        <p:spPr>
          <a:xfrm>
            <a:off x="5129653" y="2205033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B4AA1C-F406-46C6-DB9F-82F974726E38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15DB16-B0C4-C580-EA15-B5C60E752963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62">
            <a:extLst>
              <a:ext uri="{FF2B5EF4-FFF2-40B4-BE49-F238E27FC236}">
                <a16:creationId xmlns:a16="http://schemas.microsoft.com/office/drawing/2014/main" id="{E910B3E2-0F5F-262B-2F68-E0D49C349E42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47121553-8C0B-D9E9-2CB1-5D988D2F20DC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55D7FF74-812A-0A39-B854-9AFCE5C77FE6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91F7CAA6-63FC-CA03-5582-B90D98E44586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79298887-767D-F58A-B916-4975D89AD0C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091999F9-2119-0BB4-8D0E-E0DEC91DDA70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7F609765-FB67-8D1A-41C0-16CCF672C93B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3827C126-1B72-D71E-D34E-D8FB42F5896F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5128E5C1-425C-11BA-5091-D66C91D8CEB4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CB6E6D22-BC3C-5EFB-1DAA-643CF1C44A9B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3" action="ppaction://hlinksldjump"/>
            <a:extLst>
              <a:ext uri="{FF2B5EF4-FFF2-40B4-BE49-F238E27FC236}">
                <a16:creationId xmlns:a16="http://schemas.microsoft.com/office/drawing/2014/main" id="{F24A847F-EEA2-B252-CC05-AE63D225B7B6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>
            <a:extLst>
              <a:ext uri="{FF2B5EF4-FFF2-40B4-BE49-F238E27FC236}">
                <a16:creationId xmlns:a16="http://schemas.microsoft.com/office/drawing/2014/main" id="{28F38512-AF87-8254-F1AA-7960C81D13CC}"/>
              </a:ext>
            </a:extLst>
          </p:cNvPr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>
            <a:extLst>
              <a:ext uri="{FF2B5EF4-FFF2-40B4-BE49-F238E27FC236}">
                <a16:creationId xmlns:a16="http://schemas.microsoft.com/office/drawing/2014/main" id="{A5A47856-7531-39D8-E06B-63D24B2E69A8}"/>
              </a:ext>
            </a:extLst>
          </p:cNvPr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>
            <a:extLst>
              <a:ext uri="{FF2B5EF4-FFF2-40B4-BE49-F238E27FC236}">
                <a16:creationId xmlns:a16="http://schemas.microsoft.com/office/drawing/2014/main" id="{EE99D55B-79BC-7626-8EF0-C82429176940}"/>
              </a:ext>
            </a:extLst>
          </p:cNvPr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>
            <a:extLst>
              <a:ext uri="{FF2B5EF4-FFF2-40B4-BE49-F238E27FC236}">
                <a16:creationId xmlns:a16="http://schemas.microsoft.com/office/drawing/2014/main" id="{6DF30A17-3D88-9DAB-677A-8C0704E19906}"/>
              </a:ext>
            </a:extLst>
          </p:cNvPr>
          <p:cNvSpPr/>
          <p:nvPr/>
        </p:nvSpPr>
        <p:spPr>
          <a:xfrm>
            <a:off x="5694235" y="55427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1;p62">
            <a:extLst>
              <a:ext uri="{FF2B5EF4-FFF2-40B4-BE49-F238E27FC236}">
                <a16:creationId xmlns:a16="http://schemas.microsoft.com/office/drawing/2014/main" id="{960199B0-6E3F-9368-1FFD-F2162535432D}"/>
              </a:ext>
            </a:extLst>
          </p:cNvPr>
          <p:cNvSpPr txBox="1"/>
          <p:nvPr/>
        </p:nvSpPr>
        <p:spPr>
          <a:xfrm>
            <a:off x="5344453" y="1037897"/>
            <a:ext cx="2899043" cy="28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Total Downloaded and shared clips</a:t>
            </a:r>
          </a:p>
        </p:txBody>
      </p:sp>
      <p:sp>
        <p:nvSpPr>
          <p:cNvPr id="3" name="Google Shape;1912;p62">
            <a:extLst>
              <a:ext uri="{FF2B5EF4-FFF2-40B4-BE49-F238E27FC236}">
                <a16:creationId xmlns:a16="http://schemas.microsoft.com/office/drawing/2014/main" id="{C34CEF37-9936-4E36-A474-61E2B3308A05}"/>
              </a:ext>
            </a:extLst>
          </p:cNvPr>
          <p:cNvSpPr txBox="1"/>
          <p:nvPr/>
        </p:nvSpPr>
        <p:spPr>
          <a:xfrm>
            <a:off x="5108089" y="1242321"/>
            <a:ext cx="320563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have more total downloads than premium users, showing higher access or enthusiasm for downloading.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Premium users perform more shares than free users, indicating stronger engagement in sharing clips.</a:t>
            </a:r>
          </a:p>
        </p:txBody>
      </p:sp>
      <p:sp>
        <p:nvSpPr>
          <p:cNvPr id="5" name="Google Shape;1911;p62">
            <a:extLst>
              <a:ext uri="{FF2B5EF4-FFF2-40B4-BE49-F238E27FC236}">
                <a16:creationId xmlns:a16="http://schemas.microsoft.com/office/drawing/2014/main" id="{91170E0B-6CCD-A717-884A-9AF7BD0764A4}"/>
              </a:ext>
            </a:extLst>
          </p:cNvPr>
          <p:cNvSpPr txBox="1"/>
          <p:nvPr/>
        </p:nvSpPr>
        <p:spPr>
          <a:xfrm>
            <a:off x="5344495" y="2060661"/>
            <a:ext cx="2884603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Distribution of Download and shared clips</a:t>
            </a:r>
          </a:p>
        </p:txBody>
      </p:sp>
      <p:sp>
        <p:nvSpPr>
          <p:cNvPr id="6" name="Google Shape;1912;p62">
            <a:extLst>
              <a:ext uri="{FF2B5EF4-FFF2-40B4-BE49-F238E27FC236}">
                <a16:creationId xmlns:a16="http://schemas.microsoft.com/office/drawing/2014/main" id="{D55D6F46-7C2E-6550-E7F0-79700C4B1E5A}"/>
              </a:ext>
            </a:extLst>
          </p:cNvPr>
          <p:cNvSpPr txBox="1"/>
          <p:nvPr/>
        </p:nvSpPr>
        <p:spPr>
          <a:xfrm>
            <a:off x="5122529" y="2408530"/>
            <a:ext cx="320563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Most users have low download activity, with free users showing slightly wider variation than premium users.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Premium users display higher sharing activity per user compared to free users, though both groups mostly have low activity.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10" name="Google Shape;1911;p62">
            <a:extLst>
              <a:ext uri="{FF2B5EF4-FFF2-40B4-BE49-F238E27FC236}">
                <a16:creationId xmlns:a16="http://schemas.microsoft.com/office/drawing/2014/main" id="{CFBDEF1C-81DF-DA38-4D83-6DEAE09CAE0B}"/>
              </a:ext>
            </a:extLst>
          </p:cNvPr>
          <p:cNvSpPr txBox="1"/>
          <p:nvPr/>
        </p:nvSpPr>
        <p:spPr>
          <a:xfrm>
            <a:off x="5352954" y="3116392"/>
            <a:ext cx="219411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Boxplot</a:t>
            </a:r>
            <a:r>
              <a:rPr lang="en-US" sz="1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</a:p>
        </p:txBody>
      </p:sp>
      <p:sp>
        <p:nvSpPr>
          <p:cNvPr id="11" name="Google Shape;1912;p62">
            <a:extLst>
              <a:ext uri="{FF2B5EF4-FFF2-40B4-BE49-F238E27FC236}">
                <a16:creationId xmlns:a16="http://schemas.microsoft.com/office/drawing/2014/main" id="{0D58360B-3A07-1860-1066-207E1478F321}"/>
              </a:ext>
            </a:extLst>
          </p:cNvPr>
          <p:cNvSpPr txBox="1"/>
          <p:nvPr/>
        </p:nvSpPr>
        <p:spPr>
          <a:xfrm>
            <a:off x="5122529" y="3442240"/>
            <a:ext cx="320563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have a higher median, but premium users include outliers with very high download activity.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remium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users show a higher median and more consistent sharing behavior, with fewer outliers compared to free users.</a:t>
            </a:r>
          </a:p>
        </p:txBody>
      </p:sp>
      <p:sp>
        <p:nvSpPr>
          <p:cNvPr id="1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9930DF3A-25F5-F207-A04C-159AC34092DD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A5A48148-2A01-677B-AEBC-8DC5445CCA85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8237BD60-AF84-6D95-EEA9-89B518E9A00F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13A5FE4F-95F5-8BBA-C9BB-9F045A69D81D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DB09DD-F4CF-3B65-6E15-859747FE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8" y="1017973"/>
            <a:ext cx="2791580" cy="105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D5FC4E4-9120-5E18-0EFF-B83E8BC5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8" y="2162324"/>
            <a:ext cx="2791580" cy="105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1A6480D-304E-A689-56AE-300705FE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50" y="3305140"/>
            <a:ext cx="2816631" cy="105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4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3D1604B-CAA2-EA8D-B790-867B56856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extLst>
              <a:ext uri="{FF2B5EF4-FFF2-40B4-BE49-F238E27FC236}">
                <a16:creationId xmlns:a16="http://schemas.microsoft.com/office/drawing/2014/main" id="{07766814-AC93-218E-95B2-D3B345411D2E}"/>
              </a:ext>
            </a:extLst>
          </p:cNvPr>
          <p:cNvSpPr/>
          <p:nvPr/>
        </p:nvSpPr>
        <p:spPr>
          <a:xfrm>
            <a:off x="2380400" y="2913809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>
            <a:extLst>
              <a:ext uri="{FF2B5EF4-FFF2-40B4-BE49-F238E27FC236}">
                <a16:creationId xmlns:a16="http://schemas.microsoft.com/office/drawing/2014/main" id="{3B398B4E-CD9E-AA24-3DA6-E316ABE19D9D}"/>
              </a:ext>
            </a:extLst>
          </p:cNvPr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>
            <a:extLst>
              <a:ext uri="{FF2B5EF4-FFF2-40B4-BE49-F238E27FC236}">
                <a16:creationId xmlns:a16="http://schemas.microsoft.com/office/drawing/2014/main" id="{415AFB77-7B3F-1703-72B3-1ACA24B2E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Analytics</a:t>
            </a:r>
            <a:endParaRPr dirty="0"/>
          </a:p>
        </p:txBody>
      </p:sp>
      <p:sp>
        <p:nvSpPr>
          <p:cNvPr id="648" name="Google Shape;648;p40">
            <a:extLst>
              <a:ext uri="{FF2B5EF4-FFF2-40B4-BE49-F238E27FC236}">
                <a16:creationId xmlns:a16="http://schemas.microsoft.com/office/drawing/2014/main" id="{A2352F38-0853-437E-5AA8-76D565ED6B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0" name="Google Shape;650;p40">
            <a:extLst>
              <a:ext uri="{FF2B5EF4-FFF2-40B4-BE49-F238E27FC236}">
                <a16:creationId xmlns:a16="http://schemas.microsoft.com/office/drawing/2014/main" id="{E15C55E3-5464-B78F-73F8-D2BB306AAE56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>
            <a:extLst>
              <a:ext uri="{FF2B5EF4-FFF2-40B4-BE49-F238E27FC236}">
                <a16:creationId xmlns:a16="http://schemas.microsoft.com/office/drawing/2014/main" id="{50EDAFC9-2352-5083-188B-617AFA574902}"/>
              </a:ext>
            </a:extLst>
          </p:cNvPr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>
            <a:extLst>
              <a:ext uri="{FF2B5EF4-FFF2-40B4-BE49-F238E27FC236}">
                <a16:creationId xmlns:a16="http://schemas.microsoft.com/office/drawing/2014/main" id="{E56DF64B-D07D-959B-5812-523BD57B0363}"/>
              </a:ext>
            </a:extLst>
          </p:cNvPr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>
            <a:extLst>
              <a:ext uri="{FF2B5EF4-FFF2-40B4-BE49-F238E27FC236}">
                <a16:creationId xmlns:a16="http://schemas.microsoft.com/office/drawing/2014/main" id="{8540D23A-639E-666A-238A-C0963CB416AE}"/>
              </a:ext>
            </a:extLst>
          </p:cNvPr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>
            <a:extLst>
              <a:ext uri="{FF2B5EF4-FFF2-40B4-BE49-F238E27FC236}">
                <a16:creationId xmlns:a16="http://schemas.microsoft.com/office/drawing/2014/main" id="{DBECEB59-F689-EF10-E303-97649A3B5DCA}"/>
              </a:ext>
            </a:extLst>
          </p:cNvPr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>
            <a:extLst>
              <a:ext uri="{FF2B5EF4-FFF2-40B4-BE49-F238E27FC236}">
                <a16:creationId xmlns:a16="http://schemas.microsoft.com/office/drawing/2014/main" id="{0DA13171-8862-9E07-9E03-3540319A7496}"/>
              </a:ext>
            </a:extLst>
          </p:cNvPr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>
            <a:extLst>
              <a:ext uri="{FF2B5EF4-FFF2-40B4-BE49-F238E27FC236}">
                <a16:creationId xmlns:a16="http://schemas.microsoft.com/office/drawing/2014/main" id="{3E76A78C-DFCE-E9B3-A6DA-2B659CD7D3B1}"/>
              </a:ext>
            </a:extLst>
          </p:cNvPr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>
              <a:extLst>
                <a:ext uri="{FF2B5EF4-FFF2-40B4-BE49-F238E27FC236}">
                  <a16:creationId xmlns:a16="http://schemas.microsoft.com/office/drawing/2014/main" id="{B4D5383F-AD40-1BE9-65E0-1869FFE48212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>
              <a:extLst>
                <a:ext uri="{FF2B5EF4-FFF2-40B4-BE49-F238E27FC236}">
                  <a16:creationId xmlns:a16="http://schemas.microsoft.com/office/drawing/2014/main" id="{3B5B9839-5B2B-3E7D-B717-CFCD51D91B07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>
              <a:extLst>
                <a:ext uri="{FF2B5EF4-FFF2-40B4-BE49-F238E27FC236}">
                  <a16:creationId xmlns:a16="http://schemas.microsoft.com/office/drawing/2014/main" id="{8E532076-DE48-6B93-8C3E-0DEE565AF4BA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>
              <a:extLst>
                <a:ext uri="{FF2B5EF4-FFF2-40B4-BE49-F238E27FC236}">
                  <a16:creationId xmlns:a16="http://schemas.microsoft.com/office/drawing/2014/main" id="{B4ED6958-E714-BA39-DFD5-B0787939B927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>
              <a:extLst>
                <a:ext uri="{FF2B5EF4-FFF2-40B4-BE49-F238E27FC236}">
                  <a16:creationId xmlns:a16="http://schemas.microsoft.com/office/drawing/2014/main" id="{1C1D142D-07D8-85FB-084B-63E4B49503C6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>
            <a:extLst>
              <a:ext uri="{FF2B5EF4-FFF2-40B4-BE49-F238E27FC236}">
                <a16:creationId xmlns:a16="http://schemas.microsoft.com/office/drawing/2014/main" id="{143D8201-A235-E0E9-C3CF-B55301300C06}"/>
              </a:ext>
            </a:extLst>
          </p:cNvPr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>
            <a:extLst>
              <a:ext uri="{FF2B5EF4-FFF2-40B4-BE49-F238E27FC236}">
                <a16:creationId xmlns:a16="http://schemas.microsoft.com/office/drawing/2014/main" id="{C0BA61E5-9846-785A-3C24-641CE3B6A553}"/>
              </a:ext>
            </a:extLst>
          </p:cNvPr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>
            <a:extLst>
              <a:ext uri="{FF2B5EF4-FFF2-40B4-BE49-F238E27FC236}">
                <a16:creationId xmlns:a16="http://schemas.microsoft.com/office/drawing/2014/main" id="{06AB50BA-365F-BD4A-E4C1-6EBF788299BC}"/>
              </a:ext>
            </a:extLst>
          </p:cNvPr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>
            <a:extLst>
              <a:ext uri="{FF2B5EF4-FFF2-40B4-BE49-F238E27FC236}">
                <a16:creationId xmlns:a16="http://schemas.microsoft.com/office/drawing/2014/main" id="{6D4AE25B-7BBB-195A-0A7D-187581F4487F}"/>
              </a:ext>
            </a:extLst>
          </p:cNvPr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>
            <a:extLst>
              <a:ext uri="{FF2B5EF4-FFF2-40B4-BE49-F238E27FC236}">
                <a16:creationId xmlns:a16="http://schemas.microsoft.com/office/drawing/2014/main" id="{A600A907-5563-6B9F-BFE9-DFB132F5FF1B}"/>
              </a:ext>
            </a:extLst>
          </p:cNvPr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91D3B1-70DB-2018-5311-8A54A712342B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0B982B-A17A-767A-20E6-574EA9F9F380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0">
            <a:extLst>
              <a:ext uri="{FF2B5EF4-FFF2-40B4-BE49-F238E27FC236}">
                <a16:creationId xmlns:a16="http://schemas.microsoft.com/office/drawing/2014/main" id="{8F2541CA-11B5-C8F3-7833-6B28F7F06E8A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>
              <a:extLst>
                <a:ext uri="{FF2B5EF4-FFF2-40B4-BE49-F238E27FC236}">
                  <a16:creationId xmlns:a16="http://schemas.microsoft.com/office/drawing/2014/main" id="{2DDAF498-F88B-15DB-3EB6-4FEB6B95B75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>
              <a:extLst>
                <a:ext uri="{FF2B5EF4-FFF2-40B4-BE49-F238E27FC236}">
                  <a16:creationId xmlns:a16="http://schemas.microsoft.com/office/drawing/2014/main" id="{A40A2A32-C17A-1259-5C1D-66A917625E9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>
              <a:extLst>
                <a:ext uri="{FF2B5EF4-FFF2-40B4-BE49-F238E27FC236}">
                  <a16:creationId xmlns:a16="http://schemas.microsoft.com/office/drawing/2014/main" id="{17011D58-CCD2-8431-E31D-BB12D2438C7F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>
              <a:extLst>
                <a:ext uri="{FF2B5EF4-FFF2-40B4-BE49-F238E27FC236}">
                  <a16:creationId xmlns:a16="http://schemas.microsoft.com/office/drawing/2014/main" id="{81FB479A-8906-EBBF-F99A-60927F0B7E71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>
              <a:extLst>
                <a:ext uri="{FF2B5EF4-FFF2-40B4-BE49-F238E27FC236}">
                  <a16:creationId xmlns:a16="http://schemas.microsoft.com/office/drawing/2014/main" id="{B6012CBD-CDD7-B6FF-084C-E75A3074F7A2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>
              <a:extLst>
                <a:ext uri="{FF2B5EF4-FFF2-40B4-BE49-F238E27FC236}">
                  <a16:creationId xmlns:a16="http://schemas.microsoft.com/office/drawing/2014/main" id="{14E20B48-E504-D716-5A86-7C0486B5C59A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>
              <a:extLst>
                <a:ext uri="{FF2B5EF4-FFF2-40B4-BE49-F238E27FC236}">
                  <a16:creationId xmlns:a16="http://schemas.microsoft.com/office/drawing/2014/main" id="{2E1F5F2B-7DDB-6CFD-4E8E-1D1CDCBB2801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>
              <a:extLst>
                <a:ext uri="{FF2B5EF4-FFF2-40B4-BE49-F238E27FC236}">
                  <a16:creationId xmlns:a16="http://schemas.microsoft.com/office/drawing/2014/main" id="{190D4010-3D43-64DC-A781-CD3D87B9C28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>
              <a:extLst>
                <a:ext uri="{FF2B5EF4-FFF2-40B4-BE49-F238E27FC236}">
                  <a16:creationId xmlns:a16="http://schemas.microsoft.com/office/drawing/2014/main" id="{DC3E9324-FB1D-D4DF-03BE-C1B2728B6CFB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3" action="ppaction://hlinksldjump"/>
            <a:extLst>
              <a:ext uri="{FF2B5EF4-FFF2-40B4-BE49-F238E27FC236}">
                <a16:creationId xmlns:a16="http://schemas.microsoft.com/office/drawing/2014/main" id="{119745C7-8498-D947-DFBB-34C030A35B83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D9B3732D-7D08-2748-A49A-D971D0C7DC0E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95CAF620-B353-7795-8D06-CD5D2A91F1D3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472CC3E8-AE00-0394-8C26-51E005F8E78B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A602137E-AAB5-1ABB-119C-4DC8CF7FE16D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555;p39">
            <a:extLst>
              <a:ext uri="{FF2B5EF4-FFF2-40B4-BE49-F238E27FC236}">
                <a16:creationId xmlns:a16="http://schemas.microsoft.com/office/drawing/2014/main" id="{1319EACB-4C35-9370-B69F-B4D59055D170}"/>
              </a:ext>
            </a:extLst>
          </p:cNvPr>
          <p:cNvSpPr txBox="1">
            <a:spLocks/>
          </p:cNvSpPr>
          <p:nvPr/>
        </p:nvSpPr>
        <p:spPr>
          <a:xfrm>
            <a:off x="2793994" y="2927833"/>
            <a:ext cx="4045200" cy="46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/>
              <a:t>Strategic Focus: Game Recommendations for Growth</a:t>
            </a:r>
          </a:p>
        </p:txBody>
      </p:sp>
    </p:spTree>
    <p:extLst>
      <p:ext uri="{BB962C8B-B14F-4D97-AF65-F5344CB8AC3E}">
        <p14:creationId xmlns:p14="http://schemas.microsoft.com/office/powerpoint/2010/main" val="14565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D166B183-0E32-FFE4-CF71-EA44BDA7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>
            <a:extLst>
              <a:ext uri="{FF2B5EF4-FFF2-40B4-BE49-F238E27FC236}">
                <a16:creationId xmlns:a16="http://schemas.microsoft.com/office/drawing/2014/main" id="{28396753-470E-4246-EFAC-153840C54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323" y="489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Top 10 Games Based on Game Sessions</a:t>
            </a:r>
          </a:p>
        </p:txBody>
      </p:sp>
      <p:sp>
        <p:nvSpPr>
          <p:cNvPr id="1908" name="Google Shape;1908;p62">
            <a:extLst>
              <a:ext uri="{FF2B5EF4-FFF2-40B4-BE49-F238E27FC236}">
                <a16:creationId xmlns:a16="http://schemas.microsoft.com/office/drawing/2014/main" id="{6F9E0166-0B97-A6AC-2FCF-2FC7D31891BD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3" name="Google Shape;1913;p62">
            <a:extLst>
              <a:ext uri="{FF2B5EF4-FFF2-40B4-BE49-F238E27FC236}">
                <a16:creationId xmlns:a16="http://schemas.microsoft.com/office/drawing/2014/main" id="{F27B8683-4590-CF3F-D17B-E4AEA4771E33}"/>
              </a:ext>
            </a:extLst>
          </p:cNvPr>
          <p:cNvSpPr/>
          <p:nvPr/>
        </p:nvSpPr>
        <p:spPr>
          <a:xfrm>
            <a:off x="5129653" y="106192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62">
            <a:extLst>
              <a:ext uri="{FF2B5EF4-FFF2-40B4-BE49-F238E27FC236}">
                <a16:creationId xmlns:a16="http://schemas.microsoft.com/office/drawing/2014/main" id="{3F0069B3-227F-6F8B-F353-F01ABB13DFE9}"/>
              </a:ext>
            </a:extLst>
          </p:cNvPr>
          <p:cNvSpPr/>
          <p:nvPr/>
        </p:nvSpPr>
        <p:spPr>
          <a:xfrm>
            <a:off x="5123634" y="3231866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>
            <a:extLst>
              <a:ext uri="{FF2B5EF4-FFF2-40B4-BE49-F238E27FC236}">
                <a16:creationId xmlns:a16="http://schemas.microsoft.com/office/drawing/2014/main" id="{CDC941E7-2B1C-79F2-21CF-D0363D869966}"/>
              </a:ext>
            </a:extLst>
          </p:cNvPr>
          <p:cNvSpPr/>
          <p:nvPr/>
        </p:nvSpPr>
        <p:spPr>
          <a:xfrm>
            <a:off x="5129653" y="2330914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22FDEC-A920-FF85-1C8E-980D7DBBC4DE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28A9C7-03E5-62E7-EAD3-FC814BFE3334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62">
            <a:extLst>
              <a:ext uri="{FF2B5EF4-FFF2-40B4-BE49-F238E27FC236}">
                <a16:creationId xmlns:a16="http://schemas.microsoft.com/office/drawing/2014/main" id="{2CDAA5DF-F374-A41B-B443-4CB06E9A001C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265A7102-1512-63A2-4111-94F945D37C4B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80AA2AF5-F52D-8ECB-2399-4BA62B9D4094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13122908-3842-58EC-D630-3C97531C9B36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FBE88012-41DF-2A4F-8B31-5379AE13B605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E6338E3C-549B-C467-60DA-682AC6FE09F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6411CF82-95AC-8278-FA26-701D9930FF73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10DE2446-D19F-3728-1C5F-98B6D871AD75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5B0830A1-7D5C-5B11-C9B8-E80E0679289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84DEDDE2-A2C5-3E64-2BA7-855237EEBCDE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3" action="ppaction://hlinksldjump"/>
            <a:extLst>
              <a:ext uri="{FF2B5EF4-FFF2-40B4-BE49-F238E27FC236}">
                <a16:creationId xmlns:a16="http://schemas.microsoft.com/office/drawing/2014/main" id="{E58137D3-AB05-2547-A1D8-C99C0C4857F5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>
            <a:extLst>
              <a:ext uri="{FF2B5EF4-FFF2-40B4-BE49-F238E27FC236}">
                <a16:creationId xmlns:a16="http://schemas.microsoft.com/office/drawing/2014/main" id="{39FA4F26-7A3B-9A59-FFD5-CEBDAFB39895}"/>
              </a:ext>
            </a:extLst>
          </p:cNvPr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>
            <a:extLst>
              <a:ext uri="{FF2B5EF4-FFF2-40B4-BE49-F238E27FC236}">
                <a16:creationId xmlns:a16="http://schemas.microsoft.com/office/drawing/2014/main" id="{FEDAC708-F776-312D-7551-7BDE38F4869F}"/>
              </a:ext>
            </a:extLst>
          </p:cNvPr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>
            <a:extLst>
              <a:ext uri="{FF2B5EF4-FFF2-40B4-BE49-F238E27FC236}">
                <a16:creationId xmlns:a16="http://schemas.microsoft.com/office/drawing/2014/main" id="{75EEB3CB-DFE2-59C7-3C59-E7725887EC68}"/>
              </a:ext>
            </a:extLst>
          </p:cNvPr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>
            <a:extLst>
              <a:ext uri="{FF2B5EF4-FFF2-40B4-BE49-F238E27FC236}">
                <a16:creationId xmlns:a16="http://schemas.microsoft.com/office/drawing/2014/main" id="{800DA1A0-E58B-5533-DE0B-5CB1360E0F25}"/>
              </a:ext>
            </a:extLst>
          </p:cNvPr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>
            <a:extLst>
              <a:ext uri="{FF2B5EF4-FFF2-40B4-BE49-F238E27FC236}">
                <a16:creationId xmlns:a16="http://schemas.microsoft.com/office/drawing/2014/main" id="{2BC02693-1F5D-F836-5E69-186DDD21BA0D}"/>
              </a:ext>
            </a:extLst>
          </p:cNvPr>
          <p:cNvSpPr/>
          <p:nvPr/>
        </p:nvSpPr>
        <p:spPr>
          <a:xfrm>
            <a:off x="5484831" y="554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1;p62">
            <a:extLst>
              <a:ext uri="{FF2B5EF4-FFF2-40B4-BE49-F238E27FC236}">
                <a16:creationId xmlns:a16="http://schemas.microsoft.com/office/drawing/2014/main" id="{0E3B561B-9C0F-81FA-371D-9B8CE18DB5BD}"/>
              </a:ext>
            </a:extLst>
          </p:cNvPr>
          <p:cNvSpPr txBox="1"/>
          <p:nvPr/>
        </p:nvSpPr>
        <p:spPr>
          <a:xfrm>
            <a:off x="5344452" y="921680"/>
            <a:ext cx="2319755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Highest Premium User Base:</a:t>
            </a:r>
          </a:p>
        </p:txBody>
      </p:sp>
      <p:sp>
        <p:nvSpPr>
          <p:cNvPr id="3" name="Google Shape;1912;p62">
            <a:extLst>
              <a:ext uri="{FF2B5EF4-FFF2-40B4-BE49-F238E27FC236}">
                <a16:creationId xmlns:a16="http://schemas.microsoft.com/office/drawing/2014/main" id="{B455831A-C4D6-03B4-4A30-4D30577F4F4D}"/>
              </a:ext>
            </a:extLst>
          </p:cNvPr>
          <p:cNvSpPr txBox="1"/>
          <p:nvPr/>
        </p:nvSpPr>
        <p:spPr>
          <a:xfrm>
            <a:off x="5231034" y="1242321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dominate total sessions for most games, particularly in Fortnite and COD: Warzone 2.0 &amp; MW2-3.2.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League of Legends 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(37.4%) and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Overwatch 2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(36.9%) have a significant proportion of premium users compared to other games, demonstrating their success in attracting paying users.</a:t>
            </a:r>
          </a:p>
        </p:txBody>
      </p:sp>
      <p:sp>
        <p:nvSpPr>
          <p:cNvPr id="5" name="Google Shape;1911;p62">
            <a:extLst>
              <a:ext uri="{FF2B5EF4-FFF2-40B4-BE49-F238E27FC236}">
                <a16:creationId xmlns:a16="http://schemas.microsoft.com/office/drawing/2014/main" id="{06A543B9-8AA4-787A-B91D-7ACDB2D37533}"/>
              </a:ext>
            </a:extLst>
          </p:cNvPr>
          <p:cNvSpPr txBox="1"/>
          <p:nvPr/>
        </p:nvSpPr>
        <p:spPr>
          <a:xfrm>
            <a:off x="5344452" y="2193318"/>
            <a:ext cx="3185583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Potential for Free-to-Premium Conversion:</a:t>
            </a:r>
          </a:p>
        </p:txBody>
      </p:sp>
      <p:sp>
        <p:nvSpPr>
          <p:cNvPr id="6" name="Google Shape;1912;p62">
            <a:extLst>
              <a:ext uri="{FF2B5EF4-FFF2-40B4-BE49-F238E27FC236}">
                <a16:creationId xmlns:a16="http://schemas.microsoft.com/office/drawing/2014/main" id="{FFFCFA38-9ACC-2010-2322-CD9F36189AC2}"/>
              </a:ext>
            </a:extLst>
          </p:cNvPr>
          <p:cNvSpPr txBox="1"/>
          <p:nvPr/>
        </p:nvSpPr>
        <p:spPr>
          <a:xfrm>
            <a:off x="5245474" y="2521568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Games like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Rocket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League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(42.7% premium) and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Valorant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(18.8% premium) show a promising opportunity to convert free users to premium by offering exclusive features or incentives.</a:t>
            </a:r>
            <a:endParaRPr sz="9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10" name="Google Shape;1911;p62">
            <a:extLst>
              <a:ext uri="{FF2B5EF4-FFF2-40B4-BE49-F238E27FC236}">
                <a16:creationId xmlns:a16="http://schemas.microsoft.com/office/drawing/2014/main" id="{A4950E83-196D-6CEC-0A40-E6426F42EA36}"/>
              </a:ext>
            </a:extLst>
          </p:cNvPr>
          <p:cNvSpPr txBox="1"/>
          <p:nvPr/>
        </p:nvSpPr>
        <p:spPr>
          <a:xfrm>
            <a:off x="5344453" y="3097413"/>
            <a:ext cx="219411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Monetization Strategy:</a:t>
            </a:r>
          </a:p>
        </p:txBody>
      </p:sp>
      <p:sp>
        <p:nvSpPr>
          <p:cNvPr id="11" name="Google Shape;1912;p62">
            <a:extLst>
              <a:ext uri="{FF2B5EF4-FFF2-40B4-BE49-F238E27FC236}">
                <a16:creationId xmlns:a16="http://schemas.microsoft.com/office/drawing/2014/main" id="{E99CFFC0-F105-D294-5A53-2CFFB121739D}"/>
              </a:ext>
            </a:extLst>
          </p:cNvPr>
          <p:cNvSpPr txBox="1"/>
          <p:nvPr/>
        </p:nvSpPr>
        <p:spPr>
          <a:xfrm>
            <a:off x="5231034" y="3425371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Games with low premium user percentages, like Podcast or NBA 2K24, can focus on promotional campaigns or exclusive features to attract more premium users.</a:t>
            </a:r>
          </a:p>
        </p:txBody>
      </p:sp>
      <p:sp>
        <p:nvSpPr>
          <p:cNvPr id="1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76542639-9E72-E8F4-7D17-1BBA1F21901F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F03E2426-6902-68EA-92FA-B806E9D6A719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F362061E-8BE2-33BC-C4D1-7F87AEE49A04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52F3F599-3593-7C73-39FB-A304196CC927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18074-7362-DF26-D85C-7DEAC8168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94" y="1084424"/>
            <a:ext cx="3185583" cy="126944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74B517-BCB8-E90E-90D4-54AB574F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73" y="2531257"/>
            <a:ext cx="2998023" cy="17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7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D963F83E-C86C-BE57-A87D-5950BD898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>
            <a:extLst>
              <a:ext uri="{FF2B5EF4-FFF2-40B4-BE49-F238E27FC236}">
                <a16:creationId xmlns:a16="http://schemas.microsoft.com/office/drawing/2014/main" id="{9B483DF2-41DF-6323-E3B5-732BADDE8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323" y="489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Top 10 Games Based on Downloaded Clips</a:t>
            </a:r>
          </a:p>
        </p:txBody>
      </p:sp>
      <p:sp>
        <p:nvSpPr>
          <p:cNvPr id="1908" name="Google Shape;1908;p62">
            <a:extLst>
              <a:ext uri="{FF2B5EF4-FFF2-40B4-BE49-F238E27FC236}">
                <a16:creationId xmlns:a16="http://schemas.microsoft.com/office/drawing/2014/main" id="{BC8F01F0-87BE-3321-7115-845F97D42C44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3" name="Google Shape;1913;p62">
            <a:extLst>
              <a:ext uri="{FF2B5EF4-FFF2-40B4-BE49-F238E27FC236}">
                <a16:creationId xmlns:a16="http://schemas.microsoft.com/office/drawing/2014/main" id="{6556F2E0-64B0-0EE5-2C71-B42083375538}"/>
              </a:ext>
            </a:extLst>
          </p:cNvPr>
          <p:cNvSpPr/>
          <p:nvPr/>
        </p:nvSpPr>
        <p:spPr>
          <a:xfrm>
            <a:off x="5129653" y="106192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62">
            <a:extLst>
              <a:ext uri="{FF2B5EF4-FFF2-40B4-BE49-F238E27FC236}">
                <a16:creationId xmlns:a16="http://schemas.microsoft.com/office/drawing/2014/main" id="{6BF940DE-99C2-9A3F-7CAC-918946EE6AEB}"/>
              </a:ext>
            </a:extLst>
          </p:cNvPr>
          <p:cNvSpPr/>
          <p:nvPr/>
        </p:nvSpPr>
        <p:spPr>
          <a:xfrm>
            <a:off x="5123634" y="2938704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>
            <a:extLst>
              <a:ext uri="{FF2B5EF4-FFF2-40B4-BE49-F238E27FC236}">
                <a16:creationId xmlns:a16="http://schemas.microsoft.com/office/drawing/2014/main" id="{55D1AFA2-5CE9-355F-0121-1E712C130B9B}"/>
              </a:ext>
            </a:extLst>
          </p:cNvPr>
          <p:cNvSpPr/>
          <p:nvPr/>
        </p:nvSpPr>
        <p:spPr>
          <a:xfrm>
            <a:off x="5129653" y="2037752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03724E-0742-1157-80AC-B4F0C226483B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2518C8-4602-4D48-6B78-8D2FA33676B7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62">
            <a:extLst>
              <a:ext uri="{FF2B5EF4-FFF2-40B4-BE49-F238E27FC236}">
                <a16:creationId xmlns:a16="http://schemas.microsoft.com/office/drawing/2014/main" id="{D2564FD1-1C59-B7CA-2FB8-C9E81419DA6A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D34CD71C-2CFF-755E-4957-CD1BACBEA1BF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D8BD85E2-11E8-4341-098F-569653BEDE9D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064AC3FB-1123-FFAD-846D-DF638AD95FEF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8DE426E6-1CCD-22CD-D854-EE245C40ACF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A665CA59-C5A8-4DD6-E86B-7AD78E98524F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A5CFC406-8658-27E5-12B8-9EC8D17DADAC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DE6F4C7F-288E-A411-D551-62C7EB8DE24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C34E48BE-9B87-D42B-9ED9-3C7A789904D4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12FC6604-F3B2-0EC1-9447-32DA6F19474E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3" action="ppaction://hlinksldjump"/>
            <a:extLst>
              <a:ext uri="{FF2B5EF4-FFF2-40B4-BE49-F238E27FC236}">
                <a16:creationId xmlns:a16="http://schemas.microsoft.com/office/drawing/2014/main" id="{ADA6B655-6958-D6DA-064C-DD55E6F95575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>
            <a:extLst>
              <a:ext uri="{FF2B5EF4-FFF2-40B4-BE49-F238E27FC236}">
                <a16:creationId xmlns:a16="http://schemas.microsoft.com/office/drawing/2014/main" id="{E00C6298-5AD7-550A-E87F-58509593E8E0}"/>
              </a:ext>
            </a:extLst>
          </p:cNvPr>
          <p:cNvSpPr/>
          <p:nvPr/>
        </p:nvSpPr>
        <p:spPr>
          <a:xfrm>
            <a:off x="7893277" y="581726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>
            <a:extLst>
              <a:ext uri="{FF2B5EF4-FFF2-40B4-BE49-F238E27FC236}">
                <a16:creationId xmlns:a16="http://schemas.microsoft.com/office/drawing/2014/main" id="{6993478D-5E68-0AFD-6BC9-8EE626EA29AD}"/>
              </a:ext>
            </a:extLst>
          </p:cNvPr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>
            <a:extLst>
              <a:ext uri="{FF2B5EF4-FFF2-40B4-BE49-F238E27FC236}">
                <a16:creationId xmlns:a16="http://schemas.microsoft.com/office/drawing/2014/main" id="{873B9DB6-65FD-E084-7B59-DB9055E36548}"/>
              </a:ext>
            </a:extLst>
          </p:cNvPr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>
            <a:extLst>
              <a:ext uri="{FF2B5EF4-FFF2-40B4-BE49-F238E27FC236}">
                <a16:creationId xmlns:a16="http://schemas.microsoft.com/office/drawing/2014/main" id="{D03589E4-FF3E-7202-8708-B6010C20F7E5}"/>
              </a:ext>
            </a:extLst>
          </p:cNvPr>
          <p:cNvSpPr/>
          <p:nvPr/>
        </p:nvSpPr>
        <p:spPr>
          <a:xfrm>
            <a:off x="5484831" y="554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1;p62">
            <a:extLst>
              <a:ext uri="{FF2B5EF4-FFF2-40B4-BE49-F238E27FC236}">
                <a16:creationId xmlns:a16="http://schemas.microsoft.com/office/drawing/2014/main" id="{CB500250-B487-D625-E3B9-2BF51DE1C9FC}"/>
              </a:ext>
            </a:extLst>
          </p:cNvPr>
          <p:cNvSpPr txBox="1"/>
          <p:nvPr/>
        </p:nvSpPr>
        <p:spPr>
          <a:xfrm>
            <a:off x="5338434" y="981701"/>
            <a:ext cx="2594874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Premium Users Contribute Notably in Certain Games:</a:t>
            </a:r>
          </a:p>
        </p:txBody>
      </p:sp>
      <p:sp>
        <p:nvSpPr>
          <p:cNvPr id="3" name="Google Shape;1912;p62">
            <a:extLst>
              <a:ext uri="{FF2B5EF4-FFF2-40B4-BE49-F238E27FC236}">
                <a16:creationId xmlns:a16="http://schemas.microsoft.com/office/drawing/2014/main" id="{80C184C6-EBEB-7462-17BE-23F0A094AD3E}"/>
              </a:ext>
            </a:extLst>
          </p:cNvPr>
          <p:cNvSpPr txBox="1"/>
          <p:nvPr/>
        </p:nvSpPr>
        <p:spPr>
          <a:xfrm>
            <a:off x="5245474" y="1358122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Podcast (45.5%) and Valorant (28.7%) have notable premium downloads, showing they successfully provide value to premium users with exclusive or high-quality clips.</a:t>
            </a:r>
          </a:p>
        </p:txBody>
      </p:sp>
      <p:sp>
        <p:nvSpPr>
          <p:cNvPr id="5" name="Google Shape;1911;p62">
            <a:extLst>
              <a:ext uri="{FF2B5EF4-FFF2-40B4-BE49-F238E27FC236}">
                <a16:creationId xmlns:a16="http://schemas.microsoft.com/office/drawing/2014/main" id="{FD5228CF-B4CF-B1A4-BDFC-64F6C79BACF3}"/>
              </a:ext>
            </a:extLst>
          </p:cNvPr>
          <p:cNvSpPr txBox="1"/>
          <p:nvPr/>
        </p:nvSpPr>
        <p:spPr>
          <a:xfrm>
            <a:off x="5344452" y="1900156"/>
            <a:ext cx="3185583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Potential for Free-to-Premium Conversion:</a:t>
            </a:r>
          </a:p>
        </p:txBody>
      </p:sp>
      <p:sp>
        <p:nvSpPr>
          <p:cNvPr id="6" name="Google Shape;1912;p62">
            <a:extLst>
              <a:ext uri="{FF2B5EF4-FFF2-40B4-BE49-F238E27FC236}">
                <a16:creationId xmlns:a16="http://schemas.microsoft.com/office/drawing/2014/main" id="{6849CD75-80F5-4632-694B-42A0BDE001C0}"/>
              </a:ext>
            </a:extLst>
          </p:cNvPr>
          <p:cNvSpPr txBox="1"/>
          <p:nvPr/>
        </p:nvSpPr>
        <p:spPr>
          <a:xfrm>
            <a:off x="5245474" y="2228406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Rocket League (1.5%) and NBA 2K24 (1.2%) have very low premium user engagement in clip downloads, likely due to limited exclusive content or low interest from paying users.</a:t>
            </a:r>
          </a:p>
        </p:txBody>
      </p:sp>
      <p:sp>
        <p:nvSpPr>
          <p:cNvPr id="10" name="Google Shape;1911;p62">
            <a:extLst>
              <a:ext uri="{FF2B5EF4-FFF2-40B4-BE49-F238E27FC236}">
                <a16:creationId xmlns:a16="http://schemas.microsoft.com/office/drawing/2014/main" id="{1AF0EE5C-5015-0E3E-D5FD-D82A8F5C68E7}"/>
              </a:ext>
            </a:extLst>
          </p:cNvPr>
          <p:cNvSpPr txBox="1"/>
          <p:nvPr/>
        </p:nvSpPr>
        <p:spPr>
          <a:xfrm>
            <a:off x="5344453" y="2804251"/>
            <a:ext cx="219411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Opportunities to Monetize Clips:</a:t>
            </a:r>
          </a:p>
        </p:txBody>
      </p:sp>
      <p:sp>
        <p:nvSpPr>
          <p:cNvPr id="11" name="Google Shape;1912;p62">
            <a:extLst>
              <a:ext uri="{FF2B5EF4-FFF2-40B4-BE49-F238E27FC236}">
                <a16:creationId xmlns:a16="http://schemas.microsoft.com/office/drawing/2014/main" id="{3CF07D9D-F0DD-8C0F-5E27-5E8415E2BAEA}"/>
              </a:ext>
            </a:extLst>
          </p:cNvPr>
          <p:cNvSpPr txBox="1"/>
          <p:nvPr/>
        </p:nvSpPr>
        <p:spPr>
          <a:xfrm>
            <a:off x="5231034" y="3132209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Games like Fortnite and COD: Warzone 2.0 &amp; MW2-3.2 can add premium-exclusive features (e.g., advanced editing or high resolution) to boost clip downloads from premium users (make Free Users to be premium users).</a:t>
            </a:r>
          </a:p>
        </p:txBody>
      </p:sp>
      <p:sp>
        <p:nvSpPr>
          <p:cNvPr id="1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0570A38-D910-2765-0EF6-AFD4D157238C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BE61339B-56FF-5F3D-F739-AB190E1E7D0B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21440AE1-521C-95D5-0F89-D083D1995A2C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F21CA164-0EF5-6B5D-B01C-911D74B7DE80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D95DD-5B9F-ACAB-4F3E-211229E36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87" y="1095525"/>
            <a:ext cx="3185584" cy="12751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805884-E655-183D-E945-E27D42BC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7" y="2521568"/>
            <a:ext cx="2986938" cy="17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1DCADE14-72A6-A444-22C6-08F44985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>
            <a:extLst>
              <a:ext uri="{FF2B5EF4-FFF2-40B4-BE49-F238E27FC236}">
                <a16:creationId xmlns:a16="http://schemas.microsoft.com/office/drawing/2014/main" id="{D7E598E4-53F1-5AAB-2E17-F879E57BC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323" y="489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Top 10 Games Based on shared Clips</a:t>
            </a:r>
          </a:p>
        </p:txBody>
      </p:sp>
      <p:sp>
        <p:nvSpPr>
          <p:cNvPr id="1908" name="Google Shape;1908;p62">
            <a:extLst>
              <a:ext uri="{FF2B5EF4-FFF2-40B4-BE49-F238E27FC236}">
                <a16:creationId xmlns:a16="http://schemas.microsoft.com/office/drawing/2014/main" id="{3D10D2BD-44DD-4D64-ED23-442D6AF0BA72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3" name="Google Shape;1913;p62">
            <a:extLst>
              <a:ext uri="{FF2B5EF4-FFF2-40B4-BE49-F238E27FC236}">
                <a16:creationId xmlns:a16="http://schemas.microsoft.com/office/drawing/2014/main" id="{7DA5D89E-2B1B-984C-6B1D-ED47AA200097}"/>
              </a:ext>
            </a:extLst>
          </p:cNvPr>
          <p:cNvSpPr/>
          <p:nvPr/>
        </p:nvSpPr>
        <p:spPr>
          <a:xfrm>
            <a:off x="5129653" y="106192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62">
            <a:extLst>
              <a:ext uri="{FF2B5EF4-FFF2-40B4-BE49-F238E27FC236}">
                <a16:creationId xmlns:a16="http://schemas.microsoft.com/office/drawing/2014/main" id="{12241641-E281-0046-E143-56013D74F867}"/>
              </a:ext>
            </a:extLst>
          </p:cNvPr>
          <p:cNvSpPr/>
          <p:nvPr/>
        </p:nvSpPr>
        <p:spPr>
          <a:xfrm>
            <a:off x="5138074" y="3088042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>
            <a:extLst>
              <a:ext uri="{FF2B5EF4-FFF2-40B4-BE49-F238E27FC236}">
                <a16:creationId xmlns:a16="http://schemas.microsoft.com/office/drawing/2014/main" id="{EC128F8A-3B95-5044-91F0-C31998A768D2}"/>
              </a:ext>
            </a:extLst>
          </p:cNvPr>
          <p:cNvSpPr/>
          <p:nvPr/>
        </p:nvSpPr>
        <p:spPr>
          <a:xfrm>
            <a:off x="5129653" y="2289032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8A11A1-6C14-77E6-34E7-A57B4955AC8F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6CDE17-9840-4451-9DB4-C6092D402A6A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62">
            <a:extLst>
              <a:ext uri="{FF2B5EF4-FFF2-40B4-BE49-F238E27FC236}">
                <a16:creationId xmlns:a16="http://schemas.microsoft.com/office/drawing/2014/main" id="{6D35D24F-B191-1D61-4CDC-B287E0669467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05D5FDB5-1FBF-719C-0B56-9042A2425E4B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3CAB59EA-08E5-D020-240D-F38420368719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2BA23981-4368-F50B-A24E-7BEA6EA3EEB3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9662EEF2-2923-E979-B7B6-FCEEB989A9B3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789F335C-FF11-4728-4FAB-26406F52741A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91544DD0-FBEC-9109-5862-87DD36DA9835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EF414BDF-4BB4-31F5-FB0B-A2792ED13EF8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39E5C027-0651-A248-100F-DA5A9580D0BB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3F36D375-352D-5C08-4C3E-0782B5E4B0D1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3" action="ppaction://hlinksldjump"/>
            <a:extLst>
              <a:ext uri="{FF2B5EF4-FFF2-40B4-BE49-F238E27FC236}">
                <a16:creationId xmlns:a16="http://schemas.microsoft.com/office/drawing/2014/main" id="{E8B0C59B-EDFA-46BF-1278-458D01E8745D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>
            <a:extLst>
              <a:ext uri="{FF2B5EF4-FFF2-40B4-BE49-F238E27FC236}">
                <a16:creationId xmlns:a16="http://schemas.microsoft.com/office/drawing/2014/main" id="{D050D3AF-DB93-999D-4F5B-3BAC75CB8241}"/>
              </a:ext>
            </a:extLst>
          </p:cNvPr>
          <p:cNvSpPr/>
          <p:nvPr/>
        </p:nvSpPr>
        <p:spPr>
          <a:xfrm>
            <a:off x="7893277" y="581726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>
            <a:extLst>
              <a:ext uri="{FF2B5EF4-FFF2-40B4-BE49-F238E27FC236}">
                <a16:creationId xmlns:a16="http://schemas.microsoft.com/office/drawing/2014/main" id="{EECD0239-3B4E-9870-BDB2-738BBA3E27C8}"/>
              </a:ext>
            </a:extLst>
          </p:cNvPr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>
            <a:extLst>
              <a:ext uri="{FF2B5EF4-FFF2-40B4-BE49-F238E27FC236}">
                <a16:creationId xmlns:a16="http://schemas.microsoft.com/office/drawing/2014/main" id="{2865A2AC-A4C0-EFCF-96D2-4BDB4C9ACE93}"/>
              </a:ext>
            </a:extLst>
          </p:cNvPr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>
            <a:extLst>
              <a:ext uri="{FF2B5EF4-FFF2-40B4-BE49-F238E27FC236}">
                <a16:creationId xmlns:a16="http://schemas.microsoft.com/office/drawing/2014/main" id="{CD5CA453-40B2-66F8-BA16-06909F42C49F}"/>
              </a:ext>
            </a:extLst>
          </p:cNvPr>
          <p:cNvSpPr/>
          <p:nvPr/>
        </p:nvSpPr>
        <p:spPr>
          <a:xfrm>
            <a:off x="5484831" y="554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1;p62">
            <a:extLst>
              <a:ext uri="{FF2B5EF4-FFF2-40B4-BE49-F238E27FC236}">
                <a16:creationId xmlns:a16="http://schemas.microsoft.com/office/drawing/2014/main" id="{7ED80E0B-BAA7-4FD2-7A3F-A328FAFB9EA7}"/>
              </a:ext>
            </a:extLst>
          </p:cNvPr>
          <p:cNvSpPr txBox="1"/>
          <p:nvPr/>
        </p:nvSpPr>
        <p:spPr>
          <a:xfrm>
            <a:off x="5338433" y="981701"/>
            <a:ext cx="2998021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Premium Users as Significant Contributors in Specific Games:</a:t>
            </a:r>
          </a:p>
        </p:txBody>
      </p:sp>
      <p:sp>
        <p:nvSpPr>
          <p:cNvPr id="3" name="Google Shape;1912;p62">
            <a:extLst>
              <a:ext uri="{FF2B5EF4-FFF2-40B4-BE49-F238E27FC236}">
                <a16:creationId xmlns:a16="http://schemas.microsoft.com/office/drawing/2014/main" id="{3D08A119-F59A-2EC0-7DAC-5F60537E2BE8}"/>
              </a:ext>
            </a:extLst>
          </p:cNvPr>
          <p:cNvSpPr txBox="1"/>
          <p:nvPr/>
        </p:nvSpPr>
        <p:spPr>
          <a:xfrm>
            <a:off x="5245474" y="1358122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Dead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by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Daylight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(97.09%) and Farlight84 (97.14%) rely heavily on premium users for shared clips, likely due to exclusive features or higher engagement.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League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of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</a:t>
            </a: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Legends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(77.44% premium shares) sees strong premium user contributions, suggesting competitive games attract more paying audiences.</a:t>
            </a:r>
          </a:p>
        </p:txBody>
      </p:sp>
      <p:sp>
        <p:nvSpPr>
          <p:cNvPr id="5" name="Google Shape;1911;p62">
            <a:extLst>
              <a:ext uri="{FF2B5EF4-FFF2-40B4-BE49-F238E27FC236}">
                <a16:creationId xmlns:a16="http://schemas.microsoft.com/office/drawing/2014/main" id="{42854CC7-D536-073E-EFAF-6982D688BA94}"/>
              </a:ext>
            </a:extLst>
          </p:cNvPr>
          <p:cNvSpPr txBox="1"/>
          <p:nvPr/>
        </p:nvSpPr>
        <p:spPr>
          <a:xfrm>
            <a:off x="5344452" y="2151436"/>
            <a:ext cx="3185584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Opportunities for Monetization and Engagement:</a:t>
            </a:r>
          </a:p>
        </p:txBody>
      </p:sp>
      <p:sp>
        <p:nvSpPr>
          <p:cNvPr id="10" name="Google Shape;1911;p62">
            <a:extLst>
              <a:ext uri="{FF2B5EF4-FFF2-40B4-BE49-F238E27FC236}">
                <a16:creationId xmlns:a16="http://schemas.microsoft.com/office/drawing/2014/main" id="{D9C03B39-8503-4FCF-3039-2F53750C2CCA}"/>
              </a:ext>
            </a:extLst>
          </p:cNvPr>
          <p:cNvSpPr txBox="1"/>
          <p:nvPr/>
        </p:nvSpPr>
        <p:spPr>
          <a:xfrm>
            <a:off x="5344453" y="2931737"/>
            <a:ext cx="313643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Low Premium User Engagement in Certain Games:</a:t>
            </a:r>
          </a:p>
        </p:txBody>
      </p:sp>
      <p:sp>
        <p:nvSpPr>
          <p:cNvPr id="11" name="Google Shape;1912;p62">
            <a:extLst>
              <a:ext uri="{FF2B5EF4-FFF2-40B4-BE49-F238E27FC236}">
                <a16:creationId xmlns:a16="http://schemas.microsoft.com/office/drawing/2014/main" id="{898F9D12-2DCF-52A2-1690-38ADF4793D2E}"/>
              </a:ext>
            </a:extLst>
          </p:cNvPr>
          <p:cNvSpPr txBox="1"/>
          <p:nvPr/>
        </p:nvSpPr>
        <p:spPr>
          <a:xfrm>
            <a:off x="5245474" y="3253497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Overwatch 2 shows a higher proportion of free shares (55.52%), reflecting limited interest or fewer exclusive clip-sharing features for premium users.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Games like Apex Legends and League of Legends, while popular, still show a moderate level of free user participation compared to premium users.</a:t>
            </a:r>
          </a:p>
        </p:txBody>
      </p:sp>
      <p:sp>
        <p:nvSpPr>
          <p:cNvPr id="1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A7E4806-18D3-1204-F985-597C7E184D71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BA6DDCEF-AB87-EC88-7A12-03FF50DECA4B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F4B6DE1E-D25C-811F-981E-E80B3C2E1CC1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14614032-1FD1-2A12-89D9-CE63B42D05C7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C9D3D-4675-33E1-ABE9-961A3D61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00" y="993358"/>
            <a:ext cx="3185584" cy="136078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FEA986-9C87-F558-6C69-A57BA05A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" y="2531256"/>
            <a:ext cx="2986938" cy="17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912;p62">
            <a:extLst>
              <a:ext uri="{FF2B5EF4-FFF2-40B4-BE49-F238E27FC236}">
                <a16:creationId xmlns:a16="http://schemas.microsoft.com/office/drawing/2014/main" id="{B30DE16B-8652-46BD-8DE6-DDF04D463B6F}"/>
              </a:ext>
            </a:extLst>
          </p:cNvPr>
          <p:cNvSpPr txBox="1"/>
          <p:nvPr/>
        </p:nvSpPr>
        <p:spPr>
          <a:xfrm>
            <a:off x="5245474" y="2479160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Fortnite and COD could add exclusive clip-sharing features for premium users, like advanced tools or in-game rewards, to boost  premium engagement.</a:t>
            </a:r>
          </a:p>
        </p:txBody>
      </p:sp>
    </p:spTree>
    <p:extLst>
      <p:ext uri="{BB962C8B-B14F-4D97-AF65-F5344CB8AC3E}">
        <p14:creationId xmlns:p14="http://schemas.microsoft.com/office/powerpoint/2010/main" val="235047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>
          <a:extLst>
            <a:ext uri="{FF2B5EF4-FFF2-40B4-BE49-F238E27FC236}">
              <a16:creationId xmlns:a16="http://schemas.microsoft.com/office/drawing/2014/main" id="{385C00A0-C290-3341-E881-A5F0F4B0B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59">
            <a:extLst>
              <a:ext uri="{FF2B5EF4-FFF2-40B4-BE49-F238E27FC236}">
                <a16:creationId xmlns:a16="http://schemas.microsoft.com/office/drawing/2014/main" id="{0A532959-C18D-A3CA-4370-3732E3D38713}"/>
              </a:ext>
            </a:extLst>
          </p:cNvPr>
          <p:cNvSpPr/>
          <p:nvPr/>
        </p:nvSpPr>
        <p:spPr>
          <a:xfrm rot="7202286">
            <a:off x="3663080" y="3195443"/>
            <a:ext cx="666037" cy="662639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59">
            <a:extLst>
              <a:ext uri="{FF2B5EF4-FFF2-40B4-BE49-F238E27FC236}">
                <a16:creationId xmlns:a16="http://schemas.microsoft.com/office/drawing/2014/main" id="{A048053D-FC31-2CB1-9602-CCBDB5494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1746" name="Google Shape;1746;p59">
            <a:extLst>
              <a:ext uri="{FF2B5EF4-FFF2-40B4-BE49-F238E27FC236}">
                <a16:creationId xmlns:a16="http://schemas.microsoft.com/office/drawing/2014/main" id="{7B268653-37EA-6BB0-B665-70B7323EFE6F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747" name="Google Shape;1747;p59">
            <a:extLst>
              <a:ext uri="{FF2B5EF4-FFF2-40B4-BE49-F238E27FC236}">
                <a16:creationId xmlns:a16="http://schemas.microsoft.com/office/drawing/2014/main" id="{FDBB3642-4AD9-DFC4-F2E4-45E6AF431DE4}"/>
              </a:ext>
            </a:extLst>
          </p:cNvPr>
          <p:cNvGrpSpPr/>
          <p:nvPr/>
        </p:nvGrpSpPr>
        <p:grpSpPr>
          <a:xfrm>
            <a:off x="3118421" y="1429171"/>
            <a:ext cx="3478666" cy="2560710"/>
            <a:chOff x="3118421" y="1429171"/>
            <a:chExt cx="3478666" cy="2560710"/>
          </a:xfrm>
        </p:grpSpPr>
        <p:grpSp>
          <p:nvGrpSpPr>
            <p:cNvPr id="1748" name="Google Shape;1748;p59">
              <a:extLst>
                <a:ext uri="{FF2B5EF4-FFF2-40B4-BE49-F238E27FC236}">
                  <a16:creationId xmlns:a16="http://schemas.microsoft.com/office/drawing/2014/main" id="{248E41C8-9364-3925-FC3F-744B3E0D8415}"/>
                </a:ext>
              </a:extLst>
            </p:cNvPr>
            <p:cNvGrpSpPr/>
            <p:nvPr/>
          </p:nvGrpSpPr>
          <p:grpSpPr>
            <a:xfrm rot="659716">
              <a:off x="3260461" y="1978737"/>
              <a:ext cx="2293211" cy="1710173"/>
              <a:chOff x="1062800" y="1986296"/>
              <a:chExt cx="2169540" cy="1617945"/>
            </a:xfrm>
          </p:grpSpPr>
          <p:sp>
            <p:nvSpPr>
              <p:cNvPr id="1749" name="Google Shape;1749;p59">
                <a:extLst>
                  <a:ext uri="{FF2B5EF4-FFF2-40B4-BE49-F238E27FC236}">
                    <a16:creationId xmlns:a16="http://schemas.microsoft.com/office/drawing/2014/main" id="{D3CE85F3-2542-297B-FA67-4F39E1541506}"/>
                  </a:ext>
                </a:extLst>
              </p:cNvPr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9">
                <a:extLst>
                  <a:ext uri="{FF2B5EF4-FFF2-40B4-BE49-F238E27FC236}">
                    <a16:creationId xmlns:a16="http://schemas.microsoft.com/office/drawing/2014/main" id="{0E533DA2-72A6-CC02-FC05-355BD1E6BAD0}"/>
                  </a:ext>
                </a:extLst>
              </p:cNvPr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9">
                <a:extLst>
                  <a:ext uri="{FF2B5EF4-FFF2-40B4-BE49-F238E27FC236}">
                    <a16:creationId xmlns:a16="http://schemas.microsoft.com/office/drawing/2014/main" id="{4F69424D-8076-CC04-3FBB-A6150A46DCD9}"/>
                  </a:ext>
                </a:extLst>
              </p:cNvPr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9">
                <a:extLst>
                  <a:ext uri="{FF2B5EF4-FFF2-40B4-BE49-F238E27FC236}">
                    <a16:creationId xmlns:a16="http://schemas.microsoft.com/office/drawing/2014/main" id="{52A98FAE-0F1D-5BC0-CF86-FDAD69BE0BC3}"/>
                  </a:ext>
                </a:extLst>
              </p:cNvPr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9">
                <a:extLst>
                  <a:ext uri="{FF2B5EF4-FFF2-40B4-BE49-F238E27FC236}">
                    <a16:creationId xmlns:a16="http://schemas.microsoft.com/office/drawing/2014/main" id="{8103C1D5-590A-F061-C022-050F102C61A0}"/>
                  </a:ext>
                </a:extLst>
              </p:cNvPr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9">
                <a:extLst>
                  <a:ext uri="{FF2B5EF4-FFF2-40B4-BE49-F238E27FC236}">
                    <a16:creationId xmlns:a16="http://schemas.microsoft.com/office/drawing/2014/main" id="{9BBA6464-94B2-0755-E793-AEB273CFA5D4}"/>
                  </a:ext>
                </a:extLst>
              </p:cNvPr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9">
                <a:extLst>
                  <a:ext uri="{FF2B5EF4-FFF2-40B4-BE49-F238E27FC236}">
                    <a16:creationId xmlns:a16="http://schemas.microsoft.com/office/drawing/2014/main" id="{675DC318-9354-4579-CF26-C996565BBE40}"/>
                  </a:ext>
                </a:extLst>
              </p:cNvPr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9">
                <a:extLst>
                  <a:ext uri="{FF2B5EF4-FFF2-40B4-BE49-F238E27FC236}">
                    <a16:creationId xmlns:a16="http://schemas.microsoft.com/office/drawing/2014/main" id="{E156EDAA-7C09-9332-F994-AA53FEB3FA14}"/>
                  </a:ext>
                </a:extLst>
              </p:cNvPr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9">
                <a:extLst>
                  <a:ext uri="{FF2B5EF4-FFF2-40B4-BE49-F238E27FC236}">
                    <a16:creationId xmlns:a16="http://schemas.microsoft.com/office/drawing/2014/main" id="{EA900A10-A004-F5CF-F709-85535584F9D4}"/>
                  </a:ext>
                </a:extLst>
              </p:cNvPr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9">
                <a:extLst>
                  <a:ext uri="{FF2B5EF4-FFF2-40B4-BE49-F238E27FC236}">
                    <a16:creationId xmlns:a16="http://schemas.microsoft.com/office/drawing/2014/main" id="{9CF3117F-7CD2-21B3-91F9-974E29F46705}"/>
                  </a:ext>
                </a:extLst>
              </p:cNvPr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9">
                <a:extLst>
                  <a:ext uri="{FF2B5EF4-FFF2-40B4-BE49-F238E27FC236}">
                    <a16:creationId xmlns:a16="http://schemas.microsoft.com/office/drawing/2014/main" id="{B74BC675-A16F-4328-955F-0FBA464B9F13}"/>
                  </a:ext>
                </a:extLst>
              </p:cNvPr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9">
                <a:extLst>
                  <a:ext uri="{FF2B5EF4-FFF2-40B4-BE49-F238E27FC236}">
                    <a16:creationId xmlns:a16="http://schemas.microsoft.com/office/drawing/2014/main" id="{82B9C0BC-0AA1-9B9D-6D7B-F76F87B00F2B}"/>
                  </a:ext>
                </a:extLst>
              </p:cNvPr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9">
                <a:extLst>
                  <a:ext uri="{FF2B5EF4-FFF2-40B4-BE49-F238E27FC236}">
                    <a16:creationId xmlns:a16="http://schemas.microsoft.com/office/drawing/2014/main" id="{123ADEE5-1AD9-DC23-AF9D-F1A6E1939ABD}"/>
                  </a:ext>
                </a:extLst>
              </p:cNvPr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9">
                <a:extLst>
                  <a:ext uri="{FF2B5EF4-FFF2-40B4-BE49-F238E27FC236}">
                    <a16:creationId xmlns:a16="http://schemas.microsoft.com/office/drawing/2014/main" id="{3D0EC771-6650-6566-4295-1412D19CE4D1}"/>
                  </a:ext>
                </a:extLst>
              </p:cNvPr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3" name="Google Shape;1763;p59">
              <a:extLst>
                <a:ext uri="{FF2B5EF4-FFF2-40B4-BE49-F238E27FC236}">
                  <a16:creationId xmlns:a16="http://schemas.microsoft.com/office/drawing/2014/main" id="{64D017A6-22E7-5DCB-7B6C-FBB6A6184D7C}"/>
                </a:ext>
              </a:extLst>
            </p:cNvPr>
            <p:cNvGrpSpPr/>
            <p:nvPr/>
          </p:nvGrpSpPr>
          <p:grpSpPr>
            <a:xfrm rot="-1708478">
              <a:off x="4394965" y="1757610"/>
              <a:ext cx="1860831" cy="1903833"/>
              <a:chOff x="6882732" y="2040297"/>
              <a:chExt cx="1861102" cy="1904111"/>
            </a:xfrm>
          </p:grpSpPr>
          <p:grpSp>
            <p:nvGrpSpPr>
              <p:cNvPr id="1764" name="Google Shape;1764;p59">
                <a:extLst>
                  <a:ext uri="{FF2B5EF4-FFF2-40B4-BE49-F238E27FC236}">
                    <a16:creationId xmlns:a16="http://schemas.microsoft.com/office/drawing/2014/main" id="{BC53D669-DB2F-7E34-5CEC-824F97B085A4}"/>
                  </a:ext>
                </a:extLst>
              </p:cNvPr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1765" name="Google Shape;1765;p59">
                  <a:extLst>
                    <a:ext uri="{FF2B5EF4-FFF2-40B4-BE49-F238E27FC236}">
                      <a16:creationId xmlns:a16="http://schemas.microsoft.com/office/drawing/2014/main" id="{E13D015C-4522-2681-D9D1-CAC0821205AA}"/>
                    </a:ext>
                  </a:extLst>
                </p:cNvPr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9">
                  <a:extLst>
                    <a:ext uri="{FF2B5EF4-FFF2-40B4-BE49-F238E27FC236}">
                      <a16:creationId xmlns:a16="http://schemas.microsoft.com/office/drawing/2014/main" id="{449EAD49-76AB-C2BD-1D15-62CC684F1306}"/>
                    </a:ext>
                  </a:extLst>
                </p:cNvPr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9">
                  <a:extLst>
                    <a:ext uri="{FF2B5EF4-FFF2-40B4-BE49-F238E27FC236}">
                      <a16:creationId xmlns:a16="http://schemas.microsoft.com/office/drawing/2014/main" id="{0B135083-5321-0328-1B12-6A9B6F79F2AD}"/>
                    </a:ext>
                  </a:extLst>
                </p:cNvPr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9">
                  <a:extLst>
                    <a:ext uri="{FF2B5EF4-FFF2-40B4-BE49-F238E27FC236}">
                      <a16:creationId xmlns:a16="http://schemas.microsoft.com/office/drawing/2014/main" id="{55144D6E-9DA5-F78C-A1B1-B4F433F169A6}"/>
                    </a:ext>
                  </a:extLst>
                </p:cNvPr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9">
                  <a:extLst>
                    <a:ext uri="{FF2B5EF4-FFF2-40B4-BE49-F238E27FC236}">
                      <a16:creationId xmlns:a16="http://schemas.microsoft.com/office/drawing/2014/main" id="{16D82E9B-F9BD-309B-9EF0-A07604FF6E9B}"/>
                    </a:ext>
                  </a:extLst>
                </p:cNvPr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9">
                  <a:extLst>
                    <a:ext uri="{FF2B5EF4-FFF2-40B4-BE49-F238E27FC236}">
                      <a16:creationId xmlns:a16="http://schemas.microsoft.com/office/drawing/2014/main" id="{9B9CAA68-EF20-B601-7E4B-3DBF140B7532}"/>
                    </a:ext>
                  </a:extLst>
                </p:cNvPr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9">
                  <a:extLst>
                    <a:ext uri="{FF2B5EF4-FFF2-40B4-BE49-F238E27FC236}">
                      <a16:creationId xmlns:a16="http://schemas.microsoft.com/office/drawing/2014/main" id="{723384EE-38D7-F457-4DB4-4B4A58EF07C6}"/>
                    </a:ext>
                  </a:extLst>
                </p:cNvPr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9">
                  <a:extLst>
                    <a:ext uri="{FF2B5EF4-FFF2-40B4-BE49-F238E27FC236}">
                      <a16:creationId xmlns:a16="http://schemas.microsoft.com/office/drawing/2014/main" id="{4B516B38-6CBC-280D-0382-9F4910722655}"/>
                    </a:ext>
                  </a:extLst>
                </p:cNvPr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9">
                  <a:extLst>
                    <a:ext uri="{FF2B5EF4-FFF2-40B4-BE49-F238E27FC236}">
                      <a16:creationId xmlns:a16="http://schemas.microsoft.com/office/drawing/2014/main" id="{968826CB-C006-97AC-0C5B-FAE6FAA4B382}"/>
                    </a:ext>
                  </a:extLst>
                </p:cNvPr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9">
                  <a:extLst>
                    <a:ext uri="{FF2B5EF4-FFF2-40B4-BE49-F238E27FC236}">
                      <a16:creationId xmlns:a16="http://schemas.microsoft.com/office/drawing/2014/main" id="{7D70E026-96A6-F195-D251-AEA059D9880A}"/>
                    </a:ext>
                  </a:extLst>
                </p:cNvPr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9">
                  <a:extLst>
                    <a:ext uri="{FF2B5EF4-FFF2-40B4-BE49-F238E27FC236}">
                      <a16:creationId xmlns:a16="http://schemas.microsoft.com/office/drawing/2014/main" id="{4EDE1DCE-2D50-4FEB-667E-CF3AF9691AE7}"/>
                    </a:ext>
                  </a:extLst>
                </p:cNvPr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9">
                  <a:extLst>
                    <a:ext uri="{FF2B5EF4-FFF2-40B4-BE49-F238E27FC236}">
                      <a16:creationId xmlns:a16="http://schemas.microsoft.com/office/drawing/2014/main" id="{5F4B4A98-E7B4-7B34-A31C-8668C9332345}"/>
                    </a:ext>
                  </a:extLst>
                </p:cNvPr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9">
                  <a:extLst>
                    <a:ext uri="{FF2B5EF4-FFF2-40B4-BE49-F238E27FC236}">
                      <a16:creationId xmlns:a16="http://schemas.microsoft.com/office/drawing/2014/main" id="{7AB58D72-C31F-0534-307D-DBBE181B78EA}"/>
                    </a:ext>
                  </a:extLst>
                </p:cNvPr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9">
                  <a:extLst>
                    <a:ext uri="{FF2B5EF4-FFF2-40B4-BE49-F238E27FC236}">
                      <a16:creationId xmlns:a16="http://schemas.microsoft.com/office/drawing/2014/main" id="{CB136C20-1541-EF4F-9D9E-F5B66C215EDB}"/>
                    </a:ext>
                  </a:extLst>
                </p:cNvPr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9" name="Google Shape;1779;p59">
                <a:extLst>
                  <a:ext uri="{FF2B5EF4-FFF2-40B4-BE49-F238E27FC236}">
                    <a16:creationId xmlns:a16="http://schemas.microsoft.com/office/drawing/2014/main" id="{7B43B15A-DC44-7617-1D27-A40800C941C8}"/>
                  </a:ext>
                </a:extLst>
              </p:cNvPr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788" name="Google Shape;1788;p59">
            <a:extLst>
              <a:ext uri="{FF2B5EF4-FFF2-40B4-BE49-F238E27FC236}">
                <a16:creationId xmlns:a16="http://schemas.microsoft.com/office/drawing/2014/main" id="{42CAF8E1-0E2C-E33A-6232-9F50A75E2225}"/>
              </a:ext>
            </a:extLst>
          </p:cNvPr>
          <p:cNvCxnSpPr>
            <a:cxnSpLocks/>
          </p:cNvCxnSpPr>
          <p:nvPr/>
        </p:nvCxnSpPr>
        <p:spPr>
          <a:xfrm>
            <a:off x="2073450" y="1691225"/>
            <a:ext cx="1574700" cy="642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89" name="Google Shape;1789;p59">
            <a:extLst>
              <a:ext uri="{FF2B5EF4-FFF2-40B4-BE49-F238E27FC236}">
                <a16:creationId xmlns:a16="http://schemas.microsoft.com/office/drawing/2014/main" id="{913250E2-D0BD-D374-7543-609FF13B1356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73450" y="3038563"/>
            <a:ext cx="1231800" cy="18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90" name="Google Shape;1790;p59">
            <a:extLst>
              <a:ext uri="{FF2B5EF4-FFF2-40B4-BE49-F238E27FC236}">
                <a16:creationId xmlns:a16="http://schemas.microsoft.com/office/drawing/2014/main" id="{CDB94C3F-3BC7-6478-069B-C28235C79650}"/>
              </a:ext>
            </a:extLst>
          </p:cNvPr>
          <p:cNvCxnSpPr>
            <a:cxnSpLocks/>
          </p:cNvCxnSpPr>
          <p:nvPr/>
        </p:nvCxnSpPr>
        <p:spPr>
          <a:xfrm flipH="1">
            <a:off x="5610300" y="1691225"/>
            <a:ext cx="1452000" cy="55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91" name="Google Shape;1791;p59">
            <a:extLst>
              <a:ext uri="{FF2B5EF4-FFF2-40B4-BE49-F238E27FC236}">
                <a16:creationId xmlns:a16="http://schemas.microsoft.com/office/drawing/2014/main" id="{07CBD2B1-2F63-BD54-C7F5-875CE333CBCF}"/>
              </a:ext>
            </a:extLst>
          </p:cNvPr>
          <p:cNvCxnSpPr/>
          <p:nvPr/>
        </p:nvCxnSpPr>
        <p:spPr>
          <a:xfrm rot="10800000">
            <a:off x="5543700" y="2704963"/>
            <a:ext cx="1518600" cy="51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92" name="Google Shape;1792;p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020CD9-C97E-AAD6-3631-7C3C1246FD8C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2A3E0D3-5CEA-623D-A53D-D63B8A173122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7" name="Google Shape;1797;p59">
            <a:extLst>
              <a:ext uri="{FF2B5EF4-FFF2-40B4-BE49-F238E27FC236}">
                <a16:creationId xmlns:a16="http://schemas.microsoft.com/office/drawing/2014/main" id="{3BCDCBFD-0907-EE63-C21C-C079DD497D95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798" name="Google Shape;1798;p59">
              <a:extLst>
                <a:ext uri="{FF2B5EF4-FFF2-40B4-BE49-F238E27FC236}">
                  <a16:creationId xmlns:a16="http://schemas.microsoft.com/office/drawing/2014/main" id="{80932ED5-3CFF-F706-6B0A-C394BEEC6D2E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9">
              <a:extLst>
                <a:ext uri="{FF2B5EF4-FFF2-40B4-BE49-F238E27FC236}">
                  <a16:creationId xmlns:a16="http://schemas.microsoft.com/office/drawing/2014/main" id="{8D519E92-5D06-24C4-8F97-1D3AFDC5D59A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9">
              <a:extLst>
                <a:ext uri="{FF2B5EF4-FFF2-40B4-BE49-F238E27FC236}">
                  <a16:creationId xmlns:a16="http://schemas.microsoft.com/office/drawing/2014/main" id="{ACC5B5EE-444F-7474-0D8E-63ED93DF8FD4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9">
              <a:extLst>
                <a:ext uri="{FF2B5EF4-FFF2-40B4-BE49-F238E27FC236}">
                  <a16:creationId xmlns:a16="http://schemas.microsoft.com/office/drawing/2014/main" id="{130C9F2C-63B2-F9CB-D541-2EF1DD202918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9">
              <a:extLst>
                <a:ext uri="{FF2B5EF4-FFF2-40B4-BE49-F238E27FC236}">
                  <a16:creationId xmlns:a16="http://schemas.microsoft.com/office/drawing/2014/main" id="{BCAC30E2-E446-05CD-943D-3C6D1C28DF85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9">
              <a:extLst>
                <a:ext uri="{FF2B5EF4-FFF2-40B4-BE49-F238E27FC236}">
                  <a16:creationId xmlns:a16="http://schemas.microsoft.com/office/drawing/2014/main" id="{0846149C-56CB-BBF1-F333-BED3916BE2AD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9">
              <a:extLst>
                <a:ext uri="{FF2B5EF4-FFF2-40B4-BE49-F238E27FC236}">
                  <a16:creationId xmlns:a16="http://schemas.microsoft.com/office/drawing/2014/main" id="{1E6982E5-729F-9DDB-0BF6-D073FB46B864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9">
              <a:extLst>
                <a:ext uri="{FF2B5EF4-FFF2-40B4-BE49-F238E27FC236}">
                  <a16:creationId xmlns:a16="http://schemas.microsoft.com/office/drawing/2014/main" id="{CF5C2612-ABA0-5FE5-114A-A276552125F4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9">
              <a:extLst>
                <a:ext uri="{FF2B5EF4-FFF2-40B4-BE49-F238E27FC236}">
                  <a16:creationId xmlns:a16="http://schemas.microsoft.com/office/drawing/2014/main" id="{E8ACA9D1-DC86-570C-77D4-7993F2520361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7" name="Google Shape;1807;p59">
            <a:hlinkClick r:id="rId3" action="ppaction://hlinksldjump"/>
            <a:extLst>
              <a:ext uri="{FF2B5EF4-FFF2-40B4-BE49-F238E27FC236}">
                <a16:creationId xmlns:a16="http://schemas.microsoft.com/office/drawing/2014/main" id="{4860D8A5-7EC9-567E-E635-AB4F801FBE6E}"/>
              </a:ext>
            </a:extLst>
          </p:cNvPr>
          <p:cNvSpPr/>
          <p:nvPr/>
        </p:nvSpPr>
        <p:spPr>
          <a:xfrm>
            <a:off x="821900" y="4289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59">
            <a:extLst>
              <a:ext uri="{FF2B5EF4-FFF2-40B4-BE49-F238E27FC236}">
                <a16:creationId xmlns:a16="http://schemas.microsoft.com/office/drawing/2014/main" id="{7F7A16FD-9F2B-C9B8-8CA4-DD2F7927989D}"/>
              </a:ext>
            </a:extLst>
          </p:cNvPr>
          <p:cNvSpPr/>
          <p:nvPr/>
        </p:nvSpPr>
        <p:spPr>
          <a:xfrm>
            <a:off x="8220682" y="1031515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59">
            <a:extLst>
              <a:ext uri="{FF2B5EF4-FFF2-40B4-BE49-F238E27FC236}">
                <a16:creationId xmlns:a16="http://schemas.microsoft.com/office/drawing/2014/main" id="{358500EC-981A-4720-ED9F-5605209C15D6}"/>
              </a:ext>
            </a:extLst>
          </p:cNvPr>
          <p:cNvSpPr/>
          <p:nvPr/>
        </p:nvSpPr>
        <p:spPr>
          <a:xfrm>
            <a:off x="7554372" y="7588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59">
            <a:extLst>
              <a:ext uri="{FF2B5EF4-FFF2-40B4-BE49-F238E27FC236}">
                <a16:creationId xmlns:a16="http://schemas.microsoft.com/office/drawing/2014/main" id="{248D1DB4-F017-A3B1-D323-19D4C3D5AF92}"/>
              </a:ext>
            </a:extLst>
          </p:cNvPr>
          <p:cNvSpPr/>
          <p:nvPr/>
        </p:nvSpPr>
        <p:spPr>
          <a:xfrm rot="-1685758">
            <a:off x="6156294" y="1163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59">
            <a:extLst>
              <a:ext uri="{FF2B5EF4-FFF2-40B4-BE49-F238E27FC236}">
                <a16:creationId xmlns:a16="http://schemas.microsoft.com/office/drawing/2014/main" id="{223BF871-0255-14C0-B824-2540E46151B3}"/>
              </a:ext>
            </a:extLst>
          </p:cNvPr>
          <p:cNvSpPr/>
          <p:nvPr/>
        </p:nvSpPr>
        <p:spPr>
          <a:xfrm>
            <a:off x="6597076" y="7184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59">
            <a:extLst>
              <a:ext uri="{FF2B5EF4-FFF2-40B4-BE49-F238E27FC236}">
                <a16:creationId xmlns:a16="http://schemas.microsoft.com/office/drawing/2014/main" id="{4D794745-62F2-2D21-D1F7-53ED33A9D128}"/>
              </a:ext>
            </a:extLst>
          </p:cNvPr>
          <p:cNvSpPr/>
          <p:nvPr/>
        </p:nvSpPr>
        <p:spPr>
          <a:xfrm>
            <a:off x="8311499" y="718390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80;p59">
            <a:extLst>
              <a:ext uri="{FF2B5EF4-FFF2-40B4-BE49-F238E27FC236}">
                <a16:creationId xmlns:a16="http://schemas.microsoft.com/office/drawing/2014/main" id="{D91DEA0C-56F8-1E8C-235E-7F2F3F1F2BF5}"/>
              </a:ext>
            </a:extLst>
          </p:cNvPr>
          <p:cNvSpPr txBox="1"/>
          <p:nvPr/>
        </p:nvSpPr>
        <p:spPr>
          <a:xfrm>
            <a:off x="859779" y="1367981"/>
            <a:ext cx="1715893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Convert Free to Premium</a:t>
            </a:r>
          </a:p>
        </p:txBody>
      </p:sp>
      <p:cxnSp>
        <p:nvCxnSpPr>
          <p:cNvPr id="3" name="Google Shape;757;p42">
            <a:extLst>
              <a:ext uri="{FF2B5EF4-FFF2-40B4-BE49-F238E27FC236}">
                <a16:creationId xmlns:a16="http://schemas.microsoft.com/office/drawing/2014/main" id="{C51C2F3C-E499-CDAB-1186-E555E0EA50C7}"/>
              </a:ext>
            </a:extLst>
          </p:cNvPr>
          <p:cNvCxnSpPr>
            <a:cxnSpLocks/>
          </p:cNvCxnSpPr>
          <p:nvPr/>
        </p:nvCxnSpPr>
        <p:spPr>
          <a:xfrm>
            <a:off x="809517" y="1614833"/>
            <a:ext cx="17858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946C69-A080-0E2A-2E09-EA2433626416}"/>
              </a:ext>
            </a:extLst>
          </p:cNvPr>
          <p:cNvSpPr txBox="1"/>
          <p:nvPr/>
        </p:nvSpPr>
        <p:spPr>
          <a:xfrm>
            <a:off x="496019" y="1711219"/>
            <a:ext cx="228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 exclusive features (e.g., advanced editing, high-res downloads).</a:t>
            </a:r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Launch limited-time discounts and gamification rewards.</a:t>
            </a:r>
          </a:p>
        </p:txBody>
      </p:sp>
      <p:sp>
        <p:nvSpPr>
          <p:cNvPr id="7" name="Google Shape;1780;p59">
            <a:extLst>
              <a:ext uri="{FF2B5EF4-FFF2-40B4-BE49-F238E27FC236}">
                <a16:creationId xmlns:a16="http://schemas.microsoft.com/office/drawing/2014/main" id="{85810524-AD79-EEA4-F4CE-BCA8499D4BE1}"/>
              </a:ext>
            </a:extLst>
          </p:cNvPr>
          <p:cNvSpPr txBox="1"/>
          <p:nvPr/>
        </p:nvSpPr>
        <p:spPr>
          <a:xfrm>
            <a:off x="830050" y="2895306"/>
            <a:ext cx="1878966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Optimize Clip Monetization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A7E17-F820-43F1-D940-3469F22BF734}"/>
              </a:ext>
            </a:extLst>
          </p:cNvPr>
          <p:cNvSpPr txBox="1"/>
          <p:nvPr/>
        </p:nvSpPr>
        <p:spPr>
          <a:xfrm>
            <a:off x="496019" y="3239857"/>
            <a:ext cx="228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Premium-exclusive downloads (e.g., no watermark, high resolution).</a:t>
            </a:r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 on sharing engagement for Dead by Daylight and League of Legends.</a:t>
            </a:r>
          </a:p>
        </p:txBody>
      </p:sp>
      <p:cxnSp>
        <p:nvCxnSpPr>
          <p:cNvPr id="9" name="Google Shape;757;p42">
            <a:extLst>
              <a:ext uri="{FF2B5EF4-FFF2-40B4-BE49-F238E27FC236}">
                <a16:creationId xmlns:a16="http://schemas.microsoft.com/office/drawing/2014/main" id="{DF89BAA4-5AAA-9649-40F8-EE0FCD3BD194}"/>
              </a:ext>
            </a:extLst>
          </p:cNvPr>
          <p:cNvCxnSpPr>
            <a:cxnSpLocks/>
          </p:cNvCxnSpPr>
          <p:nvPr/>
        </p:nvCxnSpPr>
        <p:spPr>
          <a:xfrm>
            <a:off x="760252" y="3133269"/>
            <a:ext cx="17858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780;p59">
            <a:extLst>
              <a:ext uri="{FF2B5EF4-FFF2-40B4-BE49-F238E27FC236}">
                <a16:creationId xmlns:a16="http://schemas.microsoft.com/office/drawing/2014/main" id="{10E539AB-26FC-48DF-05EE-7B85344FDC05}"/>
              </a:ext>
            </a:extLst>
          </p:cNvPr>
          <p:cNvSpPr txBox="1"/>
          <p:nvPr/>
        </p:nvSpPr>
        <p:spPr>
          <a:xfrm>
            <a:off x="6560905" y="1369465"/>
            <a:ext cx="1878966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Boost Engagement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1420E-C001-8262-A2F9-3125FCB309FA}"/>
              </a:ext>
            </a:extLst>
          </p:cNvPr>
          <p:cNvSpPr txBox="1"/>
          <p:nvPr/>
        </p:nvSpPr>
        <p:spPr>
          <a:xfrm>
            <a:off x="6363116" y="1735261"/>
            <a:ext cx="228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Introduce community features (forums, leaderboards).</a:t>
            </a:r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personalized notifications to highlight Premium benefits.</a:t>
            </a:r>
          </a:p>
        </p:txBody>
      </p:sp>
      <p:cxnSp>
        <p:nvCxnSpPr>
          <p:cNvPr id="13" name="Google Shape;757;p42">
            <a:extLst>
              <a:ext uri="{FF2B5EF4-FFF2-40B4-BE49-F238E27FC236}">
                <a16:creationId xmlns:a16="http://schemas.microsoft.com/office/drawing/2014/main" id="{7340630D-C97F-36E8-B80B-389442D42FE3}"/>
              </a:ext>
            </a:extLst>
          </p:cNvPr>
          <p:cNvCxnSpPr>
            <a:cxnSpLocks/>
          </p:cNvCxnSpPr>
          <p:nvPr/>
        </p:nvCxnSpPr>
        <p:spPr>
          <a:xfrm>
            <a:off x="6491107" y="1607428"/>
            <a:ext cx="17858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780;p59">
            <a:extLst>
              <a:ext uri="{FF2B5EF4-FFF2-40B4-BE49-F238E27FC236}">
                <a16:creationId xmlns:a16="http://schemas.microsoft.com/office/drawing/2014/main" id="{A1FF22AD-79D4-B869-BEB2-45193DF797D3}"/>
              </a:ext>
            </a:extLst>
          </p:cNvPr>
          <p:cNvSpPr txBox="1"/>
          <p:nvPr/>
        </p:nvSpPr>
        <p:spPr>
          <a:xfrm>
            <a:off x="6512783" y="2792012"/>
            <a:ext cx="1878966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Focus on Game-Specific Strategies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8662BF-EDC5-F511-FBF5-0F2A344631B6}"/>
              </a:ext>
            </a:extLst>
          </p:cNvPr>
          <p:cNvSpPr txBox="1"/>
          <p:nvPr/>
        </p:nvSpPr>
        <p:spPr>
          <a:xfrm>
            <a:off x="6312766" y="3239857"/>
            <a:ext cx="228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Promote exclusive content in games with high Free-user activity.</a:t>
            </a:r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Collaborate with streamers to drive Premium adoption.</a:t>
            </a:r>
          </a:p>
        </p:txBody>
      </p:sp>
      <p:cxnSp>
        <p:nvCxnSpPr>
          <p:cNvPr id="16" name="Google Shape;757;p42">
            <a:extLst>
              <a:ext uri="{FF2B5EF4-FFF2-40B4-BE49-F238E27FC236}">
                <a16:creationId xmlns:a16="http://schemas.microsoft.com/office/drawing/2014/main" id="{34C1BA0D-32BA-68A0-7C4C-E861546F8B2F}"/>
              </a:ext>
            </a:extLst>
          </p:cNvPr>
          <p:cNvCxnSpPr>
            <a:cxnSpLocks/>
          </p:cNvCxnSpPr>
          <p:nvPr/>
        </p:nvCxnSpPr>
        <p:spPr>
          <a:xfrm>
            <a:off x="6491107" y="3132460"/>
            <a:ext cx="17858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14CC1A4F-03B5-F5C8-DA34-6572E5D04217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FB49E7CB-4A4B-98C1-EA2A-CD0C33486955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C2F5FABF-1B5F-365A-F071-3E562194AE68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04910AC0-3C90-25E5-7018-828E77FCF515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35799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>
          <a:extLst>
            <a:ext uri="{FF2B5EF4-FFF2-40B4-BE49-F238E27FC236}">
              <a16:creationId xmlns:a16="http://schemas.microsoft.com/office/drawing/2014/main" id="{4240D6B6-FE34-1A13-B6B9-B6C86C42D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70">
            <a:extLst>
              <a:ext uri="{FF2B5EF4-FFF2-40B4-BE49-F238E27FC236}">
                <a16:creationId xmlns:a16="http://schemas.microsoft.com/office/drawing/2014/main" id="{478D4CB6-7654-2091-44D7-4633EBD12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76" y="70706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</a:t>
            </a:r>
            <a:r>
              <a:rPr lang="en" sz="2400" dirty="0"/>
              <a:t>ql test</a:t>
            </a:r>
            <a:endParaRPr sz="2400" dirty="0"/>
          </a:p>
        </p:txBody>
      </p:sp>
      <p:sp>
        <p:nvSpPr>
          <p:cNvPr id="2732" name="Google Shape;2732;p70">
            <a:extLst>
              <a:ext uri="{FF2B5EF4-FFF2-40B4-BE49-F238E27FC236}">
                <a16:creationId xmlns:a16="http://schemas.microsoft.com/office/drawing/2014/main" id="{FE423BAD-F533-78A1-D686-477F9DD9983E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3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20BFED-EFFD-5816-219C-4C50E3617904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BFA5D7-4925-4C4C-6FBC-98DC18F5C844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8" name="Google Shape;2738;p70">
            <a:extLst>
              <a:ext uri="{FF2B5EF4-FFF2-40B4-BE49-F238E27FC236}">
                <a16:creationId xmlns:a16="http://schemas.microsoft.com/office/drawing/2014/main" id="{0EC9F66A-92DE-4C06-0052-98AC69E9A1EE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739" name="Google Shape;2739;p70">
              <a:extLst>
                <a:ext uri="{FF2B5EF4-FFF2-40B4-BE49-F238E27FC236}">
                  <a16:creationId xmlns:a16="http://schemas.microsoft.com/office/drawing/2014/main" id="{D1EA105B-501D-3342-88B4-FA660CDE0EFC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0">
              <a:extLst>
                <a:ext uri="{FF2B5EF4-FFF2-40B4-BE49-F238E27FC236}">
                  <a16:creationId xmlns:a16="http://schemas.microsoft.com/office/drawing/2014/main" id="{35E0FA36-E85D-17E2-94FD-5664A92FA7C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0">
              <a:extLst>
                <a:ext uri="{FF2B5EF4-FFF2-40B4-BE49-F238E27FC236}">
                  <a16:creationId xmlns:a16="http://schemas.microsoft.com/office/drawing/2014/main" id="{4F5A9797-1980-BC6A-35FA-A2DF2D8B141D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0">
              <a:extLst>
                <a:ext uri="{FF2B5EF4-FFF2-40B4-BE49-F238E27FC236}">
                  <a16:creationId xmlns:a16="http://schemas.microsoft.com/office/drawing/2014/main" id="{584FE25B-1274-7AD4-1216-14E3869466AE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0">
              <a:extLst>
                <a:ext uri="{FF2B5EF4-FFF2-40B4-BE49-F238E27FC236}">
                  <a16:creationId xmlns:a16="http://schemas.microsoft.com/office/drawing/2014/main" id="{BC3D8AA5-9756-D3B9-FB10-653DFEB602E3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0">
              <a:extLst>
                <a:ext uri="{FF2B5EF4-FFF2-40B4-BE49-F238E27FC236}">
                  <a16:creationId xmlns:a16="http://schemas.microsoft.com/office/drawing/2014/main" id="{117C40E3-000F-B8E4-8B82-53E983743E42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0">
              <a:extLst>
                <a:ext uri="{FF2B5EF4-FFF2-40B4-BE49-F238E27FC236}">
                  <a16:creationId xmlns:a16="http://schemas.microsoft.com/office/drawing/2014/main" id="{A866391C-DF05-39E7-5B4D-41466CE2E644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0">
              <a:extLst>
                <a:ext uri="{FF2B5EF4-FFF2-40B4-BE49-F238E27FC236}">
                  <a16:creationId xmlns:a16="http://schemas.microsoft.com/office/drawing/2014/main" id="{102571C6-3E06-D41C-E197-3F6A43E27F9A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0">
              <a:extLst>
                <a:ext uri="{FF2B5EF4-FFF2-40B4-BE49-F238E27FC236}">
                  <a16:creationId xmlns:a16="http://schemas.microsoft.com/office/drawing/2014/main" id="{EBF4DAB0-12AA-60D4-2997-48E841E888C3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70">
            <a:hlinkClick r:id="rId3" action="ppaction://hlinksldjump"/>
            <a:extLst>
              <a:ext uri="{FF2B5EF4-FFF2-40B4-BE49-F238E27FC236}">
                <a16:creationId xmlns:a16="http://schemas.microsoft.com/office/drawing/2014/main" id="{5E7CF922-66C0-3EB9-2BEB-7ED5DCB43129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5E3C20F6-B913-37B4-89F4-599A9E6E2D2B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1E423460-919A-E2A5-19A5-E1E5E7D5A947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41064AEF-B639-5891-9C0B-4F5F6A5A5663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35CFC89A-302C-76A4-A58B-5BA542B7204B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1912;p62">
            <a:extLst>
              <a:ext uri="{FF2B5EF4-FFF2-40B4-BE49-F238E27FC236}">
                <a16:creationId xmlns:a16="http://schemas.microsoft.com/office/drawing/2014/main" id="{05634A9D-DF81-4568-1762-507979077038}"/>
              </a:ext>
            </a:extLst>
          </p:cNvPr>
          <p:cNvSpPr txBox="1"/>
          <p:nvPr/>
        </p:nvSpPr>
        <p:spPr>
          <a:xfrm>
            <a:off x="644497" y="1130470"/>
            <a:ext cx="576328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The total number of users who have downloaded any clips. The total number of clips downloaded. The total number of game sessions from which the downloaded clips were generated.</a:t>
            </a:r>
          </a:p>
        </p:txBody>
      </p:sp>
      <p:sp>
        <p:nvSpPr>
          <p:cNvPr id="8" name="Google Shape;1912;p62">
            <a:extLst>
              <a:ext uri="{FF2B5EF4-FFF2-40B4-BE49-F238E27FC236}">
                <a16:creationId xmlns:a16="http://schemas.microsoft.com/office/drawing/2014/main" id="{0ED00D08-9CAD-A22D-BD33-38D24C5B7981}"/>
              </a:ext>
            </a:extLst>
          </p:cNvPr>
          <p:cNvSpPr txBox="1"/>
          <p:nvPr/>
        </p:nvSpPr>
        <p:spPr>
          <a:xfrm>
            <a:off x="625074" y="1644884"/>
            <a:ext cx="3857704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Query:</a:t>
            </a:r>
          </a:p>
          <a:p>
            <a:pPr marL="0" marR="0"/>
            <a:endParaRPr lang="en-US" sz="1000" b="1" dirty="0">
              <a:solidFill>
                <a:srgbClr val="739ECA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total_users_downloaded_clips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total_clips_downloaded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gamesession_Id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total_game_sessions_for_downloaded_clips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downloaded_clips</a:t>
            </a:r>
            <a:r>
              <a:rPr lang="en-US" sz="800" dirty="0">
                <a:solidFill>
                  <a:srgbClr val="EECC6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9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9" name="Google Shape;1912;p62">
            <a:extLst>
              <a:ext uri="{FF2B5EF4-FFF2-40B4-BE49-F238E27FC236}">
                <a16:creationId xmlns:a16="http://schemas.microsoft.com/office/drawing/2014/main" id="{D23BFD5F-AC04-BF49-E7C8-CD35C8C9B608}"/>
              </a:ext>
            </a:extLst>
          </p:cNvPr>
          <p:cNvSpPr txBox="1"/>
          <p:nvPr/>
        </p:nvSpPr>
        <p:spPr>
          <a:xfrm>
            <a:off x="4603769" y="1644911"/>
            <a:ext cx="3857704" cy="34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Output: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9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9A5DC1-15B1-7C14-7C35-F455B0B53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32" y="2006926"/>
            <a:ext cx="3317891" cy="6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9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>
          <a:extLst>
            <a:ext uri="{FF2B5EF4-FFF2-40B4-BE49-F238E27FC236}">
              <a16:creationId xmlns:a16="http://schemas.microsoft.com/office/drawing/2014/main" id="{B120D9FB-DEBB-6817-FC65-CB0B82124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70">
            <a:extLst>
              <a:ext uri="{FF2B5EF4-FFF2-40B4-BE49-F238E27FC236}">
                <a16:creationId xmlns:a16="http://schemas.microsoft.com/office/drawing/2014/main" id="{DF7A6E59-3312-A219-731B-CC5227CCC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76" y="70706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</a:t>
            </a:r>
            <a:r>
              <a:rPr lang="en" sz="2400" dirty="0"/>
              <a:t>ql test</a:t>
            </a:r>
            <a:endParaRPr sz="2400" dirty="0"/>
          </a:p>
        </p:txBody>
      </p:sp>
      <p:sp>
        <p:nvSpPr>
          <p:cNvPr id="2732" name="Google Shape;2732;p70">
            <a:extLst>
              <a:ext uri="{FF2B5EF4-FFF2-40B4-BE49-F238E27FC236}">
                <a16:creationId xmlns:a16="http://schemas.microsoft.com/office/drawing/2014/main" id="{3C2AC76A-CEB3-ADA8-A1F2-968CBA8CCE50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3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71C705-602E-BC03-D080-05B2959FCFE5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A9D6F59-7B1E-7FD5-F17B-0A7D81B1C022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8" name="Google Shape;2738;p70">
            <a:extLst>
              <a:ext uri="{FF2B5EF4-FFF2-40B4-BE49-F238E27FC236}">
                <a16:creationId xmlns:a16="http://schemas.microsoft.com/office/drawing/2014/main" id="{AFE7B878-7BE2-25B4-5A89-89EEA92E571B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739" name="Google Shape;2739;p70">
              <a:extLst>
                <a:ext uri="{FF2B5EF4-FFF2-40B4-BE49-F238E27FC236}">
                  <a16:creationId xmlns:a16="http://schemas.microsoft.com/office/drawing/2014/main" id="{1FCF43BF-29F5-A9B2-FC2F-F8176950D03C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0">
              <a:extLst>
                <a:ext uri="{FF2B5EF4-FFF2-40B4-BE49-F238E27FC236}">
                  <a16:creationId xmlns:a16="http://schemas.microsoft.com/office/drawing/2014/main" id="{B09F938D-38CB-1236-9120-595F6A42FF5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0">
              <a:extLst>
                <a:ext uri="{FF2B5EF4-FFF2-40B4-BE49-F238E27FC236}">
                  <a16:creationId xmlns:a16="http://schemas.microsoft.com/office/drawing/2014/main" id="{0C72C862-E809-EADC-598D-EC681E604667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0">
              <a:extLst>
                <a:ext uri="{FF2B5EF4-FFF2-40B4-BE49-F238E27FC236}">
                  <a16:creationId xmlns:a16="http://schemas.microsoft.com/office/drawing/2014/main" id="{4A023FE1-C8C0-A2C2-BF91-0E68B1BA7776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0">
              <a:extLst>
                <a:ext uri="{FF2B5EF4-FFF2-40B4-BE49-F238E27FC236}">
                  <a16:creationId xmlns:a16="http://schemas.microsoft.com/office/drawing/2014/main" id="{C6FEC0FB-49F0-10CF-6FC3-56F9354A00DC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0">
              <a:extLst>
                <a:ext uri="{FF2B5EF4-FFF2-40B4-BE49-F238E27FC236}">
                  <a16:creationId xmlns:a16="http://schemas.microsoft.com/office/drawing/2014/main" id="{68A646C1-14C3-C4EB-630D-E2A3E3108614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0">
              <a:extLst>
                <a:ext uri="{FF2B5EF4-FFF2-40B4-BE49-F238E27FC236}">
                  <a16:creationId xmlns:a16="http://schemas.microsoft.com/office/drawing/2014/main" id="{3A84F947-7580-48FB-E634-79A143EE6123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0">
              <a:extLst>
                <a:ext uri="{FF2B5EF4-FFF2-40B4-BE49-F238E27FC236}">
                  <a16:creationId xmlns:a16="http://schemas.microsoft.com/office/drawing/2014/main" id="{ABCB9E7F-6AAD-DAAC-E3A5-821896F04429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0">
              <a:extLst>
                <a:ext uri="{FF2B5EF4-FFF2-40B4-BE49-F238E27FC236}">
                  <a16:creationId xmlns:a16="http://schemas.microsoft.com/office/drawing/2014/main" id="{B9C07ABC-96C5-BBCD-BBFB-34DC9EFECFA0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70">
            <a:hlinkClick r:id="rId3" action="ppaction://hlinksldjump"/>
            <a:extLst>
              <a:ext uri="{FF2B5EF4-FFF2-40B4-BE49-F238E27FC236}">
                <a16:creationId xmlns:a16="http://schemas.microsoft.com/office/drawing/2014/main" id="{EAC369BA-19AE-CEE9-FE44-F5118EFEE49E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AC7647E-4BDD-4EB7-981E-659F8E2FDD1D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F3A92AEE-77E2-8018-09D7-EA201D025B7D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E2B31ED0-E8D9-CCE2-B327-E9B7FCEB1C4E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5CCB90DA-C56A-DCED-F17B-CA3007246C37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1912;p62">
            <a:extLst>
              <a:ext uri="{FF2B5EF4-FFF2-40B4-BE49-F238E27FC236}">
                <a16:creationId xmlns:a16="http://schemas.microsoft.com/office/drawing/2014/main" id="{6B51E776-15BA-8A72-D3A7-71677C89C168}"/>
              </a:ext>
            </a:extLst>
          </p:cNvPr>
          <p:cNvSpPr txBox="1"/>
          <p:nvPr/>
        </p:nvSpPr>
        <p:spPr>
          <a:xfrm>
            <a:off x="644496" y="1130470"/>
            <a:ext cx="5602741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 startAt="2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For users who purchased premium in the last 3 months: Get the number </a:t>
            </a:r>
            <a:r>
              <a:rPr lang="en-US" sz="9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ofusers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who purchased premium, the number of users who shared any </a:t>
            </a:r>
            <a:r>
              <a:rPr lang="en-US" sz="9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clips,the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total number of clips shared, and the total number of </a:t>
            </a:r>
            <a:r>
              <a:rPr lang="en-US" sz="9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gamesessions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from which the shared clips were generated</a:t>
            </a:r>
          </a:p>
        </p:txBody>
      </p:sp>
      <p:sp>
        <p:nvSpPr>
          <p:cNvPr id="8" name="Google Shape;1912;p62">
            <a:extLst>
              <a:ext uri="{FF2B5EF4-FFF2-40B4-BE49-F238E27FC236}">
                <a16:creationId xmlns:a16="http://schemas.microsoft.com/office/drawing/2014/main" id="{E0F88A5B-6555-F9AB-5934-0073188434ED}"/>
              </a:ext>
            </a:extLst>
          </p:cNvPr>
          <p:cNvSpPr txBox="1"/>
          <p:nvPr/>
        </p:nvSpPr>
        <p:spPr>
          <a:xfrm>
            <a:off x="625074" y="1644884"/>
            <a:ext cx="4149664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Query:</a:t>
            </a:r>
          </a:p>
          <a:p>
            <a:pPr marL="0" marR="0"/>
            <a:endParaRPr lang="en-US" sz="1000" b="1" dirty="0">
              <a:solidFill>
                <a:srgbClr val="739ECA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premium_users_last_3_months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premium_users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starts_at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800" b="1" dirty="0">
                <a:solidFill>
                  <a:srgbClr val="CAC580"/>
                </a:solidFill>
                <a:effectLst/>
                <a:latin typeface="Consolas" panose="020B0609020204030204" pitchFamily="49" charset="0"/>
              </a:rPr>
              <a:t>'2023-10-01'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starts_at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800" b="1" dirty="0">
                <a:solidFill>
                  <a:srgbClr val="CAC580"/>
                </a:solidFill>
                <a:effectLst/>
                <a:latin typeface="Consolas" panose="020B0609020204030204" pitchFamily="49" charset="0"/>
              </a:rPr>
              <a:t>'2023-12-31'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total_users_purchased_premium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total_users_shared_clips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clip_id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total_clips_shared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gamesession_id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total_gamesessions_shared_clips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u="sng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premium_users_last_3_months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pu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shared_clips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EECC6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9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9" name="Google Shape;1912;p62">
            <a:extLst>
              <a:ext uri="{FF2B5EF4-FFF2-40B4-BE49-F238E27FC236}">
                <a16:creationId xmlns:a16="http://schemas.microsoft.com/office/drawing/2014/main" id="{081E7C2F-D7EB-8978-1F78-422865818868}"/>
              </a:ext>
            </a:extLst>
          </p:cNvPr>
          <p:cNvSpPr txBox="1"/>
          <p:nvPr/>
        </p:nvSpPr>
        <p:spPr>
          <a:xfrm>
            <a:off x="4603769" y="1644911"/>
            <a:ext cx="3857704" cy="34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Output: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9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DF6E2-6007-29AB-1E65-A4AFB7204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372" y="1979292"/>
            <a:ext cx="3926250" cy="6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>
          <a:extLst>
            <a:ext uri="{FF2B5EF4-FFF2-40B4-BE49-F238E27FC236}">
              <a16:creationId xmlns:a16="http://schemas.microsoft.com/office/drawing/2014/main" id="{D11007D0-CAB1-E8B1-D2F1-ACE76F29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70">
            <a:extLst>
              <a:ext uri="{FF2B5EF4-FFF2-40B4-BE49-F238E27FC236}">
                <a16:creationId xmlns:a16="http://schemas.microsoft.com/office/drawing/2014/main" id="{7E684865-7D8E-5E62-5DC7-52674C5581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876" y="62330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</a:t>
            </a:r>
            <a:r>
              <a:rPr lang="en" sz="2400" dirty="0"/>
              <a:t>ql test</a:t>
            </a:r>
            <a:endParaRPr sz="2400" dirty="0"/>
          </a:p>
        </p:txBody>
      </p:sp>
      <p:sp>
        <p:nvSpPr>
          <p:cNvPr id="2732" name="Google Shape;2732;p70">
            <a:extLst>
              <a:ext uri="{FF2B5EF4-FFF2-40B4-BE49-F238E27FC236}">
                <a16:creationId xmlns:a16="http://schemas.microsoft.com/office/drawing/2014/main" id="{59874950-7AF1-2901-71C0-0332E1C40E59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33" name="Google Shape;2733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F3C1E9-21B9-0F03-C992-6B7B924E7967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04967-EE40-E260-AA5B-1618ED138031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8" name="Google Shape;2738;p70">
            <a:extLst>
              <a:ext uri="{FF2B5EF4-FFF2-40B4-BE49-F238E27FC236}">
                <a16:creationId xmlns:a16="http://schemas.microsoft.com/office/drawing/2014/main" id="{7B75DD10-BD8D-85D3-0F98-CFC02FCE9DA5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739" name="Google Shape;2739;p70">
              <a:extLst>
                <a:ext uri="{FF2B5EF4-FFF2-40B4-BE49-F238E27FC236}">
                  <a16:creationId xmlns:a16="http://schemas.microsoft.com/office/drawing/2014/main" id="{7DDE59A7-05A0-A38B-9C0D-AB2E0032EAD8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0">
              <a:extLst>
                <a:ext uri="{FF2B5EF4-FFF2-40B4-BE49-F238E27FC236}">
                  <a16:creationId xmlns:a16="http://schemas.microsoft.com/office/drawing/2014/main" id="{931C2E06-0BBA-2FD8-44B4-B7CC43A75A3F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0">
              <a:extLst>
                <a:ext uri="{FF2B5EF4-FFF2-40B4-BE49-F238E27FC236}">
                  <a16:creationId xmlns:a16="http://schemas.microsoft.com/office/drawing/2014/main" id="{04BD4ED6-28F9-8F99-9C0B-4E58A6C0A1D3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0">
              <a:extLst>
                <a:ext uri="{FF2B5EF4-FFF2-40B4-BE49-F238E27FC236}">
                  <a16:creationId xmlns:a16="http://schemas.microsoft.com/office/drawing/2014/main" id="{A40A0D6B-412D-22A4-80F7-F39D38ED8280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0">
              <a:extLst>
                <a:ext uri="{FF2B5EF4-FFF2-40B4-BE49-F238E27FC236}">
                  <a16:creationId xmlns:a16="http://schemas.microsoft.com/office/drawing/2014/main" id="{0A8B94B4-32A9-E172-80F0-37ED318B200B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0">
              <a:extLst>
                <a:ext uri="{FF2B5EF4-FFF2-40B4-BE49-F238E27FC236}">
                  <a16:creationId xmlns:a16="http://schemas.microsoft.com/office/drawing/2014/main" id="{CE50BE64-E609-0055-A3EC-D31A5EA25F2E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0">
              <a:extLst>
                <a:ext uri="{FF2B5EF4-FFF2-40B4-BE49-F238E27FC236}">
                  <a16:creationId xmlns:a16="http://schemas.microsoft.com/office/drawing/2014/main" id="{E1933D27-EFA1-397A-62B7-B53579D6DD37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0">
              <a:extLst>
                <a:ext uri="{FF2B5EF4-FFF2-40B4-BE49-F238E27FC236}">
                  <a16:creationId xmlns:a16="http://schemas.microsoft.com/office/drawing/2014/main" id="{422B287A-7E48-B9BE-F8D0-4750BBD8077F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0">
              <a:extLst>
                <a:ext uri="{FF2B5EF4-FFF2-40B4-BE49-F238E27FC236}">
                  <a16:creationId xmlns:a16="http://schemas.microsoft.com/office/drawing/2014/main" id="{8FD05DE1-3B3D-3612-18C4-6FD0748DBDC2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70">
            <a:hlinkClick r:id="rId3" action="ppaction://hlinksldjump"/>
            <a:extLst>
              <a:ext uri="{FF2B5EF4-FFF2-40B4-BE49-F238E27FC236}">
                <a16:creationId xmlns:a16="http://schemas.microsoft.com/office/drawing/2014/main" id="{8E06BD89-A74C-6783-2628-D0BC4BE48030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C687042D-BF2E-1DD9-8066-6B2599B4E848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DDD49BEA-ADBE-45AE-2D0B-C03303B75499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0775F71A-DC77-3AB9-6912-0E7215637BE3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42BAC53F-5F7D-03D6-3B03-B41FADFCAF5D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1912;p62">
            <a:extLst>
              <a:ext uri="{FF2B5EF4-FFF2-40B4-BE49-F238E27FC236}">
                <a16:creationId xmlns:a16="http://schemas.microsoft.com/office/drawing/2014/main" id="{C67CAB33-C942-2167-A0B3-A926E882700B}"/>
              </a:ext>
            </a:extLst>
          </p:cNvPr>
          <p:cNvSpPr txBox="1"/>
          <p:nvPr/>
        </p:nvSpPr>
        <p:spPr>
          <a:xfrm>
            <a:off x="644496" y="1046710"/>
            <a:ext cx="5602741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 startAt="3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Calculate, on a weekly basis: The number of users engaged. The number of clips engaged. The total number of </a:t>
            </a:r>
            <a:r>
              <a:rPr lang="en-US" sz="9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gamesessions</a:t>
            </a: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 from which the engaged clips were generated.</a:t>
            </a:r>
          </a:p>
        </p:txBody>
      </p:sp>
      <p:sp>
        <p:nvSpPr>
          <p:cNvPr id="8" name="Google Shape;1912;p62">
            <a:extLst>
              <a:ext uri="{FF2B5EF4-FFF2-40B4-BE49-F238E27FC236}">
                <a16:creationId xmlns:a16="http://schemas.microsoft.com/office/drawing/2014/main" id="{44360B58-7012-9DE4-B3AC-6735CB87715E}"/>
              </a:ext>
            </a:extLst>
          </p:cNvPr>
          <p:cNvSpPr txBox="1"/>
          <p:nvPr/>
        </p:nvSpPr>
        <p:spPr>
          <a:xfrm>
            <a:off x="621304" y="1422421"/>
            <a:ext cx="4149664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Query:</a:t>
            </a:r>
            <a:endParaRPr lang="en-US" sz="1000" b="1" dirty="0">
              <a:solidFill>
                <a:srgbClr val="739ECA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800" b="1" dirty="0">
              <a:solidFill>
                <a:srgbClr val="739ECA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week_data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DATE_TRUNC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AC580"/>
                </a:solidFill>
                <a:effectLst/>
                <a:latin typeface="Consolas" panose="020B0609020204030204" pitchFamily="49" charset="0"/>
              </a:rPr>
              <a:t>'week'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dc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week_start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/>
            <a:r>
              <a:rPr lang="en-US" sz="800" i="1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dc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dc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clip_id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i="1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dc</a:t>
            </a:r>
            <a:r>
              <a:rPr lang="en-US" sz="8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800" dirty="0" err="1">
                <a:solidFill>
                  <a:srgbClr val="0F9CAD"/>
                </a:solidFill>
                <a:effectLst/>
                <a:latin typeface="Consolas" panose="020B0609020204030204" pitchFamily="49" charset="0"/>
              </a:rPr>
              <a:t>gamesession_Id</a:t>
            </a:r>
            <a:r>
              <a:rPr lang="en-US" sz="800" dirty="0">
                <a:solidFill>
                  <a:srgbClr val="0F9CAD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gamesession_id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downloaded_clips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dc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ALL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DATE_TRUNC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CAC580"/>
                </a:solidFill>
                <a:effectLst/>
                <a:latin typeface="Consolas" panose="020B0609020204030204" pitchFamily="49" charset="0"/>
              </a:rPr>
              <a:t>'week'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created_at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week_start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/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clip_id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gamesession_id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shared_clips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sc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/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week_start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users_engaged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clip_id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clips_engaged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/>
            <a:r>
              <a:rPr lang="en-US" sz="800" b="1" dirty="0">
                <a:solidFill>
                  <a:srgbClr val="C1AA6C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gamesession_id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total_gamesessions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B788D3"/>
                </a:solidFill>
                <a:effectLst/>
                <a:latin typeface="Consolas" panose="020B0609020204030204" pitchFamily="49" charset="0"/>
              </a:rPr>
              <a:t>week_data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week_start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39EC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i="1" dirty="0" err="1">
                <a:solidFill>
                  <a:srgbClr val="00B8B8"/>
                </a:solidFill>
                <a:effectLst/>
                <a:latin typeface="Consolas" panose="020B0609020204030204" pitchFamily="49" charset="0"/>
              </a:rPr>
              <a:t>week_start</a:t>
            </a:r>
            <a:r>
              <a:rPr lang="en-US" sz="800" dirty="0">
                <a:solidFill>
                  <a:srgbClr val="EECC6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9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9" name="Google Shape;1912;p62">
            <a:extLst>
              <a:ext uri="{FF2B5EF4-FFF2-40B4-BE49-F238E27FC236}">
                <a16:creationId xmlns:a16="http://schemas.microsoft.com/office/drawing/2014/main" id="{DBD1CCB6-A460-E625-6A07-DF7F624B49EE}"/>
              </a:ext>
            </a:extLst>
          </p:cNvPr>
          <p:cNvSpPr txBox="1"/>
          <p:nvPr/>
        </p:nvSpPr>
        <p:spPr>
          <a:xfrm>
            <a:off x="4603769" y="1644911"/>
            <a:ext cx="3857704" cy="34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9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Output: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900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D2BC43-B445-8B07-8BB1-71FABEE12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810" y="1991001"/>
            <a:ext cx="3999628" cy="12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68"/>
          <p:cNvSpPr txBox="1">
            <a:spLocks noGrp="1"/>
          </p:cNvSpPr>
          <p:nvPr>
            <p:ph type="subTitle" idx="1"/>
          </p:nvPr>
        </p:nvSpPr>
        <p:spPr>
          <a:xfrm>
            <a:off x="721926" y="1565868"/>
            <a:ext cx="38026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400" dirty="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 sz="2400" dirty="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alifgala05@gmail.com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+62 823-2477-5894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https://www.linkedin.com/in/alifgalabuana/</a:t>
            </a:r>
            <a:endParaRPr dirty="0"/>
          </a:p>
        </p:txBody>
      </p:sp>
      <p:sp>
        <p:nvSpPr>
          <p:cNvPr id="2267" name="Google Shape;2267;p6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2268" name="Google Shape;2268;p68"/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9" name="Google Shape;2269;p68">
            <a:hlinkClick r:id="rId3" action="ppaction://hlinkfile"/>
          </p:cNvPr>
          <p:cNvSpPr/>
          <p:nvPr/>
        </p:nvSpPr>
        <p:spPr>
          <a:xfrm>
            <a:off x="2203883" y="302169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68">
            <a:hlinkClick r:id="rId4"/>
          </p:cNvPr>
          <p:cNvSpPr/>
          <p:nvPr/>
        </p:nvSpPr>
        <p:spPr>
          <a:xfrm>
            <a:off x="1419283" y="302169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68"/>
          <p:cNvSpPr/>
          <p:nvPr/>
        </p:nvSpPr>
        <p:spPr>
          <a:xfrm>
            <a:off x="2988483" y="3021691"/>
            <a:ext cx="518376" cy="51832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68"/>
          <p:cNvSpPr/>
          <p:nvPr/>
        </p:nvSpPr>
        <p:spPr>
          <a:xfrm rot="1685758" flipH="1">
            <a:off x="4833278" y="28287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4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2275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2276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1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2283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8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2289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2307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1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8"/>
          <p:cNvSpPr/>
          <p:nvPr/>
        </p:nvSpPr>
        <p:spPr>
          <a:xfrm>
            <a:off x="3930312" y="9968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68"/>
          <p:cNvSpPr/>
          <p:nvPr/>
        </p:nvSpPr>
        <p:spPr>
          <a:xfrm flipH="1">
            <a:off x="4841319" y="1430843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5" name="Google Shape;2315;p68"/>
          <p:cNvGrpSpPr/>
          <p:nvPr/>
        </p:nvGrpSpPr>
        <p:grpSpPr>
          <a:xfrm>
            <a:off x="1518158" y="3121605"/>
            <a:ext cx="320617" cy="320697"/>
            <a:chOff x="1379798" y="1723250"/>
            <a:chExt cx="397887" cy="397887"/>
          </a:xfrm>
        </p:grpSpPr>
        <p:sp>
          <p:nvSpPr>
            <p:cNvPr id="2316" name="Google Shape;2316;p6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499;p89">
            <a:extLst>
              <a:ext uri="{FF2B5EF4-FFF2-40B4-BE49-F238E27FC236}">
                <a16:creationId xmlns:a16="http://schemas.microsoft.com/office/drawing/2014/main" id="{5D16E6A5-56B6-852E-75DA-CB86BA7BE9AA}"/>
              </a:ext>
            </a:extLst>
          </p:cNvPr>
          <p:cNvGrpSpPr/>
          <p:nvPr/>
        </p:nvGrpSpPr>
        <p:grpSpPr>
          <a:xfrm>
            <a:off x="2287689" y="3088421"/>
            <a:ext cx="365775" cy="387581"/>
            <a:chOff x="2408992" y="1722875"/>
            <a:chExt cx="397761" cy="397093"/>
          </a:xfrm>
          <a:solidFill>
            <a:srgbClr val="0E166C"/>
          </a:solidFill>
        </p:grpSpPr>
        <p:sp>
          <p:nvSpPr>
            <p:cNvPr id="3" name="Google Shape;10500;p89">
              <a:extLst>
                <a:ext uri="{FF2B5EF4-FFF2-40B4-BE49-F238E27FC236}">
                  <a16:creationId xmlns:a16="http://schemas.microsoft.com/office/drawing/2014/main" id="{BC112F1D-1FF4-0B4A-5B11-FBC5B68016E6}"/>
                </a:ext>
              </a:extLst>
            </p:cNvPr>
            <p:cNvSpPr/>
            <p:nvPr/>
          </p:nvSpPr>
          <p:spPr>
            <a:xfrm>
              <a:off x="2492135" y="1827639"/>
              <a:ext cx="213667" cy="185326"/>
            </a:xfrm>
            <a:custGeom>
              <a:avLst/>
              <a:gdLst/>
              <a:ahLst/>
              <a:cxnLst/>
              <a:rect l="l" t="t" r="r" b="b"/>
              <a:pathLst>
                <a:path w="10238" h="8880" extrusionOk="0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166C"/>
                </a:solidFill>
              </a:endParaRPr>
            </a:p>
          </p:txBody>
        </p:sp>
        <p:sp>
          <p:nvSpPr>
            <p:cNvPr id="4" name="Google Shape;10501;p89">
              <a:extLst>
                <a:ext uri="{FF2B5EF4-FFF2-40B4-BE49-F238E27FC236}">
                  <a16:creationId xmlns:a16="http://schemas.microsoft.com/office/drawing/2014/main" id="{D0F31D40-28FD-960B-CAE6-CEA31716D3C1}"/>
                </a:ext>
              </a:extLst>
            </p:cNvPr>
            <p:cNvSpPr/>
            <p:nvPr/>
          </p:nvSpPr>
          <p:spPr>
            <a:xfrm>
              <a:off x="2408992" y="1722875"/>
              <a:ext cx="397761" cy="397093"/>
            </a:xfrm>
            <a:custGeom>
              <a:avLst/>
              <a:gdLst/>
              <a:ahLst/>
              <a:cxnLst/>
              <a:rect l="l" t="t" r="r" b="b"/>
              <a:pathLst>
                <a:path w="19059" h="19027" extrusionOk="0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166C"/>
                </a:solidFill>
              </a:endParaRPr>
            </a:p>
          </p:txBody>
        </p:sp>
      </p:grpSp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7D0A134E-7538-E7CB-89A0-852C759B5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223" y="3093817"/>
            <a:ext cx="378800" cy="342104"/>
          </a:xfrm>
          <a:prstGeom prst="rect">
            <a:avLst/>
          </a:prstGeom>
        </p:spPr>
      </p:pic>
      <p:sp>
        <p:nvSpPr>
          <p:cNvPr id="7" name="Google Shape;644;p40">
            <a:extLst>
              <a:ext uri="{FF2B5EF4-FFF2-40B4-BE49-F238E27FC236}">
                <a16:creationId xmlns:a16="http://schemas.microsoft.com/office/drawing/2014/main" id="{0589E6B3-85D2-CB9E-B43E-D763838BC3DC}"/>
              </a:ext>
            </a:extLst>
          </p:cNvPr>
          <p:cNvSpPr/>
          <p:nvPr/>
        </p:nvSpPr>
        <p:spPr>
          <a:xfrm>
            <a:off x="669500" y="3750761"/>
            <a:ext cx="4663337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07D1A3FB-492B-26B1-C278-AB9F0F64EE52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A7CE76F5-F6E9-81DA-666C-210806FD8199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2566DE84-A227-6033-000B-6D25ABB74D19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EE6161CC-1294-D13C-458F-C26369A64F23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41574" y="151463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51463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1574" y="325025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25025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ql test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395C19BF-95C5-A8DA-6245-98D9EAD5844E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CE561C1C-7971-F144-A78D-6C78B6B3B2A8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1004ECE4-1063-9FC8-FAA1-C158CEBC31CE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8667E687-065F-5D2A-3C42-C4E385071914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Introduction</a:t>
            </a:r>
            <a:endParaRPr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03CD707A-ADA9-4E98-61CC-487E84B2975E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6E42744A-B463-4F3C-9F7A-72C67590612E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4E5D7784-C499-F9B2-DF8E-7C2B0B6915F2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8F229FC5-0F6B-5265-8BAD-089522236A5B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1388392" y="1294753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Background</a:t>
            </a:r>
            <a:endParaRPr sz="2400"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882800" y="1918329"/>
            <a:ext cx="3317767" cy="1306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2"/>
                </a:solidFill>
              </a:rPr>
              <a:t>Eklipse</a:t>
            </a:r>
            <a:r>
              <a:rPr lang="en-US" sz="1200" dirty="0"/>
              <a:t> is a platform that processes gaming sessions and user-generated clips, offering video editing, sharing, and download features. Users are categorized as Free or Premium, with Free users significantly outnumbering Premium users.</a:t>
            </a:r>
            <a:endParaRPr sz="1050"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1432492" y="182445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5416740" y="1294753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Key-insight</a:t>
            </a:r>
            <a:endParaRPr sz="2400"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subTitle" idx="15"/>
          </p:nvPr>
        </p:nvSpPr>
        <p:spPr>
          <a:xfrm>
            <a:off x="4873689" y="1903156"/>
            <a:ext cx="3317767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majority of gaming sessions are contributed by Free users, though they exhibit lower engagement compared to Premium users.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Games like COD: Warzone, Fortnite, and Apex Legends drive significant activity and are key drivers of user engagement on the platform.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Targeted promotional strategies for Free users could effectively increase Premium user conversion rates.</a:t>
            </a:r>
          </a:p>
        </p:txBody>
      </p:sp>
      <p:cxnSp>
        <p:nvCxnSpPr>
          <p:cNvPr id="768" name="Google Shape;768;p42"/>
          <p:cNvCxnSpPr/>
          <p:nvPr/>
        </p:nvCxnSpPr>
        <p:spPr>
          <a:xfrm>
            <a:off x="5369637" y="182445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90EE1-D9DA-6EC6-FD77-A738A74A95D8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sz="3200" dirty="0"/>
              <a:t>Exclusive Summary</a:t>
            </a:r>
          </a:p>
        </p:txBody>
      </p:sp>
      <p:sp>
        <p:nvSpPr>
          <p:cNvPr id="22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E03EFD96-E201-399A-24AF-93BD36CBC70D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9FE096C1-2907-5B4B-4D5D-2F8D29764027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40930653-714D-6792-42CB-E47A43C0E27B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E876EFAD-9C05-C6D0-EF21-7FC92F0585B5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57130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 STATEMENT</a:t>
            </a:r>
            <a:endParaRPr sz="2400"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381800" y="1939016"/>
            <a:ext cx="2798593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company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faces challenges in increasing Free-to-Premium user conversions and determining which games to focus on to drive greater engagement.</a:t>
            </a:r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oal &amp; objective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4824533" y="3024380"/>
            <a:ext cx="2953958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behavioral differences between Free and Premium users.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games dominating user activity on the platform.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strategic recommendations to boost Premium subscriptions.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VS SOLUTION</a:t>
            </a:r>
            <a:endParaRPr sz="3200"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687942" y="1920451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462699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846638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7460" y="3022637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30" y="3431602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681581" y="201748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8065520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3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3FC1D062-DE12-62D2-DB39-E31696644FB5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C2562CE7-2B70-FE77-DEDC-9665C0E43346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28ADDFD6-82C7-872D-59C6-B6D7023BBB4E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4471E95A-CB62-4537-F340-9D2E35360825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>
          <a:extLst>
            <a:ext uri="{FF2B5EF4-FFF2-40B4-BE49-F238E27FC236}">
              <a16:creationId xmlns:a16="http://schemas.microsoft.com/office/drawing/2014/main" id="{6A0E8082-9AD1-465D-CF54-45AF3613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>
            <a:extLst>
              <a:ext uri="{FF2B5EF4-FFF2-40B4-BE49-F238E27FC236}">
                <a16:creationId xmlns:a16="http://schemas.microsoft.com/office/drawing/2014/main" id="{E6402400-428B-550C-814A-98AD39618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500" y="2468832"/>
            <a:ext cx="259429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cleaning &amp; PREPROCESSING</a:t>
            </a:r>
            <a:endParaRPr sz="1800" dirty="0"/>
          </a:p>
        </p:txBody>
      </p:sp>
      <p:cxnSp>
        <p:nvCxnSpPr>
          <p:cNvPr id="1085" name="Google Shape;1085;p47">
            <a:extLst>
              <a:ext uri="{FF2B5EF4-FFF2-40B4-BE49-F238E27FC236}">
                <a16:creationId xmlns:a16="http://schemas.microsoft.com/office/drawing/2014/main" id="{8F6E8907-0F85-5CA5-F1B8-758E0D169A47}"/>
              </a:ext>
            </a:extLst>
          </p:cNvPr>
          <p:cNvCxnSpPr/>
          <p:nvPr/>
        </p:nvCxnSpPr>
        <p:spPr>
          <a:xfrm>
            <a:off x="736350" y="2916672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>
            <a:extLst>
              <a:ext uri="{FF2B5EF4-FFF2-40B4-BE49-F238E27FC236}">
                <a16:creationId xmlns:a16="http://schemas.microsoft.com/office/drawing/2014/main" id="{0E252615-AD07-AF46-91CA-0CE4CBE4E93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087" name="Google Shape;1087;p47">
            <a:extLst>
              <a:ext uri="{FF2B5EF4-FFF2-40B4-BE49-F238E27FC236}">
                <a16:creationId xmlns:a16="http://schemas.microsoft.com/office/drawing/2014/main" id="{46ACC99C-2223-3812-219E-F76554FD0A50}"/>
              </a:ext>
            </a:extLst>
          </p:cNvPr>
          <p:cNvSpPr/>
          <p:nvPr/>
        </p:nvSpPr>
        <p:spPr>
          <a:xfrm>
            <a:off x="139127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7">
            <a:extLst>
              <a:ext uri="{FF2B5EF4-FFF2-40B4-BE49-F238E27FC236}">
                <a16:creationId xmlns:a16="http://schemas.microsoft.com/office/drawing/2014/main" id="{39CE007D-88AF-6A33-397C-7D6FE575DC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Data</a:t>
            </a:r>
            <a:r>
              <a:rPr lang="en" sz="1800" dirty="0"/>
              <a:t> Analytics</a:t>
            </a:r>
            <a:endParaRPr sz="1800" dirty="0"/>
          </a:p>
        </p:txBody>
      </p:sp>
      <p:sp>
        <p:nvSpPr>
          <p:cNvPr id="1090" name="Google Shape;1090;p47">
            <a:extLst>
              <a:ext uri="{FF2B5EF4-FFF2-40B4-BE49-F238E27FC236}">
                <a16:creationId xmlns:a16="http://schemas.microsoft.com/office/drawing/2014/main" id="{5B5FA275-89CD-1C15-EC80-098DE04B64E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Recommendation</a:t>
            </a:r>
            <a:endParaRPr sz="1800" dirty="0"/>
          </a:p>
        </p:txBody>
      </p:sp>
      <p:sp>
        <p:nvSpPr>
          <p:cNvPr id="1092" name="Google Shape;1092;p47">
            <a:extLst>
              <a:ext uri="{FF2B5EF4-FFF2-40B4-BE49-F238E27FC236}">
                <a16:creationId xmlns:a16="http://schemas.microsoft.com/office/drawing/2014/main" id="{47C2FEEE-FD45-4D63-8FB1-EB17AC2E4FA4}"/>
              </a:ext>
            </a:extLst>
          </p:cNvPr>
          <p:cNvSpPr/>
          <p:nvPr/>
        </p:nvSpPr>
        <p:spPr>
          <a:xfrm>
            <a:off x="4133728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47">
            <a:extLst>
              <a:ext uri="{FF2B5EF4-FFF2-40B4-BE49-F238E27FC236}">
                <a16:creationId xmlns:a16="http://schemas.microsoft.com/office/drawing/2014/main" id="{9927ED4A-5940-A245-A1DE-F89A606FA988}"/>
              </a:ext>
            </a:extLst>
          </p:cNvPr>
          <p:cNvCxnSpPr/>
          <p:nvPr/>
        </p:nvCxnSpPr>
        <p:spPr>
          <a:xfrm>
            <a:off x="3478800" y="2916672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47">
            <a:extLst>
              <a:ext uri="{FF2B5EF4-FFF2-40B4-BE49-F238E27FC236}">
                <a16:creationId xmlns:a16="http://schemas.microsoft.com/office/drawing/2014/main" id="{76406B06-DD3C-3508-6C4C-27EFEB218486}"/>
              </a:ext>
            </a:extLst>
          </p:cNvPr>
          <p:cNvCxnSpPr/>
          <p:nvPr/>
        </p:nvCxnSpPr>
        <p:spPr>
          <a:xfrm>
            <a:off x="6221238" y="2916672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>
            <a:extLst>
              <a:ext uri="{FF2B5EF4-FFF2-40B4-BE49-F238E27FC236}">
                <a16:creationId xmlns:a16="http://schemas.microsoft.com/office/drawing/2014/main" id="{C1861AE2-E3EF-EB92-7884-10EEC6D913DB}"/>
              </a:ext>
            </a:extLst>
          </p:cNvPr>
          <p:cNvSpPr/>
          <p:nvPr/>
        </p:nvSpPr>
        <p:spPr>
          <a:xfrm>
            <a:off x="6876165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47">
            <a:extLst>
              <a:ext uri="{FF2B5EF4-FFF2-40B4-BE49-F238E27FC236}">
                <a16:creationId xmlns:a16="http://schemas.microsoft.com/office/drawing/2014/main" id="{51EEFCF2-47C9-305E-5339-A1CC0CB197E1}"/>
              </a:ext>
            </a:extLst>
          </p:cNvPr>
          <p:cNvGrpSpPr/>
          <p:nvPr/>
        </p:nvGrpSpPr>
        <p:grpSpPr>
          <a:xfrm>
            <a:off x="1627800" y="1729787"/>
            <a:ext cx="403500" cy="458981"/>
            <a:chOff x="2556986" y="1770972"/>
            <a:chExt cx="384798" cy="437708"/>
          </a:xfrm>
        </p:grpSpPr>
        <p:sp>
          <p:nvSpPr>
            <p:cNvPr id="1097" name="Google Shape;1097;p47">
              <a:extLst>
                <a:ext uri="{FF2B5EF4-FFF2-40B4-BE49-F238E27FC236}">
                  <a16:creationId xmlns:a16="http://schemas.microsoft.com/office/drawing/2014/main" id="{0BF3530E-2E5F-10EB-4712-EB10C4B31C40}"/>
                </a:ext>
              </a:extLst>
            </p:cNvPr>
            <p:cNvSpPr/>
            <p:nvPr/>
          </p:nvSpPr>
          <p:spPr>
            <a:xfrm>
              <a:off x="2556986" y="1945304"/>
              <a:ext cx="384798" cy="263377"/>
            </a:xfrm>
            <a:custGeom>
              <a:avLst/>
              <a:gdLst/>
              <a:ahLst/>
              <a:cxnLst/>
              <a:rect l="l" t="t" r="r" b="b"/>
              <a:pathLst>
                <a:path w="19040" h="13032" extrusionOk="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>
              <a:extLst>
                <a:ext uri="{FF2B5EF4-FFF2-40B4-BE49-F238E27FC236}">
                  <a16:creationId xmlns:a16="http://schemas.microsoft.com/office/drawing/2014/main" id="{F7128242-182B-B0F0-CDCB-07D74E3CED0A}"/>
                </a:ext>
              </a:extLst>
            </p:cNvPr>
            <p:cNvSpPr/>
            <p:nvPr/>
          </p:nvSpPr>
          <p:spPr>
            <a:xfrm>
              <a:off x="2653792" y="1770972"/>
              <a:ext cx="191187" cy="59498"/>
            </a:xfrm>
            <a:custGeom>
              <a:avLst/>
              <a:gdLst/>
              <a:ahLst/>
              <a:cxnLst/>
              <a:rect l="l" t="t" r="r" b="b"/>
              <a:pathLst>
                <a:path w="9460" h="2944" extrusionOk="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>
              <a:extLst>
                <a:ext uri="{FF2B5EF4-FFF2-40B4-BE49-F238E27FC236}">
                  <a16:creationId xmlns:a16="http://schemas.microsoft.com/office/drawing/2014/main" id="{3D7DF227-10E2-D665-23A3-C4A4F514267A}"/>
                </a:ext>
              </a:extLst>
            </p:cNvPr>
            <p:cNvSpPr/>
            <p:nvPr/>
          </p:nvSpPr>
          <p:spPr>
            <a:xfrm>
              <a:off x="2736653" y="1886634"/>
              <a:ext cx="25465" cy="25465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>
              <a:extLst>
                <a:ext uri="{FF2B5EF4-FFF2-40B4-BE49-F238E27FC236}">
                  <a16:creationId xmlns:a16="http://schemas.microsoft.com/office/drawing/2014/main" id="{335DED40-0A3D-9E2A-5E93-D105891BC238}"/>
                </a:ext>
              </a:extLst>
            </p:cNvPr>
            <p:cNvSpPr/>
            <p:nvPr/>
          </p:nvSpPr>
          <p:spPr>
            <a:xfrm>
              <a:off x="2694394" y="1828793"/>
              <a:ext cx="109963" cy="42582"/>
            </a:xfrm>
            <a:custGeom>
              <a:avLst/>
              <a:gdLst/>
              <a:ahLst/>
              <a:cxnLst/>
              <a:rect l="l" t="t" r="r" b="b"/>
              <a:pathLst>
                <a:path w="5441" h="2107" extrusionOk="0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7">
            <a:extLst>
              <a:ext uri="{FF2B5EF4-FFF2-40B4-BE49-F238E27FC236}">
                <a16:creationId xmlns:a16="http://schemas.microsoft.com/office/drawing/2014/main" id="{7B9211AB-1AE9-4F82-ED40-1947A9D79A53}"/>
              </a:ext>
            </a:extLst>
          </p:cNvPr>
          <p:cNvGrpSpPr/>
          <p:nvPr/>
        </p:nvGrpSpPr>
        <p:grpSpPr>
          <a:xfrm>
            <a:off x="7084947" y="1729776"/>
            <a:ext cx="458981" cy="459002"/>
            <a:chOff x="3738402" y="2968779"/>
            <a:chExt cx="437708" cy="437728"/>
          </a:xfrm>
        </p:grpSpPr>
        <p:sp>
          <p:nvSpPr>
            <p:cNvPr id="1102" name="Google Shape;1102;p47">
              <a:extLst>
                <a:ext uri="{FF2B5EF4-FFF2-40B4-BE49-F238E27FC236}">
                  <a16:creationId xmlns:a16="http://schemas.microsoft.com/office/drawing/2014/main" id="{F70C20CD-BC74-93AD-2B42-40FEBBD447DB}"/>
                </a:ext>
              </a:extLst>
            </p:cNvPr>
            <p:cNvSpPr/>
            <p:nvPr/>
          </p:nvSpPr>
          <p:spPr>
            <a:xfrm>
              <a:off x="4017765" y="3020071"/>
              <a:ext cx="70573" cy="25849"/>
            </a:xfrm>
            <a:custGeom>
              <a:avLst/>
              <a:gdLst/>
              <a:ahLst/>
              <a:cxnLst/>
              <a:rect l="l" t="t" r="r" b="b"/>
              <a:pathLst>
                <a:path w="3492" h="1279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50" y="1279"/>
                  </a:cubicBezTo>
                  <a:lnTo>
                    <a:pt x="2842" y="1279"/>
                  </a:lnTo>
                  <a:cubicBezTo>
                    <a:pt x="3207" y="1279"/>
                    <a:pt x="3491" y="995"/>
                    <a:pt x="3491" y="650"/>
                  </a:cubicBezTo>
                  <a:cubicBezTo>
                    <a:pt x="3491" y="284"/>
                    <a:pt x="320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>
              <a:extLst>
                <a:ext uri="{FF2B5EF4-FFF2-40B4-BE49-F238E27FC236}">
                  <a16:creationId xmlns:a16="http://schemas.microsoft.com/office/drawing/2014/main" id="{D86C5204-2977-7D28-122E-232AAE0C9BB9}"/>
                </a:ext>
              </a:extLst>
            </p:cNvPr>
            <p:cNvSpPr/>
            <p:nvPr/>
          </p:nvSpPr>
          <p:spPr>
            <a:xfrm>
              <a:off x="4105961" y="3193595"/>
              <a:ext cx="70149" cy="25849"/>
            </a:xfrm>
            <a:custGeom>
              <a:avLst/>
              <a:gdLst/>
              <a:ahLst/>
              <a:cxnLst/>
              <a:rect l="l" t="t" r="r" b="b"/>
              <a:pathLst>
                <a:path w="3471" h="1279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2842" y="1279"/>
                  </a:lnTo>
                  <a:cubicBezTo>
                    <a:pt x="3187" y="1279"/>
                    <a:pt x="3471" y="995"/>
                    <a:pt x="3471" y="650"/>
                  </a:cubicBezTo>
                  <a:cubicBezTo>
                    <a:pt x="3471" y="284"/>
                    <a:pt x="318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>
              <a:extLst>
                <a:ext uri="{FF2B5EF4-FFF2-40B4-BE49-F238E27FC236}">
                  <a16:creationId xmlns:a16="http://schemas.microsoft.com/office/drawing/2014/main" id="{E3A125D2-D449-AF9A-1D91-FA156B30B9D3}"/>
                </a:ext>
              </a:extLst>
            </p:cNvPr>
            <p:cNvSpPr/>
            <p:nvPr/>
          </p:nvSpPr>
          <p:spPr>
            <a:xfrm>
              <a:off x="4037045" y="3329770"/>
              <a:ext cx="70573" cy="25465"/>
            </a:xfrm>
            <a:custGeom>
              <a:avLst/>
              <a:gdLst/>
              <a:ahLst/>
              <a:cxnLst/>
              <a:rect l="l" t="t" r="r" b="b"/>
              <a:pathLst>
                <a:path w="3492" h="1260" extrusionOk="0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842" y="1259"/>
                  </a:lnTo>
                  <a:cubicBezTo>
                    <a:pt x="3207" y="1259"/>
                    <a:pt x="3491" y="975"/>
                    <a:pt x="3491" y="630"/>
                  </a:cubicBezTo>
                  <a:cubicBezTo>
                    <a:pt x="3491" y="285"/>
                    <a:pt x="3207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>
              <a:extLst>
                <a:ext uri="{FF2B5EF4-FFF2-40B4-BE49-F238E27FC236}">
                  <a16:creationId xmlns:a16="http://schemas.microsoft.com/office/drawing/2014/main" id="{0A5B62BF-3A46-C15A-AAED-E125F2B469E2}"/>
                </a:ext>
              </a:extLst>
            </p:cNvPr>
            <p:cNvSpPr/>
            <p:nvPr/>
          </p:nvSpPr>
          <p:spPr>
            <a:xfrm>
              <a:off x="3917261" y="3219423"/>
              <a:ext cx="190358" cy="187084"/>
            </a:xfrm>
            <a:custGeom>
              <a:avLst/>
              <a:gdLst/>
              <a:ahLst/>
              <a:cxnLst/>
              <a:rect l="l" t="t" r="r" b="b"/>
              <a:pathLst>
                <a:path w="9419" h="9257" extrusionOk="0">
                  <a:moveTo>
                    <a:pt x="0" y="1"/>
                  </a:moveTo>
                  <a:lnTo>
                    <a:pt x="0" y="6618"/>
                  </a:lnTo>
                  <a:cubicBezTo>
                    <a:pt x="366" y="6598"/>
                    <a:pt x="751" y="6537"/>
                    <a:pt x="1096" y="6455"/>
                  </a:cubicBezTo>
                  <a:lnTo>
                    <a:pt x="3715" y="9074"/>
                  </a:lnTo>
                  <a:cubicBezTo>
                    <a:pt x="3816" y="9196"/>
                    <a:pt x="3979" y="9256"/>
                    <a:pt x="4161" y="9256"/>
                  </a:cubicBezTo>
                  <a:lnTo>
                    <a:pt x="8769" y="9256"/>
                  </a:lnTo>
                  <a:cubicBezTo>
                    <a:pt x="9134" y="9256"/>
                    <a:pt x="9418" y="8972"/>
                    <a:pt x="9418" y="8627"/>
                  </a:cubicBezTo>
                  <a:cubicBezTo>
                    <a:pt x="9418" y="8282"/>
                    <a:pt x="9134" y="7998"/>
                    <a:pt x="8769" y="7998"/>
                  </a:cubicBezTo>
                  <a:lnTo>
                    <a:pt x="4425" y="7998"/>
                  </a:lnTo>
                  <a:lnTo>
                    <a:pt x="2476" y="6029"/>
                  </a:lnTo>
                  <a:cubicBezTo>
                    <a:pt x="3288" y="5704"/>
                    <a:pt x="4019" y="5238"/>
                    <a:pt x="4689" y="46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>
              <a:extLst>
                <a:ext uri="{FF2B5EF4-FFF2-40B4-BE49-F238E27FC236}">
                  <a16:creationId xmlns:a16="http://schemas.microsoft.com/office/drawing/2014/main" id="{E11C8EC6-163E-6BC2-20DB-13F49256D34F}"/>
                </a:ext>
              </a:extLst>
            </p:cNvPr>
            <p:cNvSpPr/>
            <p:nvPr/>
          </p:nvSpPr>
          <p:spPr>
            <a:xfrm>
              <a:off x="3796243" y="3022517"/>
              <a:ext cx="95593" cy="134983"/>
            </a:xfrm>
            <a:custGeom>
              <a:avLst/>
              <a:gdLst/>
              <a:ahLst/>
              <a:cxnLst/>
              <a:rect l="l" t="t" r="r" b="b"/>
              <a:pathLst>
                <a:path w="4730" h="6679" extrusionOk="0">
                  <a:moveTo>
                    <a:pt x="4730" y="1"/>
                  </a:moveTo>
                  <a:cubicBezTo>
                    <a:pt x="2923" y="143"/>
                    <a:pt x="1299" y="853"/>
                    <a:pt x="0" y="1970"/>
                  </a:cubicBezTo>
                  <a:lnTo>
                    <a:pt x="4730" y="667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>
              <a:extLst>
                <a:ext uri="{FF2B5EF4-FFF2-40B4-BE49-F238E27FC236}">
                  <a16:creationId xmlns:a16="http://schemas.microsoft.com/office/drawing/2014/main" id="{787847EA-D13C-5F5E-145F-E17E8AD5DFE3}"/>
                </a:ext>
              </a:extLst>
            </p:cNvPr>
            <p:cNvSpPr/>
            <p:nvPr/>
          </p:nvSpPr>
          <p:spPr>
            <a:xfrm>
              <a:off x="3738402" y="3080358"/>
              <a:ext cx="153434" cy="272815"/>
            </a:xfrm>
            <a:custGeom>
              <a:avLst/>
              <a:gdLst/>
              <a:ahLst/>
              <a:cxnLst/>
              <a:rect l="l" t="t" r="r" b="b"/>
              <a:pathLst>
                <a:path w="7592" h="13499" extrusionOk="0">
                  <a:moveTo>
                    <a:pt x="1969" y="1"/>
                  </a:moveTo>
                  <a:cubicBezTo>
                    <a:pt x="751" y="1442"/>
                    <a:pt x="0" y="3289"/>
                    <a:pt x="0" y="5319"/>
                  </a:cubicBezTo>
                  <a:cubicBezTo>
                    <a:pt x="0" y="9642"/>
                    <a:pt x="3350" y="13194"/>
                    <a:pt x="7592" y="13499"/>
                  </a:cubicBezTo>
                  <a:lnTo>
                    <a:pt x="7592" y="5603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>
              <a:extLst>
                <a:ext uri="{FF2B5EF4-FFF2-40B4-BE49-F238E27FC236}">
                  <a16:creationId xmlns:a16="http://schemas.microsoft.com/office/drawing/2014/main" id="{88875F54-009A-0B49-9CEA-C73FC4CB04A3}"/>
                </a:ext>
              </a:extLst>
            </p:cNvPr>
            <p:cNvSpPr/>
            <p:nvPr/>
          </p:nvSpPr>
          <p:spPr>
            <a:xfrm>
              <a:off x="3917261" y="2968779"/>
              <a:ext cx="171078" cy="188721"/>
            </a:xfrm>
            <a:custGeom>
              <a:avLst/>
              <a:gdLst/>
              <a:ahLst/>
              <a:cxnLst/>
              <a:rect l="l" t="t" r="r" b="b"/>
              <a:pathLst>
                <a:path w="8465" h="9338" extrusionOk="0">
                  <a:moveTo>
                    <a:pt x="3958" y="1"/>
                  </a:moveTo>
                  <a:cubicBezTo>
                    <a:pt x="3776" y="1"/>
                    <a:pt x="3633" y="82"/>
                    <a:pt x="3512" y="204"/>
                  </a:cubicBezTo>
                  <a:lnTo>
                    <a:pt x="914" y="2782"/>
                  </a:lnTo>
                  <a:cubicBezTo>
                    <a:pt x="609" y="2721"/>
                    <a:pt x="305" y="2680"/>
                    <a:pt x="0" y="2660"/>
                  </a:cubicBezTo>
                  <a:lnTo>
                    <a:pt x="0" y="9338"/>
                  </a:lnTo>
                  <a:lnTo>
                    <a:pt x="4709" y="4629"/>
                  </a:lnTo>
                  <a:cubicBezTo>
                    <a:pt x="3999" y="4020"/>
                    <a:pt x="3187" y="3533"/>
                    <a:pt x="2314" y="3188"/>
                  </a:cubicBezTo>
                  <a:lnTo>
                    <a:pt x="4222" y="1280"/>
                  </a:lnTo>
                  <a:lnTo>
                    <a:pt x="7815" y="1280"/>
                  </a:lnTo>
                  <a:cubicBezTo>
                    <a:pt x="8180" y="1280"/>
                    <a:pt x="8464" y="996"/>
                    <a:pt x="8464" y="650"/>
                  </a:cubicBezTo>
                  <a:cubicBezTo>
                    <a:pt x="8464" y="285"/>
                    <a:pt x="8180" y="1"/>
                    <a:pt x="7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>
              <a:extLst>
                <a:ext uri="{FF2B5EF4-FFF2-40B4-BE49-F238E27FC236}">
                  <a16:creationId xmlns:a16="http://schemas.microsoft.com/office/drawing/2014/main" id="{18AC9829-660A-CBF6-7DD5-4EB4079B2038}"/>
                </a:ext>
              </a:extLst>
            </p:cNvPr>
            <p:cNvSpPr/>
            <p:nvPr/>
          </p:nvSpPr>
          <p:spPr>
            <a:xfrm>
              <a:off x="3922596" y="3080358"/>
              <a:ext cx="253514" cy="215398"/>
            </a:xfrm>
            <a:custGeom>
              <a:avLst/>
              <a:gdLst/>
              <a:ahLst/>
              <a:cxnLst/>
              <a:rect l="l" t="t" r="r" b="b"/>
              <a:pathLst>
                <a:path w="12544" h="10658" extrusionOk="0">
                  <a:moveTo>
                    <a:pt x="5338" y="1"/>
                  </a:moveTo>
                  <a:lnTo>
                    <a:pt x="0" y="5339"/>
                  </a:lnTo>
                  <a:lnTo>
                    <a:pt x="5318" y="10657"/>
                  </a:lnTo>
                  <a:cubicBezTo>
                    <a:pt x="6374" y="9419"/>
                    <a:pt x="7084" y="7856"/>
                    <a:pt x="7246" y="6151"/>
                  </a:cubicBezTo>
                  <a:lnTo>
                    <a:pt x="9053" y="4345"/>
                  </a:lnTo>
                  <a:lnTo>
                    <a:pt x="11915" y="4345"/>
                  </a:lnTo>
                  <a:cubicBezTo>
                    <a:pt x="12260" y="4345"/>
                    <a:pt x="12544" y="4060"/>
                    <a:pt x="12544" y="3715"/>
                  </a:cubicBezTo>
                  <a:cubicBezTo>
                    <a:pt x="12544" y="3350"/>
                    <a:pt x="12260" y="3066"/>
                    <a:pt x="11915" y="3066"/>
                  </a:cubicBezTo>
                  <a:lnTo>
                    <a:pt x="8789" y="3066"/>
                  </a:lnTo>
                  <a:cubicBezTo>
                    <a:pt x="8627" y="3066"/>
                    <a:pt x="8464" y="3147"/>
                    <a:pt x="8342" y="3249"/>
                  </a:cubicBezTo>
                  <a:lnTo>
                    <a:pt x="7226" y="4365"/>
                  </a:lnTo>
                  <a:cubicBezTo>
                    <a:pt x="7043" y="2721"/>
                    <a:pt x="6353" y="1219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>
            <a:extLst>
              <a:ext uri="{FF2B5EF4-FFF2-40B4-BE49-F238E27FC236}">
                <a16:creationId xmlns:a16="http://schemas.microsoft.com/office/drawing/2014/main" id="{24CAA5AB-48BC-8C54-D1EE-ADC4470E5DFC}"/>
              </a:ext>
            </a:extLst>
          </p:cNvPr>
          <p:cNvGrpSpPr/>
          <p:nvPr/>
        </p:nvGrpSpPr>
        <p:grpSpPr>
          <a:xfrm>
            <a:off x="4342711" y="1729787"/>
            <a:ext cx="458578" cy="458981"/>
            <a:chOff x="4342641" y="1770972"/>
            <a:chExt cx="437324" cy="437708"/>
          </a:xfrm>
        </p:grpSpPr>
        <p:sp>
          <p:nvSpPr>
            <p:cNvPr id="1111" name="Google Shape;1111;p47">
              <a:extLst>
                <a:ext uri="{FF2B5EF4-FFF2-40B4-BE49-F238E27FC236}">
                  <a16:creationId xmlns:a16="http://schemas.microsoft.com/office/drawing/2014/main" id="{38D85131-EBDA-5D58-8019-FA5CA68410B1}"/>
                </a:ext>
              </a:extLst>
            </p:cNvPr>
            <p:cNvSpPr/>
            <p:nvPr/>
          </p:nvSpPr>
          <p:spPr>
            <a:xfrm>
              <a:off x="4400078" y="2118827"/>
              <a:ext cx="25869" cy="25444"/>
            </a:xfrm>
            <a:custGeom>
              <a:avLst/>
              <a:gdLst/>
              <a:ahLst/>
              <a:cxnLst/>
              <a:rect l="l" t="t" r="r" b="b"/>
              <a:pathLst>
                <a:path w="1280" h="1259" extrusionOk="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>
              <a:extLst>
                <a:ext uri="{FF2B5EF4-FFF2-40B4-BE49-F238E27FC236}">
                  <a16:creationId xmlns:a16="http://schemas.microsoft.com/office/drawing/2014/main" id="{EB1D50FB-9782-DD99-5F32-D5FB47869F90}"/>
                </a:ext>
              </a:extLst>
            </p:cNvPr>
            <p:cNvSpPr/>
            <p:nvPr/>
          </p:nvSpPr>
          <p:spPr>
            <a:xfrm>
              <a:off x="4400078" y="1963351"/>
              <a:ext cx="25869" cy="25869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>
              <a:extLst>
                <a:ext uri="{FF2B5EF4-FFF2-40B4-BE49-F238E27FC236}">
                  <a16:creationId xmlns:a16="http://schemas.microsoft.com/office/drawing/2014/main" id="{6AB3626A-3310-93FA-A3B6-67DE51A513B3}"/>
                </a:ext>
              </a:extLst>
            </p:cNvPr>
            <p:cNvSpPr/>
            <p:nvPr/>
          </p:nvSpPr>
          <p:spPr>
            <a:xfrm>
              <a:off x="4488274" y="2041301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>
              <a:extLst>
                <a:ext uri="{FF2B5EF4-FFF2-40B4-BE49-F238E27FC236}">
                  <a16:creationId xmlns:a16="http://schemas.microsoft.com/office/drawing/2014/main" id="{FF0D3D9F-7684-0907-94CB-CE330FD4777B}"/>
                </a:ext>
              </a:extLst>
            </p:cNvPr>
            <p:cNvSpPr/>
            <p:nvPr/>
          </p:nvSpPr>
          <p:spPr>
            <a:xfrm>
              <a:off x="4425926" y="1989200"/>
              <a:ext cx="150160" cy="129647"/>
            </a:xfrm>
            <a:custGeom>
              <a:avLst/>
              <a:gdLst/>
              <a:ahLst/>
              <a:cxnLst/>
              <a:rect l="l" t="t" r="r" b="b"/>
              <a:pathLst>
                <a:path w="7430" h="6415" extrusionOk="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>
              <a:extLst>
                <a:ext uri="{FF2B5EF4-FFF2-40B4-BE49-F238E27FC236}">
                  <a16:creationId xmlns:a16="http://schemas.microsoft.com/office/drawing/2014/main" id="{340080CC-7331-B3AC-FF8D-D1E5C4CD16E4}"/>
                </a:ext>
              </a:extLst>
            </p:cNvPr>
            <p:cNvSpPr/>
            <p:nvPr/>
          </p:nvSpPr>
          <p:spPr>
            <a:xfrm>
              <a:off x="4576470" y="2118827"/>
              <a:ext cx="25444" cy="25444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7">
              <a:extLst>
                <a:ext uri="{FF2B5EF4-FFF2-40B4-BE49-F238E27FC236}">
                  <a16:creationId xmlns:a16="http://schemas.microsoft.com/office/drawing/2014/main" id="{C1E2CD8A-0A10-A412-AC31-661114B19AA1}"/>
                </a:ext>
              </a:extLst>
            </p:cNvPr>
            <p:cNvSpPr/>
            <p:nvPr/>
          </p:nvSpPr>
          <p:spPr>
            <a:xfrm>
              <a:off x="4576470" y="1963351"/>
              <a:ext cx="25444" cy="25869"/>
            </a:xfrm>
            <a:custGeom>
              <a:avLst/>
              <a:gdLst/>
              <a:ahLst/>
              <a:cxnLst/>
              <a:rect l="l" t="t" r="r" b="b"/>
              <a:pathLst>
                <a:path w="1259" h="1280" extrusionOk="0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7">
              <a:extLst>
                <a:ext uri="{FF2B5EF4-FFF2-40B4-BE49-F238E27FC236}">
                  <a16:creationId xmlns:a16="http://schemas.microsoft.com/office/drawing/2014/main" id="{3B95C795-08E9-DF46-6A05-0C9B71A42B36}"/>
                </a:ext>
              </a:extLst>
            </p:cNvPr>
            <p:cNvSpPr/>
            <p:nvPr/>
          </p:nvSpPr>
          <p:spPr>
            <a:xfrm>
              <a:off x="4342641" y="1770972"/>
              <a:ext cx="437324" cy="437708"/>
            </a:xfrm>
            <a:custGeom>
              <a:avLst/>
              <a:gdLst/>
              <a:ahLst/>
              <a:cxnLst/>
              <a:rect l="l" t="t" r="r" b="b"/>
              <a:pathLst>
                <a:path w="21639" h="21658" extrusionOk="0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>
              <a:extLst>
                <a:ext uri="{FF2B5EF4-FFF2-40B4-BE49-F238E27FC236}">
                  <a16:creationId xmlns:a16="http://schemas.microsoft.com/office/drawing/2014/main" id="{9D8A1F32-7C0C-DAE8-908C-6DB48AB752BE}"/>
                </a:ext>
              </a:extLst>
            </p:cNvPr>
            <p:cNvSpPr/>
            <p:nvPr/>
          </p:nvSpPr>
          <p:spPr>
            <a:xfrm>
              <a:off x="4685180" y="2113896"/>
              <a:ext cx="94785" cy="94785"/>
            </a:xfrm>
            <a:custGeom>
              <a:avLst/>
              <a:gdLst/>
              <a:ahLst/>
              <a:cxnLst/>
              <a:rect l="l" t="t" r="r" b="b"/>
              <a:pathLst>
                <a:path w="4690" h="4690" extrusionOk="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47">
            <a:extLst>
              <a:ext uri="{FF2B5EF4-FFF2-40B4-BE49-F238E27FC236}">
                <a16:creationId xmlns:a16="http://schemas.microsoft.com/office/drawing/2014/main" id="{D0F76ACD-BD87-B151-B467-5DD179780CAE}"/>
              </a:ext>
            </a:extLst>
          </p:cNvPr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A8CAFE31-9C68-2C26-1400-16883ECD1C94}"/>
              </a:ext>
            </a:extLst>
          </p:cNvPr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>
            <a:extLst>
              <a:ext uri="{FF2B5EF4-FFF2-40B4-BE49-F238E27FC236}">
                <a16:creationId xmlns:a16="http://schemas.microsoft.com/office/drawing/2014/main" id="{83460BB9-F65E-59E2-D72F-A9CD45D0BA8F}"/>
              </a:ext>
            </a:extLst>
          </p:cNvPr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>
            <a:extLst>
              <a:ext uri="{FF2B5EF4-FFF2-40B4-BE49-F238E27FC236}">
                <a16:creationId xmlns:a16="http://schemas.microsoft.com/office/drawing/2014/main" id="{2C920712-C7EB-9011-60A3-067E7FE62CAA}"/>
              </a:ext>
            </a:extLst>
          </p:cNvPr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>
            <a:extLst>
              <a:ext uri="{FF2B5EF4-FFF2-40B4-BE49-F238E27FC236}">
                <a16:creationId xmlns:a16="http://schemas.microsoft.com/office/drawing/2014/main" id="{544EB39D-AEA7-0426-2C5C-1DF2A69BFB70}"/>
              </a:ext>
            </a:extLst>
          </p:cNvPr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>
            <a:extLst>
              <a:ext uri="{FF2B5EF4-FFF2-40B4-BE49-F238E27FC236}">
                <a16:creationId xmlns:a16="http://schemas.microsoft.com/office/drawing/2014/main" id="{FC307B45-89AD-2E52-D1F4-BD03EB2E3FB8}"/>
              </a:ext>
            </a:extLst>
          </p:cNvPr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>
            <a:extLst>
              <a:ext uri="{FF2B5EF4-FFF2-40B4-BE49-F238E27FC236}">
                <a16:creationId xmlns:a16="http://schemas.microsoft.com/office/drawing/2014/main" id="{1A643F40-E075-19E5-EE09-7AB82B21B79D}"/>
              </a:ext>
            </a:extLst>
          </p:cNvPr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>
            <a:extLst>
              <a:ext uri="{FF2B5EF4-FFF2-40B4-BE49-F238E27FC236}">
                <a16:creationId xmlns:a16="http://schemas.microsoft.com/office/drawing/2014/main" id="{A9A47D40-35FD-9450-C1D1-C3CDED689192}"/>
              </a:ext>
            </a:extLst>
          </p:cNvPr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>
            <a:extLst>
              <a:ext uri="{FF2B5EF4-FFF2-40B4-BE49-F238E27FC236}">
                <a16:creationId xmlns:a16="http://schemas.microsoft.com/office/drawing/2014/main" id="{1E8DF6BC-2BAA-E72B-A475-57F9382E30C4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8" name="Google Shape;1128;p47">
            <a:extLst>
              <a:ext uri="{FF2B5EF4-FFF2-40B4-BE49-F238E27FC236}">
                <a16:creationId xmlns:a16="http://schemas.microsoft.com/office/drawing/2014/main" id="{6C752681-C2B3-65C7-DB52-2BCC3274D14A}"/>
              </a:ext>
            </a:extLst>
          </p:cNvPr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>
            <a:extLst>
              <a:ext uri="{FF2B5EF4-FFF2-40B4-BE49-F238E27FC236}">
                <a16:creationId xmlns:a16="http://schemas.microsoft.com/office/drawing/2014/main" id="{89FDB662-86C2-56E5-4B48-657892C6F2EB}"/>
              </a:ext>
            </a:extLst>
          </p:cNvPr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158E07-850B-7F86-157E-0739F2B90F5D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DA48C1-8D48-C0B3-4B2C-09B2B1EFAC53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47">
            <a:extLst>
              <a:ext uri="{FF2B5EF4-FFF2-40B4-BE49-F238E27FC236}">
                <a16:creationId xmlns:a16="http://schemas.microsoft.com/office/drawing/2014/main" id="{E70FDFC2-48DC-0874-927D-136975450B51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>
              <a:extLst>
                <a:ext uri="{FF2B5EF4-FFF2-40B4-BE49-F238E27FC236}">
                  <a16:creationId xmlns:a16="http://schemas.microsoft.com/office/drawing/2014/main" id="{CD24435F-1E96-08E0-8002-85A89272B361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>
              <a:extLst>
                <a:ext uri="{FF2B5EF4-FFF2-40B4-BE49-F238E27FC236}">
                  <a16:creationId xmlns:a16="http://schemas.microsoft.com/office/drawing/2014/main" id="{E361CC5C-7791-6955-E64A-4B25AF00BB12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>
              <a:extLst>
                <a:ext uri="{FF2B5EF4-FFF2-40B4-BE49-F238E27FC236}">
                  <a16:creationId xmlns:a16="http://schemas.microsoft.com/office/drawing/2014/main" id="{93A61B50-A37F-D60A-05CE-14B57B385A2C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>
              <a:extLst>
                <a:ext uri="{FF2B5EF4-FFF2-40B4-BE49-F238E27FC236}">
                  <a16:creationId xmlns:a16="http://schemas.microsoft.com/office/drawing/2014/main" id="{F2A62D84-ACA8-B5DE-FF2F-E2DB5B4818BC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>
              <a:extLst>
                <a:ext uri="{FF2B5EF4-FFF2-40B4-BE49-F238E27FC236}">
                  <a16:creationId xmlns:a16="http://schemas.microsoft.com/office/drawing/2014/main" id="{E81B2806-4372-7AC4-7AE9-ACF1573474C6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>
              <a:extLst>
                <a:ext uri="{FF2B5EF4-FFF2-40B4-BE49-F238E27FC236}">
                  <a16:creationId xmlns:a16="http://schemas.microsoft.com/office/drawing/2014/main" id="{1439485F-B45B-6D3E-79C8-1C1B8D4979B3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>
              <a:extLst>
                <a:ext uri="{FF2B5EF4-FFF2-40B4-BE49-F238E27FC236}">
                  <a16:creationId xmlns:a16="http://schemas.microsoft.com/office/drawing/2014/main" id="{402ED4F3-FFEA-BD6A-E71F-F0144E01903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>
              <a:extLst>
                <a:ext uri="{FF2B5EF4-FFF2-40B4-BE49-F238E27FC236}">
                  <a16:creationId xmlns:a16="http://schemas.microsoft.com/office/drawing/2014/main" id="{4CCA80C2-82AE-D004-E6FC-93424460DCE7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>
              <a:extLst>
                <a:ext uri="{FF2B5EF4-FFF2-40B4-BE49-F238E27FC236}">
                  <a16:creationId xmlns:a16="http://schemas.microsoft.com/office/drawing/2014/main" id="{3B3EAD0C-53C2-308A-9A92-D97C853BBC95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3" action="ppaction://hlinksldjump"/>
            <a:extLst>
              <a:ext uri="{FF2B5EF4-FFF2-40B4-BE49-F238E27FC236}">
                <a16:creationId xmlns:a16="http://schemas.microsoft.com/office/drawing/2014/main" id="{EA8F561F-F829-8E12-029E-718704C94F41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>
            <a:extLst>
              <a:ext uri="{FF2B5EF4-FFF2-40B4-BE49-F238E27FC236}">
                <a16:creationId xmlns:a16="http://schemas.microsoft.com/office/drawing/2014/main" id="{7E8783FB-B970-8D48-AAA0-9C3CCBE3800F}"/>
              </a:ext>
            </a:extLst>
          </p:cNvPr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EBFF0-88C7-1A79-5C1A-0C30FAA307EE}"/>
              </a:ext>
            </a:extLst>
          </p:cNvPr>
          <p:cNvSpPr txBox="1"/>
          <p:nvPr/>
        </p:nvSpPr>
        <p:spPr>
          <a:xfrm>
            <a:off x="3478800" y="2928088"/>
            <a:ext cx="21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Analyzing the frequency, duration, and clip engagement between Free and Premium users to quantify behavioral differences, while also identifying the top 5 most frequently played games, the games with the highest number of downloaded clips, and the games with the most shared clips among both Premium and Free users.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93C5D-FC93-056D-C7D6-E71CC1BE88D1}"/>
              </a:ext>
            </a:extLst>
          </p:cNvPr>
          <p:cNvSpPr txBox="1"/>
          <p:nvPr/>
        </p:nvSpPr>
        <p:spPr>
          <a:xfrm>
            <a:off x="792029" y="2927094"/>
            <a:ext cx="21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missing data, removing duplicates, and converting data formats to datetime for further analysis.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E237D-7435-3598-F680-087396CA962E}"/>
              </a:ext>
            </a:extLst>
          </p:cNvPr>
          <p:cNvSpPr txBox="1"/>
          <p:nvPr/>
        </p:nvSpPr>
        <p:spPr>
          <a:xfrm>
            <a:off x="6232263" y="2944940"/>
            <a:ext cx="21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Encouraging Free users to subscribe to Premium by offering exclusive content and focusing on games that are frequently played, have the most downloaded clips, and the most shared gameplay clips.</a:t>
            </a:r>
          </a:p>
        </p:txBody>
      </p:sp>
      <p:grpSp>
        <p:nvGrpSpPr>
          <p:cNvPr id="28" name="Google Shape;2969;p77">
            <a:extLst>
              <a:ext uri="{FF2B5EF4-FFF2-40B4-BE49-F238E27FC236}">
                <a16:creationId xmlns:a16="http://schemas.microsoft.com/office/drawing/2014/main" id="{39FE90DA-02D7-6CC4-82DA-401FB433B977}"/>
              </a:ext>
            </a:extLst>
          </p:cNvPr>
          <p:cNvGrpSpPr/>
          <p:nvPr/>
        </p:nvGrpSpPr>
        <p:grpSpPr>
          <a:xfrm>
            <a:off x="2678312" y="1654036"/>
            <a:ext cx="1074774" cy="622964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29" name="Google Shape;2970;p77">
              <a:extLst>
                <a:ext uri="{FF2B5EF4-FFF2-40B4-BE49-F238E27FC236}">
                  <a16:creationId xmlns:a16="http://schemas.microsoft.com/office/drawing/2014/main" id="{CF61632D-F07A-0CB9-9F84-0717D831CA84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30" name="Google Shape;2971;p77">
              <a:extLst>
                <a:ext uri="{FF2B5EF4-FFF2-40B4-BE49-F238E27FC236}">
                  <a16:creationId xmlns:a16="http://schemas.microsoft.com/office/drawing/2014/main" id="{7D3EF05D-B455-6FD4-189B-3FEA4C8AE422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2972;p77">
              <a:extLst>
                <a:ext uri="{FF2B5EF4-FFF2-40B4-BE49-F238E27FC236}">
                  <a16:creationId xmlns:a16="http://schemas.microsoft.com/office/drawing/2014/main" id="{2A90838A-F51D-2315-66FC-7B0E5A861C56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oogle Shape;2969;p77">
            <a:extLst>
              <a:ext uri="{FF2B5EF4-FFF2-40B4-BE49-F238E27FC236}">
                <a16:creationId xmlns:a16="http://schemas.microsoft.com/office/drawing/2014/main" id="{C336A3C0-E21E-7329-4683-0FF0AA2C3FF8}"/>
              </a:ext>
            </a:extLst>
          </p:cNvPr>
          <p:cNvGrpSpPr/>
          <p:nvPr/>
        </p:nvGrpSpPr>
        <p:grpSpPr>
          <a:xfrm>
            <a:off x="5437300" y="1653566"/>
            <a:ext cx="1074774" cy="622964"/>
            <a:chOff x="4659775" y="2072775"/>
            <a:chExt cx="74325" cy="28700"/>
          </a:xfrm>
          <a:solidFill>
            <a:srgbClr val="FFC000"/>
          </a:solidFill>
        </p:grpSpPr>
        <p:sp>
          <p:nvSpPr>
            <p:cNvPr id="33" name="Google Shape;2970;p77">
              <a:extLst>
                <a:ext uri="{FF2B5EF4-FFF2-40B4-BE49-F238E27FC236}">
                  <a16:creationId xmlns:a16="http://schemas.microsoft.com/office/drawing/2014/main" id="{3A9BE441-6B82-5199-B531-598B1BBED983}"/>
                </a:ext>
              </a:extLst>
            </p:cNvPr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34" name="Google Shape;2971;p77">
              <a:extLst>
                <a:ext uri="{FF2B5EF4-FFF2-40B4-BE49-F238E27FC236}">
                  <a16:creationId xmlns:a16="http://schemas.microsoft.com/office/drawing/2014/main" id="{EC755C11-6644-AD81-3104-FFD9F69EC353}"/>
                </a:ext>
              </a:extLst>
            </p:cNvPr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2972;p77">
              <a:extLst>
                <a:ext uri="{FF2B5EF4-FFF2-40B4-BE49-F238E27FC236}">
                  <a16:creationId xmlns:a16="http://schemas.microsoft.com/office/drawing/2014/main" id="{0EF9073D-6155-A6A9-9EE8-C7E30DBDC9A0}"/>
                </a:ext>
              </a:extLst>
            </p:cNvPr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36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EBEB2343-837D-76C3-9A2F-D2B570EA0262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D7D22ED9-2FB5-0429-8AEA-708174D108C8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08A811BC-AB37-1261-ADA2-28A862256FE1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AE65307C-6711-43FE-E561-E6D44C2FB52D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51068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7CBF54A8-CFC6-DF4D-CA4B-53EDA267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>
            <a:extLst>
              <a:ext uri="{FF2B5EF4-FFF2-40B4-BE49-F238E27FC236}">
                <a16:creationId xmlns:a16="http://schemas.microsoft.com/office/drawing/2014/main" id="{5CCEAEDF-CA80-B92F-91C8-E3C3633F8EE5}"/>
              </a:ext>
            </a:extLst>
          </p:cNvPr>
          <p:cNvSpPr/>
          <p:nvPr/>
        </p:nvSpPr>
        <p:spPr>
          <a:xfrm>
            <a:off x="2380400" y="2913809"/>
            <a:ext cx="46818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0">
            <a:extLst>
              <a:ext uri="{FF2B5EF4-FFF2-40B4-BE49-F238E27FC236}">
                <a16:creationId xmlns:a16="http://schemas.microsoft.com/office/drawing/2014/main" id="{DE98DF3D-B2E8-48F7-5A1E-D0AC3C1A61EE}"/>
              </a:ext>
            </a:extLst>
          </p:cNvPr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>
            <a:extLst>
              <a:ext uri="{FF2B5EF4-FFF2-40B4-BE49-F238E27FC236}">
                <a16:creationId xmlns:a16="http://schemas.microsoft.com/office/drawing/2014/main" id="{BF3C2BB0-1E01-68B9-633C-269773B11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Analytics</a:t>
            </a:r>
            <a:endParaRPr dirty="0"/>
          </a:p>
        </p:txBody>
      </p:sp>
      <p:sp>
        <p:nvSpPr>
          <p:cNvPr id="648" name="Google Shape;648;p40">
            <a:extLst>
              <a:ext uri="{FF2B5EF4-FFF2-40B4-BE49-F238E27FC236}">
                <a16:creationId xmlns:a16="http://schemas.microsoft.com/office/drawing/2014/main" id="{8B1F3A2B-0382-799C-E0B1-3EA4BB3274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0" name="Google Shape;650;p40">
            <a:extLst>
              <a:ext uri="{FF2B5EF4-FFF2-40B4-BE49-F238E27FC236}">
                <a16:creationId xmlns:a16="http://schemas.microsoft.com/office/drawing/2014/main" id="{CA922C24-59A7-9745-F9B9-4B63BC2CAB83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>
            <a:extLst>
              <a:ext uri="{FF2B5EF4-FFF2-40B4-BE49-F238E27FC236}">
                <a16:creationId xmlns:a16="http://schemas.microsoft.com/office/drawing/2014/main" id="{EE1A73E5-3B6E-99BB-BF4E-6BAB73B39D71}"/>
              </a:ext>
            </a:extLst>
          </p:cNvPr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>
            <a:extLst>
              <a:ext uri="{FF2B5EF4-FFF2-40B4-BE49-F238E27FC236}">
                <a16:creationId xmlns:a16="http://schemas.microsoft.com/office/drawing/2014/main" id="{5767B820-53C7-91AD-2722-A75C60D81A4D}"/>
              </a:ext>
            </a:extLst>
          </p:cNvPr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>
            <a:extLst>
              <a:ext uri="{FF2B5EF4-FFF2-40B4-BE49-F238E27FC236}">
                <a16:creationId xmlns:a16="http://schemas.microsoft.com/office/drawing/2014/main" id="{D19A131D-E70F-BF96-51F7-139120DAE07E}"/>
              </a:ext>
            </a:extLst>
          </p:cNvPr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>
            <a:extLst>
              <a:ext uri="{FF2B5EF4-FFF2-40B4-BE49-F238E27FC236}">
                <a16:creationId xmlns:a16="http://schemas.microsoft.com/office/drawing/2014/main" id="{B1796BC6-7592-0480-C92E-D118DCAFDADA}"/>
              </a:ext>
            </a:extLst>
          </p:cNvPr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>
            <a:extLst>
              <a:ext uri="{FF2B5EF4-FFF2-40B4-BE49-F238E27FC236}">
                <a16:creationId xmlns:a16="http://schemas.microsoft.com/office/drawing/2014/main" id="{1F5283E5-B4EA-8A87-A8DB-A794D3C885C8}"/>
              </a:ext>
            </a:extLst>
          </p:cNvPr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>
            <a:extLst>
              <a:ext uri="{FF2B5EF4-FFF2-40B4-BE49-F238E27FC236}">
                <a16:creationId xmlns:a16="http://schemas.microsoft.com/office/drawing/2014/main" id="{40C47076-0F9A-7D5F-3C6D-9515116C7885}"/>
              </a:ext>
            </a:extLst>
          </p:cNvPr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>
              <a:extLst>
                <a:ext uri="{FF2B5EF4-FFF2-40B4-BE49-F238E27FC236}">
                  <a16:creationId xmlns:a16="http://schemas.microsoft.com/office/drawing/2014/main" id="{D389EFAF-62F8-D259-553B-F40A7CE17C5A}"/>
                </a:ext>
              </a:extLst>
            </p:cNvPr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>
              <a:extLst>
                <a:ext uri="{FF2B5EF4-FFF2-40B4-BE49-F238E27FC236}">
                  <a16:creationId xmlns:a16="http://schemas.microsoft.com/office/drawing/2014/main" id="{B2BE5197-0191-07F0-60BE-699936A30EF9}"/>
                </a:ext>
              </a:extLst>
            </p:cNvPr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>
              <a:extLst>
                <a:ext uri="{FF2B5EF4-FFF2-40B4-BE49-F238E27FC236}">
                  <a16:creationId xmlns:a16="http://schemas.microsoft.com/office/drawing/2014/main" id="{00A433B4-A554-CAEA-6BCC-70C8296048BF}"/>
                </a:ext>
              </a:extLst>
            </p:cNvPr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>
              <a:extLst>
                <a:ext uri="{FF2B5EF4-FFF2-40B4-BE49-F238E27FC236}">
                  <a16:creationId xmlns:a16="http://schemas.microsoft.com/office/drawing/2014/main" id="{82D8947E-39B6-EEC1-6B01-908D93FB78BC}"/>
                </a:ext>
              </a:extLst>
            </p:cNvPr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>
              <a:extLst>
                <a:ext uri="{FF2B5EF4-FFF2-40B4-BE49-F238E27FC236}">
                  <a16:creationId xmlns:a16="http://schemas.microsoft.com/office/drawing/2014/main" id="{2B57611E-D842-4B8B-D8D8-4342201794D1}"/>
                </a:ext>
              </a:extLst>
            </p:cNvPr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>
            <a:extLst>
              <a:ext uri="{FF2B5EF4-FFF2-40B4-BE49-F238E27FC236}">
                <a16:creationId xmlns:a16="http://schemas.microsoft.com/office/drawing/2014/main" id="{F11C93E8-5C3D-24E0-4EA4-C75EBDFD0A15}"/>
              </a:ext>
            </a:extLst>
          </p:cNvPr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>
            <a:extLst>
              <a:ext uri="{FF2B5EF4-FFF2-40B4-BE49-F238E27FC236}">
                <a16:creationId xmlns:a16="http://schemas.microsoft.com/office/drawing/2014/main" id="{CFEEB4AC-FD49-90B3-24F0-A1FF5437D399}"/>
              </a:ext>
            </a:extLst>
          </p:cNvPr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>
            <a:extLst>
              <a:ext uri="{FF2B5EF4-FFF2-40B4-BE49-F238E27FC236}">
                <a16:creationId xmlns:a16="http://schemas.microsoft.com/office/drawing/2014/main" id="{67E11148-823D-5253-BBF3-35A668CC7838}"/>
              </a:ext>
            </a:extLst>
          </p:cNvPr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>
            <a:extLst>
              <a:ext uri="{FF2B5EF4-FFF2-40B4-BE49-F238E27FC236}">
                <a16:creationId xmlns:a16="http://schemas.microsoft.com/office/drawing/2014/main" id="{39E82952-3E22-920D-DEE2-0193248C448A}"/>
              </a:ext>
            </a:extLst>
          </p:cNvPr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>
            <a:extLst>
              <a:ext uri="{FF2B5EF4-FFF2-40B4-BE49-F238E27FC236}">
                <a16:creationId xmlns:a16="http://schemas.microsoft.com/office/drawing/2014/main" id="{E075ECBA-312F-24D8-1763-F45D938BD438}"/>
              </a:ext>
            </a:extLst>
          </p:cNvPr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E92590-2BCC-D482-F65E-EAFA5A76E86A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F60824-03BE-3AFF-7223-8DA99BB17122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0">
            <a:extLst>
              <a:ext uri="{FF2B5EF4-FFF2-40B4-BE49-F238E27FC236}">
                <a16:creationId xmlns:a16="http://schemas.microsoft.com/office/drawing/2014/main" id="{3A51227E-60BA-D421-2828-5B86EC3125A8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>
              <a:extLst>
                <a:ext uri="{FF2B5EF4-FFF2-40B4-BE49-F238E27FC236}">
                  <a16:creationId xmlns:a16="http://schemas.microsoft.com/office/drawing/2014/main" id="{26699AD4-2D7D-4F34-CBCB-1F23FF77FE4D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>
              <a:extLst>
                <a:ext uri="{FF2B5EF4-FFF2-40B4-BE49-F238E27FC236}">
                  <a16:creationId xmlns:a16="http://schemas.microsoft.com/office/drawing/2014/main" id="{35B8A02E-B1B9-C4C9-5D75-DFAD5D6ECCD0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>
              <a:extLst>
                <a:ext uri="{FF2B5EF4-FFF2-40B4-BE49-F238E27FC236}">
                  <a16:creationId xmlns:a16="http://schemas.microsoft.com/office/drawing/2014/main" id="{93C67770-F298-203C-CB66-C002E15FAA71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>
              <a:extLst>
                <a:ext uri="{FF2B5EF4-FFF2-40B4-BE49-F238E27FC236}">
                  <a16:creationId xmlns:a16="http://schemas.microsoft.com/office/drawing/2014/main" id="{5CC2FD0F-F4CB-973D-E9C4-F90018973DFA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>
              <a:extLst>
                <a:ext uri="{FF2B5EF4-FFF2-40B4-BE49-F238E27FC236}">
                  <a16:creationId xmlns:a16="http://schemas.microsoft.com/office/drawing/2014/main" id="{E3B4E711-36A6-3AB2-D4C9-106D4F9B744C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>
              <a:extLst>
                <a:ext uri="{FF2B5EF4-FFF2-40B4-BE49-F238E27FC236}">
                  <a16:creationId xmlns:a16="http://schemas.microsoft.com/office/drawing/2014/main" id="{E0BDBF2B-F011-294C-EB3B-589EC5E2E297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>
              <a:extLst>
                <a:ext uri="{FF2B5EF4-FFF2-40B4-BE49-F238E27FC236}">
                  <a16:creationId xmlns:a16="http://schemas.microsoft.com/office/drawing/2014/main" id="{1DA85B2D-A54F-60E7-4355-AD2CA5EEF2D0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>
              <a:extLst>
                <a:ext uri="{FF2B5EF4-FFF2-40B4-BE49-F238E27FC236}">
                  <a16:creationId xmlns:a16="http://schemas.microsoft.com/office/drawing/2014/main" id="{49BEFD36-2757-1B00-A3E1-E85EC2A6A9EE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>
              <a:extLst>
                <a:ext uri="{FF2B5EF4-FFF2-40B4-BE49-F238E27FC236}">
                  <a16:creationId xmlns:a16="http://schemas.microsoft.com/office/drawing/2014/main" id="{DC1736BD-2CFC-F918-89C0-E58B1EA12141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3" action="ppaction://hlinksldjump"/>
            <a:extLst>
              <a:ext uri="{FF2B5EF4-FFF2-40B4-BE49-F238E27FC236}">
                <a16:creationId xmlns:a16="http://schemas.microsoft.com/office/drawing/2014/main" id="{E803C48B-A793-9838-873A-E906F8FEDF5E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64438E16-C13F-88EB-1BD8-C05B701687A9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884FF8CF-F23F-2823-A904-A12BF55874FE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F6CA6CF4-AE6A-E113-6C28-C26F792A83B4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7E989027-E43A-8A38-1011-09DB655BC883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Google Shape;555;p39">
            <a:extLst>
              <a:ext uri="{FF2B5EF4-FFF2-40B4-BE49-F238E27FC236}">
                <a16:creationId xmlns:a16="http://schemas.microsoft.com/office/drawing/2014/main" id="{ED931BEB-B148-147F-0B65-178F482C1BF9}"/>
              </a:ext>
            </a:extLst>
          </p:cNvPr>
          <p:cNvSpPr txBox="1">
            <a:spLocks/>
          </p:cNvSpPr>
          <p:nvPr/>
        </p:nvSpPr>
        <p:spPr>
          <a:xfrm>
            <a:off x="2793994" y="2927833"/>
            <a:ext cx="4045200" cy="46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/>
              <a:t>Behavioral Differences: Free vs Premium Users</a:t>
            </a:r>
          </a:p>
        </p:txBody>
      </p:sp>
    </p:spTree>
    <p:extLst>
      <p:ext uri="{BB962C8B-B14F-4D97-AF65-F5344CB8AC3E}">
        <p14:creationId xmlns:p14="http://schemas.microsoft.com/office/powerpoint/2010/main" val="2533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7CEE8A0E-34E0-2BB4-A656-25881F4A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>
            <a:extLst>
              <a:ext uri="{FF2B5EF4-FFF2-40B4-BE49-F238E27FC236}">
                <a16:creationId xmlns:a16="http://schemas.microsoft.com/office/drawing/2014/main" id="{53C876BB-71D3-F1A6-C53D-B57D4794A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323" y="489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Clips-ANALYtics</a:t>
            </a:r>
            <a:endParaRPr sz="2400" dirty="0"/>
          </a:p>
        </p:txBody>
      </p:sp>
      <p:sp>
        <p:nvSpPr>
          <p:cNvPr id="1908" name="Google Shape;1908;p62">
            <a:extLst>
              <a:ext uri="{FF2B5EF4-FFF2-40B4-BE49-F238E27FC236}">
                <a16:creationId xmlns:a16="http://schemas.microsoft.com/office/drawing/2014/main" id="{A102FE78-8CB8-C621-1226-4AD95000EC88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3" name="Google Shape;1913;p62">
            <a:extLst>
              <a:ext uri="{FF2B5EF4-FFF2-40B4-BE49-F238E27FC236}">
                <a16:creationId xmlns:a16="http://schemas.microsoft.com/office/drawing/2014/main" id="{4517736D-08C3-5BDB-E5EC-A02372B00148}"/>
              </a:ext>
            </a:extLst>
          </p:cNvPr>
          <p:cNvSpPr/>
          <p:nvPr/>
        </p:nvSpPr>
        <p:spPr>
          <a:xfrm>
            <a:off x="5129653" y="106192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62">
            <a:extLst>
              <a:ext uri="{FF2B5EF4-FFF2-40B4-BE49-F238E27FC236}">
                <a16:creationId xmlns:a16="http://schemas.microsoft.com/office/drawing/2014/main" id="{F9793820-5264-D56C-4104-C5ADA377A835}"/>
              </a:ext>
            </a:extLst>
          </p:cNvPr>
          <p:cNvSpPr/>
          <p:nvPr/>
        </p:nvSpPr>
        <p:spPr>
          <a:xfrm>
            <a:off x="5123634" y="3162065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>
            <a:extLst>
              <a:ext uri="{FF2B5EF4-FFF2-40B4-BE49-F238E27FC236}">
                <a16:creationId xmlns:a16="http://schemas.microsoft.com/office/drawing/2014/main" id="{B3E503D0-B2CA-3598-800A-C5E6C818EA94}"/>
              </a:ext>
            </a:extLst>
          </p:cNvPr>
          <p:cNvSpPr/>
          <p:nvPr/>
        </p:nvSpPr>
        <p:spPr>
          <a:xfrm>
            <a:off x="5129653" y="2037753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CBFD11-B44C-63BD-6986-96C20B1B8842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54A201-A224-28C0-BC91-91B53825B7E4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62">
            <a:extLst>
              <a:ext uri="{FF2B5EF4-FFF2-40B4-BE49-F238E27FC236}">
                <a16:creationId xmlns:a16="http://schemas.microsoft.com/office/drawing/2014/main" id="{E7861D46-7594-015E-43E8-22ADF45F00AD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E3E59D32-0696-DF8B-267C-D4E363D16D37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F19724A5-87F1-107F-6CFC-B4EBBC2DE76C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1C22E93A-912A-7F3D-3E7F-A9B462179851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50E85F9C-1DDC-034A-88FB-949B9D68963F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7D921A84-CB9D-CCDC-9C5F-14926E5AD78F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1D812B24-5DDC-215E-6E49-96E978FB0384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B300086A-F9AC-FC0F-E336-0E6B6A3DE97E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BB4954DB-9EB8-68D6-B0B4-AD13282406C3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A2CFD5FC-5EC8-AF3B-6B14-538ABB4465F7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3" action="ppaction://hlinksldjump"/>
            <a:extLst>
              <a:ext uri="{FF2B5EF4-FFF2-40B4-BE49-F238E27FC236}">
                <a16:creationId xmlns:a16="http://schemas.microsoft.com/office/drawing/2014/main" id="{BDEE18B0-9679-6616-3876-BEB5451F4DDB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>
            <a:extLst>
              <a:ext uri="{FF2B5EF4-FFF2-40B4-BE49-F238E27FC236}">
                <a16:creationId xmlns:a16="http://schemas.microsoft.com/office/drawing/2014/main" id="{382FB872-C01F-A889-3A91-BD4E51A8CFD5}"/>
              </a:ext>
            </a:extLst>
          </p:cNvPr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>
            <a:extLst>
              <a:ext uri="{FF2B5EF4-FFF2-40B4-BE49-F238E27FC236}">
                <a16:creationId xmlns:a16="http://schemas.microsoft.com/office/drawing/2014/main" id="{3B4970AA-FCE3-0AEE-3FF0-6FB4461D3E79}"/>
              </a:ext>
            </a:extLst>
          </p:cNvPr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>
            <a:extLst>
              <a:ext uri="{FF2B5EF4-FFF2-40B4-BE49-F238E27FC236}">
                <a16:creationId xmlns:a16="http://schemas.microsoft.com/office/drawing/2014/main" id="{2DD97E7C-5D22-8691-D10D-177DDA265BEB}"/>
              </a:ext>
            </a:extLst>
          </p:cNvPr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>
            <a:extLst>
              <a:ext uri="{FF2B5EF4-FFF2-40B4-BE49-F238E27FC236}">
                <a16:creationId xmlns:a16="http://schemas.microsoft.com/office/drawing/2014/main" id="{106A2D31-9D93-8F6A-8EE9-E93E5D6163DE}"/>
              </a:ext>
            </a:extLst>
          </p:cNvPr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>
            <a:extLst>
              <a:ext uri="{FF2B5EF4-FFF2-40B4-BE49-F238E27FC236}">
                <a16:creationId xmlns:a16="http://schemas.microsoft.com/office/drawing/2014/main" id="{8D6AEF50-9923-EF40-2047-EE365EED76F1}"/>
              </a:ext>
            </a:extLst>
          </p:cNvPr>
          <p:cNvSpPr/>
          <p:nvPr/>
        </p:nvSpPr>
        <p:spPr>
          <a:xfrm>
            <a:off x="5484831" y="554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38770B-344D-A53F-8F4E-B5FA71D7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7" y="1090423"/>
            <a:ext cx="1994001" cy="13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81A7E9-6268-D2DC-84BE-314E40F5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7" y="2593753"/>
            <a:ext cx="1994001" cy="13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11;p62">
            <a:extLst>
              <a:ext uri="{FF2B5EF4-FFF2-40B4-BE49-F238E27FC236}">
                <a16:creationId xmlns:a16="http://schemas.microsoft.com/office/drawing/2014/main" id="{C03EA6A9-9F30-743F-3DA2-0A21FD7370A4}"/>
              </a:ext>
            </a:extLst>
          </p:cNvPr>
          <p:cNvSpPr txBox="1"/>
          <p:nvPr/>
        </p:nvSpPr>
        <p:spPr>
          <a:xfrm>
            <a:off x="5344453" y="921680"/>
            <a:ext cx="1506300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Total Clips:</a:t>
            </a:r>
            <a:endParaRPr sz="1600" dirty="0">
              <a:solidFill>
                <a:schemeClr val="accent3">
                  <a:lumMod val="40000"/>
                  <a:lumOff val="60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1912;p62">
            <a:extLst>
              <a:ext uri="{FF2B5EF4-FFF2-40B4-BE49-F238E27FC236}">
                <a16:creationId xmlns:a16="http://schemas.microsoft.com/office/drawing/2014/main" id="{E0CF36DB-F0E7-AFC5-DEFB-6F5D4D01FA5B}"/>
              </a:ext>
            </a:extLst>
          </p:cNvPr>
          <p:cNvSpPr txBox="1"/>
          <p:nvPr/>
        </p:nvSpPr>
        <p:spPr>
          <a:xfrm>
            <a:off x="5231034" y="1242321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generate significantly more clips than Premium users.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form the main user base, while Premium users show more stable activity.</a:t>
            </a:r>
            <a:endParaRPr sz="9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4E176328-A187-1222-96BA-B48F3D47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94" y="1090423"/>
            <a:ext cx="1994001" cy="13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C78D6534-B4D2-262E-D4A4-EBF7665A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20" y="2593755"/>
            <a:ext cx="1988775" cy="13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911;p62">
            <a:extLst>
              <a:ext uri="{FF2B5EF4-FFF2-40B4-BE49-F238E27FC236}">
                <a16:creationId xmlns:a16="http://schemas.microsoft.com/office/drawing/2014/main" id="{169E99C8-5BD1-096C-6EAD-3368EEFD998F}"/>
              </a:ext>
            </a:extLst>
          </p:cNvPr>
          <p:cNvSpPr txBox="1"/>
          <p:nvPr/>
        </p:nvSpPr>
        <p:spPr>
          <a:xfrm>
            <a:off x="5344453" y="1900157"/>
            <a:ext cx="219411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Distribution of Clips</a:t>
            </a:r>
          </a:p>
        </p:txBody>
      </p:sp>
      <p:sp>
        <p:nvSpPr>
          <p:cNvPr id="6" name="Google Shape;1912;p62">
            <a:extLst>
              <a:ext uri="{FF2B5EF4-FFF2-40B4-BE49-F238E27FC236}">
                <a16:creationId xmlns:a16="http://schemas.microsoft.com/office/drawing/2014/main" id="{392A85FF-7349-3255-89BE-7A7A85004D84}"/>
              </a:ext>
            </a:extLst>
          </p:cNvPr>
          <p:cNvSpPr txBox="1"/>
          <p:nvPr/>
        </p:nvSpPr>
        <p:spPr>
          <a:xfrm>
            <a:off x="5245474" y="2228407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The majority of users (both Free and Premium) upload a small number of clips.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have a wider spread and more outliers with high activity, as seen in the KDE and histogram..</a:t>
            </a:r>
            <a:endParaRPr sz="9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10" name="Google Shape;1911;p62">
            <a:extLst>
              <a:ext uri="{FF2B5EF4-FFF2-40B4-BE49-F238E27FC236}">
                <a16:creationId xmlns:a16="http://schemas.microsoft.com/office/drawing/2014/main" id="{9F3AAE10-4CCD-9641-AE83-11EA0EB61033}"/>
              </a:ext>
            </a:extLst>
          </p:cNvPr>
          <p:cNvSpPr txBox="1"/>
          <p:nvPr/>
        </p:nvSpPr>
        <p:spPr>
          <a:xfrm>
            <a:off x="5344453" y="3027612"/>
            <a:ext cx="219411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Boxplot </a:t>
            </a:r>
          </a:p>
        </p:txBody>
      </p:sp>
      <p:sp>
        <p:nvSpPr>
          <p:cNvPr id="11" name="Google Shape;1912;p62">
            <a:extLst>
              <a:ext uri="{FF2B5EF4-FFF2-40B4-BE49-F238E27FC236}">
                <a16:creationId xmlns:a16="http://schemas.microsoft.com/office/drawing/2014/main" id="{35BE911B-109C-36B6-61BA-F95D66A3E400}"/>
              </a:ext>
            </a:extLst>
          </p:cNvPr>
          <p:cNvSpPr txBox="1"/>
          <p:nvPr/>
        </p:nvSpPr>
        <p:spPr>
          <a:xfrm>
            <a:off x="5231034" y="3355570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show higher variability and more extreme outliers in clips per user compared to Premium users.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Premium users have a more consistent range of activity.</a:t>
            </a:r>
            <a:endParaRPr sz="9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mo"/>
            </a:endParaRPr>
          </a:p>
        </p:txBody>
      </p:sp>
      <p:sp>
        <p:nvSpPr>
          <p:cNvPr id="13" name="Google Shape;246;p34">
            <a:hlinkClick r:id="rId8" action="ppaction://hlinksldjump"/>
            <a:extLst>
              <a:ext uri="{FF2B5EF4-FFF2-40B4-BE49-F238E27FC236}">
                <a16:creationId xmlns:a16="http://schemas.microsoft.com/office/drawing/2014/main" id="{5E4B70AA-1B19-FED1-729F-53CD93EE05A9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DD2A4339-8208-AC0A-5371-5907CEDB792D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13D09BEB-B17E-56B7-1440-6ED9D17204D8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1F40593F-4B60-C266-E63F-9F22EC33FC11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53365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3EA3C3B1-ED8F-FB97-BD72-323663A3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>
            <a:extLst>
              <a:ext uri="{FF2B5EF4-FFF2-40B4-BE49-F238E27FC236}">
                <a16:creationId xmlns:a16="http://schemas.microsoft.com/office/drawing/2014/main" id="{8E2A5CA5-DDDD-315A-413E-17140A051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323" y="489825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gamesessions-ANALYtics</a:t>
            </a:r>
            <a:endParaRPr sz="2400" dirty="0"/>
          </a:p>
        </p:txBody>
      </p:sp>
      <p:sp>
        <p:nvSpPr>
          <p:cNvPr id="1908" name="Google Shape;1908;p62">
            <a:extLst>
              <a:ext uri="{FF2B5EF4-FFF2-40B4-BE49-F238E27FC236}">
                <a16:creationId xmlns:a16="http://schemas.microsoft.com/office/drawing/2014/main" id="{0AC671A5-2B77-1130-7222-EB95D8FAC3E6}"/>
              </a:ext>
            </a:extLst>
          </p:cNvPr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3" name="Google Shape;1913;p62">
            <a:extLst>
              <a:ext uri="{FF2B5EF4-FFF2-40B4-BE49-F238E27FC236}">
                <a16:creationId xmlns:a16="http://schemas.microsoft.com/office/drawing/2014/main" id="{A662CD18-45B1-1969-1F9F-F7C655410FDD}"/>
              </a:ext>
            </a:extLst>
          </p:cNvPr>
          <p:cNvSpPr/>
          <p:nvPr/>
        </p:nvSpPr>
        <p:spPr>
          <a:xfrm>
            <a:off x="5129653" y="1061928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62">
            <a:extLst>
              <a:ext uri="{FF2B5EF4-FFF2-40B4-BE49-F238E27FC236}">
                <a16:creationId xmlns:a16="http://schemas.microsoft.com/office/drawing/2014/main" id="{3D204A54-55E9-3DBB-6A48-726837D3883A}"/>
              </a:ext>
            </a:extLst>
          </p:cNvPr>
          <p:cNvSpPr/>
          <p:nvPr/>
        </p:nvSpPr>
        <p:spPr>
          <a:xfrm>
            <a:off x="5123634" y="2505935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62">
            <a:extLst>
              <a:ext uri="{FF2B5EF4-FFF2-40B4-BE49-F238E27FC236}">
                <a16:creationId xmlns:a16="http://schemas.microsoft.com/office/drawing/2014/main" id="{005D73EB-1972-F3C3-E928-938A8CA93E67}"/>
              </a:ext>
            </a:extLst>
          </p:cNvPr>
          <p:cNvSpPr/>
          <p:nvPr/>
        </p:nvSpPr>
        <p:spPr>
          <a:xfrm>
            <a:off x="5129653" y="1772510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649916-0E7B-9725-FFD6-C4857C3E96F3}"/>
              </a:ext>
            </a:extLst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9682E5-7045-A382-0254-1EAF1539D97E}"/>
              </a:ext>
            </a:extLst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5" name="Google Shape;1925;p62">
            <a:extLst>
              <a:ext uri="{FF2B5EF4-FFF2-40B4-BE49-F238E27FC236}">
                <a16:creationId xmlns:a16="http://schemas.microsoft.com/office/drawing/2014/main" id="{4CC448CB-65AF-3657-C1B0-4A3ECECC0736}"/>
              </a:ext>
            </a:extLst>
          </p:cNvPr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247B513B-E408-6BF4-9C2F-1AD64172EF74}"/>
                </a:ext>
              </a:extLst>
            </p:cNvPr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E17525B7-4594-9331-9FDC-7DF3483D23B7}"/>
                </a:ext>
              </a:extLst>
            </p:cNvPr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EB06EEFE-916D-3C00-BAFC-18701174EBBA}"/>
                </a:ext>
              </a:extLst>
            </p:cNvPr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91695D7B-62A6-28F8-F390-0ABFD4014E19}"/>
                </a:ext>
              </a:extLst>
            </p:cNvPr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C3D23E35-FB19-7F72-6FD7-2850FC9C8002}"/>
                </a:ext>
              </a:extLst>
            </p:cNvPr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51C6EB3E-ACA0-EE25-C9D9-E4F93A616398}"/>
                </a:ext>
              </a:extLst>
            </p:cNvPr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6597C794-2BE4-903C-5336-DAD8470B9E19}"/>
                </a:ext>
              </a:extLst>
            </p:cNvPr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0A5FCF9B-A1D4-83A5-F6A2-6880AFC58268}"/>
                </a:ext>
              </a:extLst>
            </p:cNvPr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B9755C1E-93D5-F317-7041-9F6E74488D0E}"/>
                </a:ext>
              </a:extLst>
            </p:cNvPr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3" action="ppaction://hlinksldjump"/>
            <a:extLst>
              <a:ext uri="{FF2B5EF4-FFF2-40B4-BE49-F238E27FC236}">
                <a16:creationId xmlns:a16="http://schemas.microsoft.com/office/drawing/2014/main" id="{76A4BDAB-D6A7-65E8-6DC4-09C1D671B650}"/>
              </a:ext>
            </a:extLst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>
            <a:extLst>
              <a:ext uri="{FF2B5EF4-FFF2-40B4-BE49-F238E27FC236}">
                <a16:creationId xmlns:a16="http://schemas.microsoft.com/office/drawing/2014/main" id="{CB0A3A6D-4698-8346-01D3-CAB49C4FD3EB}"/>
              </a:ext>
            </a:extLst>
          </p:cNvPr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>
            <a:extLst>
              <a:ext uri="{FF2B5EF4-FFF2-40B4-BE49-F238E27FC236}">
                <a16:creationId xmlns:a16="http://schemas.microsoft.com/office/drawing/2014/main" id="{DDD3A859-6ED5-E981-D78C-58B70A1F4D58}"/>
              </a:ext>
            </a:extLst>
          </p:cNvPr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>
            <a:extLst>
              <a:ext uri="{FF2B5EF4-FFF2-40B4-BE49-F238E27FC236}">
                <a16:creationId xmlns:a16="http://schemas.microsoft.com/office/drawing/2014/main" id="{6BED6403-FF69-EE0E-1FD0-00C85C0C6239}"/>
              </a:ext>
            </a:extLst>
          </p:cNvPr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>
            <a:extLst>
              <a:ext uri="{FF2B5EF4-FFF2-40B4-BE49-F238E27FC236}">
                <a16:creationId xmlns:a16="http://schemas.microsoft.com/office/drawing/2014/main" id="{84760EB9-4099-79D7-B49D-93B1C83E13E2}"/>
              </a:ext>
            </a:extLst>
          </p:cNvPr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>
            <a:extLst>
              <a:ext uri="{FF2B5EF4-FFF2-40B4-BE49-F238E27FC236}">
                <a16:creationId xmlns:a16="http://schemas.microsoft.com/office/drawing/2014/main" id="{38A1EB9B-B61D-FC2D-3B6A-2AB81799CF14}"/>
              </a:ext>
            </a:extLst>
          </p:cNvPr>
          <p:cNvSpPr/>
          <p:nvPr/>
        </p:nvSpPr>
        <p:spPr>
          <a:xfrm>
            <a:off x="5484831" y="5541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11;p62">
            <a:extLst>
              <a:ext uri="{FF2B5EF4-FFF2-40B4-BE49-F238E27FC236}">
                <a16:creationId xmlns:a16="http://schemas.microsoft.com/office/drawing/2014/main" id="{EDCB9D48-1775-D019-DDB1-FB94E9C4ECF1}"/>
              </a:ext>
            </a:extLst>
          </p:cNvPr>
          <p:cNvSpPr txBox="1"/>
          <p:nvPr/>
        </p:nvSpPr>
        <p:spPr>
          <a:xfrm>
            <a:off x="5344453" y="921680"/>
            <a:ext cx="1882004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Total </a:t>
            </a:r>
            <a:r>
              <a:rPr lang="en-US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Bebas Neue"/>
                <a:ea typeface="Bebas Neue"/>
                <a:cs typeface="Bebas Neue"/>
                <a:sym typeface="Bebas Neue"/>
              </a:rPr>
              <a:t>Gamesessions</a:t>
            </a:r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1912;p62">
            <a:extLst>
              <a:ext uri="{FF2B5EF4-FFF2-40B4-BE49-F238E27FC236}">
                <a16:creationId xmlns:a16="http://schemas.microsoft.com/office/drawing/2014/main" id="{EEF0DCC7-4B17-9D46-D11E-C592A8B25186}"/>
              </a:ext>
            </a:extLst>
          </p:cNvPr>
          <p:cNvSpPr txBox="1"/>
          <p:nvPr/>
        </p:nvSpPr>
        <p:spPr>
          <a:xfrm>
            <a:off x="5231034" y="1242321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have a much higher total number of game sessions due to a larger user base.</a:t>
            </a:r>
          </a:p>
        </p:txBody>
      </p:sp>
      <p:sp>
        <p:nvSpPr>
          <p:cNvPr id="5" name="Google Shape;1911;p62">
            <a:extLst>
              <a:ext uri="{FF2B5EF4-FFF2-40B4-BE49-F238E27FC236}">
                <a16:creationId xmlns:a16="http://schemas.microsoft.com/office/drawing/2014/main" id="{4C303B08-F2D4-1A60-4613-79BADE320A8A}"/>
              </a:ext>
            </a:extLst>
          </p:cNvPr>
          <p:cNvSpPr txBox="1"/>
          <p:nvPr/>
        </p:nvSpPr>
        <p:spPr>
          <a:xfrm>
            <a:off x="5344452" y="1634914"/>
            <a:ext cx="2884603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Distribution of </a:t>
            </a:r>
            <a:r>
              <a:rPr lang="en-US" sz="1600" dirty="0" err="1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Gamesessions</a:t>
            </a:r>
            <a:r>
              <a:rPr lang="en-US" sz="16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 per User</a:t>
            </a:r>
          </a:p>
        </p:txBody>
      </p:sp>
      <p:sp>
        <p:nvSpPr>
          <p:cNvPr id="6" name="Google Shape;1912;p62">
            <a:extLst>
              <a:ext uri="{FF2B5EF4-FFF2-40B4-BE49-F238E27FC236}">
                <a16:creationId xmlns:a16="http://schemas.microsoft.com/office/drawing/2014/main" id="{E9A055D3-9486-2BEC-6830-08DFA6BD43ED}"/>
              </a:ext>
            </a:extLst>
          </p:cNvPr>
          <p:cNvSpPr txBox="1"/>
          <p:nvPr/>
        </p:nvSpPr>
        <p:spPr>
          <a:xfrm>
            <a:off x="5245474" y="1963164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Free users tend to play less, while Premium users play more frequently.</a:t>
            </a:r>
          </a:p>
        </p:txBody>
      </p:sp>
      <p:sp>
        <p:nvSpPr>
          <p:cNvPr id="10" name="Google Shape;1911;p62">
            <a:extLst>
              <a:ext uri="{FF2B5EF4-FFF2-40B4-BE49-F238E27FC236}">
                <a16:creationId xmlns:a16="http://schemas.microsoft.com/office/drawing/2014/main" id="{008F83D6-E03A-114D-B600-E55227CFD445}"/>
              </a:ext>
            </a:extLst>
          </p:cNvPr>
          <p:cNvSpPr txBox="1"/>
          <p:nvPr/>
        </p:nvSpPr>
        <p:spPr>
          <a:xfrm>
            <a:off x="5344453" y="2371482"/>
            <a:ext cx="2194112" cy="52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Boxplot </a:t>
            </a:r>
          </a:p>
        </p:txBody>
      </p:sp>
      <p:sp>
        <p:nvSpPr>
          <p:cNvPr id="11" name="Google Shape;1912;p62">
            <a:extLst>
              <a:ext uri="{FF2B5EF4-FFF2-40B4-BE49-F238E27FC236}">
                <a16:creationId xmlns:a16="http://schemas.microsoft.com/office/drawing/2014/main" id="{6863E3D9-E5D4-4F0D-E791-F8AB6FB91FE1}"/>
              </a:ext>
            </a:extLst>
          </p:cNvPr>
          <p:cNvSpPr txBox="1"/>
          <p:nvPr/>
        </p:nvSpPr>
        <p:spPr>
          <a:xfrm>
            <a:off x="5231034" y="2699440"/>
            <a:ext cx="2998022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mo"/>
              </a:rPr>
              <a:t>Premium users have a higher average number of sessions, though Free users show more variation.</a:t>
            </a:r>
          </a:p>
        </p:txBody>
      </p:sp>
      <p:sp>
        <p:nvSpPr>
          <p:cNvPr id="13" name="Google Shape;246;p34">
            <a:hlinkClick r:id="rId4" action="ppaction://hlinksldjump"/>
            <a:extLst>
              <a:ext uri="{FF2B5EF4-FFF2-40B4-BE49-F238E27FC236}">
                <a16:creationId xmlns:a16="http://schemas.microsoft.com/office/drawing/2014/main" id="{FE73EAF3-96D3-39F4-8249-6EA3F9A0964A}"/>
              </a:ext>
            </a:extLst>
          </p:cNvPr>
          <p:cNvSpPr txBox="1"/>
          <p:nvPr/>
        </p:nvSpPr>
        <p:spPr>
          <a:xfrm>
            <a:off x="922450" y="275775"/>
            <a:ext cx="574446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rPr>
              <a:t>Introduction</a:t>
            </a:r>
            <a:endParaRPr sz="1000" dirty="0">
              <a:solidFill>
                <a:schemeClr val="tx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Google Shape;247;p34">
            <a:hlinkClick r:id="" action="ppaction://noaction"/>
            <a:extLst>
              <a:ext uri="{FF2B5EF4-FFF2-40B4-BE49-F238E27FC236}">
                <a16:creationId xmlns:a16="http://schemas.microsoft.com/office/drawing/2014/main" id="{4F0D12EA-490D-7B9A-AAB7-4B0EB5A1821A}"/>
              </a:ext>
            </a:extLst>
          </p:cNvPr>
          <p:cNvSpPr txBox="1"/>
          <p:nvPr/>
        </p:nvSpPr>
        <p:spPr>
          <a:xfrm>
            <a:off x="1587667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C000"/>
                </a:solidFill>
                <a:latin typeface="Bebas Neue"/>
                <a:ea typeface="Bebas Neue"/>
                <a:cs typeface="Bebas Neue"/>
                <a:sym typeface="Bebas Neue"/>
              </a:rPr>
              <a:t>ANALYtics</a:t>
            </a:r>
            <a:endParaRPr sz="1000" dirty="0">
              <a:solidFill>
                <a:srgbClr val="FFC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13316ADE-565C-6B6C-5BFE-5BF1ECC0198B}"/>
              </a:ext>
            </a:extLst>
          </p:cNvPr>
          <p:cNvSpPr txBox="1"/>
          <p:nvPr/>
        </p:nvSpPr>
        <p:spPr>
          <a:xfrm>
            <a:off x="2252884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Recommendation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Google Shape;248;p34">
            <a:hlinkClick r:id="" action="ppaction://noaction"/>
            <a:extLst>
              <a:ext uri="{FF2B5EF4-FFF2-40B4-BE49-F238E27FC236}">
                <a16:creationId xmlns:a16="http://schemas.microsoft.com/office/drawing/2014/main" id="{9996F43F-8E3A-3A6E-5603-C2FBB705C558}"/>
              </a:ext>
            </a:extLst>
          </p:cNvPr>
          <p:cNvSpPr txBox="1"/>
          <p:nvPr/>
        </p:nvSpPr>
        <p:spPr>
          <a:xfrm>
            <a:off x="3071511" y="275775"/>
            <a:ext cx="839324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TEST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649014-2DFF-139C-AAC0-165A012D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5" y="1090422"/>
            <a:ext cx="1994001" cy="13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0BD92BD-9CC2-55AA-3256-A8B7B74A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8" y="2593754"/>
            <a:ext cx="2000020" cy="136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225BEC-5772-D9E0-539B-45DAF11F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31" y="1086125"/>
            <a:ext cx="1988775" cy="13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9E6E557-5629-93BB-2FC8-8E9C6AC3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37" y="2595771"/>
            <a:ext cx="1981335" cy="136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5610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1780</Words>
  <Application>Microsoft Office PowerPoint</Application>
  <PresentationFormat>On-screen Show (16:9)</PresentationFormat>
  <Paragraphs>259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Bebas Neue</vt:lpstr>
      <vt:lpstr>Arial</vt:lpstr>
      <vt:lpstr>Consolas</vt:lpstr>
      <vt:lpstr>Roboto</vt:lpstr>
      <vt:lpstr>Arimo</vt:lpstr>
      <vt:lpstr>Data Analysis for Business by Slidesgo</vt:lpstr>
      <vt:lpstr>From Insights to Action: Unlocking the Potential of Gaming Data for Strategic Growth</vt:lpstr>
      <vt:lpstr>TABLE OF CONTENT</vt:lpstr>
      <vt:lpstr>Introduction</vt:lpstr>
      <vt:lpstr>Background</vt:lpstr>
      <vt:lpstr>Problem STATEMENT</vt:lpstr>
      <vt:lpstr>Data cleaning &amp; PREPROCESSING</vt:lpstr>
      <vt:lpstr>Analytics</vt:lpstr>
      <vt:lpstr>Clips-ANALYtics</vt:lpstr>
      <vt:lpstr>gamesessions-ANALYtics</vt:lpstr>
      <vt:lpstr>Downloaded and shared clips -analytics</vt:lpstr>
      <vt:lpstr>Analytics</vt:lpstr>
      <vt:lpstr>Top 10 Games Based on Game Sessions</vt:lpstr>
      <vt:lpstr>Top 10 Games Based on Downloaded Clips</vt:lpstr>
      <vt:lpstr>Top 10 Games Based on shared Clips</vt:lpstr>
      <vt:lpstr>Recommendation</vt:lpstr>
      <vt:lpstr>Sql test</vt:lpstr>
      <vt:lpstr>Sql test</vt:lpstr>
      <vt:lpstr>Sql test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alif gala</dc:creator>
  <cp:lastModifiedBy>Alif Gala Buana</cp:lastModifiedBy>
  <cp:revision>9</cp:revision>
  <dcterms:modified xsi:type="dcterms:W3CDTF">2025-01-27T15:44:43Z</dcterms:modified>
</cp:coreProperties>
</file>