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4" r:id="rId4"/>
    <p:sldId id="286" r:id="rId5"/>
    <p:sldId id="259" r:id="rId6"/>
    <p:sldId id="266" r:id="rId7"/>
    <p:sldId id="267" r:id="rId8"/>
    <p:sldId id="269" r:id="rId9"/>
    <p:sldId id="268" r:id="rId10"/>
    <p:sldId id="280" r:id="rId11"/>
    <p:sldId id="270" r:id="rId12"/>
    <p:sldId id="281" r:id="rId13"/>
    <p:sldId id="273" r:id="rId14"/>
    <p:sldId id="282" r:id="rId15"/>
    <p:sldId id="271" r:id="rId16"/>
    <p:sldId id="283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29" autoAdjust="0"/>
    <p:restoredTop sz="84409" autoAdjust="0"/>
  </p:normalViewPr>
  <p:slideViewPr>
    <p:cSldViewPr snapToGrid="0">
      <p:cViewPr>
        <p:scale>
          <a:sx n="50" d="100"/>
          <a:sy n="50" d="100"/>
        </p:scale>
        <p:origin x="-1320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437B6-A6B0-4EF7-9E21-5056FC89295B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FB6DD-4439-4BD7-AA8C-DB8E1A2E5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FB6DD-4439-4BD7-AA8C-DB8E1A2E54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FB6DD-4439-4BD7-AA8C-DB8E1A2E54F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bantu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yang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merepresentaikan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penduduk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membantu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sampah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terpendek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menghindari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meminimalkan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melewati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penduduk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tinggi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tetapi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jatah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bakar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sediakan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A*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karna</a:t>
            </a:r>
            <a:r>
              <a:rPr lang="en-US" baseline="0" dirty="0" smtClean="0"/>
              <a:t> A* </a:t>
            </a:r>
            <a:r>
              <a:rPr lang="en-US" baseline="0" dirty="0" err="1" smtClean="0"/>
              <a:t>adalah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pencarian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jalur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efisien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heuristic </a:t>
            </a:r>
            <a:r>
              <a:rPr lang="en-US" baseline="0" dirty="0" err="1" smtClean="0"/>
              <a:t>diman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membuang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– </a:t>
            </a:r>
            <a:r>
              <a:rPr lang="en-US" dirty="0" err="1" smtClean="0"/>
              <a:t>langkah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– </a:t>
            </a:r>
            <a:r>
              <a:rPr lang="en-US" dirty="0" err="1" smtClean="0"/>
              <a:t>langkah</a:t>
            </a:r>
            <a:r>
              <a:rPr lang="en-US" dirty="0" smtClean="0"/>
              <a:t> yang </a:t>
            </a:r>
            <a:r>
              <a:rPr lang="en-US" dirty="0" err="1" smtClean="0"/>
              <a:t>dibuang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FB6DD-4439-4BD7-AA8C-DB8E1A2E54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mengetahui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bahwaalgoritma</a:t>
            </a:r>
            <a:r>
              <a:rPr lang="en-US" baseline="0" dirty="0" smtClean="0"/>
              <a:t> a*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bantu </a:t>
            </a:r>
            <a:r>
              <a:rPr lang="en-US" baseline="0" dirty="0" err="1" smtClean="0"/>
              <a:t>skor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penduduk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pencarian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memilih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jalur</a:t>
            </a:r>
            <a:r>
              <a:rPr lang="en-US" baseline="0" dirty="0" smtClean="0"/>
              <a:t> yang optimal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meminimalkan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melewati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penduduk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tinggi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FB6DD-4439-4BD7-AA8C-DB8E1A2E54F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FB6DD-4439-4BD7-AA8C-DB8E1A2E54F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FB6DD-4439-4BD7-AA8C-DB8E1A2E54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FB6DD-4439-4BD7-AA8C-DB8E1A2E54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FB6DD-4439-4BD7-AA8C-DB8E1A2E54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362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10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23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25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61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577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938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684" y="1714410"/>
            <a:ext cx="7909316" cy="765053"/>
          </a:xfrm>
        </p:spPr>
        <p:txBody>
          <a:bodyPr/>
          <a:lstStyle/>
          <a:p>
            <a:r>
              <a:rPr lang="en-US" sz="1800" dirty="0" smtClean="0"/>
              <a:t>Path Selection of Garbage Truck using A* Algorithm and Population Density Score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EKA HIMAWANTO- 1103130286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82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3717" y="312289"/>
            <a:ext cx="2646299" cy="64123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Evaluation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75232" y="1312672"/>
          <a:ext cx="6790944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648"/>
                <a:gridCol w="2263648"/>
                <a:gridCol w="22636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License plate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 9534 AE</a:t>
                      </a:r>
                      <a:endParaRPr 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Dump Truck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Arum </a:t>
                      </a:r>
                      <a:r>
                        <a:rPr lang="en-US" sz="1200" dirty="0" err="1" smtClean="0"/>
                        <a:t>Karya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Melati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jaya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Sumbodro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 9530 WE</a:t>
                      </a:r>
                      <a:endParaRPr lang="en-US" sz="12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Dump Truck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Sejahtera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mandiri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Rapijaya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bersama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kita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maju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keminclong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bandeng</a:t>
                      </a:r>
                      <a:r>
                        <a:rPr lang="en-US" sz="1200" dirty="0" smtClean="0"/>
                        <a:t> sari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 9540 E</a:t>
                      </a:r>
                      <a:endParaRPr 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Dump Truck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bahari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asri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fajar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jaya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Mulya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jaya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61281" y="6072878"/>
            <a:ext cx="6221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/>
              <a:t>Source : </a:t>
            </a:r>
            <a:r>
              <a:rPr lang="en-US" sz="1000" dirty="0" err="1" smtClean="0"/>
              <a:t>Lia</a:t>
            </a:r>
            <a:r>
              <a:rPr lang="en-US" sz="1000" dirty="0" smtClean="0"/>
              <a:t> </a:t>
            </a:r>
            <a:r>
              <a:rPr lang="en-US" sz="1000" dirty="0" err="1" smtClean="0"/>
              <a:t>Kurniawati</a:t>
            </a:r>
            <a:r>
              <a:rPr lang="en-US" sz="1000" dirty="0" smtClean="0"/>
              <a:t>, </a:t>
            </a:r>
            <a:r>
              <a:rPr lang="en-US" sz="1000" dirty="0" err="1" smtClean="0"/>
              <a:t>Laporan</a:t>
            </a:r>
            <a:r>
              <a:rPr lang="en-US" sz="1000" dirty="0" smtClean="0"/>
              <a:t> </a:t>
            </a:r>
            <a:r>
              <a:rPr lang="en-US" sz="1000" dirty="0" err="1" smtClean="0"/>
              <a:t>Kerja</a:t>
            </a:r>
            <a:r>
              <a:rPr lang="en-US" sz="1000" dirty="0" smtClean="0"/>
              <a:t> </a:t>
            </a:r>
            <a:r>
              <a:rPr lang="en-US" sz="1000" dirty="0" err="1" smtClean="0"/>
              <a:t>Praktek</a:t>
            </a:r>
            <a:r>
              <a:rPr lang="en-US" sz="1000" dirty="0" smtClean="0"/>
              <a:t> SISTEM PENGELOLAAN SAMPAH KOTA TEGAL 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3244" y="211952"/>
            <a:ext cx="3440756" cy="64123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Evaluation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C:\Users\eka himawanto\OneDrive\Bismillah\Buku Skripsi\image011.pn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416" y="1865376"/>
            <a:ext cx="3588194" cy="3706368"/>
          </a:xfrm>
          <a:prstGeom prst="rect">
            <a:avLst/>
          </a:prstGeom>
          <a:noFill/>
        </p:spPr>
      </p:pic>
      <p:sp>
        <p:nvSpPr>
          <p:cNvPr id="9" name="Title 2"/>
          <p:cNvSpPr txBox="1">
            <a:spLocks/>
          </p:cNvSpPr>
          <p:nvPr/>
        </p:nvSpPr>
        <p:spPr bwMode="auto">
          <a:xfrm>
            <a:off x="2840595" y="1309067"/>
            <a:ext cx="2213319" cy="28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Truck G 9543 AE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74592" y="1604264"/>
          <a:ext cx="5096256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256"/>
                <a:gridCol w="1426464"/>
                <a:gridCol w="1048512"/>
                <a:gridCol w="1170432"/>
                <a:gridCol w="92659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Route</a:t>
                      </a:r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Distance(km)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260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With Population Density 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Without Population Density score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By Driver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706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Arum </a:t>
                      </a:r>
                      <a:r>
                        <a:rPr lang="en-US" sz="1200" dirty="0" err="1" smtClean="0"/>
                        <a:t>Karya</a:t>
                      </a:r>
                      <a:r>
                        <a:rPr lang="en-US" sz="1200" dirty="0" smtClean="0"/>
                        <a:t> – TPA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5.328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4.823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5.99</a:t>
                      </a:r>
                      <a:endParaRPr lang="en-US" sz="1200" dirty="0"/>
                    </a:p>
                  </a:txBody>
                  <a:tcPr/>
                </a:tc>
              </a:tr>
              <a:tr h="2255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Route 1 – TPA – TPST </a:t>
                      </a:r>
                      <a:r>
                        <a:rPr lang="en-US" sz="1200" dirty="0" err="1" smtClean="0"/>
                        <a:t>Melati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jaya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11.711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10 .81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12.78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Route 2 – TPST </a:t>
                      </a:r>
                      <a:r>
                        <a:rPr lang="en-US" sz="1200" dirty="0" err="1" smtClean="0"/>
                        <a:t>Melatijaya</a:t>
                      </a:r>
                      <a:r>
                        <a:rPr lang="en-US" sz="1200" dirty="0" smtClean="0"/>
                        <a:t> – TPA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18.094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16.797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19.57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Route 3 – TPA</a:t>
                      </a:r>
                      <a:r>
                        <a:rPr lang="en-US" sz="1200" baseline="0" dirty="0" smtClean="0"/>
                        <a:t> – TPSA </a:t>
                      </a:r>
                      <a:r>
                        <a:rPr lang="en-US" sz="1200" baseline="0" dirty="0" err="1" smtClean="0"/>
                        <a:t>Sumbodro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25.374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24.045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27.99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Route 4 – TPST </a:t>
                      </a:r>
                      <a:r>
                        <a:rPr lang="en-US" sz="1200" dirty="0" err="1" smtClean="0"/>
                        <a:t>sumbodro</a:t>
                      </a:r>
                      <a:r>
                        <a:rPr lang="en-US" sz="1200" dirty="0" smtClean="0"/>
                        <a:t> - TPA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32.662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31.293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36.41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Fuel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8.235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9.58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41669" y="385441"/>
            <a:ext cx="2268347" cy="64123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Evaluation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6" descr="C:\Users\eka himawanto\OneDrive\Bismillah\Buku Skripsi\image0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36" y="1942700"/>
            <a:ext cx="3816096" cy="3262884"/>
          </a:xfrm>
          <a:prstGeom prst="rect">
            <a:avLst/>
          </a:prstGeom>
          <a:noFill/>
        </p:spPr>
      </p:pic>
      <p:sp>
        <p:nvSpPr>
          <p:cNvPr id="7" name="Title 2"/>
          <p:cNvSpPr txBox="1">
            <a:spLocks/>
          </p:cNvSpPr>
          <p:nvPr/>
        </p:nvSpPr>
        <p:spPr bwMode="auto">
          <a:xfrm>
            <a:off x="3255123" y="1260299"/>
            <a:ext cx="2213319" cy="28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Truck G 9543 AE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74592" y="1604264"/>
          <a:ext cx="509625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256"/>
                <a:gridCol w="1426464"/>
                <a:gridCol w="1048512"/>
                <a:gridCol w="1170432"/>
                <a:gridCol w="92659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Route</a:t>
                      </a:r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Red Distance(km)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260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With Population Density score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Without Population Density score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By Driver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706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Arum </a:t>
                      </a:r>
                      <a:r>
                        <a:rPr lang="en-US" sz="1200" dirty="0" err="1" smtClean="0"/>
                        <a:t>Karya</a:t>
                      </a:r>
                      <a:r>
                        <a:rPr lang="en-US" sz="1200" dirty="0" smtClean="0"/>
                        <a:t> – TPA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1.675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1.936</a:t>
                      </a:r>
                      <a:endParaRPr lang="en-US" sz="1200" dirty="0"/>
                    </a:p>
                  </a:txBody>
                  <a:tcPr/>
                </a:tc>
              </a:tr>
              <a:tr h="2255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Route 1 – TPA – TPST </a:t>
                      </a:r>
                      <a:r>
                        <a:rPr lang="en-US" sz="1200" dirty="0" err="1" smtClean="0"/>
                        <a:t>Melati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jaya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2.084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4.222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3.56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Route 2 – TPST </a:t>
                      </a:r>
                      <a:r>
                        <a:rPr lang="en-US" sz="1200" dirty="0" err="1" smtClean="0"/>
                        <a:t>Melatijaya</a:t>
                      </a:r>
                      <a:r>
                        <a:rPr lang="en-US" sz="1200" dirty="0" smtClean="0"/>
                        <a:t> – TPA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6.769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5.184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Route 3 – TPA</a:t>
                      </a:r>
                      <a:r>
                        <a:rPr lang="en-US" sz="1200" baseline="0" dirty="0" smtClean="0"/>
                        <a:t> – TPSA </a:t>
                      </a:r>
                      <a:r>
                        <a:rPr lang="en-US" sz="1200" baseline="0" dirty="0" err="1" smtClean="0"/>
                        <a:t>Sumbodro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5.995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9.056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8.511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Route 4 – TPST </a:t>
                      </a:r>
                      <a:r>
                        <a:rPr lang="en-US" sz="1200" dirty="0" err="1" smtClean="0"/>
                        <a:t>sumbodro</a:t>
                      </a:r>
                      <a:r>
                        <a:rPr lang="en-US" sz="1200" dirty="0" smtClean="0"/>
                        <a:t> - TPA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8.282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11.343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11.838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3244" y="211952"/>
            <a:ext cx="3440756" cy="64123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Evaluation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C:\Users\eka himawanto\OneDrive\Bismillah\Buku Skripsi\image0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2424"/>
            <a:ext cx="3913632" cy="3850008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6367" y="1503237"/>
            <a:ext cx="3917633" cy="481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2"/>
          <p:cNvSpPr txBox="1">
            <a:spLocks/>
          </p:cNvSpPr>
          <p:nvPr/>
        </p:nvSpPr>
        <p:spPr bwMode="auto">
          <a:xfrm>
            <a:off x="1231251" y="1304544"/>
            <a:ext cx="2213319" cy="34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Truck G 9530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W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0208" y="1311656"/>
          <a:ext cx="5096256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256"/>
                <a:gridCol w="1426464"/>
                <a:gridCol w="1048512"/>
                <a:gridCol w="1170432"/>
                <a:gridCol w="92659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US" sz="9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Route</a:t>
                      </a:r>
                      <a:endParaRPr lang="en-US" sz="9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Distance(km)</a:t>
                      </a:r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260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</a:rPr>
                        <a:t> With Population Density score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</a:rPr>
                        <a:t> Without Population Density score</a:t>
                      </a:r>
                      <a:endParaRPr lang="en-US" sz="9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By Driver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7068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TPST </a:t>
                      </a:r>
                      <a:r>
                        <a:rPr lang="en-US" sz="900" dirty="0" err="1" smtClean="0"/>
                        <a:t>sejahtera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mandiri</a:t>
                      </a:r>
                      <a:r>
                        <a:rPr lang="en-US" sz="900" dirty="0" smtClean="0"/>
                        <a:t>– TPA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3.563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2.857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2.857</a:t>
                      </a:r>
                      <a:endParaRPr lang="en-US" sz="900" dirty="0"/>
                    </a:p>
                  </a:txBody>
                  <a:tcPr/>
                </a:tc>
              </a:tr>
              <a:tr h="22555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1 – TPA – TPST </a:t>
                      </a:r>
                      <a:r>
                        <a:rPr lang="en-US" sz="900" dirty="0" err="1" smtClean="0"/>
                        <a:t>Rapi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jaya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6.581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5.857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6.359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2 – TPST </a:t>
                      </a:r>
                      <a:r>
                        <a:rPr lang="en-US" sz="900" dirty="0" err="1" smtClean="0"/>
                        <a:t>rapijaya</a:t>
                      </a:r>
                      <a:r>
                        <a:rPr lang="en-US" sz="900" dirty="0" smtClean="0"/>
                        <a:t> – TPA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9.599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8.893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9.861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3 – TPA</a:t>
                      </a:r>
                      <a:r>
                        <a:rPr lang="en-US" sz="900" baseline="0" dirty="0" smtClean="0"/>
                        <a:t> – TPST </a:t>
                      </a:r>
                      <a:r>
                        <a:rPr lang="en-US" sz="900" baseline="0" dirty="0" err="1" smtClean="0"/>
                        <a:t>bersama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kita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maju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11.746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11.04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12.008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Route 4 – TPST </a:t>
                      </a:r>
                      <a:r>
                        <a:rPr lang="en-US" sz="900" dirty="0" err="1" smtClean="0"/>
                        <a:t>bersama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kita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maju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- TPA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13.893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13.187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14.155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5 – TPA – TPST </a:t>
                      </a:r>
                      <a:r>
                        <a:rPr lang="en-US" sz="900" dirty="0" err="1" smtClean="0"/>
                        <a:t>keminclong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14.707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14.001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14.969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6 – TPST </a:t>
                      </a:r>
                      <a:r>
                        <a:rPr lang="en-US" sz="900" dirty="0" err="1" smtClean="0"/>
                        <a:t>keminclong</a:t>
                      </a:r>
                      <a:r>
                        <a:rPr lang="en-US" sz="900" dirty="0" smtClean="0"/>
                        <a:t> - TPA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15.521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14.815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15.783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</a:t>
                      </a:r>
                      <a:r>
                        <a:rPr lang="en-US" sz="900" baseline="0" dirty="0" smtClean="0"/>
                        <a:t> 7 – TPA - TPST </a:t>
                      </a:r>
                      <a:r>
                        <a:rPr lang="en-US" sz="900" baseline="0" dirty="0" err="1" smtClean="0"/>
                        <a:t>bandeng</a:t>
                      </a:r>
                      <a:r>
                        <a:rPr lang="en-US" sz="900" baseline="0" dirty="0" smtClean="0"/>
                        <a:t> sari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19.074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18.368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19.336</a:t>
                      </a:r>
                      <a:endParaRPr lang="en-US" sz="9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8 – TPST </a:t>
                      </a:r>
                      <a:r>
                        <a:rPr lang="en-US" sz="900" dirty="0" err="1" smtClean="0"/>
                        <a:t>bandeng</a:t>
                      </a:r>
                      <a:r>
                        <a:rPr lang="en-US" sz="900" dirty="0" smtClean="0"/>
                        <a:t> sari - TPA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22.627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21.921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22.889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Fuel</a:t>
                      </a:r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5.95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5.768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6.023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3244" y="211952"/>
            <a:ext cx="3440756" cy="64123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Evaluation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2"/>
          <p:cNvSpPr txBox="1">
            <a:spLocks/>
          </p:cNvSpPr>
          <p:nvPr/>
        </p:nvSpPr>
        <p:spPr bwMode="auto">
          <a:xfrm>
            <a:off x="1328787" y="1296875"/>
            <a:ext cx="2213319" cy="39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Truck G 9530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W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32771" name="Picture 3" descr="C:\Users\eka himawanto\OneDrive\Bismillah\Buku Skripsi\image0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38528"/>
            <a:ext cx="3840480" cy="3816097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01440" y="1592072"/>
          <a:ext cx="509625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256"/>
                <a:gridCol w="1426464"/>
                <a:gridCol w="1048512"/>
                <a:gridCol w="1170432"/>
                <a:gridCol w="92659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US" sz="9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Route</a:t>
                      </a:r>
                      <a:endParaRPr lang="en-US" sz="9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Red Distance(km)</a:t>
                      </a:r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260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</a:rPr>
                        <a:t> With Population Density score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</a:rPr>
                        <a:t> Without Population Density score</a:t>
                      </a:r>
                      <a:endParaRPr lang="en-US" sz="9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By Driver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70688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TPST </a:t>
                      </a:r>
                      <a:r>
                        <a:rPr lang="en-US" sz="900" dirty="0" err="1" smtClean="0"/>
                        <a:t>sejahtera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mandiri</a:t>
                      </a:r>
                      <a:r>
                        <a:rPr lang="en-US" sz="900" dirty="0" smtClean="0"/>
                        <a:t>– TPA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0.155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</a:tr>
              <a:tr h="22555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1 – TPA – TPST </a:t>
                      </a:r>
                      <a:r>
                        <a:rPr lang="en-US" sz="900" dirty="0" err="1" smtClean="0"/>
                        <a:t>Rapi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jaya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0.155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2 – TPST </a:t>
                      </a:r>
                      <a:r>
                        <a:rPr lang="en-US" sz="900" dirty="0" err="1" smtClean="0"/>
                        <a:t>rapijaya</a:t>
                      </a:r>
                      <a:r>
                        <a:rPr lang="en-US" sz="900" dirty="0" smtClean="0"/>
                        <a:t> – TPA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0.155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3 – TPA</a:t>
                      </a:r>
                      <a:r>
                        <a:rPr lang="en-US" sz="900" baseline="0" dirty="0" smtClean="0"/>
                        <a:t> – TPST </a:t>
                      </a:r>
                      <a:r>
                        <a:rPr lang="en-US" sz="900" baseline="0" dirty="0" err="1" smtClean="0"/>
                        <a:t>bersama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kita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maju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0.155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Route 4 – TPST </a:t>
                      </a:r>
                      <a:r>
                        <a:rPr lang="en-US" sz="900" dirty="0" err="1" smtClean="0"/>
                        <a:t>bersama</a:t>
                      </a:r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kita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baseline="0" dirty="0" err="1" smtClean="0"/>
                        <a:t>maju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- TPA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0.155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5 – TPA – TPST </a:t>
                      </a:r>
                      <a:r>
                        <a:rPr lang="en-US" sz="900" dirty="0" err="1" smtClean="0"/>
                        <a:t>keminclong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0.155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6 – TPST </a:t>
                      </a:r>
                      <a:r>
                        <a:rPr lang="en-US" sz="900" dirty="0" err="1" smtClean="0"/>
                        <a:t>keminclong</a:t>
                      </a:r>
                      <a:r>
                        <a:rPr lang="en-US" sz="900" dirty="0" smtClean="0"/>
                        <a:t> - TPA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0.155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0.768</a:t>
                      </a:r>
                      <a:endParaRPr 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</a:t>
                      </a:r>
                      <a:r>
                        <a:rPr lang="en-US" sz="900" baseline="0" dirty="0" smtClean="0"/>
                        <a:t> 7 – TPA - TPST </a:t>
                      </a:r>
                      <a:r>
                        <a:rPr lang="en-US" sz="900" baseline="0" dirty="0" err="1" smtClean="0"/>
                        <a:t>bandeng</a:t>
                      </a:r>
                      <a:r>
                        <a:rPr lang="en-US" sz="900" baseline="0" dirty="0" smtClean="0"/>
                        <a:t> sari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19.074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2.469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2.469</a:t>
                      </a:r>
                      <a:endParaRPr lang="en-US" sz="9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Route 8 – TPST </a:t>
                      </a:r>
                      <a:r>
                        <a:rPr lang="en-US" sz="900" dirty="0" err="1" smtClean="0"/>
                        <a:t>bandeng</a:t>
                      </a:r>
                      <a:r>
                        <a:rPr lang="en-US" sz="900" dirty="0" smtClean="0"/>
                        <a:t> sari - TPA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1.856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4.17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4.17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39333" y="300097"/>
            <a:ext cx="2853563" cy="64123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Evaluation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C:\Users\eka himawanto\OneDrive\Bismillah\Buku Skripsi\image0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92096"/>
            <a:ext cx="3895217" cy="3547872"/>
          </a:xfrm>
          <a:prstGeom prst="rect">
            <a:avLst/>
          </a:prstGeom>
          <a:noFill/>
        </p:spPr>
      </p:pic>
      <p:sp>
        <p:nvSpPr>
          <p:cNvPr id="6" name="Title 2"/>
          <p:cNvSpPr txBox="1">
            <a:spLocks/>
          </p:cNvSpPr>
          <p:nvPr/>
        </p:nvSpPr>
        <p:spPr bwMode="auto">
          <a:xfrm>
            <a:off x="1718273" y="1431317"/>
            <a:ext cx="1484269" cy="5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G 9540 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77056" y="1689608"/>
          <a:ext cx="5096256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256"/>
                <a:gridCol w="1426464"/>
                <a:gridCol w="1048512"/>
                <a:gridCol w="1170432"/>
                <a:gridCol w="92659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Route</a:t>
                      </a:r>
                      <a:endParaRPr 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Distance(km)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9260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With Population Density score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A*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Without Population Density score</a:t>
                      </a:r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By Driver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7068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TPST</a:t>
                      </a:r>
                      <a:r>
                        <a:rPr lang="en-US" sz="1100" baseline="0" dirty="0" smtClean="0"/>
                        <a:t> Al </a:t>
                      </a:r>
                      <a:r>
                        <a:rPr lang="en-US" sz="1100" baseline="0" dirty="0" err="1" smtClean="0"/>
                        <a:t>hikmah</a:t>
                      </a:r>
                      <a:r>
                        <a:rPr lang="en-US" sz="1100" dirty="0" smtClean="0"/>
                        <a:t>– TPA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3.153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3.153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3.153</a:t>
                      </a:r>
                      <a:endParaRPr lang="en-US" sz="1100" dirty="0"/>
                    </a:p>
                  </a:txBody>
                  <a:tcPr/>
                </a:tc>
              </a:tr>
              <a:tr h="2255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Route 1 – TPA – TPST </a:t>
                      </a:r>
                      <a:r>
                        <a:rPr lang="en-US" sz="1100" dirty="0" err="1" smtClean="0"/>
                        <a:t>Bahari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asri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8.392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8.392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8.392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Route 2 – TPST </a:t>
                      </a:r>
                      <a:r>
                        <a:rPr lang="en-US" sz="1100" dirty="0" err="1" smtClean="0"/>
                        <a:t>Bahari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asri</a:t>
                      </a:r>
                      <a:r>
                        <a:rPr lang="en-US" sz="1100" dirty="0" smtClean="0"/>
                        <a:t>– TPA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13.631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13.631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13.631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Route 3 – TPA</a:t>
                      </a:r>
                      <a:r>
                        <a:rPr lang="en-US" sz="1100" baseline="0" dirty="0" smtClean="0"/>
                        <a:t> – TPSA </a:t>
                      </a:r>
                      <a:r>
                        <a:rPr lang="en-US" sz="1100" baseline="0" dirty="0" err="1" smtClean="0"/>
                        <a:t>Fajar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jaya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18.318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18.318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18.318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Route 4 – TPST </a:t>
                      </a:r>
                      <a:r>
                        <a:rPr lang="en-US" sz="1100" dirty="0" err="1" smtClean="0"/>
                        <a:t>Fajar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jaya</a:t>
                      </a:r>
                      <a:r>
                        <a:rPr lang="en-US" sz="1100" dirty="0" smtClean="0"/>
                        <a:t>- TPA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23.005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23.005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23.005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Route 5 – TPA – TPST </a:t>
                      </a:r>
                      <a:r>
                        <a:rPr lang="en-US" sz="1100" dirty="0" err="1" smtClean="0"/>
                        <a:t>Mulya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jaya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27.977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27.977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27.977</a:t>
                      </a:r>
                      <a:endParaRPr 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Route 6 – TPST </a:t>
                      </a:r>
                      <a:r>
                        <a:rPr lang="en-US" sz="1100" dirty="0" err="1" smtClean="0"/>
                        <a:t>Mulya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jaya</a:t>
                      </a:r>
                      <a:r>
                        <a:rPr lang="en-US" sz="1100" dirty="0" smtClean="0"/>
                        <a:t> - TPA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32.949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32.949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32.949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Fuel</a:t>
                      </a:r>
                      <a:endParaRPr 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8.671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8.671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8.671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7111" y="1288563"/>
            <a:ext cx="5192657" cy="509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4"/>
          <p:cNvGrpSpPr/>
          <p:nvPr/>
        </p:nvGrpSpPr>
        <p:grpSpPr>
          <a:xfrm>
            <a:off x="6025283" y="4364044"/>
            <a:ext cx="331449" cy="558166"/>
            <a:chOff x="6025283" y="4364044"/>
            <a:chExt cx="331449" cy="558166"/>
          </a:xfrm>
        </p:grpSpPr>
        <p:cxnSp>
          <p:nvCxnSpPr>
            <p:cNvPr id="15" name="Straight Arrow Connector 14"/>
            <p:cNvCxnSpPr/>
            <p:nvPr/>
          </p:nvCxnSpPr>
          <p:spPr>
            <a:xfrm rot="16200000" flipH="1">
              <a:off x="6119870" y="4676659"/>
              <a:ext cx="440674" cy="330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 rot="16200000">
              <a:off x="5869311" y="4520016"/>
              <a:ext cx="5581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0.155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356737" y="2699132"/>
            <a:ext cx="577402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53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594" y="4988801"/>
            <a:ext cx="577402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66</a:t>
            </a:r>
          </a:p>
        </p:txBody>
      </p:sp>
      <p:grpSp>
        <p:nvGrpSpPr>
          <p:cNvPr id="5" name="Group 63"/>
          <p:cNvGrpSpPr/>
          <p:nvPr/>
        </p:nvGrpSpPr>
        <p:grpSpPr>
          <a:xfrm>
            <a:off x="6034466" y="3238959"/>
            <a:ext cx="322269" cy="1112703"/>
            <a:chOff x="6034466" y="3238959"/>
            <a:chExt cx="322269" cy="1112703"/>
          </a:xfrm>
        </p:grpSpPr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778349" y="3773277"/>
              <a:ext cx="1112703" cy="44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 rot="16200000">
              <a:off x="5878494" y="3614797"/>
              <a:ext cx="5581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0.768</a:t>
              </a:r>
            </a:p>
          </p:txBody>
        </p:sp>
      </p:grpSp>
      <p:cxnSp>
        <p:nvCxnSpPr>
          <p:cNvPr id="117" name="Straight Arrow Connector 116"/>
          <p:cNvCxnSpPr/>
          <p:nvPr/>
        </p:nvCxnSpPr>
        <p:spPr>
          <a:xfrm rot="10800000" flipV="1">
            <a:off x="5462016" y="4986528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10800000" flipV="1">
            <a:off x="4681728" y="5413248"/>
            <a:ext cx="548640" cy="292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16200000" flipV="1">
            <a:off x="2883408" y="4212336"/>
            <a:ext cx="2535936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16200000" flipV="1">
            <a:off x="3084576" y="2072640"/>
            <a:ext cx="1121664" cy="73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998976" y="2913888"/>
            <a:ext cx="2218944" cy="28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608832" y="1463040"/>
            <a:ext cx="1982476" cy="512064"/>
            <a:chOff x="353568" y="2938272"/>
            <a:chExt cx="1982476" cy="512064"/>
          </a:xfrm>
        </p:grpSpPr>
        <p:sp>
          <p:nvSpPr>
            <p:cNvPr id="25" name="Rectangle 24"/>
            <p:cNvSpPr/>
            <p:nvPr/>
          </p:nvSpPr>
          <p:spPr>
            <a:xfrm>
              <a:off x="865632" y="3011424"/>
              <a:ext cx="1414272" cy="4389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8512" y="3023616"/>
              <a:ext cx="1287532" cy="400110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F(x)= 3.563</a:t>
              </a:r>
            </a:p>
            <a:p>
              <a:r>
                <a:rPr lang="en-US" sz="1000" dirty="0" smtClean="0"/>
                <a:t>Red path : 0.155</a:t>
              </a:r>
            </a:p>
          </p:txBody>
        </p:sp>
        <p:cxnSp>
          <p:nvCxnSpPr>
            <p:cNvPr id="28" name="Straight Arrow Connector 27"/>
            <p:cNvCxnSpPr>
              <a:endCxn id="25" idx="1"/>
            </p:cNvCxnSpPr>
            <p:nvPr/>
          </p:nvCxnSpPr>
          <p:spPr>
            <a:xfrm>
              <a:off x="353568" y="2938272"/>
              <a:ext cx="512064" cy="2926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541776" y="1542288"/>
            <a:ext cx="2078736" cy="652272"/>
            <a:chOff x="-91440" y="3200400"/>
            <a:chExt cx="2078736" cy="652272"/>
          </a:xfrm>
        </p:grpSpPr>
        <p:sp>
          <p:nvSpPr>
            <p:cNvPr id="35" name="Rectangle 34"/>
            <p:cNvSpPr/>
            <p:nvPr/>
          </p:nvSpPr>
          <p:spPr>
            <a:xfrm>
              <a:off x="420624" y="3273552"/>
              <a:ext cx="1566672" cy="5791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5008" y="3322320"/>
              <a:ext cx="1332416" cy="400110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F(x)= 2.857</a:t>
              </a:r>
            </a:p>
            <a:p>
              <a:r>
                <a:rPr lang="en-US" sz="1000" dirty="0" smtClean="0"/>
                <a:t>Red path : 0.768 </a:t>
              </a:r>
            </a:p>
          </p:txBody>
        </p:sp>
        <p:cxnSp>
          <p:nvCxnSpPr>
            <p:cNvPr id="37" name="Straight Arrow Connector 36"/>
            <p:cNvCxnSpPr>
              <a:endCxn id="35" idx="1"/>
            </p:cNvCxnSpPr>
            <p:nvPr/>
          </p:nvCxnSpPr>
          <p:spPr>
            <a:xfrm>
              <a:off x="-91440" y="3200400"/>
              <a:ext cx="512064" cy="3627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73178" y="3105581"/>
            <a:ext cx="1633362" cy="410557"/>
            <a:chOff x="440674" y="3139807"/>
            <a:chExt cx="1633362" cy="410557"/>
          </a:xfrm>
        </p:grpSpPr>
        <p:sp>
          <p:nvSpPr>
            <p:cNvPr id="29" name="Rectangle 28"/>
            <p:cNvSpPr/>
            <p:nvPr/>
          </p:nvSpPr>
          <p:spPr>
            <a:xfrm>
              <a:off x="440674" y="3139807"/>
              <a:ext cx="1458102" cy="38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5188" y="3150254"/>
              <a:ext cx="158884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F(x) =0.768+ 1.831</a:t>
              </a:r>
            </a:p>
            <a:p>
              <a:r>
                <a:rPr lang="en-US" sz="1000" dirty="0" smtClean="0"/>
                <a:t>= 2.599(8)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45294" y="3611696"/>
            <a:ext cx="2447246" cy="1377106"/>
            <a:chOff x="6445294" y="3611696"/>
            <a:chExt cx="2447246" cy="1377106"/>
          </a:xfrm>
        </p:grpSpPr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6258715" y="4152653"/>
              <a:ext cx="1022728" cy="649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61"/>
            <p:cNvGrpSpPr/>
            <p:nvPr/>
          </p:nvGrpSpPr>
          <p:grpSpPr>
            <a:xfrm>
              <a:off x="7115059" y="3611696"/>
              <a:ext cx="1777481" cy="421574"/>
              <a:chOff x="7015907" y="3655763"/>
              <a:chExt cx="1777481" cy="42157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015907" y="3655763"/>
                <a:ext cx="1716521" cy="41166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163798" y="3677227"/>
                <a:ext cx="162959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/>
                  <a:t>F(x) =0.155 + 2.351</a:t>
                </a:r>
              </a:p>
              <a:p>
                <a:r>
                  <a:rPr lang="en-US" sz="1000" dirty="0" smtClean="0"/>
                  <a:t>=2.505 (8)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TPST in area with population density score &lt; 8 A* algorithm with population density score always choose shortest path like A* algorithm without population density score</a:t>
            </a:r>
          </a:p>
          <a:p>
            <a:r>
              <a:rPr lang="en-US" sz="1600" dirty="0" smtClean="0"/>
              <a:t>TPST in area with population density = 8 A* algorithm with population density score not always choose shortest path because A* algorithm with population density score must be find shortest path to exit area with population density score = 8</a:t>
            </a:r>
          </a:p>
          <a:p>
            <a:r>
              <a:rPr lang="en-US" sz="1600" dirty="0" smtClean="0"/>
              <a:t>A * Algorithm with population density scores can find a path with shortest red paths than A* Algorithm without population density score and the path selected by garbage truck drivers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this final project only use the length of the road and population density score not use travel time . Travel time can be considered with several factors there is :</a:t>
            </a:r>
          </a:p>
          <a:p>
            <a:pPr lvl="1"/>
            <a:r>
              <a:rPr lang="en-US" sz="1800" dirty="0" smtClean="0"/>
              <a:t>Road Condition</a:t>
            </a:r>
          </a:p>
          <a:p>
            <a:pPr lvl="1"/>
            <a:r>
              <a:rPr lang="en-US" sz="1800" dirty="0" smtClean="0"/>
              <a:t>The number of traffic lights</a:t>
            </a:r>
          </a:p>
          <a:p>
            <a:pPr lvl="1"/>
            <a:r>
              <a:rPr lang="en-US" sz="1800" dirty="0" smtClean="0"/>
              <a:t>Traffic lights in intersection</a:t>
            </a:r>
          </a:p>
          <a:p>
            <a:pPr lvl="1">
              <a:buNone/>
            </a:pPr>
            <a:r>
              <a:rPr lang="en-US" sz="1800" dirty="0" smtClean="0"/>
              <a:t>It is hoped that further research can be added Travel time.</a:t>
            </a:r>
          </a:p>
          <a:p>
            <a:pPr lvl="1"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the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68453" y="6451600"/>
            <a:ext cx="24654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0624" y="2178037"/>
            <a:ext cx="5630779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835" y="2839475"/>
            <a:ext cx="8183445" cy="58477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Garbage truck driver in major cities usually pick the </a:t>
            </a:r>
            <a:r>
              <a:rPr lang="en-US" sz="1600" dirty="0" err="1" smtClean="0"/>
              <a:t>shorest</a:t>
            </a:r>
            <a:r>
              <a:rPr lang="en-US" sz="1600" dirty="0" smtClean="0"/>
              <a:t> route and drive through populated area</a:t>
            </a: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222" y="2271676"/>
            <a:ext cx="8271402" cy="584775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The truck driver in many cities does not have a map showing the best route to transport garbage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3296" y="1901952"/>
            <a:ext cx="2584362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Whats</a:t>
            </a:r>
            <a:r>
              <a:rPr lang="en-US" dirty="0" smtClean="0"/>
              <a:t> the problem :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502" y="3549134"/>
            <a:ext cx="2945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is that a problem 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2064" y="4048036"/>
            <a:ext cx="7961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The smells of the garbage in the garbage truck is very bad and the water that the garbage produce can make people uncomfortable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1483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Make an application use the Path search algorithm and score that represents a population density level to help the driver choose the shortest path with avoid or minimized choose the path with high population area .</a:t>
            </a:r>
          </a:p>
          <a:p>
            <a:r>
              <a:rPr lang="en-US" dirty="0" smtClean="0"/>
              <a:t>Path search algorithm that use is A* Algorithm</a:t>
            </a:r>
          </a:p>
          <a:p>
            <a:r>
              <a:rPr lang="en-US" dirty="0" smtClean="0"/>
              <a:t>Scale of population density used for Score that represents a population density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Compare the Path generated A* Algorithm use population density score with A* not use population density score.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know it can?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en-US" sz="1600" dirty="0" smtClean="0"/>
              <a:t>Only choose routes from </a:t>
            </a:r>
            <a:r>
              <a:rPr lang="en-US" sz="1600" u="sng" dirty="0" smtClean="0"/>
              <a:t>TPST</a:t>
            </a:r>
            <a:r>
              <a:rPr lang="en-US" sz="1600" dirty="0" smtClean="0"/>
              <a:t> to </a:t>
            </a:r>
            <a:r>
              <a:rPr lang="en-US" sz="1600" u="sng" dirty="0" smtClean="0"/>
              <a:t>TPA</a:t>
            </a:r>
            <a:r>
              <a:rPr lang="en-US" sz="1600" dirty="0" smtClean="0"/>
              <a:t> </a:t>
            </a:r>
          </a:p>
          <a:p>
            <a:pPr lvl="0"/>
            <a:r>
              <a:rPr lang="en-US" sz="1600" dirty="0" smtClean="0"/>
              <a:t>The System Collection the Garbage that be selected is Collection system indirectly.</a:t>
            </a:r>
          </a:p>
          <a:p>
            <a:pPr lvl="0"/>
            <a:r>
              <a:rPr lang="en-US" sz="1600" dirty="0" smtClean="0"/>
              <a:t>Only calculate the Distance </a:t>
            </a:r>
            <a:r>
              <a:rPr lang="id-ID" sz="1600" dirty="0" smtClean="0"/>
              <a:t>.</a:t>
            </a:r>
            <a:endParaRPr lang="en-US" sz="1600" dirty="0"/>
          </a:p>
          <a:p>
            <a:pPr lvl="0"/>
            <a:r>
              <a:rPr lang="en-US" sz="1600" dirty="0" smtClean="0"/>
              <a:t>Do not pay attention to traffic jams.</a:t>
            </a:r>
          </a:p>
          <a:p>
            <a:pPr lvl="0"/>
            <a:r>
              <a:rPr lang="en-US" sz="1600" dirty="0" smtClean="0"/>
              <a:t>Do not pay attention to road condition</a:t>
            </a:r>
          </a:p>
          <a:p>
            <a:pPr lvl="0"/>
            <a:r>
              <a:rPr lang="en-US" sz="1600" dirty="0" smtClean="0"/>
              <a:t>Use Arterial roads for the biggest road and road that has a width of 4 meters with a road side of 50 cm for the smallest road . 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21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</p:nvPr>
        </p:nvGraphicFramePr>
        <p:xfrm>
          <a:off x="994518" y="2069151"/>
          <a:ext cx="61188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078"/>
                <a:gridCol w="4210316"/>
                <a:gridCol w="11994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Density</a:t>
                      </a:r>
                      <a:r>
                        <a:rPr lang="en-US" baseline="0" dirty="0" smtClean="0"/>
                        <a:t> per km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– 1249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r>
                        <a:rPr lang="en-US" baseline="0" dirty="0" smtClean="0"/>
                        <a:t> – 2499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 – 3999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r>
                        <a:rPr lang="en-US" baseline="0" dirty="0" smtClean="0"/>
                        <a:t> – 5999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 – 7499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 – 8499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&gt;8500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of population density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23526" y="5451086"/>
            <a:ext cx="61831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/>
              <a:t>Source : KLASIFIKASI PERKOTAAN DAN PERDESAAN DI INDONESIA ( </a:t>
            </a:r>
            <a:r>
              <a:rPr lang="en-US" sz="1000" dirty="0" err="1" smtClean="0"/>
              <a:t>Buku</a:t>
            </a:r>
            <a:r>
              <a:rPr lang="en-US" sz="1000" dirty="0" smtClean="0"/>
              <a:t> 2 : </a:t>
            </a:r>
            <a:r>
              <a:rPr lang="en-US" sz="1000" dirty="0" err="1" smtClean="0"/>
              <a:t>Pulau</a:t>
            </a:r>
            <a:r>
              <a:rPr lang="en-US" sz="1000" dirty="0" smtClean="0"/>
              <a:t> </a:t>
            </a:r>
            <a:r>
              <a:rPr lang="en-US" sz="1000" dirty="0" err="1" smtClean="0"/>
              <a:t>Jawa</a:t>
            </a:r>
            <a:r>
              <a:rPr lang="en-US" sz="1000" dirty="0" smtClean="0"/>
              <a:t> )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2856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266309" y="275713"/>
            <a:ext cx="2999867" cy="64123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Road network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eka himawanto\OneDrive\Bismillah\Data Tugas Akhir\Peta Administrasi Kota Tegal.jpg"/>
          <p:cNvPicPr>
            <a:picLocks noChangeAspect="1" noChangeArrowheads="1"/>
          </p:cNvPicPr>
          <p:nvPr/>
        </p:nvPicPr>
        <p:blipFill>
          <a:blip r:embed="rId3"/>
          <a:srcRect l="6871" t="12004" r="20491" b="9913"/>
          <a:stretch>
            <a:fillRect/>
          </a:stretch>
        </p:blipFill>
        <p:spPr bwMode="auto">
          <a:xfrm>
            <a:off x="3481251" y="1481493"/>
            <a:ext cx="5662749" cy="428532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645" y="1392174"/>
            <a:ext cx="34861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875041" y="5768078"/>
            <a:ext cx="36423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/>
              <a:t>Source : </a:t>
            </a:r>
            <a:r>
              <a:rPr lang="en-US" sz="1000" dirty="0" err="1" smtClean="0"/>
              <a:t>Peta</a:t>
            </a:r>
            <a:r>
              <a:rPr lang="en-US" sz="1000" dirty="0" smtClean="0"/>
              <a:t> </a:t>
            </a:r>
            <a:r>
              <a:rPr lang="en-US" sz="1000" dirty="0" err="1" smtClean="0"/>
              <a:t>Rencana</a:t>
            </a:r>
            <a:r>
              <a:rPr lang="en-US" sz="1000" dirty="0" smtClean="0"/>
              <a:t> </a:t>
            </a:r>
            <a:r>
              <a:rPr lang="en-US" sz="1000" dirty="0" err="1" smtClean="0"/>
              <a:t>tata</a:t>
            </a:r>
            <a:r>
              <a:rPr lang="en-US" sz="1000" dirty="0" smtClean="0"/>
              <a:t> </a:t>
            </a:r>
            <a:r>
              <a:rPr lang="en-US" sz="1000" dirty="0" err="1" smtClean="0"/>
              <a:t>ruang</a:t>
            </a:r>
            <a:r>
              <a:rPr lang="en-US" sz="1000" dirty="0" smtClean="0"/>
              <a:t> </a:t>
            </a:r>
            <a:r>
              <a:rPr lang="en-US" sz="1000" dirty="0" err="1" smtClean="0"/>
              <a:t>wilayah</a:t>
            </a:r>
            <a:r>
              <a:rPr lang="en-US" sz="1000" dirty="0" smtClean="0"/>
              <a:t> Kota </a:t>
            </a:r>
            <a:r>
              <a:rPr lang="en-US" sz="1000" dirty="0" err="1" smtClean="0"/>
              <a:t>Tegal</a:t>
            </a:r>
            <a:endParaRPr lang="en-US" sz="1000" dirty="0"/>
          </a:p>
        </p:txBody>
      </p:sp>
      <p:pic>
        <p:nvPicPr>
          <p:cNvPr id="2051" name="Picture 3" descr="C:\Users\eka himawanto\OneDrive\Bismillah\Data Tugas Akhir\Jl score 8\IMG-20170719-WA00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372770"/>
            <a:ext cx="3086097" cy="1735930"/>
          </a:xfrm>
          <a:prstGeom prst="rect">
            <a:avLst/>
          </a:prstGeom>
          <a:noFill/>
        </p:spPr>
      </p:pic>
      <p:pic>
        <p:nvPicPr>
          <p:cNvPr id="2052" name="Picture 4" descr="C:\Users\eka himawanto\OneDrive\Bismillah\Data Tugas Akhir\Jl score 8\IMG-20170719-WA002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1777207"/>
            <a:ext cx="3342921" cy="1880393"/>
          </a:xfrm>
          <a:prstGeom prst="rect">
            <a:avLst/>
          </a:prstGeom>
          <a:noFill/>
        </p:spPr>
      </p:pic>
      <p:pic>
        <p:nvPicPr>
          <p:cNvPr id="2054" name="Picture 6" descr="C:\Users\eka himawanto\OneDrive\Bismillah\Data Tugas Akhir\Jl score 8\IMG-20170719-WA0035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9725" y="1908175"/>
            <a:ext cx="3200400" cy="1800225"/>
          </a:xfrm>
          <a:prstGeom prst="rect">
            <a:avLst/>
          </a:prstGeom>
          <a:noFill/>
        </p:spPr>
      </p:pic>
      <p:sp>
        <p:nvSpPr>
          <p:cNvPr id="14" name="Title 2"/>
          <p:cNvSpPr txBox="1">
            <a:spLocks/>
          </p:cNvSpPr>
          <p:nvPr/>
        </p:nvSpPr>
        <p:spPr bwMode="auto">
          <a:xfrm>
            <a:off x="249809" y="1177413"/>
            <a:ext cx="299986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Jl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setiabudi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(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Mintaragen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itle 2"/>
          <p:cNvSpPr txBox="1">
            <a:spLocks/>
          </p:cNvSpPr>
          <p:nvPr/>
        </p:nvSpPr>
        <p:spPr bwMode="auto">
          <a:xfrm>
            <a:off x="491109" y="3730113"/>
            <a:ext cx="299986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Jl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Ar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hakim (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Randugunting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 bwMode="auto">
          <a:xfrm>
            <a:off x="5253609" y="1158363"/>
            <a:ext cx="2999867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Jl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Kartini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(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Mangkukusuman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2056" name="Picture 8" descr="C:\Users\eka himawanto\OneDrive\Bismillah\Data Tugas Akhir\Jl score 8\IMG-20170719-WA000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24451" y="3829050"/>
            <a:ext cx="1360885" cy="2419350"/>
          </a:xfrm>
          <a:prstGeom prst="rect">
            <a:avLst/>
          </a:prstGeom>
          <a:noFill/>
        </p:spPr>
      </p:pic>
      <p:sp>
        <p:nvSpPr>
          <p:cNvPr id="20" name="Title 2"/>
          <p:cNvSpPr txBox="1">
            <a:spLocks/>
          </p:cNvSpPr>
          <p:nvPr/>
        </p:nvSpPr>
        <p:spPr bwMode="auto">
          <a:xfrm>
            <a:off x="6682359" y="4168263"/>
            <a:ext cx="2461641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Jl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Ahmad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yani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 (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Mangkukusuman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0"/>
                <a:cs typeface="ＭＳ Ｐゴシック" charset="0"/>
              </a:rPr>
              <a:t>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7111" y="1288563"/>
            <a:ext cx="5192657" cy="509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4715219" y="5442331"/>
            <a:ext cx="451692" cy="23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025283" y="4364044"/>
            <a:ext cx="331449" cy="558166"/>
            <a:chOff x="6025283" y="4364044"/>
            <a:chExt cx="331449" cy="558166"/>
          </a:xfrm>
        </p:grpSpPr>
        <p:cxnSp>
          <p:nvCxnSpPr>
            <p:cNvPr id="15" name="Straight Arrow Connector 14"/>
            <p:cNvCxnSpPr/>
            <p:nvPr/>
          </p:nvCxnSpPr>
          <p:spPr>
            <a:xfrm rot="16200000" flipH="1">
              <a:off x="6119870" y="4676659"/>
              <a:ext cx="440674" cy="330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 rot="16200000">
              <a:off x="5869311" y="4520016"/>
              <a:ext cx="5581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0.155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356737" y="2699132"/>
            <a:ext cx="577402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53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6594" y="4988801"/>
            <a:ext cx="577402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66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6034466" y="3238959"/>
            <a:ext cx="322269" cy="1112703"/>
            <a:chOff x="6034466" y="3238959"/>
            <a:chExt cx="322269" cy="1112703"/>
          </a:xfrm>
        </p:grpSpPr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778349" y="3773277"/>
              <a:ext cx="1112703" cy="44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 rot="16200000">
              <a:off x="5878494" y="3614797"/>
              <a:ext cx="5581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0.768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973178" y="3105581"/>
            <a:ext cx="1633362" cy="410557"/>
            <a:chOff x="440674" y="3139807"/>
            <a:chExt cx="1633362" cy="410557"/>
          </a:xfrm>
        </p:grpSpPr>
        <p:sp>
          <p:nvSpPr>
            <p:cNvPr id="51" name="Rectangle 50"/>
            <p:cNvSpPr/>
            <p:nvPr/>
          </p:nvSpPr>
          <p:spPr>
            <a:xfrm>
              <a:off x="440674" y="3139807"/>
              <a:ext cx="1458102" cy="384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5188" y="3150254"/>
              <a:ext cx="158884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F(x) =0.768+ 1.831</a:t>
              </a:r>
            </a:p>
            <a:p>
              <a:r>
                <a:rPr lang="en-US" sz="1000" dirty="0" smtClean="0"/>
                <a:t>= 2.599(8)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445294" y="3611696"/>
            <a:ext cx="2447246" cy="1377106"/>
            <a:chOff x="6445294" y="3611696"/>
            <a:chExt cx="2447246" cy="1377106"/>
          </a:xfrm>
        </p:grpSpPr>
        <p:cxnSp>
          <p:nvCxnSpPr>
            <p:cNvPr id="60" name="Straight Arrow Connector 59"/>
            <p:cNvCxnSpPr>
              <a:stCxn id="45" idx="0"/>
            </p:cNvCxnSpPr>
            <p:nvPr/>
          </p:nvCxnSpPr>
          <p:spPr>
            <a:xfrm rot="5400000" flipH="1" flipV="1">
              <a:off x="6258715" y="4152653"/>
              <a:ext cx="1022728" cy="649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7115059" y="3611696"/>
              <a:ext cx="1777481" cy="421574"/>
              <a:chOff x="7015907" y="3655763"/>
              <a:chExt cx="1777481" cy="421574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7015907" y="3655763"/>
                <a:ext cx="1716521" cy="41166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163798" y="3677227"/>
                <a:ext cx="162959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/>
                  <a:t>F(x) =0.155 + 2.351</a:t>
                </a:r>
              </a:p>
              <a:p>
                <a:r>
                  <a:rPr lang="en-US" sz="1000" dirty="0" smtClean="0"/>
                  <a:t>=2.505 (8)</a:t>
                </a: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6654188" y="4624678"/>
            <a:ext cx="1178805" cy="321896"/>
            <a:chOff x="6654188" y="4624678"/>
            <a:chExt cx="1178805" cy="321896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6654188" y="4836405"/>
              <a:ext cx="1178805" cy="110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rot="391693">
              <a:off x="7029061" y="4624678"/>
              <a:ext cx="5581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0.829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553900" y="5989500"/>
            <a:ext cx="577402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13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96131" y="5613090"/>
            <a:ext cx="577402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14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49379" y="5368882"/>
            <a:ext cx="577402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15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57711" y="4717050"/>
            <a:ext cx="577402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16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6150145" y="5210981"/>
            <a:ext cx="360824" cy="618287"/>
            <a:chOff x="6150145" y="5210981"/>
            <a:chExt cx="360824" cy="618287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H="1">
              <a:off x="6224531" y="5409284"/>
              <a:ext cx="484742" cy="881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5594785">
              <a:off x="5994173" y="5427074"/>
              <a:ext cx="5581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0.342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486402" y="4841344"/>
            <a:ext cx="705079" cy="413701"/>
            <a:chOff x="5486402" y="4841344"/>
            <a:chExt cx="705079" cy="413701"/>
          </a:xfrm>
        </p:grpSpPr>
        <p:cxnSp>
          <p:nvCxnSpPr>
            <p:cNvPr id="17" name="Straight Arrow Connector 16"/>
            <p:cNvCxnSpPr/>
            <p:nvPr/>
          </p:nvCxnSpPr>
          <p:spPr>
            <a:xfrm rot="10800000" flipV="1">
              <a:off x="5486402" y="4946572"/>
              <a:ext cx="705079" cy="3084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 rot="20184355">
              <a:off x="5573697" y="4841344"/>
              <a:ext cx="5581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0.635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 rot="21353235">
            <a:off x="6334354" y="5621353"/>
            <a:ext cx="577402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17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966770" y="5618602"/>
            <a:ext cx="1654367" cy="604091"/>
            <a:chOff x="4966770" y="5618602"/>
            <a:chExt cx="1654367" cy="604091"/>
          </a:xfrm>
        </p:grpSpPr>
        <p:grpSp>
          <p:nvGrpSpPr>
            <p:cNvPr id="94" name="Group 93"/>
            <p:cNvGrpSpPr/>
            <p:nvPr/>
          </p:nvGrpSpPr>
          <p:grpSpPr>
            <a:xfrm>
              <a:off x="4966770" y="5947271"/>
              <a:ext cx="1277955" cy="275422"/>
              <a:chOff x="4966770" y="5947271"/>
              <a:chExt cx="1277955" cy="27542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4966770" y="5947271"/>
                <a:ext cx="1277955" cy="27542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993474" y="5957718"/>
                <a:ext cx="11689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F(x) =3.157(6)</a:t>
                </a:r>
              </a:p>
            </p:txBody>
          </p:sp>
        </p:grpSp>
        <p:cxnSp>
          <p:nvCxnSpPr>
            <p:cNvPr id="93" name="Straight Arrow Connector 92"/>
            <p:cNvCxnSpPr>
              <a:endCxn id="89" idx="3"/>
            </p:cNvCxnSpPr>
            <p:nvPr/>
          </p:nvCxnSpPr>
          <p:spPr>
            <a:xfrm rot="5400000">
              <a:off x="6199741" y="5663586"/>
              <a:ext cx="466380" cy="3764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6918593" y="4065224"/>
            <a:ext cx="1258042" cy="1002535"/>
            <a:chOff x="6918593" y="4065224"/>
            <a:chExt cx="1258042" cy="1002535"/>
          </a:xfrm>
        </p:grpSpPr>
        <p:grpSp>
          <p:nvGrpSpPr>
            <p:cNvPr id="101" name="Group 100"/>
            <p:cNvGrpSpPr/>
            <p:nvPr/>
          </p:nvGrpSpPr>
          <p:grpSpPr>
            <a:xfrm>
              <a:off x="6918593" y="4065224"/>
              <a:ext cx="1258042" cy="264405"/>
              <a:chOff x="649995" y="3415229"/>
              <a:chExt cx="1258042" cy="264405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49995" y="3415229"/>
                <a:ext cx="1255923" cy="2644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39127" y="3422002"/>
                <a:ext cx="11689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F(x) =3.984(7)</a:t>
                </a: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rot="16200000" flipV="1">
              <a:off x="7337235" y="4428781"/>
              <a:ext cx="727112" cy="5508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098276" y="3580483"/>
            <a:ext cx="1718631" cy="1820574"/>
            <a:chOff x="4098276" y="3580483"/>
            <a:chExt cx="1718631" cy="1820574"/>
          </a:xfrm>
        </p:grpSpPr>
        <p:sp>
          <p:nvSpPr>
            <p:cNvPr id="81" name="Rectangle 80"/>
            <p:cNvSpPr/>
            <p:nvPr/>
          </p:nvSpPr>
          <p:spPr>
            <a:xfrm>
              <a:off x="4098276" y="3580483"/>
              <a:ext cx="1718631" cy="4737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F(x)=0.155+0.635+2.253</a:t>
              </a:r>
            </a:p>
            <a:p>
              <a:pPr algn="ctr"/>
              <a:r>
                <a:rPr lang="en-US" sz="1000" dirty="0" smtClean="0"/>
                <a:t>=3.043(6)</a:t>
              </a:r>
              <a:endParaRPr lang="en-US" sz="1000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rot="5400000" flipH="1" flipV="1">
              <a:off x="4863948" y="4602334"/>
              <a:ext cx="1335831" cy="2616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/>
          <p:nvPr/>
        </p:nvSpPr>
        <p:spPr>
          <a:xfrm rot="20184355">
            <a:off x="4646444" y="5258150"/>
            <a:ext cx="5581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0.484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4384713" y="4303352"/>
            <a:ext cx="1311007" cy="1601689"/>
            <a:chOff x="4384713" y="4303352"/>
            <a:chExt cx="1311007" cy="1601689"/>
          </a:xfrm>
        </p:grpSpPr>
        <p:grpSp>
          <p:nvGrpSpPr>
            <p:cNvPr id="116" name="Group 115"/>
            <p:cNvGrpSpPr/>
            <p:nvPr/>
          </p:nvGrpSpPr>
          <p:grpSpPr>
            <a:xfrm>
              <a:off x="4384713" y="4303352"/>
              <a:ext cx="1311007" cy="246221"/>
              <a:chOff x="572877" y="3642340"/>
              <a:chExt cx="1311007" cy="246221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572877" y="3646584"/>
                <a:ext cx="1311007" cy="2093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39975" y="3642340"/>
                <a:ext cx="11689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F(x) =3.629(5)</a:t>
                </a:r>
              </a:p>
            </p:txBody>
          </p:sp>
        </p:grp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3988108" y="5122845"/>
              <a:ext cx="1355075" cy="2093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6775374" y="5486400"/>
            <a:ext cx="925417" cy="396607"/>
            <a:chOff x="6775374" y="5486400"/>
            <a:chExt cx="925417" cy="3966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775374" y="5541484"/>
              <a:ext cx="925417" cy="341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 rot="1103130">
              <a:off x="7048500" y="5486400"/>
              <a:ext cx="558166" cy="246221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0.697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96050" y="5960126"/>
            <a:ext cx="885250" cy="429657"/>
            <a:chOff x="6496050" y="5960126"/>
            <a:chExt cx="885250" cy="429657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544019" y="5960126"/>
              <a:ext cx="837281" cy="4296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 rot="1547197">
              <a:off x="6496050" y="6124575"/>
              <a:ext cx="558166" cy="246221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0.808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7842601" y="4457701"/>
            <a:ext cx="1301399" cy="1531800"/>
            <a:chOff x="7842601" y="4457701"/>
            <a:chExt cx="1301399" cy="15318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7975090" y="4457701"/>
              <a:ext cx="1168910" cy="259535"/>
              <a:chOff x="7975090" y="5753101"/>
              <a:chExt cx="1168910" cy="259535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8058150" y="5753101"/>
                <a:ext cx="962025" cy="2571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975090" y="5766415"/>
                <a:ext cx="11689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F(x) =4.810(6)</a:t>
                </a:r>
              </a:p>
            </p:txBody>
          </p:sp>
        </p:grpSp>
        <p:cxnSp>
          <p:nvCxnSpPr>
            <p:cNvPr id="129" name="Straight Arrow Connector 128"/>
            <p:cNvCxnSpPr>
              <a:stCxn id="68" idx="0"/>
            </p:cNvCxnSpPr>
            <p:nvPr/>
          </p:nvCxnSpPr>
          <p:spPr>
            <a:xfrm rot="5400000" flipH="1" flipV="1">
              <a:off x="7703588" y="4872939"/>
              <a:ext cx="1255575" cy="977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7858125" y="5823565"/>
            <a:ext cx="1152525" cy="539135"/>
            <a:chOff x="7858125" y="5823565"/>
            <a:chExt cx="1152525" cy="539135"/>
          </a:xfrm>
        </p:grpSpPr>
        <p:grpSp>
          <p:nvGrpSpPr>
            <p:cNvPr id="133" name="Group 132"/>
            <p:cNvGrpSpPr/>
            <p:nvPr/>
          </p:nvGrpSpPr>
          <p:grpSpPr>
            <a:xfrm>
              <a:off x="8117966" y="5823565"/>
              <a:ext cx="892684" cy="405785"/>
              <a:chOff x="831341" y="2785090"/>
              <a:chExt cx="892684" cy="405785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838200" y="2800350"/>
                <a:ext cx="885825" cy="3905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831341" y="2785090"/>
                <a:ext cx="8831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 smtClean="0"/>
                  <a:t>F(x) =4.681(6)</a:t>
                </a: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7858125" y="6200775"/>
              <a:ext cx="276225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866921" y="3139807"/>
            <a:ext cx="528810" cy="2577947"/>
            <a:chOff x="3866921" y="3139807"/>
            <a:chExt cx="528810" cy="2577947"/>
          </a:xfrm>
        </p:grpSpPr>
        <p:cxnSp>
          <p:nvCxnSpPr>
            <p:cNvPr id="23" name="Straight Arrow Connector 22"/>
            <p:cNvCxnSpPr/>
            <p:nvPr/>
          </p:nvCxnSpPr>
          <p:spPr>
            <a:xfrm rot="16200000" flipV="1">
              <a:off x="2842352" y="4164376"/>
              <a:ext cx="2577947" cy="5288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 rot="15440106">
              <a:off x="3750332" y="4727799"/>
              <a:ext cx="5581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1.649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872253" y="5690967"/>
            <a:ext cx="558166" cy="313226"/>
            <a:chOff x="3872253" y="5690967"/>
            <a:chExt cx="558166" cy="31322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3977089" y="5883007"/>
              <a:ext cx="396608" cy="121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 rot="20535470">
              <a:off x="3872253" y="5690967"/>
              <a:ext cx="5581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0.371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194926" y="5220893"/>
            <a:ext cx="1645554" cy="923875"/>
            <a:chOff x="2194926" y="5220893"/>
            <a:chExt cx="1645554" cy="923875"/>
          </a:xfrm>
        </p:grpSpPr>
        <p:grpSp>
          <p:nvGrpSpPr>
            <p:cNvPr id="142" name="Group 141"/>
            <p:cNvGrpSpPr/>
            <p:nvPr/>
          </p:nvGrpSpPr>
          <p:grpSpPr>
            <a:xfrm>
              <a:off x="2194926" y="5220893"/>
              <a:ext cx="1277955" cy="275422"/>
              <a:chOff x="440674" y="3139807"/>
              <a:chExt cx="1277955" cy="275422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440674" y="3139807"/>
                <a:ext cx="1277955" cy="27542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500429" y="3150254"/>
                <a:ext cx="11689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F(x) =4.031(5)</a:t>
                </a:r>
              </a:p>
            </p:txBody>
          </p:sp>
        </p:grpSp>
        <p:cxnSp>
          <p:nvCxnSpPr>
            <p:cNvPr id="157" name="Straight Arrow Connector 156"/>
            <p:cNvCxnSpPr/>
            <p:nvPr/>
          </p:nvCxnSpPr>
          <p:spPr>
            <a:xfrm rot="16200000" flipV="1">
              <a:off x="3236976" y="5541264"/>
              <a:ext cx="621792" cy="5852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3828288" y="1843709"/>
            <a:ext cx="1631889" cy="948259"/>
            <a:chOff x="3828288" y="1843709"/>
            <a:chExt cx="1631889" cy="948259"/>
          </a:xfrm>
        </p:grpSpPr>
        <p:grpSp>
          <p:nvGrpSpPr>
            <p:cNvPr id="145" name="Group 144"/>
            <p:cNvGrpSpPr/>
            <p:nvPr/>
          </p:nvGrpSpPr>
          <p:grpSpPr>
            <a:xfrm>
              <a:off x="4182222" y="1843709"/>
              <a:ext cx="1277955" cy="275422"/>
              <a:chOff x="440674" y="3139807"/>
              <a:chExt cx="1277955" cy="275422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440674" y="3139807"/>
                <a:ext cx="1277955" cy="27542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500429" y="3150254"/>
                <a:ext cx="116891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F(x) =3.629(3)</a:t>
                </a:r>
              </a:p>
            </p:txBody>
          </p:sp>
        </p:grpSp>
        <p:cxnSp>
          <p:nvCxnSpPr>
            <p:cNvPr id="159" name="Straight Arrow Connector 158"/>
            <p:cNvCxnSpPr/>
            <p:nvPr/>
          </p:nvCxnSpPr>
          <p:spPr>
            <a:xfrm rot="5400000" flipH="1" flipV="1">
              <a:off x="3822192" y="2164080"/>
              <a:ext cx="633984" cy="6217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Arrow Connector 163"/>
          <p:cNvCxnSpPr/>
          <p:nvPr/>
        </p:nvCxnSpPr>
        <p:spPr>
          <a:xfrm rot="16200000" flipV="1">
            <a:off x="3072384" y="2182368"/>
            <a:ext cx="1194816" cy="48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4035552" y="1487424"/>
            <a:ext cx="971741" cy="258413"/>
            <a:chOff x="902208" y="3291840"/>
            <a:chExt cx="971741" cy="258413"/>
          </a:xfrm>
        </p:grpSpPr>
        <p:sp>
          <p:nvSpPr>
            <p:cNvPr id="167" name="Rectangle 166"/>
            <p:cNvSpPr/>
            <p:nvPr/>
          </p:nvSpPr>
          <p:spPr>
            <a:xfrm>
              <a:off x="950976" y="3291840"/>
              <a:ext cx="865632" cy="243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02208" y="3304032"/>
              <a:ext cx="971741" cy="246221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F(x)= 3.563</a:t>
              </a:r>
            </a:p>
          </p:txBody>
        </p:sp>
      </p:grpSp>
      <p:cxnSp>
        <p:nvCxnSpPr>
          <p:cNvPr id="171" name="Straight Arrow Connector 170"/>
          <p:cNvCxnSpPr>
            <a:endCxn id="168" idx="1"/>
          </p:cNvCxnSpPr>
          <p:nvPr/>
        </p:nvCxnSpPr>
        <p:spPr>
          <a:xfrm>
            <a:off x="3621024" y="1463040"/>
            <a:ext cx="414528" cy="159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 rot="16200000">
            <a:off x="3169921" y="2279905"/>
            <a:ext cx="558166" cy="24622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0.639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509905" y="2400428"/>
            <a:ext cx="503664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7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534289" y="6167756"/>
            <a:ext cx="503664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229233" y="6009260"/>
            <a:ext cx="503664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6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113153" y="5552060"/>
            <a:ext cx="577402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INT 67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6905862" y="2938272"/>
            <a:ext cx="1067705" cy="385146"/>
            <a:chOff x="712326" y="3950208"/>
            <a:chExt cx="1067705" cy="385146"/>
          </a:xfrm>
        </p:grpSpPr>
        <p:sp>
          <p:nvSpPr>
            <p:cNvPr id="193" name="Rectangle 192"/>
            <p:cNvSpPr/>
            <p:nvPr/>
          </p:nvSpPr>
          <p:spPr>
            <a:xfrm>
              <a:off x="755904" y="3950208"/>
              <a:ext cx="938784" cy="3535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12326" y="3966022"/>
              <a:ext cx="1067705" cy="369332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TPST </a:t>
              </a:r>
              <a:r>
                <a:rPr lang="en-US" sz="900" dirty="0" err="1" smtClean="0"/>
                <a:t>sejahtera</a:t>
              </a:r>
              <a:endParaRPr lang="en-US" sz="900" dirty="0" smtClean="0"/>
            </a:p>
            <a:p>
              <a:r>
                <a:rPr lang="en-US" sz="900" dirty="0" smtClean="0"/>
                <a:t>    </a:t>
              </a:r>
              <a:r>
                <a:rPr lang="en-US" sz="900" dirty="0" err="1" smtClean="0"/>
                <a:t>Mandiri</a:t>
              </a:r>
              <a:endParaRPr lang="en-US" sz="900" dirty="0" smtClean="0"/>
            </a:p>
          </p:txBody>
        </p:sp>
      </p:grpSp>
      <p:cxnSp>
        <p:nvCxnSpPr>
          <p:cNvPr id="197" name="Straight Arrow Connector 196"/>
          <p:cNvCxnSpPr/>
          <p:nvPr/>
        </p:nvCxnSpPr>
        <p:spPr>
          <a:xfrm rot="5400000" flipH="1" flipV="1">
            <a:off x="6150864" y="3675888"/>
            <a:ext cx="1146048" cy="377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79136" y="1389888"/>
            <a:ext cx="487680" cy="249270"/>
            <a:chOff x="5279136" y="1389888"/>
            <a:chExt cx="487680" cy="249270"/>
          </a:xfrm>
        </p:grpSpPr>
        <p:sp>
          <p:nvSpPr>
            <p:cNvPr id="198" name="Rectangle 197"/>
            <p:cNvSpPr/>
            <p:nvPr/>
          </p:nvSpPr>
          <p:spPr>
            <a:xfrm>
              <a:off x="5291328" y="1389888"/>
              <a:ext cx="438912" cy="219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279136" y="1392937"/>
              <a:ext cx="487680" cy="246221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TPA</a:t>
              </a:r>
            </a:p>
          </p:txBody>
        </p:sp>
      </p:grpSp>
      <p:cxnSp>
        <p:nvCxnSpPr>
          <p:cNvPr id="202" name="Straight Arrow Connector 201"/>
          <p:cNvCxnSpPr>
            <a:endCxn id="198" idx="1"/>
          </p:cNvCxnSpPr>
          <p:nvPr/>
        </p:nvCxnSpPr>
        <p:spPr>
          <a:xfrm>
            <a:off x="3572256" y="1377696"/>
            <a:ext cx="1719072" cy="12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90145" y="2353056"/>
            <a:ext cx="2389632" cy="1477328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 :</a:t>
            </a:r>
          </a:p>
          <a:p>
            <a:r>
              <a:rPr lang="en-US" dirty="0" smtClean="0"/>
              <a:t>TPST Sejahtera </a:t>
            </a:r>
            <a:r>
              <a:rPr lang="en-US" dirty="0" err="1" smtClean="0"/>
              <a:t>mandiri</a:t>
            </a:r>
            <a:r>
              <a:rPr lang="en-US" dirty="0" smtClean="0"/>
              <a:t> – INT 66 – INT 67 – INT 6 – INT 7 – TPA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3611880" y="1493520"/>
            <a:ext cx="2834640" cy="3451860"/>
            <a:chOff x="3611880" y="1493520"/>
            <a:chExt cx="2834640" cy="3451860"/>
          </a:xfrm>
        </p:grpSpPr>
        <p:cxnSp>
          <p:nvCxnSpPr>
            <p:cNvPr id="109" name="Straight Arrow Connector 108"/>
            <p:cNvCxnSpPr/>
            <p:nvPr/>
          </p:nvCxnSpPr>
          <p:spPr>
            <a:xfrm rot="16200000" flipV="1">
              <a:off x="3303270" y="1802130"/>
              <a:ext cx="3451860" cy="28346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 rot="3211729">
              <a:off x="4495031" y="2531492"/>
              <a:ext cx="521297" cy="230832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2.351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680460" y="1539240"/>
            <a:ext cx="2887980" cy="1645920"/>
            <a:chOff x="3680460" y="1539240"/>
            <a:chExt cx="2887980" cy="1645920"/>
          </a:xfrm>
        </p:grpSpPr>
        <p:sp>
          <p:nvSpPr>
            <p:cNvPr id="119" name="TextBox 118"/>
            <p:cNvSpPr txBox="1"/>
            <p:nvPr/>
          </p:nvSpPr>
          <p:spPr>
            <a:xfrm rot="1823677">
              <a:off x="5622792" y="2554352"/>
              <a:ext cx="521297" cy="230832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1.831</a:t>
              </a: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rot="10800000">
              <a:off x="3680460" y="1539240"/>
              <a:ext cx="2887980" cy="16459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72" grpId="0"/>
      <p:bldP spid="2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</p:nvPr>
        </p:nvGraphicFramePr>
        <p:xfrm>
          <a:off x="341374" y="1321006"/>
          <a:ext cx="8184787" cy="4939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197"/>
                <a:gridCol w="2046197"/>
                <a:gridCol w="2669788"/>
                <a:gridCol w="142260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TPST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(km)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Distance (km)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Fuel (liter)</a:t>
                      </a:r>
                      <a:endParaRPr lang="en-US" dirty="0"/>
                    </a:p>
                  </a:txBody>
                  <a:tcPr/>
                </a:tc>
              </a:tr>
              <a:tr h="3492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Mulya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jaya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4.972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1.308</a:t>
                      </a:r>
                      <a:endParaRPr lang="en-US" sz="1200" dirty="0"/>
                    </a:p>
                  </a:txBody>
                  <a:tcPr/>
                </a:tc>
              </a:tr>
              <a:tr h="3492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Al </a:t>
                      </a:r>
                      <a:r>
                        <a:rPr lang="en-US" sz="1200" dirty="0" err="1" smtClean="0"/>
                        <a:t>hikmah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3.153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0.830</a:t>
                      </a:r>
                      <a:endParaRPr lang="en-US" sz="1200" dirty="0"/>
                    </a:p>
                  </a:txBody>
                  <a:tcPr/>
                </a:tc>
              </a:tr>
              <a:tr h="3492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Fajar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jaya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4.687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1.233</a:t>
                      </a:r>
                      <a:endParaRPr lang="en-US" sz="1200" dirty="0"/>
                    </a:p>
                  </a:txBody>
                  <a:tcPr/>
                </a:tc>
              </a:tr>
              <a:tr h="3492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Rapi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jaya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3.018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0.794</a:t>
                      </a:r>
                      <a:endParaRPr lang="en-US" sz="1200" dirty="0"/>
                    </a:p>
                  </a:txBody>
                  <a:tcPr/>
                </a:tc>
              </a:tr>
              <a:tr h="3492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sejahtera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mandiri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3.563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0.938</a:t>
                      </a:r>
                      <a:endParaRPr lang="en-US" sz="1200" dirty="0"/>
                    </a:p>
                  </a:txBody>
                  <a:tcPr/>
                </a:tc>
              </a:tr>
              <a:tr h="3492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bersama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kita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maju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2.147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0.565</a:t>
                      </a:r>
                      <a:endParaRPr lang="en-US" sz="1200" dirty="0"/>
                    </a:p>
                  </a:txBody>
                  <a:tcPr/>
                </a:tc>
              </a:tr>
              <a:tr h="3492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bandeng</a:t>
                      </a:r>
                      <a:r>
                        <a:rPr lang="en-US" sz="1200" dirty="0" smtClean="0"/>
                        <a:t> sari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3.553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1.701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0.935</a:t>
                      </a:r>
                      <a:endParaRPr lang="en-US" sz="1200" dirty="0"/>
                    </a:p>
                  </a:txBody>
                  <a:tcPr/>
                </a:tc>
              </a:tr>
              <a:tr h="3492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melati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jaya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6.383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1.624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1.68</a:t>
                      </a:r>
                      <a:endParaRPr lang="en-US" sz="1200" dirty="0"/>
                    </a:p>
                  </a:txBody>
                  <a:tcPr/>
                </a:tc>
              </a:tr>
              <a:tr h="3492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Sumbodro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7.248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2.287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1.907</a:t>
                      </a:r>
                      <a:endParaRPr lang="en-US" sz="1200" dirty="0"/>
                    </a:p>
                  </a:txBody>
                  <a:tcPr/>
                </a:tc>
              </a:tr>
              <a:tr h="3492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arum </a:t>
                      </a:r>
                      <a:r>
                        <a:rPr lang="en-US" sz="1200" dirty="0" err="1" smtClean="0"/>
                        <a:t>karya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5.328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1.402</a:t>
                      </a:r>
                      <a:endParaRPr lang="en-US" sz="1200" dirty="0"/>
                    </a:p>
                  </a:txBody>
                  <a:tcPr/>
                </a:tc>
              </a:tr>
              <a:tr h="3492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bahari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asri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5.329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1.379</a:t>
                      </a:r>
                      <a:endParaRPr lang="en-US" sz="1200" dirty="0"/>
                    </a:p>
                  </a:txBody>
                  <a:tcPr/>
                </a:tc>
              </a:tr>
              <a:tr h="34927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TPST </a:t>
                      </a:r>
                      <a:r>
                        <a:rPr lang="en-US" sz="1200" dirty="0" err="1" smtClean="0"/>
                        <a:t>keminclong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0.214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27760" y="256558"/>
            <a:ext cx="5081002" cy="64123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 A* algorithm with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population density score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-u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l-u" id="{489DEB06-69F5-4DB6-9EFE-302E8BEF89E3}" vid="{B5C9C86C-BA1F-4E29-858D-78130B13A2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tel-u</Template>
  <TotalTime>11715</TotalTime>
  <Words>1478</Words>
  <Application>Microsoft Office PowerPoint</Application>
  <PresentationFormat>On-screen Show (4:3)</PresentationFormat>
  <Paragraphs>438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tel-u</vt:lpstr>
      <vt:lpstr>Path Selection of Garbage Truck using A* Algorithm and Population Density Score</vt:lpstr>
      <vt:lpstr>Background of the problem</vt:lpstr>
      <vt:lpstr>Solution</vt:lpstr>
      <vt:lpstr>How to know it can?</vt:lpstr>
      <vt:lpstr>Limitation Of Problem</vt:lpstr>
      <vt:lpstr>Scale of population density</vt:lpstr>
      <vt:lpstr>Road network</vt:lpstr>
      <vt:lpstr>Example </vt:lpstr>
      <vt:lpstr>Result A* algorithm with  population density score</vt:lpstr>
      <vt:lpstr>Evaluation </vt:lpstr>
      <vt:lpstr>Evaluation </vt:lpstr>
      <vt:lpstr>Evaluation</vt:lpstr>
      <vt:lpstr>Evaluation </vt:lpstr>
      <vt:lpstr>Evaluation </vt:lpstr>
      <vt:lpstr>Evaluation </vt:lpstr>
      <vt:lpstr>Summary</vt:lpstr>
      <vt:lpstr>Conclusion</vt:lpstr>
      <vt:lpstr>Suggestion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dan Implementasi Word Sense Disambiguation pada Peringkasan Dokumen Tunggal Menggunakan Document Index Graph</dc:title>
  <dc:creator>fadhlil hadyan</dc:creator>
  <cp:lastModifiedBy>eka himawanto</cp:lastModifiedBy>
  <cp:revision>297</cp:revision>
  <dcterms:created xsi:type="dcterms:W3CDTF">2017-01-11T02:41:51Z</dcterms:created>
  <dcterms:modified xsi:type="dcterms:W3CDTF">2017-07-20T04:12:55Z</dcterms:modified>
</cp:coreProperties>
</file>