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5"/>
  </p:notesMasterIdLst>
  <p:sldIdLst>
    <p:sldId id="256" r:id="rId2"/>
    <p:sldId id="260" r:id="rId3"/>
    <p:sldId id="261" r:id="rId4"/>
    <p:sldId id="272" r:id="rId5"/>
    <p:sldId id="269" r:id="rId6"/>
    <p:sldId id="273" r:id="rId7"/>
    <p:sldId id="274" r:id="rId8"/>
    <p:sldId id="279" r:id="rId9"/>
    <p:sldId id="270" r:id="rId10"/>
    <p:sldId id="275" r:id="rId11"/>
    <p:sldId id="280" r:id="rId12"/>
    <p:sldId id="271" r:id="rId13"/>
    <p:sldId id="277" r:id="rId14"/>
    <p:sldId id="278" r:id="rId15"/>
    <p:sldId id="281" r:id="rId16"/>
    <p:sldId id="282" r:id="rId17"/>
    <p:sldId id="286" r:id="rId18"/>
    <p:sldId id="287" r:id="rId19"/>
    <p:sldId id="288" r:id="rId20"/>
    <p:sldId id="289" r:id="rId21"/>
    <p:sldId id="283" r:id="rId22"/>
    <p:sldId id="290" r:id="rId23"/>
    <p:sldId id="291" r:id="rId24"/>
    <p:sldId id="292" r:id="rId25"/>
    <p:sldId id="293" r:id="rId26"/>
    <p:sldId id="284" r:id="rId27"/>
    <p:sldId id="294" r:id="rId28"/>
    <p:sldId id="295" r:id="rId29"/>
    <p:sldId id="285" r:id="rId30"/>
    <p:sldId id="296" r:id="rId31"/>
    <p:sldId id="297" r:id="rId32"/>
    <p:sldId id="298" r:id="rId33"/>
    <p:sldId id="268" r:id="rId34"/>
  </p:sldIdLst>
  <p:sldSz cx="9144000" cy="5143500" type="screen16x9"/>
  <p:notesSz cx="6858000" cy="9144000"/>
  <p:embeddedFontLst>
    <p:embeddedFont>
      <p:font typeface="Fira Code" panose="020B0809050000020004" pitchFamily="49" charset="0"/>
      <p:regular r:id="rId36"/>
      <p:bold r:id="rId37"/>
    </p:embeddedFont>
    <p:embeddedFont>
      <p:font typeface="Fira Code Light" panose="020B0809050000020004" pitchFamily="49" charset="0"/>
      <p:regular r:id="rId38"/>
      <p:bold r:id="rId39"/>
    </p:embeddedFont>
    <p:embeddedFont>
      <p:font typeface="Oswald" panose="00000500000000000000" pitchFamily="2"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FB8040-EDD6-4458-A11A-93D7AD0E6A0E}">
  <a:tblStyle styleId="{6DFB8040-EDD6-4458-A11A-93D7AD0E6A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20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460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682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883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605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79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006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94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164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13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910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222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695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571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941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905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255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565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674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67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856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878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776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fad8134eea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fad8134eea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819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73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816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48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14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27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 name="Google Shape;25;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 name="Google Shape;28;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title"/>
          </p:nvPr>
        </p:nvSpPr>
        <p:spPr>
          <a:xfrm>
            <a:off x="948600" y="1214800"/>
            <a:ext cx="5883600" cy="272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77" name="Google Shape;77;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80" name="Google Shape;80;p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7" name="Google Shape;87;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0" name="Google Shape;90;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71"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slide" Target="slide5.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slide" Target="slide5.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slide" Target="slide5.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slide" Target="slide5.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slide" Target="slide5.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slide" Target="slide5.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slide" Target="slide5.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slide" Target="slide5.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slide" Target="slide5.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slide" Target="slide5.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slide" Target="slide5.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slide" Target="slide5.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slide" Target="slide5.xml"/></Relationships>
</file>

<file path=ppt/slides/_rels/slide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slide" Target="slide5.xml"/></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2C"/>
        </a:solidFill>
        <a:effectLst/>
      </p:bgPr>
    </p:bg>
    <p:spTree>
      <p:nvGrpSpPr>
        <p:cNvPr id="1" name="Shape 396"/>
        <p:cNvGrpSpPr/>
        <p:nvPr/>
      </p:nvGrpSpPr>
      <p:grpSpPr>
        <a:xfrm>
          <a:off x="0" y="0"/>
          <a:ext cx="0" cy="0"/>
          <a:chOff x="0" y="0"/>
          <a:chExt cx="0" cy="0"/>
        </a:xfrm>
      </p:grpSpPr>
      <p:sp>
        <p:nvSpPr>
          <p:cNvPr id="397" name="Google Shape;397;p31"/>
          <p:cNvSpPr txBox="1">
            <a:spLocks noGrp="1"/>
          </p:cNvSpPr>
          <p:nvPr>
            <p:ph type="subTitle" idx="1"/>
          </p:nvPr>
        </p:nvSpPr>
        <p:spPr>
          <a:xfrm>
            <a:off x="926425" y="3090600"/>
            <a:ext cx="2966400" cy="42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MUHAMMAD ALIF HANAFIAH</a:t>
            </a:r>
          </a:p>
          <a:p>
            <a:pPr marL="0" lvl="0" indent="0" algn="l" rtl="0">
              <a:spcBef>
                <a:spcPts val="0"/>
              </a:spcBef>
              <a:spcAft>
                <a:spcPts val="0"/>
              </a:spcAft>
              <a:buNone/>
            </a:pPr>
            <a:r>
              <a:rPr lang="en" dirty="0"/>
              <a:t>19101152630021</a:t>
            </a:r>
            <a:endParaRPr dirty="0"/>
          </a:p>
        </p:txBody>
      </p:sp>
      <p:sp>
        <p:nvSpPr>
          <p:cNvPr id="398" name="Google Shape;398;p31"/>
          <p:cNvSpPr txBox="1">
            <a:spLocks noGrp="1"/>
          </p:cNvSpPr>
          <p:nvPr>
            <p:ph type="subTitle" idx="1"/>
          </p:nvPr>
        </p:nvSpPr>
        <p:spPr>
          <a:xfrm>
            <a:off x="796200" y="109800"/>
            <a:ext cx="1066200"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sp>
        <p:nvSpPr>
          <p:cNvPr id="399" name="Google Shape;399;p31"/>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LAPORAN PRAKTIKUM</a:t>
            </a:r>
            <a:endParaRPr dirty="0"/>
          </a:p>
        </p:txBody>
      </p:sp>
      <p:grpSp>
        <p:nvGrpSpPr>
          <p:cNvPr id="400" name="Google Shape;400;p31"/>
          <p:cNvGrpSpPr/>
          <p:nvPr/>
        </p:nvGrpSpPr>
        <p:grpSpPr>
          <a:xfrm>
            <a:off x="5375029" y="1818088"/>
            <a:ext cx="2224161" cy="1884607"/>
            <a:chOff x="5375029" y="1818088"/>
            <a:chExt cx="2224161" cy="1884607"/>
          </a:xfrm>
        </p:grpSpPr>
        <p:sp>
          <p:nvSpPr>
            <p:cNvPr id="401" name="Google Shape;401;p31"/>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31"/>
          <p:cNvGrpSpPr/>
          <p:nvPr/>
        </p:nvGrpSpPr>
        <p:grpSpPr>
          <a:xfrm>
            <a:off x="7118242" y="1435741"/>
            <a:ext cx="795392" cy="626115"/>
            <a:chOff x="7542675" y="1392460"/>
            <a:chExt cx="879178" cy="692069"/>
          </a:xfrm>
        </p:grpSpPr>
        <p:sp>
          <p:nvSpPr>
            <p:cNvPr id="413" name="Google Shape;413;p31"/>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31"/>
            <p:cNvGrpSpPr/>
            <p:nvPr/>
          </p:nvGrpSpPr>
          <p:grpSpPr>
            <a:xfrm>
              <a:off x="7603656" y="1520706"/>
              <a:ext cx="657046" cy="305943"/>
              <a:chOff x="7603656" y="1520706"/>
              <a:chExt cx="657046" cy="305943"/>
            </a:xfrm>
          </p:grpSpPr>
          <p:sp>
            <p:nvSpPr>
              <p:cNvPr id="415" name="Google Shape;415;p31"/>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23" name="Google Shape;423;p31"/>
          <p:cNvGrpSpPr/>
          <p:nvPr/>
        </p:nvGrpSpPr>
        <p:grpSpPr>
          <a:xfrm>
            <a:off x="5055410" y="2845326"/>
            <a:ext cx="633471" cy="733893"/>
            <a:chOff x="5055410" y="2845326"/>
            <a:chExt cx="633471" cy="733893"/>
          </a:xfrm>
        </p:grpSpPr>
        <p:grpSp>
          <p:nvGrpSpPr>
            <p:cNvPr id="424" name="Google Shape;424;p31"/>
            <p:cNvGrpSpPr/>
            <p:nvPr/>
          </p:nvGrpSpPr>
          <p:grpSpPr>
            <a:xfrm>
              <a:off x="5055410" y="2845326"/>
              <a:ext cx="633471" cy="733893"/>
              <a:chOff x="5418807" y="2497285"/>
              <a:chExt cx="700200" cy="811200"/>
            </a:xfrm>
          </p:grpSpPr>
          <p:sp>
            <p:nvSpPr>
              <p:cNvPr id="425" name="Google Shape;425;p31"/>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1"/>
              <p:cNvGrpSpPr/>
              <p:nvPr/>
            </p:nvGrpSpPr>
            <p:grpSpPr>
              <a:xfrm>
                <a:off x="5600579" y="2592573"/>
                <a:ext cx="336576" cy="344118"/>
                <a:chOff x="3409000" y="1026975"/>
                <a:chExt cx="355075" cy="363032"/>
              </a:xfrm>
            </p:grpSpPr>
            <p:sp>
              <p:nvSpPr>
                <p:cNvPr id="427" name="Google Shape;427;p31"/>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0" name="Google Shape;430;p31"/>
            <p:cNvGrpSpPr/>
            <p:nvPr/>
          </p:nvGrpSpPr>
          <p:grpSpPr>
            <a:xfrm>
              <a:off x="5195602" y="3311831"/>
              <a:ext cx="352067" cy="169406"/>
              <a:chOff x="5528432" y="2979624"/>
              <a:chExt cx="480900" cy="187251"/>
            </a:xfrm>
          </p:grpSpPr>
          <p:sp>
            <p:nvSpPr>
              <p:cNvPr id="431" name="Google Shape;431;p31"/>
              <p:cNvSpPr/>
              <p:nvPr/>
            </p:nvSpPr>
            <p:spPr>
              <a:xfrm>
                <a:off x="5528432" y="2979624"/>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5528432" y="3052849"/>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610449" y="3126075"/>
                <a:ext cx="3168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4" name="Google Shape;434;p31"/>
          <p:cNvGrpSpPr/>
          <p:nvPr/>
        </p:nvGrpSpPr>
        <p:grpSpPr>
          <a:xfrm>
            <a:off x="7427195" y="2464693"/>
            <a:ext cx="694832" cy="494692"/>
            <a:chOff x="3336290" y="764021"/>
            <a:chExt cx="810300" cy="576900"/>
          </a:xfrm>
        </p:grpSpPr>
        <p:sp>
          <p:nvSpPr>
            <p:cNvPr id="435" name="Google Shape;435;p31"/>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1"/>
          <p:cNvGrpSpPr/>
          <p:nvPr/>
        </p:nvGrpSpPr>
        <p:grpSpPr>
          <a:xfrm>
            <a:off x="5159411" y="1731360"/>
            <a:ext cx="999286" cy="251306"/>
            <a:chOff x="6394932" y="2541500"/>
            <a:chExt cx="959100" cy="241200"/>
          </a:xfrm>
        </p:grpSpPr>
        <p:sp>
          <p:nvSpPr>
            <p:cNvPr id="439" name="Google Shape;439;p31"/>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55" name="Google Shape;455;p31"/>
          <p:cNvSpPr txBox="1">
            <a:spLocks noGrp="1"/>
          </p:cNvSpPr>
          <p:nvPr>
            <p:ph type="subTitle" idx="1"/>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 ini digunakan untuk </a:t>
            </a:r>
            <a:r>
              <a:rPr lang="en" b="1" dirty="0"/>
              <a:t>mengambil nilai dari layer R</a:t>
            </a:r>
            <a:r>
              <a:rPr lang="en" dirty="0"/>
              <a:t>, lalu ditampilkan dengan meng-nol-kan layer G dan B, sehingga yang terlihat hanyalah gambar yang berwarna merah</a:t>
            </a:r>
          </a:p>
          <a:p>
            <a:pPr marL="0" lvl="0" indent="0" algn="ctr" rtl="0">
              <a:spcBef>
                <a:spcPts val="0"/>
              </a:spcBef>
              <a:spcAft>
                <a:spcPts val="0"/>
              </a:spcAft>
              <a:buNone/>
            </a:pPr>
            <a:endParaRPr lang="en" dirty="0"/>
          </a:p>
          <a:p>
            <a:pPr marL="0" lvl="0" indent="0" algn="ctr" rtl="0">
              <a:spcBef>
                <a:spcPts val="0"/>
              </a:spcBef>
              <a:spcAft>
                <a:spcPts val="0"/>
              </a:spcAft>
              <a:buNone/>
            </a:pPr>
            <a:r>
              <a:rPr lang="en-ID" dirty="0"/>
              <a:t>U</a:t>
            </a:r>
            <a:r>
              <a:rPr lang="en" dirty="0"/>
              <a:t>ntuk layer lain kita hanya perlu mengambil data warna dari layer tersebut (int g = w.G) lalu mengganti nilai di rgb sesuai dengan variable (0, g, 0)</a:t>
            </a:r>
            <a:endParaRPr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A1418F9-9E1F-42DE-9B66-B0822C3B4BED}"/>
              </a:ext>
            </a:extLst>
          </p:cNvPr>
          <p:cNvPicPr>
            <a:picLocks noChangeAspect="1"/>
          </p:cNvPicPr>
          <p:nvPr/>
        </p:nvPicPr>
        <p:blipFill>
          <a:blip r:embed="rId5"/>
          <a:stretch>
            <a:fillRect/>
          </a:stretch>
        </p:blipFill>
        <p:spPr>
          <a:xfrm>
            <a:off x="3243747" y="883626"/>
            <a:ext cx="2656505" cy="1688124"/>
          </a:xfrm>
          <a:prstGeom prst="rect">
            <a:avLst/>
          </a:prstGeom>
        </p:spPr>
      </p:pic>
    </p:spTree>
    <p:extLst>
      <p:ext uri="{BB962C8B-B14F-4D97-AF65-F5344CB8AC3E}">
        <p14:creationId xmlns:p14="http://schemas.microsoft.com/office/powerpoint/2010/main" val="3885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Pada </a:t>
            </a:r>
            <a:r>
              <a:rPr lang="en-US" dirty="0" err="1"/>
              <a:t>dasarnya</a:t>
            </a:r>
            <a:r>
              <a:rPr lang="en-US" dirty="0"/>
              <a:t> </a:t>
            </a:r>
            <a:r>
              <a:rPr lang="en-US" b="1" dirty="0"/>
              <a:t>grayscale</a:t>
            </a:r>
            <a:r>
              <a:rPr lang="en-US" dirty="0"/>
              <a:t> </a:t>
            </a:r>
            <a:r>
              <a:rPr lang="en-US" dirty="0" err="1"/>
              <a:t>adalah</a:t>
            </a:r>
            <a:r>
              <a:rPr lang="en-US" dirty="0"/>
              <a:t> </a:t>
            </a:r>
            <a:r>
              <a:rPr lang="en-US" dirty="0" err="1"/>
              <a:t>gambar</a:t>
            </a:r>
            <a:r>
              <a:rPr lang="en-US" dirty="0"/>
              <a:t> yang RGB </a:t>
            </a:r>
            <a:r>
              <a:rPr lang="en-US" dirty="0" err="1"/>
              <a:t>nya</a:t>
            </a:r>
            <a:r>
              <a:rPr lang="en-US" dirty="0"/>
              <a:t> </a:t>
            </a:r>
            <a:r>
              <a:rPr lang="en-US" dirty="0" err="1"/>
              <a:t>sama</a:t>
            </a:r>
            <a:r>
              <a:rPr lang="en-US" dirty="0"/>
              <a:t> (100, 100, 100) </a:t>
            </a:r>
            <a:r>
              <a:rPr lang="en-US" dirty="0" err="1"/>
              <a:t>atau</a:t>
            </a:r>
            <a:r>
              <a:rPr lang="en-US" dirty="0"/>
              <a:t> (120, 120 ,120). Jadi pada program </a:t>
            </a:r>
            <a:r>
              <a:rPr lang="en-US" dirty="0" err="1"/>
              <a:t>ini</a:t>
            </a:r>
            <a:r>
              <a:rPr lang="en-US" dirty="0"/>
              <a:t> </a:t>
            </a:r>
            <a:r>
              <a:rPr lang="en-US" dirty="0" err="1"/>
              <a:t>kita</a:t>
            </a:r>
            <a:r>
              <a:rPr lang="en-US" dirty="0"/>
              <a:t> </a:t>
            </a:r>
            <a:r>
              <a:rPr lang="en-US" dirty="0" err="1"/>
              <a:t>hanya</a:t>
            </a:r>
            <a:r>
              <a:rPr lang="en-US" dirty="0"/>
              <a:t> </a:t>
            </a:r>
            <a:r>
              <a:rPr lang="en-US" dirty="0" err="1"/>
              <a:t>perlu</a:t>
            </a:r>
            <a:r>
              <a:rPr lang="en-US" dirty="0"/>
              <a:t> </a:t>
            </a:r>
            <a:r>
              <a:rPr lang="en-US" dirty="0" err="1"/>
              <a:t>mengganti</a:t>
            </a:r>
            <a:r>
              <a:rPr lang="en-US" dirty="0"/>
              <a:t> </a:t>
            </a:r>
            <a:r>
              <a:rPr lang="en-US" dirty="0" err="1"/>
              <a:t>semua</a:t>
            </a:r>
            <a:r>
              <a:rPr lang="en-US" dirty="0"/>
              <a:t> </a:t>
            </a:r>
            <a:r>
              <a:rPr lang="en-US" dirty="0" err="1"/>
              <a:t>warnanya</a:t>
            </a:r>
            <a:r>
              <a:rPr lang="en-US" dirty="0"/>
              <a:t> </a:t>
            </a:r>
            <a:r>
              <a:rPr lang="en-US" dirty="0" err="1"/>
              <a:t>dengan</a:t>
            </a:r>
            <a:r>
              <a:rPr lang="en-US" dirty="0"/>
              <a:t> RGB yang </a:t>
            </a:r>
            <a:r>
              <a:rPr lang="en-US" dirty="0" err="1"/>
              <a:t>sama</a:t>
            </a:r>
            <a:r>
              <a:rPr lang="en-US" dirty="0"/>
              <a:t> (r, r, r)</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Proses </a:t>
            </a:r>
            <a:r>
              <a:rPr lang="en-US" dirty="0" err="1"/>
              <a:t>untuk</a:t>
            </a:r>
            <a:r>
              <a:rPr lang="en-US" dirty="0"/>
              <a:t> grayscale green dan blue </a:t>
            </a:r>
            <a:r>
              <a:rPr lang="en-US" dirty="0" err="1"/>
              <a:t>sama</a:t>
            </a:r>
            <a:r>
              <a:rPr lang="en-US" dirty="0"/>
              <a:t> </a:t>
            </a:r>
            <a:r>
              <a:rPr lang="en-US" dirty="0" err="1"/>
              <a:t>seperti</a:t>
            </a:r>
            <a:r>
              <a:rPr lang="en-US" dirty="0"/>
              <a:t> red.</a:t>
            </a:r>
            <a:endParaRPr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697F55AD-B945-4568-976E-40D99DBC52CE}"/>
              </a:ext>
            </a:extLst>
          </p:cNvPr>
          <p:cNvPicPr>
            <a:picLocks noChangeAspect="1"/>
          </p:cNvPicPr>
          <p:nvPr/>
        </p:nvPicPr>
        <p:blipFill>
          <a:blip r:embed="rId5"/>
          <a:stretch>
            <a:fillRect/>
          </a:stretch>
        </p:blipFill>
        <p:spPr>
          <a:xfrm>
            <a:off x="3046831" y="861646"/>
            <a:ext cx="3050337" cy="1938392"/>
          </a:xfrm>
          <a:prstGeom prst="rect">
            <a:avLst/>
          </a:prstGeom>
        </p:spPr>
      </p:pic>
    </p:spTree>
    <p:extLst>
      <p:ext uri="{BB962C8B-B14F-4D97-AF65-F5344CB8AC3E}">
        <p14:creationId xmlns:p14="http://schemas.microsoft.com/office/powerpoint/2010/main" val="200319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1" name="Google Shape;591;p3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/KUANTISASI DATA CITRA</a:t>
            </a:r>
            <a:endParaRPr sz="4800" dirty="0"/>
          </a:p>
        </p:txBody>
      </p:sp>
      <p:sp>
        <p:nvSpPr>
          <p:cNvPr id="592" name="Google Shape;592;p3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594" name="Google Shape;594;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5"/>
          <p:cNvCxnSpPr/>
          <p:nvPr/>
        </p:nvCxnSpPr>
        <p:spPr>
          <a:xfrm>
            <a:off x="4285625"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596" name="Google Shape;596;p35"/>
          <p:cNvGrpSpPr/>
          <p:nvPr/>
        </p:nvGrpSpPr>
        <p:grpSpPr>
          <a:xfrm>
            <a:off x="5380450" y="1070563"/>
            <a:ext cx="2867518" cy="3002387"/>
            <a:chOff x="5380450" y="1070563"/>
            <a:chExt cx="2867518" cy="3002387"/>
          </a:xfrm>
        </p:grpSpPr>
        <p:sp>
          <p:nvSpPr>
            <p:cNvPr id="597" name="Google Shape;597;p3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5"/>
            <p:cNvGrpSpPr/>
            <p:nvPr/>
          </p:nvGrpSpPr>
          <p:grpSpPr>
            <a:xfrm>
              <a:off x="5380450" y="1200275"/>
              <a:ext cx="1386600" cy="449700"/>
              <a:chOff x="5270675" y="1411375"/>
              <a:chExt cx="1386600" cy="449700"/>
            </a:xfrm>
          </p:grpSpPr>
          <p:sp>
            <p:nvSpPr>
              <p:cNvPr id="603" name="Google Shape;603;p3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5"/>
              <p:cNvGrpSpPr/>
              <p:nvPr/>
            </p:nvGrpSpPr>
            <p:grpSpPr>
              <a:xfrm>
                <a:off x="5794626" y="1542600"/>
                <a:ext cx="706512" cy="187247"/>
                <a:chOff x="5784976" y="732725"/>
                <a:chExt cx="706512" cy="187247"/>
              </a:xfrm>
            </p:grpSpPr>
            <p:sp>
              <p:nvSpPr>
                <p:cNvPr id="607" name="Google Shape;607;p3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5"/>
            <p:cNvGrpSpPr/>
            <p:nvPr/>
          </p:nvGrpSpPr>
          <p:grpSpPr>
            <a:xfrm>
              <a:off x="6533820" y="2611181"/>
              <a:ext cx="1714149" cy="744321"/>
              <a:chOff x="6709845" y="3859168"/>
              <a:chExt cx="1714149" cy="744321"/>
            </a:xfrm>
          </p:grpSpPr>
          <p:grpSp>
            <p:nvGrpSpPr>
              <p:cNvPr id="611" name="Google Shape;611;p35"/>
              <p:cNvGrpSpPr/>
              <p:nvPr/>
            </p:nvGrpSpPr>
            <p:grpSpPr>
              <a:xfrm>
                <a:off x="6709845" y="3859168"/>
                <a:ext cx="1714149" cy="744321"/>
                <a:chOff x="6709845" y="3859168"/>
                <a:chExt cx="1714149" cy="744321"/>
              </a:xfrm>
            </p:grpSpPr>
            <p:sp>
              <p:nvSpPr>
                <p:cNvPr id="612" name="Google Shape;612;p3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7629944" y="4025885"/>
                <a:ext cx="545407" cy="410286"/>
                <a:chOff x="7629944" y="4025885"/>
                <a:chExt cx="545407" cy="410286"/>
              </a:xfrm>
            </p:grpSpPr>
            <p:sp>
              <p:nvSpPr>
                <p:cNvPr id="622" name="Google Shape;622;p3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 name="Google Shape;626;p35"/>
            <p:cNvGrpSpPr/>
            <p:nvPr/>
          </p:nvGrpSpPr>
          <p:grpSpPr>
            <a:xfrm>
              <a:off x="5573850" y="3355500"/>
              <a:ext cx="381600" cy="356700"/>
              <a:chOff x="1062200" y="3366813"/>
              <a:chExt cx="381600" cy="356700"/>
            </a:xfrm>
          </p:grpSpPr>
          <p:sp>
            <p:nvSpPr>
              <p:cNvPr id="627" name="Google Shape;627;p3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5"/>
              <p:cNvGrpSpPr/>
              <p:nvPr/>
            </p:nvGrpSpPr>
            <p:grpSpPr>
              <a:xfrm>
                <a:off x="1138484" y="3433275"/>
                <a:ext cx="229200" cy="229200"/>
                <a:chOff x="955447" y="3891500"/>
                <a:chExt cx="229200" cy="229200"/>
              </a:xfrm>
            </p:grpSpPr>
            <p:sp>
              <p:nvSpPr>
                <p:cNvPr id="629" name="Google Shape;629;p3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5"/>
            <p:cNvGrpSpPr/>
            <p:nvPr/>
          </p:nvGrpSpPr>
          <p:grpSpPr>
            <a:xfrm rot="5400000">
              <a:off x="5462261" y="2839775"/>
              <a:ext cx="604800" cy="147600"/>
              <a:chOff x="7688649" y="828750"/>
              <a:chExt cx="604800" cy="147600"/>
            </a:xfrm>
          </p:grpSpPr>
          <p:sp>
            <p:nvSpPr>
              <p:cNvPr id="632" name="Google Shape;632;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22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4335"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 untuk membuat </a:t>
            </a:r>
            <a:r>
              <a:rPr lang="en" b="1" dirty="0"/>
              <a:t>grayscale</a:t>
            </a:r>
            <a:r>
              <a:rPr lang="en" dirty="0"/>
              <a:t> dari </a:t>
            </a:r>
            <a:r>
              <a:rPr lang="en" b="1" dirty="0"/>
              <a:t>rata – rata</a:t>
            </a:r>
            <a:r>
              <a:rPr lang="en" dirty="0"/>
              <a:t> layer RGB. </a:t>
            </a:r>
            <a:r>
              <a:rPr lang="en-ID" dirty="0"/>
              <a:t>U</a:t>
            </a:r>
            <a:r>
              <a:rPr lang="en" dirty="0"/>
              <a:t>ntuk menghasilkan gambar grayscale yang menggunakan semua komponen warna maka kita hanya perlu untuk menambahkan dan membagi rata nilai-nilai RGB</a:t>
            </a:r>
            <a:endParaRPr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C5C9433-4535-4A55-AC39-960EBFF3B49C}"/>
              </a:ext>
            </a:extLst>
          </p:cNvPr>
          <p:cNvPicPr>
            <a:picLocks noChangeAspect="1"/>
          </p:cNvPicPr>
          <p:nvPr/>
        </p:nvPicPr>
        <p:blipFill>
          <a:blip r:embed="rId5"/>
          <a:stretch>
            <a:fillRect/>
          </a:stretch>
        </p:blipFill>
        <p:spPr>
          <a:xfrm>
            <a:off x="3200400" y="814483"/>
            <a:ext cx="2743200" cy="2128345"/>
          </a:xfrm>
          <a:prstGeom prst="rect">
            <a:avLst/>
          </a:prstGeom>
        </p:spPr>
      </p:pic>
    </p:spTree>
    <p:extLst>
      <p:ext uri="{BB962C8B-B14F-4D97-AF65-F5344CB8AC3E}">
        <p14:creationId xmlns:p14="http://schemas.microsoft.com/office/powerpoint/2010/main" val="351332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t>Citra hitam putih</a:t>
            </a:r>
            <a:r>
              <a:rPr lang="en" sz="1100" dirty="0"/>
              <a:t> adalah gambar yang hanya ada warna hitam dan putih. </a:t>
            </a:r>
            <a:r>
              <a:rPr lang="en-ID" sz="1100" dirty="0"/>
              <a:t>H</a:t>
            </a:r>
            <a:r>
              <a:rPr lang="en" sz="1100" dirty="0"/>
              <a:t>itam 0 sedangkan putih 255</a:t>
            </a:r>
          </a:p>
          <a:p>
            <a:pPr marL="0" lvl="0" indent="0" algn="ctr" rtl="0">
              <a:spcBef>
                <a:spcPts val="0"/>
              </a:spcBef>
              <a:spcAft>
                <a:spcPts val="0"/>
              </a:spcAft>
              <a:buNone/>
            </a:pPr>
            <a:endParaRPr lang="en" sz="1100" b="1" dirty="0"/>
          </a:p>
          <a:p>
            <a:pPr marL="0" lvl="0" indent="0" algn="ctr" rtl="0">
              <a:spcBef>
                <a:spcPts val="0"/>
              </a:spcBef>
              <a:spcAft>
                <a:spcPts val="0"/>
              </a:spcAft>
              <a:buNone/>
            </a:pPr>
            <a:r>
              <a:rPr lang="en-ID" sz="1100" dirty="0"/>
              <a:t>Pada </a:t>
            </a:r>
            <a:r>
              <a:rPr lang="en-ID" sz="1100" dirty="0" err="1"/>
              <a:t>contoh</a:t>
            </a:r>
            <a:r>
              <a:rPr lang="en-ID" sz="1100" dirty="0"/>
              <a:t> program di </a:t>
            </a:r>
            <a:r>
              <a:rPr lang="en-ID" sz="1100" dirty="0" err="1"/>
              <a:t>atas</a:t>
            </a:r>
            <a:r>
              <a:rPr lang="en-ID" sz="1100" dirty="0"/>
              <a:t> </a:t>
            </a:r>
            <a:r>
              <a:rPr lang="en-ID" sz="1100" dirty="0" err="1"/>
              <a:t>adalah</a:t>
            </a:r>
            <a:r>
              <a:rPr lang="en-ID" sz="1100" dirty="0"/>
              <a:t> </a:t>
            </a:r>
            <a:r>
              <a:rPr lang="en-ID" sz="1100" dirty="0" err="1"/>
              <a:t>citra</a:t>
            </a:r>
            <a:r>
              <a:rPr lang="en-ID" sz="1100" dirty="0"/>
              <a:t> </a:t>
            </a:r>
            <a:r>
              <a:rPr lang="en-ID" sz="1100" dirty="0" err="1"/>
              <a:t>hitam</a:t>
            </a:r>
            <a:r>
              <a:rPr lang="en-ID" sz="1100" dirty="0"/>
              <a:t> </a:t>
            </a:r>
            <a:r>
              <a:rPr lang="en-ID" sz="1100" dirty="0" err="1"/>
              <a:t>putih</a:t>
            </a:r>
            <a:r>
              <a:rPr lang="en-ID" sz="1100" dirty="0"/>
              <a:t> </a:t>
            </a:r>
            <a:r>
              <a:rPr lang="en-ID" sz="1100" dirty="0" err="1"/>
              <a:t>dengan</a:t>
            </a:r>
            <a:r>
              <a:rPr lang="en-ID" sz="1100" dirty="0"/>
              <a:t> threshold 128, </a:t>
            </a:r>
            <a:r>
              <a:rPr lang="en-ID" sz="1100" dirty="0" err="1"/>
              <a:t>sehingga</a:t>
            </a:r>
            <a:r>
              <a:rPr lang="en-ID" sz="1100" dirty="0"/>
              <a:t> di </a:t>
            </a:r>
            <a:r>
              <a:rPr lang="en-ID" sz="1100" dirty="0" err="1"/>
              <a:t>bawah</a:t>
            </a:r>
            <a:r>
              <a:rPr lang="en-ID" sz="1100" dirty="0"/>
              <a:t> 128 </a:t>
            </a:r>
            <a:r>
              <a:rPr lang="en-ID" sz="1100" dirty="0" err="1"/>
              <a:t>adalah</a:t>
            </a:r>
            <a:r>
              <a:rPr lang="en-ID" sz="1100" dirty="0"/>
              <a:t> </a:t>
            </a:r>
            <a:r>
              <a:rPr lang="en-ID" sz="1100" dirty="0" err="1"/>
              <a:t>hitam</a:t>
            </a:r>
            <a:r>
              <a:rPr lang="en-ID" sz="1100" dirty="0"/>
              <a:t> dan </a:t>
            </a:r>
            <a:r>
              <a:rPr lang="en-ID" sz="1100" dirty="0" err="1"/>
              <a:t>sama</a:t>
            </a:r>
            <a:r>
              <a:rPr lang="en-ID" sz="1100" dirty="0"/>
              <a:t> </a:t>
            </a:r>
            <a:r>
              <a:rPr lang="en-ID" sz="1100" dirty="0" err="1"/>
              <a:t>atau</a:t>
            </a:r>
            <a:r>
              <a:rPr lang="en-ID" sz="1100" dirty="0"/>
              <a:t> </a:t>
            </a:r>
            <a:r>
              <a:rPr lang="en-ID" sz="1100" dirty="0" err="1"/>
              <a:t>lebih</a:t>
            </a:r>
            <a:r>
              <a:rPr lang="en-ID" sz="1100" dirty="0"/>
              <a:t> </a:t>
            </a:r>
            <a:r>
              <a:rPr lang="en-ID" sz="1100" dirty="0" err="1"/>
              <a:t>dari</a:t>
            </a:r>
            <a:r>
              <a:rPr lang="en-ID" sz="1100" dirty="0"/>
              <a:t> 128 </a:t>
            </a:r>
            <a:r>
              <a:rPr lang="en-ID" sz="1100" dirty="0" err="1"/>
              <a:t>akan</a:t>
            </a:r>
            <a:r>
              <a:rPr lang="en-ID" sz="1100" dirty="0"/>
              <a:t> </a:t>
            </a:r>
            <a:r>
              <a:rPr lang="en-ID" sz="1100" dirty="0" err="1"/>
              <a:t>menjadi</a:t>
            </a:r>
            <a:r>
              <a:rPr lang="en-ID" sz="1100" dirty="0"/>
              <a:t> </a:t>
            </a:r>
            <a:r>
              <a:rPr lang="en-ID" sz="1100" dirty="0" err="1"/>
              <a:t>warna</a:t>
            </a:r>
            <a:r>
              <a:rPr lang="en-ID" sz="1100" dirty="0"/>
              <a:t> </a:t>
            </a:r>
            <a:r>
              <a:rPr lang="en-ID" sz="1100" dirty="0" err="1"/>
              <a:t>putih</a:t>
            </a:r>
            <a:endParaRPr lang="en-ID" sz="1100" dirty="0"/>
          </a:p>
          <a:p>
            <a:pPr marL="0" lvl="0" indent="0" algn="ctr" rtl="0">
              <a:spcBef>
                <a:spcPts val="0"/>
              </a:spcBef>
              <a:spcAft>
                <a:spcPts val="0"/>
              </a:spcAft>
              <a:buNone/>
            </a:pPr>
            <a:endParaRPr lang="en-ID" sz="1100" dirty="0"/>
          </a:p>
          <a:p>
            <a:pPr marL="0" lvl="0" indent="0" algn="ctr" rtl="0">
              <a:spcBef>
                <a:spcPts val="0"/>
              </a:spcBef>
              <a:spcAft>
                <a:spcPts val="0"/>
              </a:spcAft>
              <a:buNone/>
            </a:pPr>
            <a:r>
              <a:rPr lang="en-ID" sz="1100" dirty="0" err="1"/>
              <a:t>Untuk</a:t>
            </a:r>
            <a:r>
              <a:rPr lang="en-ID" sz="1100" dirty="0"/>
              <a:t> </a:t>
            </a:r>
            <a:r>
              <a:rPr lang="en-ID" sz="1100" dirty="0" err="1"/>
              <a:t>mengganti</a:t>
            </a:r>
            <a:r>
              <a:rPr lang="en-ID" sz="1100" dirty="0"/>
              <a:t> threshold </a:t>
            </a:r>
            <a:r>
              <a:rPr lang="en-ID" sz="1100" dirty="0" err="1"/>
              <a:t>kita</a:t>
            </a:r>
            <a:r>
              <a:rPr lang="en-ID" sz="1100" dirty="0"/>
              <a:t> </a:t>
            </a:r>
            <a:r>
              <a:rPr lang="en-ID" sz="1100" dirty="0" err="1"/>
              <a:t>hanya</a:t>
            </a:r>
            <a:r>
              <a:rPr lang="en-ID" sz="1100" dirty="0"/>
              <a:t> </a:t>
            </a:r>
            <a:r>
              <a:rPr lang="en-ID" sz="1100" dirty="0" err="1"/>
              <a:t>perlu</a:t>
            </a:r>
            <a:r>
              <a:rPr lang="en-ID" sz="1100" dirty="0"/>
              <a:t> </a:t>
            </a:r>
            <a:r>
              <a:rPr lang="en-ID" sz="1100" dirty="0" err="1"/>
              <a:t>untuk</a:t>
            </a:r>
            <a:r>
              <a:rPr lang="en-ID" sz="1100" dirty="0"/>
              <a:t> </a:t>
            </a:r>
            <a:r>
              <a:rPr lang="en-ID" sz="1100" dirty="0" err="1"/>
              <a:t>mengganti</a:t>
            </a:r>
            <a:r>
              <a:rPr lang="en-ID" sz="1100" dirty="0"/>
              <a:t> </a:t>
            </a:r>
            <a:r>
              <a:rPr lang="en-ID" sz="1100" dirty="0" err="1"/>
              <a:t>nilai</a:t>
            </a:r>
            <a:r>
              <a:rPr lang="en-ID" sz="1100" dirty="0"/>
              <a:t> 128 </a:t>
            </a:r>
            <a:r>
              <a:rPr lang="en-ID" sz="1100" dirty="0" err="1"/>
              <a:t>menjadi</a:t>
            </a:r>
            <a:r>
              <a:rPr lang="en-ID" sz="1100" dirty="0"/>
              <a:t> </a:t>
            </a:r>
            <a:r>
              <a:rPr lang="en-ID" sz="1100" dirty="0" err="1"/>
              <a:t>nilai</a:t>
            </a:r>
            <a:r>
              <a:rPr lang="en-ID" sz="1100" dirty="0"/>
              <a:t> threshold yang </a:t>
            </a:r>
            <a:r>
              <a:rPr lang="en-ID" sz="1100" dirty="0" err="1"/>
              <a:t>kita</a:t>
            </a:r>
            <a:r>
              <a:rPr lang="en-ID" sz="1100" dirty="0"/>
              <a:t> </a:t>
            </a:r>
            <a:r>
              <a:rPr lang="en-ID" sz="1100" dirty="0" err="1"/>
              <a:t>inginkan</a:t>
            </a:r>
            <a:endParaRPr lang="en-ID" sz="1100"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133ED7B-958D-4902-A5A7-948FB9854A85}"/>
              </a:ext>
            </a:extLst>
          </p:cNvPr>
          <p:cNvPicPr>
            <a:picLocks noChangeAspect="1"/>
          </p:cNvPicPr>
          <p:nvPr/>
        </p:nvPicPr>
        <p:blipFill>
          <a:blip r:embed="rId5"/>
          <a:stretch>
            <a:fillRect/>
          </a:stretch>
        </p:blipFill>
        <p:spPr>
          <a:xfrm>
            <a:off x="3445875" y="824571"/>
            <a:ext cx="2252249" cy="1888466"/>
          </a:xfrm>
          <a:prstGeom prst="rect">
            <a:avLst/>
          </a:prstGeom>
        </p:spPr>
      </p:pic>
    </p:spTree>
    <p:extLst>
      <p:ext uri="{BB962C8B-B14F-4D97-AF65-F5344CB8AC3E}">
        <p14:creationId xmlns:p14="http://schemas.microsoft.com/office/powerpoint/2010/main" val="337405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Nilai pada gambar adalah 0 s/d 255. </a:t>
            </a:r>
            <a:r>
              <a:rPr lang="en" sz="1100" b="1" dirty="0"/>
              <a:t>Kuantisasi </a:t>
            </a:r>
            <a:r>
              <a:rPr lang="en" sz="1100" dirty="0"/>
              <a:t>adalah proses mengubah jumlah nilai keabuan, misalnya:</a:t>
            </a:r>
          </a:p>
          <a:p>
            <a:pPr marL="0" lvl="0" indent="0" algn="ctr" rtl="0">
              <a:spcBef>
                <a:spcPts val="0"/>
              </a:spcBef>
              <a:spcAft>
                <a:spcPts val="0"/>
              </a:spcAft>
              <a:buNone/>
            </a:pPr>
            <a:endParaRPr lang="en" sz="1100" dirty="0"/>
          </a:p>
          <a:p>
            <a:pPr marL="0" lvl="0" indent="0" algn="ctr" rtl="0">
              <a:spcBef>
                <a:spcPts val="0"/>
              </a:spcBef>
              <a:spcAft>
                <a:spcPts val="0"/>
              </a:spcAft>
              <a:buNone/>
            </a:pPr>
            <a:r>
              <a:rPr lang="en" sz="1100" dirty="0"/>
              <a:t>256 step: 0 1 2 3 4 5 6 7 8 … 255</a:t>
            </a:r>
          </a:p>
          <a:p>
            <a:pPr marL="0" lvl="0" indent="0" algn="ctr" rtl="0">
              <a:spcBef>
                <a:spcPts val="0"/>
              </a:spcBef>
              <a:spcAft>
                <a:spcPts val="0"/>
              </a:spcAft>
              <a:buNone/>
            </a:pPr>
            <a:r>
              <a:rPr lang="en" sz="1100" dirty="0"/>
              <a:t>16 step : 0 16 32 48 64 80 … 240</a:t>
            </a:r>
            <a:br>
              <a:rPr lang="en" sz="1100" dirty="0"/>
            </a:br>
            <a:br>
              <a:rPr lang="en" sz="1100" dirty="0"/>
            </a:br>
            <a:r>
              <a:rPr lang="en" sz="1100" dirty="0"/>
              <a:t>untuk menentukan kuantisasi maka dapat menggunakan seperti </a:t>
            </a:r>
            <a:r>
              <a:rPr lang="en" sz="1100"/>
              <a:t>rumus pada program diatas</a:t>
            </a:r>
            <a:r>
              <a:rPr lang="en" sz="1100" dirty="0"/>
              <a:t>. </a:t>
            </a:r>
            <a:r>
              <a:rPr lang="en-ID" sz="1100" dirty="0"/>
              <a:t>J</a:t>
            </a:r>
            <a:r>
              <a:rPr lang="en" sz="1100" dirty="0"/>
              <a:t>ika ingin mengganti nilai kuantisasi maka kita hanya perlu mengganti angka 16 dengan nilai yang kuantisasi yang kita inginkan</a:t>
            </a:r>
            <a:endParaRPr lang="en-ID" sz="1100"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1C0D8C19-127B-496D-9AE8-D40E4207F859}"/>
              </a:ext>
            </a:extLst>
          </p:cNvPr>
          <p:cNvPicPr>
            <a:picLocks noChangeAspect="1"/>
          </p:cNvPicPr>
          <p:nvPr/>
        </p:nvPicPr>
        <p:blipFill>
          <a:blip r:embed="rId5"/>
          <a:stretch>
            <a:fillRect/>
          </a:stretch>
        </p:blipFill>
        <p:spPr>
          <a:xfrm>
            <a:off x="3481763" y="795638"/>
            <a:ext cx="2158986" cy="1776112"/>
          </a:xfrm>
          <a:prstGeom prst="rect">
            <a:avLst/>
          </a:prstGeom>
        </p:spPr>
      </p:pic>
    </p:spTree>
    <p:extLst>
      <p:ext uri="{BB962C8B-B14F-4D97-AF65-F5344CB8AC3E}">
        <p14:creationId xmlns:p14="http://schemas.microsoft.com/office/powerpoint/2010/main" val="18768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1" name="Google Shape;591;p3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/PENGOLAHAN CITRA DERAJAT KEABUAN</a:t>
            </a:r>
            <a:endParaRPr sz="3200" dirty="0"/>
          </a:p>
        </p:txBody>
      </p:sp>
      <p:sp>
        <p:nvSpPr>
          <p:cNvPr id="592" name="Google Shape;592;p3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594" name="Google Shape;594;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5"/>
          <p:cNvCxnSpPr/>
          <p:nvPr/>
        </p:nvCxnSpPr>
        <p:spPr>
          <a:xfrm>
            <a:off x="4285625"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596" name="Google Shape;596;p35"/>
          <p:cNvGrpSpPr/>
          <p:nvPr/>
        </p:nvGrpSpPr>
        <p:grpSpPr>
          <a:xfrm>
            <a:off x="5380450" y="1070563"/>
            <a:ext cx="2867518" cy="3002387"/>
            <a:chOff x="5380450" y="1070563"/>
            <a:chExt cx="2867518" cy="3002387"/>
          </a:xfrm>
        </p:grpSpPr>
        <p:sp>
          <p:nvSpPr>
            <p:cNvPr id="597" name="Google Shape;597;p3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5"/>
            <p:cNvGrpSpPr/>
            <p:nvPr/>
          </p:nvGrpSpPr>
          <p:grpSpPr>
            <a:xfrm>
              <a:off x="5380450" y="1200275"/>
              <a:ext cx="1386600" cy="449700"/>
              <a:chOff x="5270675" y="1411375"/>
              <a:chExt cx="1386600" cy="449700"/>
            </a:xfrm>
          </p:grpSpPr>
          <p:sp>
            <p:nvSpPr>
              <p:cNvPr id="603" name="Google Shape;603;p3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5"/>
              <p:cNvGrpSpPr/>
              <p:nvPr/>
            </p:nvGrpSpPr>
            <p:grpSpPr>
              <a:xfrm>
                <a:off x="5794626" y="1542600"/>
                <a:ext cx="706512" cy="187247"/>
                <a:chOff x="5784976" y="732725"/>
                <a:chExt cx="706512" cy="187247"/>
              </a:xfrm>
            </p:grpSpPr>
            <p:sp>
              <p:nvSpPr>
                <p:cNvPr id="607" name="Google Shape;607;p3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5"/>
            <p:cNvGrpSpPr/>
            <p:nvPr/>
          </p:nvGrpSpPr>
          <p:grpSpPr>
            <a:xfrm>
              <a:off x="6533820" y="2611181"/>
              <a:ext cx="1714149" cy="744321"/>
              <a:chOff x="6709845" y="3859168"/>
              <a:chExt cx="1714149" cy="744321"/>
            </a:xfrm>
          </p:grpSpPr>
          <p:grpSp>
            <p:nvGrpSpPr>
              <p:cNvPr id="611" name="Google Shape;611;p35"/>
              <p:cNvGrpSpPr/>
              <p:nvPr/>
            </p:nvGrpSpPr>
            <p:grpSpPr>
              <a:xfrm>
                <a:off x="6709845" y="3859168"/>
                <a:ext cx="1714149" cy="744321"/>
                <a:chOff x="6709845" y="3859168"/>
                <a:chExt cx="1714149" cy="744321"/>
              </a:xfrm>
            </p:grpSpPr>
            <p:sp>
              <p:nvSpPr>
                <p:cNvPr id="612" name="Google Shape;612;p3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7629944" y="4025885"/>
                <a:ext cx="545407" cy="410286"/>
                <a:chOff x="7629944" y="4025885"/>
                <a:chExt cx="545407" cy="410286"/>
              </a:xfrm>
            </p:grpSpPr>
            <p:sp>
              <p:nvSpPr>
                <p:cNvPr id="622" name="Google Shape;622;p3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 name="Google Shape;626;p35"/>
            <p:cNvGrpSpPr/>
            <p:nvPr/>
          </p:nvGrpSpPr>
          <p:grpSpPr>
            <a:xfrm>
              <a:off x="5573850" y="3355500"/>
              <a:ext cx="381600" cy="356700"/>
              <a:chOff x="1062200" y="3366813"/>
              <a:chExt cx="381600" cy="356700"/>
            </a:xfrm>
          </p:grpSpPr>
          <p:sp>
            <p:nvSpPr>
              <p:cNvPr id="627" name="Google Shape;627;p3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5"/>
              <p:cNvGrpSpPr/>
              <p:nvPr/>
            </p:nvGrpSpPr>
            <p:grpSpPr>
              <a:xfrm>
                <a:off x="1138484" y="3433275"/>
                <a:ext cx="229200" cy="229200"/>
                <a:chOff x="955447" y="3891500"/>
                <a:chExt cx="229200" cy="229200"/>
              </a:xfrm>
            </p:grpSpPr>
            <p:sp>
              <p:nvSpPr>
                <p:cNvPr id="629" name="Google Shape;629;p3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5"/>
            <p:cNvGrpSpPr/>
            <p:nvPr/>
          </p:nvGrpSpPr>
          <p:grpSpPr>
            <a:xfrm rot="5400000">
              <a:off x="5462261" y="2839775"/>
              <a:ext cx="604800" cy="147600"/>
              <a:chOff x="7688649" y="828750"/>
              <a:chExt cx="604800" cy="147600"/>
            </a:xfrm>
          </p:grpSpPr>
          <p:sp>
            <p:nvSpPr>
              <p:cNvPr id="632" name="Google Shape;632;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17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b="1" dirty="0"/>
              <a:t>Brightness</a:t>
            </a:r>
            <a:r>
              <a:rPr lang="en-ID" dirty="0"/>
              <a:t> </a:t>
            </a:r>
            <a:r>
              <a:rPr lang="en-ID" dirty="0" err="1"/>
              <a:t>adalah</a:t>
            </a:r>
            <a:r>
              <a:rPr lang="en-ID" dirty="0"/>
              <a:t> proses </a:t>
            </a:r>
            <a:r>
              <a:rPr lang="en-ID" dirty="0" err="1"/>
              <a:t>menambah</a:t>
            </a:r>
            <a:r>
              <a:rPr lang="en-ID" dirty="0"/>
              <a:t> </a:t>
            </a:r>
            <a:r>
              <a:rPr lang="en-ID" dirty="0" err="1"/>
              <a:t>terang</a:t>
            </a:r>
            <a:r>
              <a:rPr lang="en-ID" dirty="0"/>
              <a:t>/</a:t>
            </a:r>
            <a:r>
              <a:rPr lang="en-ID" dirty="0" err="1"/>
              <a:t>gelapnya</a:t>
            </a:r>
            <a:r>
              <a:rPr lang="en-ID" dirty="0"/>
              <a:t> </a:t>
            </a:r>
            <a:r>
              <a:rPr lang="en-ID" dirty="0" err="1"/>
              <a:t>sebuah</a:t>
            </a:r>
            <a:r>
              <a:rPr lang="en-ID" dirty="0"/>
              <a:t> </a:t>
            </a:r>
            <a:r>
              <a:rPr lang="en-ID" dirty="0" err="1"/>
              <a:t>gambar</a:t>
            </a:r>
            <a:r>
              <a:rPr lang="en-ID" dirty="0"/>
              <a:t> </a:t>
            </a:r>
            <a:r>
              <a:rPr lang="en-ID" dirty="0" err="1"/>
              <a:t>derajat</a:t>
            </a:r>
            <a:r>
              <a:rPr lang="en-ID" dirty="0"/>
              <a:t> </a:t>
            </a:r>
            <a:r>
              <a:rPr lang="en-ID" dirty="0" err="1"/>
              <a:t>keabuan</a:t>
            </a:r>
            <a:r>
              <a:rPr lang="en-ID" dirty="0"/>
              <a:t>. </a:t>
            </a:r>
            <a:r>
              <a:rPr lang="en-ID" dirty="0" err="1"/>
              <a:t>Bila</a:t>
            </a:r>
            <a:r>
              <a:rPr lang="en-ID" dirty="0"/>
              <a:t> pada </a:t>
            </a:r>
            <a:r>
              <a:rPr lang="en-ID" dirty="0" err="1"/>
              <a:t>titik</a:t>
            </a:r>
            <a:r>
              <a:rPr lang="en-ID" dirty="0"/>
              <a:t> (</a:t>
            </a:r>
            <a:r>
              <a:rPr lang="en-ID" dirty="0" err="1"/>
              <a:t>x,y</a:t>
            </a:r>
            <a:r>
              <a:rPr lang="en-ID" dirty="0"/>
              <a:t>) </a:t>
            </a:r>
            <a:r>
              <a:rPr lang="en-ID" dirty="0" err="1"/>
              <a:t>mempunyai</a:t>
            </a:r>
            <a:r>
              <a:rPr lang="en-ID" dirty="0"/>
              <a:t> </a:t>
            </a:r>
            <a:r>
              <a:rPr lang="en-ID" dirty="0" err="1"/>
              <a:t>nilai</a:t>
            </a:r>
            <a:r>
              <a:rPr lang="en-ID" dirty="0"/>
              <a:t> </a:t>
            </a:r>
            <a:r>
              <a:rPr lang="en-ID" dirty="0" err="1"/>
              <a:t>derajar</a:t>
            </a:r>
            <a:r>
              <a:rPr lang="en-ID" dirty="0"/>
              <a:t> </a:t>
            </a:r>
            <a:r>
              <a:rPr lang="en-ID" dirty="0" err="1"/>
              <a:t>keabuan</a:t>
            </a:r>
            <a:r>
              <a:rPr lang="en-ID" dirty="0"/>
              <a:t> </a:t>
            </a:r>
            <a:r>
              <a:rPr lang="en-ID" dirty="0" err="1"/>
              <a:t>xg</a:t>
            </a:r>
            <a:r>
              <a:rPr lang="en-ID" dirty="0"/>
              <a:t>, </a:t>
            </a:r>
            <a:r>
              <a:rPr lang="en-ID" dirty="0" err="1"/>
              <a:t>maka</a:t>
            </a:r>
            <a:r>
              <a:rPr lang="en-ID" dirty="0"/>
              <a:t> proses brightness </a:t>
            </a:r>
            <a:r>
              <a:rPr lang="en-ID" dirty="0" err="1"/>
              <a:t>akan</a:t>
            </a:r>
            <a:r>
              <a:rPr lang="en-ID" dirty="0"/>
              <a:t> </a:t>
            </a:r>
            <a:r>
              <a:rPr lang="en-ID" dirty="0" err="1"/>
              <a:t>menambahkan</a:t>
            </a:r>
            <a:r>
              <a:rPr lang="en-ID" dirty="0"/>
              <a:t> </a:t>
            </a:r>
            <a:r>
              <a:rPr lang="en-ID" dirty="0" err="1"/>
              <a:t>nilai</a:t>
            </a:r>
            <a:r>
              <a:rPr lang="en-ID" dirty="0"/>
              <a:t> </a:t>
            </a:r>
            <a:r>
              <a:rPr lang="en-ID" dirty="0" err="1"/>
              <a:t>konstanta</a:t>
            </a:r>
            <a:r>
              <a:rPr lang="en-ID" dirty="0"/>
              <a:t> brightness kb.</a:t>
            </a:r>
          </a:p>
          <a:p>
            <a:pPr marL="0" lvl="0" indent="0" algn="ctr" rtl="0">
              <a:spcBef>
                <a:spcPts val="0"/>
              </a:spcBef>
              <a:spcAft>
                <a:spcPts val="0"/>
              </a:spcAft>
              <a:buNone/>
            </a:pPr>
            <a:endParaRPr lang="en-ID" dirty="0"/>
          </a:p>
          <a:p>
            <a:pPr marL="0" lvl="0" indent="0" algn="ctr" rtl="0">
              <a:spcBef>
                <a:spcPts val="0"/>
              </a:spcBef>
              <a:spcAft>
                <a:spcPts val="0"/>
              </a:spcAft>
              <a:buNone/>
            </a:pPr>
            <a:r>
              <a:rPr lang="en-ID" dirty="0" err="1"/>
              <a:t>Bila</a:t>
            </a:r>
            <a:r>
              <a:rPr lang="en-ID" dirty="0"/>
              <a:t> kb </a:t>
            </a:r>
            <a:r>
              <a:rPr lang="en-ID" dirty="0" err="1"/>
              <a:t>bernilai</a:t>
            </a:r>
            <a:r>
              <a:rPr lang="en-ID" dirty="0"/>
              <a:t> </a:t>
            </a:r>
            <a:r>
              <a:rPr lang="en-ID" dirty="0" err="1"/>
              <a:t>positif</a:t>
            </a:r>
            <a:r>
              <a:rPr lang="en-ID" dirty="0"/>
              <a:t> </a:t>
            </a:r>
            <a:r>
              <a:rPr lang="en-ID" dirty="0" err="1"/>
              <a:t>maka</a:t>
            </a:r>
            <a:r>
              <a:rPr lang="en-ID" dirty="0"/>
              <a:t> </a:t>
            </a:r>
            <a:r>
              <a:rPr lang="en-ID" dirty="0" err="1"/>
              <a:t>hasilnya</a:t>
            </a:r>
            <a:r>
              <a:rPr lang="en-ID" dirty="0"/>
              <a:t> </a:t>
            </a:r>
            <a:r>
              <a:rPr lang="en-ID" dirty="0" err="1"/>
              <a:t>akan</a:t>
            </a:r>
            <a:r>
              <a:rPr lang="en-ID" dirty="0"/>
              <a:t> </a:t>
            </a:r>
            <a:r>
              <a:rPr lang="en-ID" dirty="0" err="1"/>
              <a:t>semakin</a:t>
            </a:r>
            <a:r>
              <a:rPr lang="en-ID" dirty="0"/>
              <a:t> </a:t>
            </a:r>
            <a:r>
              <a:rPr lang="en-ID" dirty="0" err="1"/>
              <a:t>terang</a:t>
            </a:r>
            <a:r>
              <a:rPr lang="en-ID" dirty="0"/>
              <a:t>, dan </a:t>
            </a:r>
            <a:r>
              <a:rPr lang="en-ID" dirty="0" err="1"/>
              <a:t>bila</a:t>
            </a:r>
            <a:r>
              <a:rPr lang="en-ID" dirty="0"/>
              <a:t> kb </a:t>
            </a:r>
            <a:r>
              <a:rPr lang="en-ID" dirty="0" err="1"/>
              <a:t>bernilai</a:t>
            </a:r>
            <a:r>
              <a:rPr lang="en-ID" dirty="0"/>
              <a:t> </a:t>
            </a:r>
            <a:r>
              <a:rPr lang="en-ID" dirty="0" err="1"/>
              <a:t>negatif</a:t>
            </a:r>
            <a:r>
              <a:rPr lang="en-ID" dirty="0"/>
              <a:t> </a:t>
            </a:r>
            <a:r>
              <a:rPr lang="en-ID" dirty="0" err="1"/>
              <a:t>maka</a:t>
            </a:r>
            <a:r>
              <a:rPr lang="en-ID" dirty="0"/>
              <a:t> </a:t>
            </a:r>
            <a:r>
              <a:rPr lang="en-ID" dirty="0" err="1"/>
              <a:t>hasilnya</a:t>
            </a:r>
            <a:r>
              <a:rPr lang="en-ID" dirty="0"/>
              <a:t> </a:t>
            </a:r>
            <a:r>
              <a:rPr lang="en-ID" dirty="0" err="1"/>
              <a:t>akan</a:t>
            </a:r>
            <a:r>
              <a:rPr lang="en-ID" dirty="0"/>
              <a:t> </a:t>
            </a:r>
            <a:r>
              <a:rPr lang="en-ID" dirty="0" err="1"/>
              <a:t>semakin</a:t>
            </a:r>
            <a:r>
              <a:rPr lang="en-ID" dirty="0"/>
              <a:t> </a:t>
            </a:r>
            <a:r>
              <a:rPr lang="en-ID" dirty="0" err="1"/>
              <a:t>gelap</a:t>
            </a:r>
            <a:r>
              <a:rPr lang="en-ID" dirty="0"/>
              <a:t>.</a:t>
            </a: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1A0799F7-1061-4EFB-9F1F-C2F2B5906FF1}"/>
              </a:ext>
            </a:extLst>
          </p:cNvPr>
          <p:cNvPicPr>
            <a:picLocks noChangeAspect="1"/>
          </p:cNvPicPr>
          <p:nvPr/>
        </p:nvPicPr>
        <p:blipFill>
          <a:blip r:embed="rId5"/>
          <a:stretch>
            <a:fillRect/>
          </a:stretch>
        </p:blipFill>
        <p:spPr>
          <a:xfrm>
            <a:off x="3377691" y="743575"/>
            <a:ext cx="2367129" cy="1986484"/>
          </a:xfrm>
          <a:prstGeom prst="rect">
            <a:avLst/>
          </a:prstGeom>
        </p:spPr>
      </p:pic>
    </p:spTree>
    <p:extLst>
      <p:ext uri="{BB962C8B-B14F-4D97-AF65-F5344CB8AC3E}">
        <p14:creationId xmlns:p14="http://schemas.microsoft.com/office/powerpoint/2010/main" val="2442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b="1" dirty="0"/>
              <a:t>Contrast </a:t>
            </a:r>
            <a:r>
              <a:rPr lang="en-ID" dirty="0" err="1"/>
              <a:t>adalah</a:t>
            </a:r>
            <a:r>
              <a:rPr lang="en-ID" dirty="0"/>
              <a:t> proses </a:t>
            </a:r>
            <a:r>
              <a:rPr lang="en-ID" dirty="0" err="1"/>
              <a:t>menaik-turunkan</a:t>
            </a:r>
            <a:r>
              <a:rPr lang="en-ID" dirty="0"/>
              <a:t> </a:t>
            </a:r>
            <a:r>
              <a:rPr lang="en-ID" dirty="0" err="1"/>
              <a:t>perbedaan</a:t>
            </a:r>
            <a:r>
              <a:rPr lang="en-ID" dirty="0"/>
              <a:t> </a:t>
            </a:r>
            <a:r>
              <a:rPr lang="en-ID" dirty="0" err="1"/>
              <a:t>nilai</a:t>
            </a:r>
            <a:r>
              <a:rPr lang="en-ID" dirty="0"/>
              <a:t> </a:t>
            </a:r>
            <a:r>
              <a:rPr lang="en-ID" dirty="0" err="1"/>
              <a:t>terang</a:t>
            </a:r>
            <a:r>
              <a:rPr lang="en-ID" dirty="0"/>
              <a:t> dan </a:t>
            </a:r>
            <a:r>
              <a:rPr lang="en-ID" dirty="0" err="1"/>
              <a:t>gelap</a:t>
            </a:r>
            <a:r>
              <a:rPr lang="en-ID" dirty="0"/>
              <a:t> </a:t>
            </a:r>
            <a:r>
              <a:rPr lang="en-ID" dirty="0" err="1"/>
              <a:t>sebuah</a:t>
            </a:r>
            <a:r>
              <a:rPr lang="en-ID" dirty="0"/>
              <a:t> </a:t>
            </a:r>
            <a:r>
              <a:rPr lang="en-ID" dirty="0" err="1"/>
              <a:t>gambar</a:t>
            </a:r>
            <a:r>
              <a:rPr lang="en-ID" dirty="0"/>
              <a:t>. </a:t>
            </a:r>
            <a:r>
              <a:rPr lang="en-ID" dirty="0" err="1"/>
              <a:t>Menaikkan</a:t>
            </a:r>
            <a:r>
              <a:rPr lang="en-ID" dirty="0"/>
              <a:t> contrast </a:t>
            </a:r>
            <a:r>
              <a:rPr lang="en-ID" dirty="0" err="1"/>
              <a:t>berarti</a:t>
            </a:r>
            <a:r>
              <a:rPr lang="en-ID" dirty="0"/>
              <a:t> </a:t>
            </a:r>
            <a:r>
              <a:rPr lang="en-ID" dirty="0" err="1"/>
              <a:t>menambah</a:t>
            </a:r>
            <a:r>
              <a:rPr lang="en-ID" dirty="0"/>
              <a:t> </a:t>
            </a:r>
            <a:r>
              <a:rPr lang="en-ID" dirty="0" err="1"/>
              <a:t>perbedaan</a:t>
            </a:r>
            <a:r>
              <a:rPr lang="en-ID" dirty="0"/>
              <a:t> </a:t>
            </a:r>
            <a:r>
              <a:rPr lang="en-ID" dirty="0" err="1"/>
              <a:t>antara</a:t>
            </a:r>
            <a:r>
              <a:rPr lang="en-ID" dirty="0"/>
              <a:t> </a:t>
            </a:r>
            <a:r>
              <a:rPr lang="en-ID" dirty="0" err="1"/>
              <a:t>nilai</a:t>
            </a:r>
            <a:r>
              <a:rPr lang="en-ID" dirty="0"/>
              <a:t> minimum dan </a:t>
            </a:r>
            <a:r>
              <a:rPr lang="en-ID" dirty="0" err="1"/>
              <a:t>nilai</a:t>
            </a:r>
            <a:r>
              <a:rPr lang="en-ID" dirty="0"/>
              <a:t> </a:t>
            </a:r>
            <a:r>
              <a:rPr lang="en-ID" dirty="0" err="1"/>
              <a:t>maksimum</a:t>
            </a:r>
            <a:r>
              <a:rPr lang="en-ID" dirty="0"/>
              <a:t> </a:t>
            </a:r>
            <a:r>
              <a:rPr lang="en-ID" dirty="0" err="1"/>
              <a:t>dari</a:t>
            </a:r>
            <a:r>
              <a:rPr lang="en-ID" dirty="0"/>
              <a:t> </a:t>
            </a:r>
            <a:r>
              <a:rPr lang="en-ID" dirty="0" err="1"/>
              <a:t>gambar</a:t>
            </a:r>
            <a:r>
              <a:rPr lang="en-ID" dirty="0"/>
              <a:t>.</a:t>
            </a:r>
          </a:p>
          <a:p>
            <a:pPr marL="0" lvl="0" indent="0" algn="ctr" rtl="0">
              <a:spcBef>
                <a:spcPts val="0"/>
              </a:spcBef>
              <a:spcAft>
                <a:spcPts val="0"/>
              </a:spcAft>
              <a:buNone/>
            </a:pPr>
            <a:endParaRPr lang="en-ID" dirty="0"/>
          </a:p>
          <a:p>
            <a:pPr marL="0" lvl="0" indent="0" algn="ctr" rtl="0">
              <a:spcBef>
                <a:spcPts val="0"/>
              </a:spcBef>
              <a:spcAft>
                <a:spcPts val="0"/>
              </a:spcAft>
              <a:buNone/>
            </a:pPr>
            <a:r>
              <a:rPr lang="en-ID" dirty="0" err="1"/>
              <a:t>Bila</a:t>
            </a:r>
            <a:r>
              <a:rPr lang="en-ID" dirty="0"/>
              <a:t> c </a:t>
            </a:r>
            <a:r>
              <a:rPr lang="en-ID" dirty="0" err="1"/>
              <a:t>bernilai</a:t>
            </a:r>
            <a:r>
              <a:rPr lang="en-ID" dirty="0"/>
              <a:t> di </a:t>
            </a:r>
            <a:r>
              <a:rPr lang="en-ID" dirty="0" err="1"/>
              <a:t>atas</a:t>
            </a:r>
            <a:r>
              <a:rPr lang="en-ID" dirty="0"/>
              <a:t> 1 </a:t>
            </a:r>
            <a:r>
              <a:rPr lang="en-ID" dirty="0" err="1"/>
              <a:t>maka</a:t>
            </a:r>
            <a:r>
              <a:rPr lang="en-ID" dirty="0"/>
              <a:t> </a:t>
            </a:r>
            <a:r>
              <a:rPr lang="en-ID" dirty="0" err="1"/>
              <a:t>hasilnya</a:t>
            </a:r>
            <a:r>
              <a:rPr lang="en-ID" dirty="0"/>
              <a:t> </a:t>
            </a:r>
            <a:r>
              <a:rPr lang="en-ID" dirty="0" err="1"/>
              <a:t>akan</a:t>
            </a:r>
            <a:r>
              <a:rPr lang="en-ID" dirty="0"/>
              <a:t> </a:t>
            </a:r>
            <a:r>
              <a:rPr lang="en-ID" dirty="0" err="1"/>
              <a:t>menambah</a:t>
            </a:r>
            <a:r>
              <a:rPr lang="en-ID" dirty="0"/>
              <a:t> contrast, dan </a:t>
            </a:r>
            <a:r>
              <a:rPr lang="en-ID" dirty="0" err="1"/>
              <a:t>bila</a:t>
            </a:r>
            <a:r>
              <a:rPr lang="en-ID" dirty="0"/>
              <a:t> c </a:t>
            </a:r>
            <a:r>
              <a:rPr lang="en-ID" dirty="0" err="1"/>
              <a:t>antara</a:t>
            </a:r>
            <a:r>
              <a:rPr lang="en-ID" dirty="0"/>
              <a:t> 0 dan 1 </a:t>
            </a:r>
            <a:r>
              <a:rPr lang="en-ID" dirty="0" err="1"/>
              <a:t>maka</a:t>
            </a:r>
            <a:r>
              <a:rPr lang="en-ID" dirty="0"/>
              <a:t> </a:t>
            </a:r>
            <a:r>
              <a:rPr lang="en-ID" dirty="0" err="1"/>
              <a:t>hasilnya</a:t>
            </a:r>
            <a:r>
              <a:rPr lang="en-ID" dirty="0"/>
              <a:t> </a:t>
            </a:r>
            <a:r>
              <a:rPr lang="en-ID" dirty="0" err="1"/>
              <a:t>akan</a:t>
            </a:r>
            <a:r>
              <a:rPr lang="en-ID" dirty="0"/>
              <a:t> </a:t>
            </a:r>
            <a:r>
              <a:rPr lang="en-ID" dirty="0" err="1"/>
              <a:t>mengurangi</a:t>
            </a:r>
            <a:r>
              <a:rPr lang="en-ID" dirty="0"/>
              <a:t> contrast.</a:t>
            </a: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C05287E-879E-4137-8A19-2DF20FFDC8EE}"/>
              </a:ext>
            </a:extLst>
          </p:cNvPr>
          <p:cNvPicPr>
            <a:picLocks noChangeAspect="1"/>
          </p:cNvPicPr>
          <p:nvPr/>
        </p:nvPicPr>
        <p:blipFill>
          <a:blip r:embed="rId5"/>
          <a:stretch>
            <a:fillRect/>
          </a:stretch>
        </p:blipFill>
        <p:spPr>
          <a:xfrm>
            <a:off x="3334930" y="743575"/>
            <a:ext cx="2474140" cy="1840064"/>
          </a:xfrm>
          <a:prstGeom prst="rect">
            <a:avLst/>
          </a:prstGeom>
        </p:spPr>
      </p:pic>
    </p:spTree>
    <p:extLst>
      <p:ext uri="{BB962C8B-B14F-4D97-AF65-F5344CB8AC3E}">
        <p14:creationId xmlns:p14="http://schemas.microsoft.com/office/powerpoint/2010/main" val="242910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b="1" dirty="0"/>
              <a:t>Invers</a:t>
            </a:r>
            <a:r>
              <a:rPr lang="en-ID" dirty="0"/>
              <a:t> </a:t>
            </a:r>
            <a:r>
              <a:rPr lang="en-ID" dirty="0" err="1"/>
              <a:t>adalah</a:t>
            </a:r>
            <a:r>
              <a:rPr lang="en-ID" dirty="0"/>
              <a:t> proses </a:t>
            </a:r>
            <a:r>
              <a:rPr lang="en-ID" dirty="0" err="1"/>
              <a:t>untuk</a:t>
            </a:r>
            <a:r>
              <a:rPr lang="en-ID" dirty="0"/>
              <a:t> </a:t>
            </a:r>
            <a:r>
              <a:rPr lang="en-ID" dirty="0" err="1"/>
              <a:t>membalik</a:t>
            </a:r>
            <a:r>
              <a:rPr lang="en-ID" dirty="0"/>
              <a:t> </a:t>
            </a:r>
            <a:r>
              <a:rPr lang="en-ID" dirty="0" err="1"/>
              <a:t>nilai</a:t>
            </a:r>
            <a:r>
              <a:rPr lang="en-ID" dirty="0"/>
              <a:t> </a:t>
            </a:r>
            <a:r>
              <a:rPr lang="en-ID" dirty="0" err="1"/>
              <a:t>derajat</a:t>
            </a:r>
            <a:r>
              <a:rPr lang="en-ID" dirty="0"/>
              <a:t> </a:t>
            </a:r>
            <a:r>
              <a:rPr lang="en-ID" dirty="0" err="1"/>
              <a:t>keabuan</a:t>
            </a:r>
            <a:r>
              <a:rPr lang="en-ID" dirty="0"/>
              <a:t>, </a:t>
            </a:r>
            <a:r>
              <a:rPr lang="en-ID" dirty="0" err="1"/>
              <a:t>dimana</a:t>
            </a:r>
            <a:r>
              <a:rPr lang="en-ID" dirty="0"/>
              <a:t> </a:t>
            </a:r>
            <a:r>
              <a:rPr lang="en-ID" dirty="0" err="1"/>
              <a:t>titik</a:t>
            </a:r>
            <a:r>
              <a:rPr lang="en-ID" dirty="0"/>
              <a:t> </a:t>
            </a:r>
            <a:r>
              <a:rPr lang="en-ID" dirty="0" err="1"/>
              <a:t>terang</a:t>
            </a:r>
            <a:r>
              <a:rPr lang="en-ID" dirty="0"/>
              <a:t> </a:t>
            </a:r>
            <a:r>
              <a:rPr lang="en-ID" dirty="0" err="1"/>
              <a:t>akan</a:t>
            </a:r>
            <a:r>
              <a:rPr lang="en-ID" dirty="0"/>
              <a:t> </a:t>
            </a:r>
            <a:r>
              <a:rPr lang="en-ID" dirty="0" err="1"/>
              <a:t>menjadi</a:t>
            </a:r>
            <a:r>
              <a:rPr lang="en-ID" dirty="0"/>
              <a:t> </a:t>
            </a:r>
            <a:r>
              <a:rPr lang="en-ID" dirty="0" err="1"/>
              <a:t>gelap</a:t>
            </a:r>
            <a:r>
              <a:rPr lang="en-ID" dirty="0"/>
              <a:t> dan </a:t>
            </a:r>
            <a:r>
              <a:rPr lang="en-ID" dirty="0" err="1"/>
              <a:t>titik</a:t>
            </a:r>
            <a:r>
              <a:rPr lang="en-ID" dirty="0"/>
              <a:t> </a:t>
            </a:r>
            <a:r>
              <a:rPr lang="en-ID" dirty="0" err="1"/>
              <a:t>gelap</a:t>
            </a:r>
            <a:r>
              <a:rPr lang="en-ID" dirty="0"/>
              <a:t> </a:t>
            </a:r>
            <a:r>
              <a:rPr lang="en-ID" dirty="0" err="1"/>
              <a:t>akan</a:t>
            </a:r>
            <a:r>
              <a:rPr lang="en-ID" dirty="0"/>
              <a:t> </a:t>
            </a:r>
            <a:r>
              <a:rPr lang="en-ID" dirty="0" err="1"/>
              <a:t>menjadi</a:t>
            </a:r>
            <a:r>
              <a:rPr lang="en-ID" dirty="0"/>
              <a:t> </a:t>
            </a:r>
            <a:r>
              <a:rPr lang="en-ID" dirty="0" err="1"/>
              <a:t>terang</a:t>
            </a:r>
            <a:r>
              <a:rPr lang="en-ID" dirty="0"/>
              <a:t>. </a:t>
            </a:r>
            <a:r>
              <a:rPr lang="en-ID" dirty="0" err="1"/>
              <a:t>Atau</a:t>
            </a:r>
            <a:r>
              <a:rPr lang="en-ID" dirty="0"/>
              <a:t> </a:t>
            </a:r>
            <a:r>
              <a:rPr lang="en-ID" dirty="0" err="1"/>
              <a:t>bisa</a:t>
            </a:r>
            <a:r>
              <a:rPr lang="en-ID" dirty="0"/>
              <a:t> juga </a:t>
            </a:r>
            <a:r>
              <a:rPr lang="en-ID" dirty="0" err="1"/>
              <a:t>disebut</a:t>
            </a:r>
            <a:r>
              <a:rPr lang="en-ID" dirty="0"/>
              <a:t> </a:t>
            </a:r>
            <a:r>
              <a:rPr lang="en-ID" dirty="0" err="1"/>
              <a:t>dengan</a:t>
            </a:r>
            <a:r>
              <a:rPr lang="en-ID" dirty="0"/>
              <a:t> </a:t>
            </a:r>
            <a:r>
              <a:rPr lang="en-ID" dirty="0" err="1"/>
              <a:t>negatif</a:t>
            </a:r>
            <a:r>
              <a:rPr lang="en-ID" dirty="0"/>
              <a:t>. </a:t>
            </a:r>
          </a:p>
          <a:p>
            <a:pPr marL="0" lvl="0" indent="0" algn="ctr" rtl="0">
              <a:spcBef>
                <a:spcPts val="0"/>
              </a:spcBef>
              <a:spcAft>
                <a:spcPts val="0"/>
              </a:spcAft>
              <a:buNone/>
            </a:pPr>
            <a:endParaRPr lang="en-ID" dirty="0"/>
          </a:p>
          <a:p>
            <a:pPr marL="0" lvl="0" indent="0" algn="ctr" rtl="0">
              <a:spcBef>
                <a:spcPts val="0"/>
              </a:spcBef>
              <a:spcAft>
                <a:spcPts val="0"/>
              </a:spcAft>
              <a:buNone/>
            </a:pPr>
            <a:r>
              <a:rPr lang="en-ID" dirty="0"/>
              <a:t>Karena </a:t>
            </a:r>
            <a:r>
              <a:rPr lang="en-ID" dirty="0" err="1"/>
              <a:t>nilai</a:t>
            </a:r>
            <a:r>
              <a:rPr lang="en-ID" dirty="0"/>
              <a:t> </a:t>
            </a:r>
            <a:r>
              <a:rPr lang="en-ID" dirty="0" err="1"/>
              <a:t>batas</a:t>
            </a:r>
            <a:r>
              <a:rPr lang="en-ID" dirty="0"/>
              <a:t> </a:t>
            </a:r>
            <a:r>
              <a:rPr lang="en-ID" dirty="0" err="1"/>
              <a:t>maksismum</a:t>
            </a:r>
            <a:r>
              <a:rPr lang="en-ID" dirty="0"/>
              <a:t> </a:t>
            </a:r>
            <a:r>
              <a:rPr lang="en-ID" dirty="0" err="1"/>
              <a:t>derajat</a:t>
            </a:r>
            <a:r>
              <a:rPr lang="en-ID" dirty="0"/>
              <a:t> </a:t>
            </a:r>
            <a:r>
              <a:rPr lang="en-ID" dirty="0" err="1"/>
              <a:t>keabuan</a:t>
            </a:r>
            <a:r>
              <a:rPr lang="en-ID" dirty="0"/>
              <a:t> </a:t>
            </a:r>
            <a:r>
              <a:rPr lang="en-ID" dirty="0" err="1"/>
              <a:t>adalah</a:t>
            </a:r>
            <a:r>
              <a:rPr lang="en-ID" dirty="0"/>
              <a:t> 255, </a:t>
            </a:r>
            <a:r>
              <a:rPr lang="en-ID" dirty="0" err="1"/>
              <a:t>maka</a:t>
            </a:r>
            <a:r>
              <a:rPr lang="en-ID" dirty="0"/>
              <a:t> proses invers </a:t>
            </a:r>
            <a:r>
              <a:rPr lang="en-ID" dirty="0" err="1"/>
              <a:t>dapat</a:t>
            </a:r>
            <a:r>
              <a:rPr lang="en-ID" dirty="0"/>
              <a:t> </a:t>
            </a:r>
            <a:r>
              <a:rPr lang="en-ID" dirty="0" err="1"/>
              <a:t>dirumuskan</a:t>
            </a:r>
            <a:r>
              <a:rPr lang="en-ID" dirty="0"/>
              <a:t> </a:t>
            </a:r>
            <a:r>
              <a:rPr lang="en-ID" dirty="0" err="1"/>
              <a:t>dengan</a:t>
            </a:r>
            <a:r>
              <a:rPr lang="en-ID" dirty="0"/>
              <a:t>:</a:t>
            </a:r>
          </a:p>
          <a:p>
            <a:pPr marL="0" lvl="0" indent="0" algn="ctr" rtl="0">
              <a:spcBef>
                <a:spcPts val="0"/>
              </a:spcBef>
              <a:spcAft>
                <a:spcPts val="0"/>
              </a:spcAft>
              <a:buNone/>
            </a:pPr>
            <a:r>
              <a:rPr lang="en-ID" b="1" dirty="0"/>
              <a:t>𝑥𝑏 = 255 − 𝑥𝑔</a:t>
            </a: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1F0B549-3688-404C-8663-A7AB6ECD909A}"/>
              </a:ext>
            </a:extLst>
          </p:cNvPr>
          <p:cNvPicPr>
            <a:picLocks noChangeAspect="1"/>
          </p:cNvPicPr>
          <p:nvPr/>
        </p:nvPicPr>
        <p:blipFill>
          <a:blip r:embed="rId5"/>
          <a:stretch>
            <a:fillRect/>
          </a:stretch>
        </p:blipFill>
        <p:spPr>
          <a:xfrm>
            <a:off x="3216311" y="743575"/>
            <a:ext cx="2711378" cy="1887065"/>
          </a:xfrm>
          <a:prstGeom prst="rect">
            <a:avLst/>
          </a:prstGeom>
        </p:spPr>
      </p:pic>
    </p:spTree>
    <p:extLst>
      <p:ext uri="{BB962C8B-B14F-4D97-AF65-F5344CB8AC3E}">
        <p14:creationId xmlns:p14="http://schemas.microsoft.com/office/powerpoint/2010/main" val="370655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1" name="Google Shape;591;p3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/MEMBACA &amp; MENYIMPAN FILE GAMBAR</a:t>
            </a:r>
            <a:endParaRPr sz="3200" dirty="0"/>
          </a:p>
        </p:txBody>
      </p:sp>
      <p:sp>
        <p:nvSpPr>
          <p:cNvPr id="592" name="Google Shape;592;p3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94" name="Google Shape;594;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5"/>
          <p:cNvCxnSpPr/>
          <p:nvPr/>
        </p:nvCxnSpPr>
        <p:spPr>
          <a:xfrm>
            <a:off x="4285625"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596" name="Google Shape;596;p35"/>
          <p:cNvGrpSpPr/>
          <p:nvPr/>
        </p:nvGrpSpPr>
        <p:grpSpPr>
          <a:xfrm>
            <a:off x="5380450" y="1070563"/>
            <a:ext cx="2867518" cy="3002387"/>
            <a:chOff x="5380450" y="1070563"/>
            <a:chExt cx="2867518" cy="3002387"/>
          </a:xfrm>
        </p:grpSpPr>
        <p:sp>
          <p:nvSpPr>
            <p:cNvPr id="597" name="Google Shape;597;p3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5"/>
            <p:cNvGrpSpPr/>
            <p:nvPr/>
          </p:nvGrpSpPr>
          <p:grpSpPr>
            <a:xfrm>
              <a:off x="5380450" y="1200275"/>
              <a:ext cx="1386600" cy="449700"/>
              <a:chOff x="5270675" y="1411375"/>
              <a:chExt cx="1386600" cy="449700"/>
            </a:xfrm>
          </p:grpSpPr>
          <p:sp>
            <p:nvSpPr>
              <p:cNvPr id="603" name="Google Shape;603;p3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5"/>
              <p:cNvGrpSpPr/>
              <p:nvPr/>
            </p:nvGrpSpPr>
            <p:grpSpPr>
              <a:xfrm>
                <a:off x="5794626" y="1542600"/>
                <a:ext cx="706512" cy="187247"/>
                <a:chOff x="5784976" y="732725"/>
                <a:chExt cx="706512" cy="187247"/>
              </a:xfrm>
            </p:grpSpPr>
            <p:sp>
              <p:nvSpPr>
                <p:cNvPr id="607" name="Google Shape;607;p3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5"/>
            <p:cNvGrpSpPr/>
            <p:nvPr/>
          </p:nvGrpSpPr>
          <p:grpSpPr>
            <a:xfrm>
              <a:off x="6533820" y="2611181"/>
              <a:ext cx="1714149" cy="744321"/>
              <a:chOff x="6709845" y="3859168"/>
              <a:chExt cx="1714149" cy="744321"/>
            </a:xfrm>
          </p:grpSpPr>
          <p:grpSp>
            <p:nvGrpSpPr>
              <p:cNvPr id="611" name="Google Shape;611;p35"/>
              <p:cNvGrpSpPr/>
              <p:nvPr/>
            </p:nvGrpSpPr>
            <p:grpSpPr>
              <a:xfrm>
                <a:off x="6709845" y="3859168"/>
                <a:ext cx="1714149" cy="744321"/>
                <a:chOff x="6709845" y="3859168"/>
                <a:chExt cx="1714149" cy="744321"/>
              </a:xfrm>
            </p:grpSpPr>
            <p:sp>
              <p:nvSpPr>
                <p:cNvPr id="612" name="Google Shape;612;p3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7629944" y="4025885"/>
                <a:ext cx="545407" cy="410286"/>
                <a:chOff x="7629944" y="4025885"/>
                <a:chExt cx="545407" cy="410286"/>
              </a:xfrm>
            </p:grpSpPr>
            <p:sp>
              <p:nvSpPr>
                <p:cNvPr id="622" name="Google Shape;622;p3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 name="Google Shape;626;p35"/>
            <p:cNvGrpSpPr/>
            <p:nvPr/>
          </p:nvGrpSpPr>
          <p:grpSpPr>
            <a:xfrm>
              <a:off x="5573850" y="3355500"/>
              <a:ext cx="381600" cy="356700"/>
              <a:chOff x="1062200" y="3366813"/>
              <a:chExt cx="381600" cy="356700"/>
            </a:xfrm>
          </p:grpSpPr>
          <p:sp>
            <p:nvSpPr>
              <p:cNvPr id="627" name="Google Shape;627;p3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5"/>
              <p:cNvGrpSpPr/>
              <p:nvPr/>
            </p:nvGrpSpPr>
            <p:grpSpPr>
              <a:xfrm>
                <a:off x="1138484" y="3433275"/>
                <a:ext cx="229200" cy="229200"/>
                <a:chOff x="955447" y="3891500"/>
                <a:chExt cx="229200" cy="229200"/>
              </a:xfrm>
            </p:grpSpPr>
            <p:sp>
              <p:nvSpPr>
                <p:cNvPr id="629" name="Google Shape;629;p3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5"/>
            <p:cNvGrpSpPr/>
            <p:nvPr/>
          </p:nvGrpSpPr>
          <p:grpSpPr>
            <a:xfrm rot="5400000">
              <a:off x="5462261" y="2839775"/>
              <a:ext cx="604800" cy="147600"/>
              <a:chOff x="7688649" y="828750"/>
              <a:chExt cx="604800" cy="147600"/>
            </a:xfrm>
          </p:grpSpPr>
          <p:sp>
            <p:nvSpPr>
              <p:cNvPr id="632" name="Google Shape;632;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b="1" dirty="0"/>
              <a:t>Auto-Level</a:t>
            </a:r>
            <a:r>
              <a:rPr lang="en-ID" dirty="0"/>
              <a:t> </a:t>
            </a:r>
            <a:r>
              <a:rPr lang="en-ID" dirty="0" err="1"/>
              <a:t>adalah</a:t>
            </a:r>
            <a:r>
              <a:rPr lang="en-ID" dirty="0"/>
              <a:t> proses </a:t>
            </a:r>
            <a:r>
              <a:rPr lang="en-ID" dirty="0" err="1"/>
              <a:t>untuk</a:t>
            </a:r>
            <a:r>
              <a:rPr lang="en-ID" dirty="0"/>
              <a:t> </a:t>
            </a:r>
            <a:r>
              <a:rPr lang="en-ID" dirty="0" err="1"/>
              <a:t>membuat</a:t>
            </a:r>
            <a:r>
              <a:rPr lang="en-ID" dirty="0"/>
              <a:t> </a:t>
            </a:r>
            <a:r>
              <a:rPr lang="en-ID" dirty="0" err="1"/>
              <a:t>semua</a:t>
            </a:r>
            <a:r>
              <a:rPr lang="en-ID" dirty="0"/>
              <a:t> </a:t>
            </a:r>
            <a:r>
              <a:rPr lang="en-ID" dirty="0" err="1"/>
              <a:t>nilai</a:t>
            </a:r>
            <a:r>
              <a:rPr lang="en-ID" dirty="0"/>
              <a:t> </a:t>
            </a:r>
            <a:r>
              <a:rPr lang="en-ID" dirty="0" err="1"/>
              <a:t>derajat</a:t>
            </a:r>
            <a:r>
              <a:rPr lang="en-ID" dirty="0"/>
              <a:t> </a:t>
            </a:r>
            <a:r>
              <a:rPr lang="en-ID" dirty="0" err="1"/>
              <a:t>keabuan</a:t>
            </a:r>
            <a:r>
              <a:rPr lang="en-ID" dirty="0"/>
              <a:t> </a:t>
            </a:r>
            <a:r>
              <a:rPr lang="en-ID" dirty="0" err="1"/>
              <a:t>mulai</a:t>
            </a:r>
            <a:r>
              <a:rPr lang="en-ID" dirty="0"/>
              <a:t> 0 </a:t>
            </a:r>
            <a:r>
              <a:rPr lang="en-ID" dirty="0" err="1"/>
              <a:t>sampai</a:t>
            </a:r>
            <a:r>
              <a:rPr lang="en-ID" dirty="0"/>
              <a:t> </a:t>
            </a:r>
            <a:r>
              <a:rPr lang="en-ID" dirty="0" err="1"/>
              <a:t>dengan</a:t>
            </a:r>
            <a:r>
              <a:rPr lang="en-ID" dirty="0"/>
              <a:t> 255 </a:t>
            </a:r>
            <a:r>
              <a:rPr lang="en-ID" dirty="0" err="1"/>
              <a:t>terisi</a:t>
            </a:r>
            <a:r>
              <a:rPr lang="en-ID" dirty="0"/>
              <a:t>. Pada </a:t>
            </a:r>
            <a:r>
              <a:rPr lang="en-ID" dirty="0" err="1"/>
              <a:t>gambar</a:t>
            </a:r>
            <a:r>
              <a:rPr lang="en-ID" dirty="0"/>
              <a:t> yang </a:t>
            </a:r>
            <a:r>
              <a:rPr lang="en-ID" dirty="0" err="1"/>
              <a:t>terlalu</a:t>
            </a:r>
            <a:r>
              <a:rPr lang="en-ID" dirty="0"/>
              <a:t> </a:t>
            </a:r>
            <a:r>
              <a:rPr lang="en-ID" dirty="0" err="1"/>
              <a:t>gelap</a:t>
            </a:r>
            <a:r>
              <a:rPr lang="en-ID" dirty="0"/>
              <a:t>, </a:t>
            </a:r>
            <a:r>
              <a:rPr lang="en-ID" dirty="0" err="1"/>
              <a:t>biasanya</a:t>
            </a:r>
            <a:r>
              <a:rPr lang="en-ID" dirty="0"/>
              <a:t> </a:t>
            </a:r>
            <a:r>
              <a:rPr lang="en-ID" dirty="0" err="1"/>
              <a:t>nilai</a:t>
            </a:r>
            <a:r>
              <a:rPr lang="en-ID" dirty="0"/>
              <a:t> </a:t>
            </a:r>
            <a:r>
              <a:rPr lang="en-ID" dirty="0" err="1"/>
              <a:t>maksimumnya</a:t>
            </a:r>
            <a:r>
              <a:rPr lang="en-ID" dirty="0"/>
              <a:t> </a:t>
            </a:r>
            <a:r>
              <a:rPr lang="en-ID" dirty="0" err="1"/>
              <a:t>tidak</a:t>
            </a:r>
            <a:r>
              <a:rPr lang="en-ID" dirty="0"/>
              <a:t> </a:t>
            </a:r>
            <a:r>
              <a:rPr lang="en-ID" dirty="0" err="1"/>
              <a:t>mencapai</a:t>
            </a:r>
            <a:r>
              <a:rPr lang="en-ID" dirty="0"/>
              <a:t> 255. Pada </a:t>
            </a:r>
            <a:r>
              <a:rPr lang="en-ID" dirty="0" err="1"/>
              <a:t>gambar</a:t>
            </a:r>
            <a:r>
              <a:rPr lang="en-ID" dirty="0"/>
              <a:t> yang </a:t>
            </a:r>
            <a:r>
              <a:rPr lang="en-ID" dirty="0" err="1"/>
              <a:t>terlalu</a:t>
            </a:r>
            <a:r>
              <a:rPr lang="en-ID" dirty="0"/>
              <a:t> </a:t>
            </a:r>
            <a:r>
              <a:rPr lang="en-ID" dirty="0" err="1"/>
              <a:t>terang</a:t>
            </a:r>
            <a:r>
              <a:rPr lang="en-ID" dirty="0"/>
              <a:t>, </a:t>
            </a:r>
            <a:r>
              <a:rPr lang="en-ID" dirty="0" err="1"/>
              <a:t>biasanya</a:t>
            </a:r>
            <a:r>
              <a:rPr lang="en-ID" dirty="0"/>
              <a:t> </a:t>
            </a:r>
            <a:r>
              <a:rPr lang="en-ID" dirty="0" err="1"/>
              <a:t>nilai</a:t>
            </a:r>
            <a:r>
              <a:rPr lang="en-ID" dirty="0"/>
              <a:t> </a:t>
            </a:r>
            <a:r>
              <a:rPr lang="en-ID" dirty="0" err="1"/>
              <a:t>minimumnya</a:t>
            </a:r>
            <a:r>
              <a:rPr lang="en-ID" dirty="0"/>
              <a:t> </a:t>
            </a:r>
            <a:r>
              <a:rPr lang="en-ID" dirty="0" err="1"/>
              <a:t>tidak</a:t>
            </a:r>
            <a:r>
              <a:rPr lang="en-ID" dirty="0"/>
              <a:t> di nol.</a:t>
            </a:r>
          </a:p>
          <a:p>
            <a:pPr marL="0" lvl="0" indent="0" algn="ctr" rtl="0">
              <a:spcBef>
                <a:spcPts val="0"/>
              </a:spcBef>
              <a:spcAft>
                <a:spcPts val="0"/>
              </a:spcAft>
              <a:buNone/>
            </a:pPr>
            <a:endParaRPr lang="en-ID" dirty="0"/>
          </a:p>
          <a:p>
            <a:pPr marL="0" lvl="0" indent="0" algn="ctr" rtl="0">
              <a:spcBef>
                <a:spcPts val="0"/>
              </a:spcBef>
              <a:spcAft>
                <a:spcPts val="0"/>
              </a:spcAft>
              <a:buNone/>
            </a:pPr>
            <a:r>
              <a:rPr lang="en-ID" dirty="0" err="1"/>
              <a:t>Dengan</a:t>
            </a:r>
            <a:r>
              <a:rPr lang="en-ID" dirty="0"/>
              <a:t> proses auto level </a:t>
            </a:r>
            <a:r>
              <a:rPr lang="en-ID" dirty="0" err="1"/>
              <a:t>ini</a:t>
            </a:r>
            <a:r>
              <a:rPr lang="en-ID" dirty="0"/>
              <a:t>, </a:t>
            </a:r>
            <a:r>
              <a:rPr lang="en-ID" dirty="0" err="1"/>
              <a:t>maka</a:t>
            </a:r>
            <a:r>
              <a:rPr lang="en-ID" dirty="0"/>
              <a:t> </a:t>
            </a:r>
            <a:r>
              <a:rPr lang="en-ID" dirty="0" err="1"/>
              <a:t>nilai</a:t>
            </a:r>
            <a:r>
              <a:rPr lang="en-ID" dirty="0"/>
              <a:t> </a:t>
            </a:r>
            <a:r>
              <a:rPr lang="en-ID" dirty="0" err="1"/>
              <a:t>maksimumnya</a:t>
            </a:r>
            <a:r>
              <a:rPr lang="en-ID" dirty="0"/>
              <a:t> </a:t>
            </a:r>
            <a:r>
              <a:rPr lang="en-ID" dirty="0" err="1"/>
              <a:t>dibuat</a:t>
            </a:r>
            <a:r>
              <a:rPr lang="en-ID" dirty="0"/>
              <a:t> 255 dan </a:t>
            </a:r>
            <a:r>
              <a:rPr lang="en-ID" dirty="0" err="1"/>
              <a:t>nilai</a:t>
            </a:r>
            <a:r>
              <a:rPr lang="en-ID" dirty="0"/>
              <a:t> </a:t>
            </a:r>
            <a:r>
              <a:rPr lang="en-ID" dirty="0" err="1"/>
              <a:t>minimumnya</a:t>
            </a:r>
            <a:r>
              <a:rPr lang="en-ID" dirty="0"/>
              <a:t> </a:t>
            </a:r>
            <a:r>
              <a:rPr lang="en-ID" dirty="0" err="1"/>
              <a:t>dibuat</a:t>
            </a:r>
            <a:r>
              <a:rPr lang="en-ID" dirty="0"/>
              <a:t> </a:t>
            </a:r>
            <a:r>
              <a:rPr lang="en-ID" dirty="0" err="1"/>
              <a:t>nol</a:t>
            </a:r>
            <a:r>
              <a:rPr lang="en-ID" dirty="0"/>
              <a:t> </a:t>
            </a:r>
            <a:r>
              <a:rPr lang="en-ID" dirty="0" err="1"/>
              <a:t>sehingga</a:t>
            </a:r>
            <a:r>
              <a:rPr lang="en-ID" dirty="0"/>
              <a:t> </a:t>
            </a:r>
            <a:r>
              <a:rPr lang="en-ID" dirty="0" err="1"/>
              <a:t>membuat</a:t>
            </a:r>
            <a:r>
              <a:rPr lang="en-ID" dirty="0"/>
              <a:t> </a:t>
            </a:r>
            <a:r>
              <a:rPr lang="en-ID" dirty="0" err="1"/>
              <a:t>gambar</a:t>
            </a:r>
            <a:r>
              <a:rPr lang="en-ID" dirty="0"/>
              <a:t> </a:t>
            </a:r>
            <a:r>
              <a:rPr lang="en-ID" dirty="0" err="1"/>
              <a:t>bisa</a:t>
            </a:r>
            <a:r>
              <a:rPr lang="en-ID" dirty="0"/>
              <a:t> </a:t>
            </a:r>
            <a:r>
              <a:rPr lang="en-ID" dirty="0" err="1"/>
              <a:t>semakin</a:t>
            </a:r>
            <a:r>
              <a:rPr lang="en-ID" dirty="0"/>
              <a:t> </a:t>
            </a:r>
            <a:r>
              <a:rPr lang="en-ID" dirty="0" err="1"/>
              <a:t>jelas</a:t>
            </a:r>
            <a:r>
              <a:rPr lang="en-ID" dirty="0"/>
              <a:t>.</a:t>
            </a: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BDEEFC5-2B43-4F9D-9F45-445250EFFA1E}"/>
              </a:ext>
            </a:extLst>
          </p:cNvPr>
          <p:cNvPicPr>
            <a:picLocks noChangeAspect="1"/>
          </p:cNvPicPr>
          <p:nvPr/>
        </p:nvPicPr>
        <p:blipFill>
          <a:blip r:embed="rId5"/>
          <a:stretch>
            <a:fillRect/>
          </a:stretch>
        </p:blipFill>
        <p:spPr>
          <a:xfrm>
            <a:off x="3562460" y="743575"/>
            <a:ext cx="2019079" cy="1912812"/>
          </a:xfrm>
          <a:prstGeom prst="rect">
            <a:avLst/>
          </a:prstGeom>
        </p:spPr>
      </p:pic>
    </p:spTree>
    <p:extLst>
      <p:ext uri="{BB962C8B-B14F-4D97-AF65-F5344CB8AC3E}">
        <p14:creationId xmlns:p14="http://schemas.microsoft.com/office/powerpoint/2010/main" val="3983151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1" name="Google Shape;591;p3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/HISTOGRAM CITRA DERAJAT KEABUAN</a:t>
            </a:r>
            <a:endParaRPr sz="3600" dirty="0"/>
          </a:p>
        </p:txBody>
      </p:sp>
      <p:sp>
        <p:nvSpPr>
          <p:cNvPr id="592" name="Google Shape;592;p3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594" name="Google Shape;594;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5"/>
          <p:cNvCxnSpPr/>
          <p:nvPr/>
        </p:nvCxnSpPr>
        <p:spPr>
          <a:xfrm>
            <a:off x="4285625"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596" name="Google Shape;596;p35"/>
          <p:cNvGrpSpPr/>
          <p:nvPr/>
        </p:nvGrpSpPr>
        <p:grpSpPr>
          <a:xfrm>
            <a:off x="5380450" y="1070563"/>
            <a:ext cx="2867518" cy="3002387"/>
            <a:chOff x="5380450" y="1070563"/>
            <a:chExt cx="2867518" cy="3002387"/>
          </a:xfrm>
        </p:grpSpPr>
        <p:sp>
          <p:nvSpPr>
            <p:cNvPr id="597" name="Google Shape;597;p3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5"/>
            <p:cNvGrpSpPr/>
            <p:nvPr/>
          </p:nvGrpSpPr>
          <p:grpSpPr>
            <a:xfrm>
              <a:off x="5380450" y="1200275"/>
              <a:ext cx="1386600" cy="449700"/>
              <a:chOff x="5270675" y="1411375"/>
              <a:chExt cx="1386600" cy="449700"/>
            </a:xfrm>
          </p:grpSpPr>
          <p:sp>
            <p:nvSpPr>
              <p:cNvPr id="603" name="Google Shape;603;p3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5"/>
              <p:cNvGrpSpPr/>
              <p:nvPr/>
            </p:nvGrpSpPr>
            <p:grpSpPr>
              <a:xfrm>
                <a:off x="5794626" y="1542600"/>
                <a:ext cx="706512" cy="187247"/>
                <a:chOff x="5784976" y="732725"/>
                <a:chExt cx="706512" cy="187247"/>
              </a:xfrm>
            </p:grpSpPr>
            <p:sp>
              <p:nvSpPr>
                <p:cNvPr id="607" name="Google Shape;607;p3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5"/>
            <p:cNvGrpSpPr/>
            <p:nvPr/>
          </p:nvGrpSpPr>
          <p:grpSpPr>
            <a:xfrm>
              <a:off x="6533820" y="2611181"/>
              <a:ext cx="1714149" cy="744321"/>
              <a:chOff x="6709845" y="3859168"/>
              <a:chExt cx="1714149" cy="744321"/>
            </a:xfrm>
          </p:grpSpPr>
          <p:grpSp>
            <p:nvGrpSpPr>
              <p:cNvPr id="611" name="Google Shape;611;p35"/>
              <p:cNvGrpSpPr/>
              <p:nvPr/>
            </p:nvGrpSpPr>
            <p:grpSpPr>
              <a:xfrm>
                <a:off x="6709845" y="3859168"/>
                <a:ext cx="1714149" cy="744321"/>
                <a:chOff x="6709845" y="3859168"/>
                <a:chExt cx="1714149" cy="744321"/>
              </a:xfrm>
            </p:grpSpPr>
            <p:sp>
              <p:nvSpPr>
                <p:cNvPr id="612" name="Google Shape;612;p3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7629944" y="4025885"/>
                <a:ext cx="545407" cy="410286"/>
                <a:chOff x="7629944" y="4025885"/>
                <a:chExt cx="545407" cy="410286"/>
              </a:xfrm>
            </p:grpSpPr>
            <p:sp>
              <p:nvSpPr>
                <p:cNvPr id="622" name="Google Shape;622;p3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 name="Google Shape;626;p35"/>
            <p:cNvGrpSpPr/>
            <p:nvPr/>
          </p:nvGrpSpPr>
          <p:grpSpPr>
            <a:xfrm>
              <a:off x="5573850" y="3355500"/>
              <a:ext cx="381600" cy="356700"/>
              <a:chOff x="1062200" y="3366813"/>
              <a:chExt cx="381600" cy="356700"/>
            </a:xfrm>
          </p:grpSpPr>
          <p:sp>
            <p:nvSpPr>
              <p:cNvPr id="627" name="Google Shape;627;p3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5"/>
              <p:cNvGrpSpPr/>
              <p:nvPr/>
            </p:nvGrpSpPr>
            <p:grpSpPr>
              <a:xfrm>
                <a:off x="1138484" y="3433275"/>
                <a:ext cx="229200" cy="229200"/>
                <a:chOff x="955447" y="3891500"/>
                <a:chExt cx="229200" cy="229200"/>
              </a:xfrm>
            </p:grpSpPr>
            <p:sp>
              <p:nvSpPr>
                <p:cNvPr id="629" name="Google Shape;629;p3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5"/>
            <p:cNvGrpSpPr/>
            <p:nvPr/>
          </p:nvGrpSpPr>
          <p:grpSpPr>
            <a:xfrm rot="5400000">
              <a:off x="5462261" y="2839775"/>
              <a:ext cx="604800" cy="147600"/>
              <a:chOff x="7688649" y="828750"/>
              <a:chExt cx="604800" cy="147600"/>
            </a:xfrm>
          </p:grpSpPr>
          <p:sp>
            <p:nvSpPr>
              <p:cNvPr id="632" name="Google Shape;632;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92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67C4465-282B-42CC-BA25-B8C2B928E679}"/>
              </a:ext>
            </a:extLst>
          </p:cNvPr>
          <p:cNvPicPr>
            <a:picLocks noChangeAspect="1"/>
          </p:cNvPicPr>
          <p:nvPr/>
        </p:nvPicPr>
        <p:blipFill>
          <a:blip r:embed="rId5"/>
          <a:stretch>
            <a:fillRect/>
          </a:stretch>
        </p:blipFill>
        <p:spPr>
          <a:xfrm>
            <a:off x="2222873" y="772189"/>
            <a:ext cx="4698254" cy="3599121"/>
          </a:xfrm>
          <a:prstGeom prst="rect">
            <a:avLst/>
          </a:prstGeom>
        </p:spPr>
      </p:pic>
    </p:spTree>
    <p:extLst>
      <p:ext uri="{BB962C8B-B14F-4D97-AF65-F5344CB8AC3E}">
        <p14:creationId xmlns:p14="http://schemas.microsoft.com/office/powerpoint/2010/main" val="2254756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743712"/>
            <a:ext cx="7530115" cy="36562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b="1" dirty="0"/>
              <a:t>Histogram</a:t>
            </a:r>
            <a:r>
              <a:rPr lang="en-ID" dirty="0"/>
              <a:t> </a:t>
            </a:r>
            <a:r>
              <a:rPr lang="en-ID" dirty="0" err="1"/>
              <a:t>citra</a:t>
            </a:r>
            <a:r>
              <a:rPr lang="en-ID" dirty="0"/>
              <a:t>/</a:t>
            </a:r>
            <a:r>
              <a:rPr lang="en-ID" dirty="0" err="1"/>
              <a:t>gambar</a:t>
            </a:r>
            <a:r>
              <a:rPr lang="en-ID" dirty="0"/>
              <a:t> </a:t>
            </a:r>
            <a:r>
              <a:rPr lang="en-ID" dirty="0" err="1"/>
              <a:t>derajat</a:t>
            </a:r>
            <a:r>
              <a:rPr lang="en-ID" dirty="0"/>
              <a:t> </a:t>
            </a:r>
            <a:r>
              <a:rPr lang="en-ID" dirty="0" err="1"/>
              <a:t>keabuan</a:t>
            </a:r>
            <a:r>
              <a:rPr lang="en-ID" dirty="0"/>
              <a:t> </a:t>
            </a:r>
            <a:r>
              <a:rPr lang="en-ID" dirty="0" err="1"/>
              <a:t>menunjukkan</a:t>
            </a:r>
            <a:r>
              <a:rPr lang="en-ID" dirty="0"/>
              <a:t> </a:t>
            </a:r>
            <a:r>
              <a:rPr lang="en-ID" dirty="0" err="1"/>
              <a:t>distribusi</a:t>
            </a:r>
            <a:r>
              <a:rPr lang="en-ID" dirty="0"/>
              <a:t> </a:t>
            </a:r>
            <a:r>
              <a:rPr lang="en-ID" dirty="0" err="1"/>
              <a:t>nilai-nilai</a:t>
            </a:r>
            <a:r>
              <a:rPr lang="en-ID" dirty="0"/>
              <a:t> </a:t>
            </a:r>
            <a:r>
              <a:rPr lang="en-ID" dirty="0" err="1"/>
              <a:t>derajat</a:t>
            </a:r>
            <a:r>
              <a:rPr lang="en-ID" dirty="0"/>
              <a:t> </a:t>
            </a:r>
            <a:r>
              <a:rPr lang="en-ID" dirty="0" err="1"/>
              <a:t>keabuan</a:t>
            </a:r>
            <a:r>
              <a:rPr lang="en-ID" dirty="0"/>
              <a:t> </a:t>
            </a:r>
            <a:r>
              <a:rPr lang="en-ID" dirty="0" err="1"/>
              <a:t>dari</a:t>
            </a:r>
            <a:r>
              <a:rPr lang="en-ID" dirty="0"/>
              <a:t> </a:t>
            </a:r>
            <a:r>
              <a:rPr lang="en-ID" dirty="0" err="1"/>
              <a:t>gambar</a:t>
            </a:r>
            <a:r>
              <a:rPr lang="en-ID" dirty="0"/>
              <a:t> </a:t>
            </a:r>
            <a:r>
              <a:rPr lang="en-ID" dirty="0" err="1"/>
              <a:t>tersebut</a:t>
            </a:r>
            <a:r>
              <a:rPr lang="en-ID" dirty="0"/>
              <a:t>. Histogram H(</a:t>
            </a:r>
            <a:r>
              <a:rPr lang="en-ID" dirty="0" err="1"/>
              <a:t>xg</a:t>
            </a:r>
            <a:r>
              <a:rPr lang="en-ID" dirty="0"/>
              <a:t>) </a:t>
            </a:r>
            <a:r>
              <a:rPr lang="en-ID" dirty="0" err="1"/>
              <a:t>ini</a:t>
            </a:r>
            <a:r>
              <a:rPr lang="en-ID" dirty="0"/>
              <a:t> </a:t>
            </a:r>
            <a:r>
              <a:rPr lang="en-ID" dirty="0" err="1"/>
              <a:t>menyatakan</a:t>
            </a:r>
            <a:r>
              <a:rPr lang="en-ID" dirty="0"/>
              <a:t> </a:t>
            </a:r>
            <a:r>
              <a:rPr lang="en-ID" dirty="0" err="1"/>
              <a:t>jumlah</a:t>
            </a:r>
            <a:r>
              <a:rPr lang="en-ID" dirty="0"/>
              <a:t> </a:t>
            </a:r>
            <a:r>
              <a:rPr lang="en-ID" dirty="0" err="1"/>
              <a:t>titik</a:t>
            </a:r>
            <a:r>
              <a:rPr lang="en-ID" dirty="0"/>
              <a:t> yang </a:t>
            </a:r>
            <a:r>
              <a:rPr lang="en-ID" dirty="0" err="1"/>
              <a:t>mempunyai</a:t>
            </a:r>
            <a:r>
              <a:rPr lang="en-ID" dirty="0"/>
              <a:t> </a:t>
            </a:r>
            <a:r>
              <a:rPr lang="en-ID" dirty="0" err="1"/>
              <a:t>nilai</a:t>
            </a:r>
            <a:r>
              <a:rPr lang="en-ID" dirty="0"/>
              <a:t> </a:t>
            </a:r>
            <a:r>
              <a:rPr lang="en-ID" dirty="0" err="1"/>
              <a:t>derajat</a:t>
            </a:r>
            <a:r>
              <a:rPr lang="en-ID" dirty="0"/>
              <a:t> </a:t>
            </a:r>
            <a:r>
              <a:rPr lang="en-ID" dirty="0" err="1"/>
              <a:t>keabuan</a:t>
            </a:r>
            <a:r>
              <a:rPr lang="en-ID" dirty="0"/>
              <a:t> </a:t>
            </a:r>
            <a:r>
              <a:rPr lang="en-ID" dirty="0" err="1"/>
              <a:t>xg</a:t>
            </a:r>
            <a:r>
              <a:rPr lang="en-ID" dirty="0"/>
              <a:t>. </a:t>
            </a:r>
            <a:r>
              <a:rPr lang="en-ID" dirty="0" err="1"/>
              <a:t>Untuk</a:t>
            </a:r>
            <a:r>
              <a:rPr lang="en-ID" dirty="0"/>
              <a:t> </a:t>
            </a:r>
            <a:r>
              <a:rPr lang="en-ID" dirty="0" err="1"/>
              <a:t>menghasilkan</a:t>
            </a:r>
            <a:r>
              <a:rPr lang="en-ID" dirty="0"/>
              <a:t> histogram </a:t>
            </a:r>
            <a:r>
              <a:rPr lang="en-ID" dirty="0" err="1"/>
              <a:t>derajat</a:t>
            </a:r>
            <a:r>
              <a:rPr lang="en-ID" dirty="0"/>
              <a:t> </a:t>
            </a:r>
            <a:r>
              <a:rPr lang="en-ID" dirty="0" err="1"/>
              <a:t>keabuan</a:t>
            </a:r>
            <a:r>
              <a:rPr lang="en-ID" dirty="0"/>
              <a:t> </a:t>
            </a:r>
            <a:r>
              <a:rPr lang="en-ID" dirty="0" err="1"/>
              <a:t>ini</a:t>
            </a:r>
            <a:r>
              <a:rPr lang="en-ID" dirty="0"/>
              <a:t>, </a:t>
            </a:r>
            <a:r>
              <a:rPr lang="en-ID" dirty="0" err="1"/>
              <a:t>baca</a:t>
            </a:r>
            <a:r>
              <a:rPr lang="en-ID" dirty="0"/>
              <a:t> </a:t>
            </a:r>
            <a:r>
              <a:rPr lang="en-ID" dirty="0" err="1"/>
              <a:t>nilai</a:t>
            </a:r>
            <a:r>
              <a:rPr lang="en-ID" dirty="0"/>
              <a:t> </a:t>
            </a:r>
            <a:r>
              <a:rPr lang="en-ID" dirty="0" err="1"/>
              <a:t>derajat</a:t>
            </a:r>
            <a:r>
              <a:rPr lang="en-ID" dirty="0"/>
              <a:t> </a:t>
            </a:r>
            <a:r>
              <a:rPr lang="en-ID" dirty="0" err="1"/>
              <a:t>keabuan</a:t>
            </a:r>
            <a:r>
              <a:rPr lang="en-ID" dirty="0"/>
              <a:t> </a:t>
            </a:r>
            <a:r>
              <a:rPr lang="en-ID" dirty="0" err="1"/>
              <a:t>xg</a:t>
            </a:r>
            <a:r>
              <a:rPr lang="en-ID" dirty="0"/>
              <a:t> </a:t>
            </a:r>
            <a:r>
              <a:rPr lang="en-ID" dirty="0" err="1"/>
              <a:t>dari</a:t>
            </a:r>
            <a:r>
              <a:rPr lang="en-ID" dirty="0"/>
              <a:t> </a:t>
            </a:r>
            <a:r>
              <a:rPr lang="en-ID" dirty="0" err="1"/>
              <a:t>setiap</a:t>
            </a:r>
            <a:r>
              <a:rPr lang="en-ID" dirty="0"/>
              <a:t> </a:t>
            </a:r>
            <a:r>
              <a:rPr lang="en-ID" dirty="0" err="1"/>
              <a:t>titik</a:t>
            </a:r>
            <a:r>
              <a:rPr lang="en-ID" dirty="0"/>
              <a:t> (</a:t>
            </a:r>
            <a:r>
              <a:rPr lang="en-ID" dirty="0" err="1"/>
              <a:t>x,y</a:t>
            </a:r>
            <a:r>
              <a:rPr lang="en-ID" dirty="0"/>
              <a:t>). </a:t>
            </a:r>
            <a:r>
              <a:rPr lang="en-ID" dirty="0" err="1"/>
              <a:t>Tambahkan</a:t>
            </a:r>
            <a:r>
              <a:rPr lang="en-ID" dirty="0"/>
              <a:t> H(</a:t>
            </a:r>
            <a:r>
              <a:rPr lang="en-ID" dirty="0" err="1"/>
              <a:t>xg</a:t>
            </a:r>
            <a:r>
              <a:rPr lang="en-ID" dirty="0"/>
              <a:t>) </a:t>
            </a:r>
            <a:r>
              <a:rPr lang="en-ID" dirty="0" err="1"/>
              <a:t>secara</a:t>
            </a:r>
            <a:r>
              <a:rPr lang="en-ID" dirty="0"/>
              <a:t> counter </a:t>
            </a:r>
            <a:r>
              <a:rPr lang="en-ID" b="1" dirty="0"/>
              <a:t>H(</a:t>
            </a:r>
            <a:r>
              <a:rPr lang="en-ID" b="1" dirty="0" err="1"/>
              <a:t>xg</a:t>
            </a:r>
            <a:r>
              <a:rPr lang="en-ID" b="1" dirty="0"/>
              <a:t>)=H(</a:t>
            </a:r>
            <a:r>
              <a:rPr lang="en-ID" b="1" dirty="0" err="1"/>
              <a:t>xg</a:t>
            </a:r>
            <a:r>
              <a:rPr lang="en-ID" b="1" dirty="0"/>
              <a:t>)+1.</a:t>
            </a:r>
          </a:p>
          <a:p>
            <a:pPr marL="0" lvl="0" indent="0" algn="ctr" rtl="0">
              <a:spcBef>
                <a:spcPts val="0"/>
              </a:spcBef>
              <a:spcAft>
                <a:spcPts val="0"/>
              </a:spcAft>
              <a:buNone/>
            </a:pPr>
            <a:endParaRPr lang="en-ID" b="1" dirty="0"/>
          </a:p>
          <a:p>
            <a:pPr marL="0" lvl="0" indent="0" algn="ctr" rtl="0">
              <a:spcBef>
                <a:spcPts val="0"/>
              </a:spcBef>
              <a:spcAft>
                <a:spcPts val="0"/>
              </a:spcAft>
              <a:buNone/>
            </a:pPr>
            <a:r>
              <a:rPr lang="en-ID" dirty="0"/>
              <a:t>Karena histogram </a:t>
            </a:r>
            <a:r>
              <a:rPr lang="en-ID" dirty="0" err="1"/>
              <a:t>menyajikan</a:t>
            </a:r>
            <a:r>
              <a:rPr lang="en-ID" dirty="0"/>
              <a:t> </a:t>
            </a:r>
            <a:r>
              <a:rPr lang="en-ID" dirty="0" err="1"/>
              <a:t>distribusi</a:t>
            </a:r>
            <a:r>
              <a:rPr lang="en-ID" dirty="0"/>
              <a:t> </a:t>
            </a:r>
            <a:r>
              <a:rPr lang="en-ID" dirty="0" err="1"/>
              <a:t>setiap</a:t>
            </a:r>
            <a:r>
              <a:rPr lang="en-ID" dirty="0"/>
              <a:t> </a:t>
            </a:r>
            <a:r>
              <a:rPr lang="en-ID" dirty="0" err="1"/>
              <a:t>nilai</a:t>
            </a:r>
            <a:r>
              <a:rPr lang="en-ID" dirty="0"/>
              <a:t> </a:t>
            </a:r>
            <a:r>
              <a:rPr lang="en-ID" dirty="0" err="1"/>
              <a:t>derajat</a:t>
            </a:r>
            <a:r>
              <a:rPr lang="en-ID" dirty="0"/>
              <a:t> </a:t>
            </a:r>
            <a:r>
              <a:rPr lang="en-ID" dirty="0" err="1"/>
              <a:t>keabuan</a:t>
            </a:r>
            <a:r>
              <a:rPr lang="en-ID" dirty="0"/>
              <a:t>, </a:t>
            </a:r>
            <a:r>
              <a:rPr lang="en-ID" dirty="0" err="1"/>
              <a:t>maka</a:t>
            </a:r>
            <a:r>
              <a:rPr lang="en-ID" dirty="0"/>
              <a:t> </a:t>
            </a:r>
            <a:r>
              <a:rPr lang="en-ID" dirty="0" err="1"/>
              <a:t>dapat</a:t>
            </a:r>
            <a:r>
              <a:rPr lang="en-ID" dirty="0"/>
              <a:t> </a:t>
            </a:r>
            <a:r>
              <a:rPr lang="en-ID" dirty="0" err="1"/>
              <a:t>dengan</a:t>
            </a:r>
            <a:r>
              <a:rPr lang="en-ID" dirty="0"/>
              <a:t> histogram </a:t>
            </a:r>
            <a:r>
              <a:rPr lang="en-ID" dirty="0" err="1"/>
              <a:t>ini</a:t>
            </a:r>
            <a:r>
              <a:rPr lang="en-ID" dirty="0"/>
              <a:t> </a:t>
            </a:r>
            <a:r>
              <a:rPr lang="en-ID" dirty="0" err="1"/>
              <a:t>kita</a:t>
            </a:r>
            <a:r>
              <a:rPr lang="en-ID" dirty="0"/>
              <a:t> </a:t>
            </a:r>
            <a:r>
              <a:rPr lang="en-ID" dirty="0" err="1"/>
              <a:t>bisa</a:t>
            </a:r>
            <a:r>
              <a:rPr lang="en-ID" dirty="0"/>
              <a:t> </a:t>
            </a:r>
            <a:r>
              <a:rPr lang="en-ID" dirty="0" err="1"/>
              <a:t>melihat</a:t>
            </a:r>
            <a:r>
              <a:rPr lang="en-ID" dirty="0"/>
              <a:t> </a:t>
            </a:r>
            <a:r>
              <a:rPr lang="en-ID" dirty="0" err="1"/>
              <a:t>distribusi</a:t>
            </a:r>
            <a:r>
              <a:rPr lang="en-ID" dirty="0"/>
              <a:t> </a:t>
            </a:r>
            <a:r>
              <a:rPr lang="en-ID" dirty="0" err="1"/>
              <a:t>terang-gelapnya</a:t>
            </a:r>
            <a:r>
              <a:rPr lang="en-ID" dirty="0"/>
              <a:t> </a:t>
            </a:r>
            <a:r>
              <a:rPr lang="en-ID" dirty="0" err="1"/>
              <a:t>sebuah</a:t>
            </a:r>
            <a:r>
              <a:rPr lang="en-ID" dirty="0"/>
              <a:t> </a:t>
            </a:r>
            <a:r>
              <a:rPr lang="en-ID" dirty="0" err="1"/>
              <a:t>gambar</a:t>
            </a:r>
            <a:r>
              <a:rPr lang="en-ID" dirty="0"/>
              <a:t>. Gambar yang </a:t>
            </a:r>
            <a:r>
              <a:rPr lang="en-ID" dirty="0" err="1"/>
              <a:t>histogramnya</a:t>
            </a:r>
            <a:r>
              <a:rPr lang="en-ID" dirty="0"/>
              <a:t> </a:t>
            </a:r>
            <a:r>
              <a:rPr lang="en-ID" dirty="0" err="1"/>
              <a:t>cenderung</a:t>
            </a:r>
            <a:r>
              <a:rPr lang="en-ID" dirty="0"/>
              <a:t> </a:t>
            </a:r>
            <a:r>
              <a:rPr lang="en-ID" dirty="0" err="1"/>
              <a:t>ke</a:t>
            </a:r>
            <a:r>
              <a:rPr lang="en-ID" dirty="0"/>
              <a:t> </a:t>
            </a:r>
            <a:r>
              <a:rPr lang="en-ID" dirty="0" err="1"/>
              <a:t>kiri</a:t>
            </a:r>
            <a:r>
              <a:rPr lang="en-ID" dirty="0"/>
              <a:t> </a:t>
            </a:r>
            <a:r>
              <a:rPr lang="en-ID" dirty="0" err="1"/>
              <a:t>adalah</a:t>
            </a:r>
            <a:r>
              <a:rPr lang="en-ID" dirty="0"/>
              <a:t> </a:t>
            </a:r>
            <a:r>
              <a:rPr lang="en-ID" dirty="0" err="1"/>
              <a:t>gambar</a:t>
            </a:r>
            <a:r>
              <a:rPr lang="en-ID" dirty="0"/>
              <a:t> yang </a:t>
            </a:r>
            <a:r>
              <a:rPr lang="en-ID" dirty="0" err="1"/>
              <a:t>gelap</a:t>
            </a:r>
            <a:r>
              <a:rPr lang="en-ID" dirty="0"/>
              <a:t>, </a:t>
            </a:r>
            <a:r>
              <a:rPr lang="en-ID" dirty="0" err="1"/>
              <a:t>sedangkan</a:t>
            </a:r>
            <a:r>
              <a:rPr lang="en-ID" dirty="0"/>
              <a:t> </a:t>
            </a:r>
            <a:r>
              <a:rPr lang="en-ID" dirty="0" err="1"/>
              <a:t>gambar</a:t>
            </a:r>
            <a:r>
              <a:rPr lang="en-ID" dirty="0"/>
              <a:t> yang </a:t>
            </a:r>
            <a:r>
              <a:rPr lang="en-ID" dirty="0" err="1"/>
              <a:t>histogramnya</a:t>
            </a:r>
            <a:r>
              <a:rPr lang="en-ID" dirty="0"/>
              <a:t> </a:t>
            </a:r>
            <a:r>
              <a:rPr lang="en-ID" dirty="0" err="1"/>
              <a:t>cenderung</a:t>
            </a:r>
            <a:r>
              <a:rPr lang="en-ID" dirty="0"/>
              <a:t> </a:t>
            </a:r>
            <a:r>
              <a:rPr lang="en-ID" dirty="0" err="1"/>
              <a:t>ke</a:t>
            </a:r>
            <a:r>
              <a:rPr lang="en-ID" dirty="0"/>
              <a:t> </a:t>
            </a:r>
            <a:r>
              <a:rPr lang="en-ID" dirty="0" err="1"/>
              <a:t>kanan</a:t>
            </a:r>
            <a:r>
              <a:rPr lang="en-ID" dirty="0"/>
              <a:t> </a:t>
            </a:r>
            <a:r>
              <a:rPr lang="en-ID" dirty="0" err="1"/>
              <a:t>adalah</a:t>
            </a:r>
            <a:r>
              <a:rPr lang="en-ID" dirty="0"/>
              <a:t> </a:t>
            </a:r>
            <a:r>
              <a:rPr lang="en-ID" dirty="0" err="1"/>
              <a:t>gambar</a:t>
            </a:r>
            <a:r>
              <a:rPr lang="en-ID" dirty="0"/>
              <a:t> yang </a:t>
            </a:r>
            <a:r>
              <a:rPr lang="en-ID" dirty="0" err="1"/>
              <a:t>terang</a:t>
            </a:r>
            <a:r>
              <a:rPr lang="en-ID" dirty="0"/>
              <a:t>.</a:t>
            </a: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64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2F123DC-D69E-44BE-9E83-A6A6F3638295}"/>
              </a:ext>
            </a:extLst>
          </p:cNvPr>
          <p:cNvPicPr>
            <a:picLocks noChangeAspect="1"/>
          </p:cNvPicPr>
          <p:nvPr/>
        </p:nvPicPr>
        <p:blipFill>
          <a:blip r:embed="rId5"/>
          <a:stretch>
            <a:fillRect/>
          </a:stretch>
        </p:blipFill>
        <p:spPr>
          <a:xfrm>
            <a:off x="2608815" y="811188"/>
            <a:ext cx="3926369" cy="3521124"/>
          </a:xfrm>
          <a:prstGeom prst="rect">
            <a:avLst/>
          </a:prstGeom>
        </p:spPr>
      </p:pic>
    </p:spTree>
    <p:extLst>
      <p:ext uri="{BB962C8B-B14F-4D97-AF65-F5344CB8AC3E}">
        <p14:creationId xmlns:p14="http://schemas.microsoft.com/office/powerpoint/2010/main" val="4254586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743712"/>
            <a:ext cx="7530115" cy="36562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b="1" dirty="0" err="1"/>
              <a:t>Fungsi</a:t>
            </a:r>
            <a:r>
              <a:rPr lang="en-ID" b="1" dirty="0"/>
              <a:t> </a:t>
            </a:r>
            <a:r>
              <a:rPr lang="en-ID" b="1" dirty="0" err="1"/>
              <a:t>Distribusi</a:t>
            </a:r>
            <a:r>
              <a:rPr lang="en-ID" b="1" dirty="0"/>
              <a:t> </a:t>
            </a:r>
            <a:r>
              <a:rPr lang="en-ID" b="1" dirty="0" err="1"/>
              <a:t>Kumulatif</a:t>
            </a:r>
            <a:r>
              <a:rPr lang="en-ID" b="1" dirty="0"/>
              <a:t> </a:t>
            </a:r>
            <a:r>
              <a:rPr lang="en-ID" dirty="0" err="1"/>
              <a:t>atau</a:t>
            </a:r>
            <a:r>
              <a:rPr lang="en-ID" dirty="0"/>
              <a:t> Cumulative Density Function (CDF) C(</a:t>
            </a:r>
            <a:r>
              <a:rPr lang="en-ID" dirty="0" err="1"/>
              <a:t>xg</a:t>
            </a:r>
            <a:r>
              <a:rPr lang="en-ID" dirty="0"/>
              <a:t>) </a:t>
            </a:r>
            <a:r>
              <a:rPr lang="en-ID" dirty="0" err="1"/>
              <a:t>dari</a:t>
            </a:r>
            <a:r>
              <a:rPr lang="en-ID" dirty="0"/>
              <a:t> </a:t>
            </a:r>
            <a:r>
              <a:rPr lang="en-ID" dirty="0" err="1"/>
              <a:t>sebuah</a:t>
            </a:r>
            <a:r>
              <a:rPr lang="en-ID" dirty="0"/>
              <a:t> </a:t>
            </a:r>
            <a:r>
              <a:rPr lang="en-ID" dirty="0" err="1"/>
              <a:t>gambar</a:t>
            </a:r>
            <a:r>
              <a:rPr lang="en-ID" dirty="0"/>
              <a:t> </a:t>
            </a:r>
            <a:r>
              <a:rPr lang="en-ID" dirty="0" err="1"/>
              <a:t>derajat</a:t>
            </a:r>
            <a:r>
              <a:rPr lang="en-ID" dirty="0"/>
              <a:t> </a:t>
            </a:r>
            <a:r>
              <a:rPr lang="en-ID" dirty="0" err="1"/>
              <a:t>keabuan</a:t>
            </a:r>
            <a:r>
              <a:rPr lang="en-ID" dirty="0"/>
              <a:t> </a:t>
            </a:r>
            <a:r>
              <a:rPr lang="en-ID" dirty="0" err="1"/>
              <a:t>menunjukkan</a:t>
            </a:r>
            <a:r>
              <a:rPr lang="en-ID" dirty="0"/>
              <a:t> </a:t>
            </a:r>
            <a:r>
              <a:rPr lang="en-ID" dirty="0" err="1"/>
              <a:t>jumlah</a:t>
            </a:r>
            <a:r>
              <a:rPr lang="en-ID" dirty="0"/>
              <a:t> </a:t>
            </a:r>
            <a:r>
              <a:rPr lang="en-ID" dirty="0" err="1"/>
              <a:t>titik</a:t>
            </a:r>
            <a:r>
              <a:rPr lang="en-ID" dirty="0"/>
              <a:t> yang </a:t>
            </a:r>
            <a:r>
              <a:rPr lang="en-ID" dirty="0" err="1"/>
              <a:t>nilai</a:t>
            </a:r>
            <a:r>
              <a:rPr lang="en-ID" dirty="0"/>
              <a:t> </a:t>
            </a:r>
            <a:r>
              <a:rPr lang="en-ID" dirty="0" err="1"/>
              <a:t>derajat</a:t>
            </a:r>
            <a:r>
              <a:rPr lang="en-ID" dirty="0"/>
              <a:t> </a:t>
            </a:r>
            <a:r>
              <a:rPr lang="en-ID" dirty="0" err="1"/>
              <a:t>keabuannya</a:t>
            </a:r>
            <a:r>
              <a:rPr lang="en-ID" dirty="0"/>
              <a:t> </a:t>
            </a:r>
            <a:r>
              <a:rPr lang="en-ID" dirty="0" err="1"/>
              <a:t>mulai</a:t>
            </a:r>
            <a:r>
              <a:rPr lang="en-ID" dirty="0"/>
              <a:t> </a:t>
            </a:r>
            <a:r>
              <a:rPr lang="en-ID" dirty="0" err="1"/>
              <a:t>nol</a:t>
            </a:r>
            <a:r>
              <a:rPr lang="en-ID" dirty="0"/>
              <a:t> </a:t>
            </a:r>
            <a:r>
              <a:rPr lang="en-ID" dirty="0" err="1"/>
              <a:t>sampai</a:t>
            </a:r>
            <a:r>
              <a:rPr lang="en-ID" dirty="0"/>
              <a:t> </a:t>
            </a:r>
            <a:r>
              <a:rPr lang="en-ID" dirty="0" err="1"/>
              <a:t>xg</a:t>
            </a:r>
            <a:r>
              <a:rPr lang="en-ID" dirty="0"/>
              <a:t>. </a:t>
            </a:r>
            <a:r>
              <a:rPr lang="en-ID" dirty="0" err="1"/>
              <a:t>Fungsi</a:t>
            </a:r>
            <a:r>
              <a:rPr lang="en-ID" dirty="0"/>
              <a:t> </a:t>
            </a:r>
            <a:r>
              <a:rPr lang="en-ID" dirty="0" err="1"/>
              <a:t>ini</a:t>
            </a:r>
            <a:r>
              <a:rPr lang="en-ID" dirty="0"/>
              <a:t> </a:t>
            </a:r>
            <a:r>
              <a:rPr lang="en-ID" dirty="0" err="1"/>
              <a:t>menyatakan</a:t>
            </a:r>
            <a:r>
              <a:rPr lang="en-ID" dirty="0"/>
              <a:t> model </a:t>
            </a:r>
            <a:r>
              <a:rPr lang="en-ID" dirty="0" err="1"/>
              <a:t>kurva</a:t>
            </a:r>
            <a:r>
              <a:rPr lang="en-ID" dirty="0"/>
              <a:t> histogram yang </a:t>
            </a:r>
            <a:r>
              <a:rPr lang="en-ID" dirty="0" err="1"/>
              <a:t>selalu</a:t>
            </a:r>
            <a:r>
              <a:rPr lang="en-ID" dirty="0"/>
              <a:t> naik.</a:t>
            </a:r>
          </a:p>
          <a:p>
            <a:pPr marL="0" lvl="0" indent="0" algn="ctr" rtl="0">
              <a:spcBef>
                <a:spcPts val="0"/>
              </a:spcBef>
              <a:spcAft>
                <a:spcPts val="0"/>
              </a:spcAft>
              <a:buNone/>
            </a:pPr>
            <a:endParaRPr lang="en-ID" dirty="0"/>
          </a:p>
          <a:p>
            <a:pPr marL="0" lvl="0" indent="0" algn="ctr" rtl="0">
              <a:spcBef>
                <a:spcPts val="0"/>
              </a:spcBef>
              <a:spcAft>
                <a:spcPts val="0"/>
              </a:spcAft>
              <a:buNone/>
            </a:pPr>
            <a:r>
              <a:rPr lang="en-ID" dirty="0" err="1"/>
              <a:t>Secara</a:t>
            </a:r>
            <a:r>
              <a:rPr lang="en-ID" dirty="0"/>
              <a:t> </a:t>
            </a:r>
            <a:r>
              <a:rPr lang="en-ID" dirty="0" err="1"/>
              <a:t>sederhana</a:t>
            </a:r>
            <a:r>
              <a:rPr lang="en-ID" dirty="0"/>
              <a:t> </a:t>
            </a:r>
            <a:r>
              <a:rPr lang="en-ID" dirty="0" err="1"/>
              <a:t>bisa</a:t>
            </a:r>
            <a:r>
              <a:rPr lang="en-ID" dirty="0"/>
              <a:t> </a:t>
            </a:r>
            <a:r>
              <a:rPr lang="en-ID" dirty="0" err="1"/>
              <a:t>dituliskan</a:t>
            </a:r>
            <a:r>
              <a:rPr lang="en-ID" dirty="0"/>
              <a:t> </a:t>
            </a:r>
            <a:r>
              <a:rPr lang="en-ID" dirty="0" err="1"/>
              <a:t>dengan</a:t>
            </a:r>
            <a:r>
              <a:rPr lang="en-ID" dirty="0"/>
              <a:t> </a:t>
            </a:r>
            <a:r>
              <a:rPr lang="en-ID" dirty="0" err="1"/>
              <a:t>konsep</a:t>
            </a:r>
            <a:r>
              <a:rPr lang="en-ID" dirty="0"/>
              <a:t> counter:</a:t>
            </a:r>
          </a:p>
          <a:p>
            <a:pPr marL="0" lvl="0" indent="0" algn="ctr" rtl="0">
              <a:spcBef>
                <a:spcPts val="0"/>
              </a:spcBef>
              <a:spcAft>
                <a:spcPts val="0"/>
              </a:spcAft>
              <a:buNone/>
            </a:pPr>
            <a:r>
              <a:rPr lang="en-ID" b="1" dirty="0"/>
              <a:t>𝐶 (0) = 𝐻 (0)</a:t>
            </a:r>
          </a:p>
          <a:p>
            <a:pPr marL="0" lvl="0" indent="0" algn="ctr" rtl="0">
              <a:spcBef>
                <a:spcPts val="0"/>
              </a:spcBef>
              <a:spcAft>
                <a:spcPts val="0"/>
              </a:spcAft>
              <a:buNone/>
            </a:pPr>
            <a:r>
              <a:rPr lang="en-ID" b="1" dirty="0"/>
              <a:t>𝐶 (𝑥𝑔) = 𝐶 (𝑥𝑔 − 1) + 𝐻(𝑥𝑔)</a:t>
            </a: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080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1" name="Google Shape;591;p3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/HISTOGRAM EQUALIZATION</a:t>
            </a:r>
            <a:endParaRPr sz="4800" dirty="0"/>
          </a:p>
        </p:txBody>
      </p:sp>
      <p:sp>
        <p:nvSpPr>
          <p:cNvPr id="592" name="Google Shape;592;p3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594" name="Google Shape;594;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5"/>
          <p:cNvCxnSpPr/>
          <p:nvPr/>
        </p:nvCxnSpPr>
        <p:spPr>
          <a:xfrm>
            <a:off x="4285625"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596" name="Google Shape;596;p35"/>
          <p:cNvGrpSpPr/>
          <p:nvPr/>
        </p:nvGrpSpPr>
        <p:grpSpPr>
          <a:xfrm>
            <a:off x="5380450" y="1070563"/>
            <a:ext cx="2867518" cy="3002387"/>
            <a:chOff x="5380450" y="1070563"/>
            <a:chExt cx="2867518" cy="3002387"/>
          </a:xfrm>
        </p:grpSpPr>
        <p:sp>
          <p:nvSpPr>
            <p:cNvPr id="597" name="Google Shape;597;p3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5"/>
            <p:cNvGrpSpPr/>
            <p:nvPr/>
          </p:nvGrpSpPr>
          <p:grpSpPr>
            <a:xfrm>
              <a:off x="5380450" y="1200275"/>
              <a:ext cx="1386600" cy="449700"/>
              <a:chOff x="5270675" y="1411375"/>
              <a:chExt cx="1386600" cy="449700"/>
            </a:xfrm>
          </p:grpSpPr>
          <p:sp>
            <p:nvSpPr>
              <p:cNvPr id="603" name="Google Shape;603;p3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5"/>
              <p:cNvGrpSpPr/>
              <p:nvPr/>
            </p:nvGrpSpPr>
            <p:grpSpPr>
              <a:xfrm>
                <a:off x="5794626" y="1542600"/>
                <a:ext cx="706512" cy="187247"/>
                <a:chOff x="5784976" y="732725"/>
                <a:chExt cx="706512" cy="187247"/>
              </a:xfrm>
            </p:grpSpPr>
            <p:sp>
              <p:nvSpPr>
                <p:cNvPr id="607" name="Google Shape;607;p3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5"/>
            <p:cNvGrpSpPr/>
            <p:nvPr/>
          </p:nvGrpSpPr>
          <p:grpSpPr>
            <a:xfrm>
              <a:off x="6533820" y="2611181"/>
              <a:ext cx="1714149" cy="744321"/>
              <a:chOff x="6709845" y="3859168"/>
              <a:chExt cx="1714149" cy="744321"/>
            </a:xfrm>
          </p:grpSpPr>
          <p:grpSp>
            <p:nvGrpSpPr>
              <p:cNvPr id="611" name="Google Shape;611;p35"/>
              <p:cNvGrpSpPr/>
              <p:nvPr/>
            </p:nvGrpSpPr>
            <p:grpSpPr>
              <a:xfrm>
                <a:off x="6709845" y="3859168"/>
                <a:ext cx="1714149" cy="744321"/>
                <a:chOff x="6709845" y="3859168"/>
                <a:chExt cx="1714149" cy="744321"/>
              </a:xfrm>
            </p:grpSpPr>
            <p:sp>
              <p:nvSpPr>
                <p:cNvPr id="612" name="Google Shape;612;p3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7629944" y="4025885"/>
                <a:ext cx="545407" cy="410286"/>
                <a:chOff x="7629944" y="4025885"/>
                <a:chExt cx="545407" cy="410286"/>
              </a:xfrm>
            </p:grpSpPr>
            <p:sp>
              <p:nvSpPr>
                <p:cNvPr id="622" name="Google Shape;622;p3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 name="Google Shape;626;p35"/>
            <p:cNvGrpSpPr/>
            <p:nvPr/>
          </p:nvGrpSpPr>
          <p:grpSpPr>
            <a:xfrm>
              <a:off x="5573850" y="3355500"/>
              <a:ext cx="381600" cy="356700"/>
              <a:chOff x="1062200" y="3366813"/>
              <a:chExt cx="381600" cy="356700"/>
            </a:xfrm>
          </p:grpSpPr>
          <p:sp>
            <p:nvSpPr>
              <p:cNvPr id="627" name="Google Shape;627;p3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5"/>
              <p:cNvGrpSpPr/>
              <p:nvPr/>
            </p:nvGrpSpPr>
            <p:grpSpPr>
              <a:xfrm>
                <a:off x="1138484" y="3433275"/>
                <a:ext cx="229200" cy="229200"/>
                <a:chOff x="955447" y="3891500"/>
                <a:chExt cx="229200" cy="229200"/>
              </a:xfrm>
            </p:grpSpPr>
            <p:sp>
              <p:nvSpPr>
                <p:cNvPr id="629" name="Google Shape;629;p3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5"/>
            <p:cNvGrpSpPr/>
            <p:nvPr/>
          </p:nvGrpSpPr>
          <p:grpSpPr>
            <a:xfrm rot="5400000">
              <a:off x="5462261" y="2839775"/>
              <a:ext cx="604800" cy="147600"/>
              <a:chOff x="7688649" y="828750"/>
              <a:chExt cx="604800" cy="147600"/>
            </a:xfrm>
          </p:grpSpPr>
          <p:sp>
            <p:nvSpPr>
              <p:cNvPr id="632" name="Google Shape;632;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809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79EE4DE9-80B7-4971-A887-99B6F903A0EE}"/>
              </a:ext>
            </a:extLst>
          </p:cNvPr>
          <p:cNvPicPr>
            <a:picLocks noChangeAspect="1"/>
          </p:cNvPicPr>
          <p:nvPr/>
        </p:nvPicPr>
        <p:blipFill>
          <a:blip r:embed="rId5"/>
          <a:stretch>
            <a:fillRect/>
          </a:stretch>
        </p:blipFill>
        <p:spPr>
          <a:xfrm>
            <a:off x="3405336" y="778932"/>
            <a:ext cx="2333328" cy="3585636"/>
          </a:xfrm>
          <a:prstGeom prst="rect">
            <a:avLst/>
          </a:prstGeom>
        </p:spPr>
      </p:pic>
    </p:spTree>
    <p:extLst>
      <p:ext uri="{BB962C8B-B14F-4D97-AF65-F5344CB8AC3E}">
        <p14:creationId xmlns:p14="http://schemas.microsoft.com/office/powerpoint/2010/main" val="3551988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743712"/>
            <a:ext cx="7530115" cy="36562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b="1" dirty="0"/>
              <a:t>Histogram Equalization </a:t>
            </a:r>
            <a:r>
              <a:rPr lang="en-ID" dirty="0" err="1"/>
              <a:t>adalah</a:t>
            </a:r>
            <a:r>
              <a:rPr lang="en-ID" dirty="0"/>
              <a:t> </a:t>
            </a:r>
            <a:r>
              <a:rPr lang="en-ID" dirty="0" err="1"/>
              <a:t>sebuah</a:t>
            </a:r>
            <a:r>
              <a:rPr lang="en-ID" dirty="0"/>
              <a:t> proses </a:t>
            </a:r>
            <a:r>
              <a:rPr lang="en-ID" dirty="0" err="1"/>
              <a:t>untuk</a:t>
            </a:r>
            <a:r>
              <a:rPr lang="en-ID" dirty="0"/>
              <a:t> </a:t>
            </a:r>
            <a:r>
              <a:rPr lang="en-ID" dirty="0" err="1"/>
              <a:t>memperbaiki</a:t>
            </a:r>
            <a:r>
              <a:rPr lang="en-ID" dirty="0"/>
              <a:t> </a:t>
            </a:r>
            <a:r>
              <a:rPr lang="en-ID" dirty="0" err="1"/>
              <a:t>terang</a:t>
            </a:r>
            <a:r>
              <a:rPr lang="en-ID" dirty="0"/>
              <a:t>/</a:t>
            </a:r>
            <a:r>
              <a:rPr lang="en-ID" dirty="0" err="1"/>
              <a:t>gelap</a:t>
            </a:r>
            <a:r>
              <a:rPr lang="en-ID" dirty="0"/>
              <a:t> </a:t>
            </a:r>
            <a:r>
              <a:rPr lang="en-ID" dirty="0" err="1"/>
              <a:t>gambar</a:t>
            </a:r>
            <a:r>
              <a:rPr lang="en-ID" dirty="0"/>
              <a:t> </a:t>
            </a:r>
            <a:r>
              <a:rPr lang="en-ID" dirty="0" err="1"/>
              <a:t>derajat</a:t>
            </a:r>
            <a:r>
              <a:rPr lang="en-ID" dirty="0"/>
              <a:t> </a:t>
            </a:r>
            <a:r>
              <a:rPr lang="en-ID" dirty="0" err="1"/>
              <a:t>keabuan</a:t>
            </a:r>
            <a:r>
              <a:rPr lang="en-ID" dirty="0"/>
              <a:t> </a:t>
            </a:r>
            <a:r>
              <a:rPr lang="en-ID" dirty="0" err="1"/>
              <a:t>dengan</a:t>
            </a:r>
            <a:r>
              <a:rPr lang="en-ID" dirty="0"/>
              <a:t> </a:t>
            </a:r>
            <a:r>
              <a:rPr lang="en-ID" dirty="0" err="1"/>
              <a:t>memanfaatkan</a:t>
            </a:r>
            <a:r>
              <a:rPr lang="en-ID" dirty="0"/>
              <a:t> </a:t>
            </a:r>
            <a:r>
              <a:rPr lang="en-ID" dirty="0" err="1"/>
              <a:t>distribusi</a:t>
            </a:r>
            <a:r>
              <a:rPr lang="en-ID" dirty="0"/>
              <a:t> </a:t>
            </a:r>
            <a:r>
              <a:rPr lang="en-ID" dirty="0" err="1"/>
              <a:t>nilai-nilai</a:t>
            </a:r>
            <a:r>
              <a:rPr lang="en-ID" dirty="0"/>
              <a:t> </a:t>
            </a:r>
            <a:r>
              <a:rPr lang="en-ID" dirty="0" err="1"/>
              <a:t>derajat</a:t>
            </a:r>
            <a:r>
              <a:rPr lang="en-ID" dirty="0"/>
              <a:t> </a:t>
            </a:r>
            <a:r>
              <a:rPr lang="en-ID" dirty="0" err="1"/>
              <a:t>keabuan</a:t>
            </a:r>
            <a:r>
              <a:rPr lang="en-ID" dirty="0"/>
              <a:t> </a:t>
            </a:r>
            <a:r>
              <a:rPr lang="en-ID" dirty="0" err="1"/>
              <a:t>dari</a:t>
            </a:r>
            <a:r>
              <a:rPr lang="en-ID" dirty="0"/>
              <a:t> </a:t>
            </a:r>
            <a:r>
              <a:rPr lang="en-ID" dirty="0" err="1"/>
              <a:t>gambar</a:t>
            </a:r>
            <a:r>
              <a:rPr lang="en-ID" dirty="0"/>
              <a:t> </a:t>
            </a:r>
            <a:r>
              <a:rPr lang="en-ID" dirty="0" err="1"/>
              <a:t>tersebut</a:t>
            </a:r>
            <a:r>
              <a:rPr lang="en-ID" dirty="0"/>
              <a:t>. Histogram equalization </a:t>
            </a:r>
            <a:r>
              <a:rPr lang="en-ID" dirty="0" err="1"/>
              <a:t>ini</a:t>
            </a:r>
            <a:r>
              <a:rPr lang="en-ID" dirty="0"/>
              <a:t> </a:t>
            </a:r>
            <a:r>
              <a:rPr lang="en-ID" dirty="0" err="1"/>
              <a:t>mengubah</a:t>
            </a:r>
            <a:r>
              <a:rPr lang="en-ID" dirty="0"/>
              <a:t> </a:t>
            </a:r>
            <a:r>
              <a:rPr lang="en-ID" dirty="0" err="1"/>
              <a:t>distribusi</a:t>
            </a:r>
            <a:r>
              <a:rPr lang="en-ID" dirty="0"/>
              <a:t> </a:t>
            </a:r>
            <a:r>
              <a:rPr lang="en-ID" dirty="0" err="1"/>
              <a:t>kemunculan</a:t>
            </a:r>
            <a:r>
              <a:rPr lang="en-ID" dirty="0"/>
              <a:t> </a:t>
            </a:r>
            <a:r>
              <a:rPr lang="en-ID" dirty="0" err="1"/>
              <a:t>setiap</a:t>
            </a:r>
            <a:r>
              <a:rPr lang="en-ID" dirty="0"/>
              <a:t> </a:t>
            </a:r>
            <a:r>
              <a:rPr lang="en-ID" dirty="0" err="1"/>
              <a:t>nilai</a:t>
            </a:r>
            <a:r>
              <a:rPr lang="en-ID" dirty="0"/>
              <a:t> </a:t>
            </a:r>
            <a:r>
              <a:rPr lang="en-ID" dirty="0" err="1"/>
              <a:t>derajat</a:t>
            </a:r>
            <a:r>
              <a:rPr lang="en-ID" dirty="0"/>
              <a:t> </a:t>
            </a:r>
            <a:r>
              <a:rPr lang="en-ID" dirty="0" err="1"/>
              <a:t>keabuan</a:t>
            </a:r>
            <a:r>
              <a:rPr lang="en-ID" dirty="0"/>
              <a:t> </a:t>
            </a:r>
            <a:r>
              <a:rPr lang="en-ID" dirty="0" err="1"/>
              <a:t>ke</a:t>
            </a:r>
            <a:r>
              <a:rPr lang="en-ID" dirty="0"/>
              <a:t> </a:t>
            </a:r>
            <a:r>
              <a:rPr lang="en-ID" dirty="0" err="1"/>
              <a:t>arah</a:t>
            </a:r>
            <a:r>
              <a:rPr lang="en-ID" dirty="0"/>
              <a:t> </a:t>
            </a:r>
            <a:r>
              <a:rPr lang="en-ID" dirty="0" err="1"/>
              <a:t>seragam</a:t>
            </a:r>
            <a:r>
              <a:rPr lang="en-ID" dirty="0"/>
              <a:t>, </a:t>
            </a:r>
            <a:r>
              <a:rPr lang="en-ID" dirty="0" err="1"/>
              <a:t>artinya</a:t>
            </a:r>
            <a:r>
              <a:rPr lang="en-ID" dirty="0"/>
              <a:t> </a:t>
            </a:r>
            <a:r>
              <a:rPr lang="en-ID" dirty="0" err="1"/>
              <a:t>setiap</a:t>
            </a:r>
            <a:r>
              <a:rPr lang="en-ID" dirty="0"/>
              <a:t> </a:t>
            </a:r>
            <a:r>
              <a:rPr lang="en-ID" dirty="0" err="1"/>
              <a:t>nilai</a:t>
            </a:r>
            <a:r>
              <a:rPr lang="en-ID" dirty="0"/>
              <a:t> </a:t>
            </a:r>
            <a:r>
              <a:rPr lang="en-ID" dirty="0" err="1"/>
              <a:t>derajat</a:t>
            </a:r>
            <a:r>
              <a:rPr lang="en-ID" dirty="0"/>
              <a:t> </a:t>
            </a:r>
            <a:r>
              <a:rPr lang="en-ID" dirty="0" err="1"/>
              <a:t>keabuan</a:t>
            </a:r>
            <a:r>
              <a:rPr lang="en-ID" dirty="0"/>
              <a:t> </a:t>
            </a:r>
            <a:r>
              <a:rPr lang="en-ID" dirty="0" err="1"/>
              <a:t>mempunyai</a:t>
            </a:r>
            <a:r>
              <a:rPr lang="en-ID" dirty="0"/>
              <a:t> </a:t>
            </a:r>
            <a:r>
              <a:rPr lang="en-ID" dirty="0" err="1"/>
              <a:t>kemungkinan</a:t>
            </a:r>
            <a:r>
              <a:rPr lang="en-ID" dirty="0"/>
              <a:t> yang </a:t>
            </a:r>
            <a:r>
              <a:rPr lang="en-ID" dirty="0" err="1"/>
              <a:t>sama</a:t>
            </a:r>
            <a:r>
              <a:rPr lang="en-ID" dirty="0"/>
              <a:t> </a:t>
            </a:r>
            <a:r>
              <a:rPr lang="en-ID" dirty="0" err="1"/>
              <a:t>baik</a:t>
            </a:r>
            <a:r>
              <a:rPr lang="en-ID" dirty="0"/>
              <a:t> </a:t>
            </a:r>
            <a:r>
              <a:rPr lang="en-ID" dirty="0" err="1"/>
              <a:t>dari</a:t>
            </a:r>
            <a:r>
              <a:rPr lang="en-ID" dirty="0"/>
              <a:t> </a:t>
            </a:r>
            <a:r>
              <a:rPr lang="en-ID" dirty="0" err="1"/>
              <a:t>bagian</a:t>
            </a:r>
            <a:r>
              <a:rPr lang="en-ID" dirty="0"/>
              <a:t> </a:t>
            </a:r>
            <a:r>
              <a:rPr lang="en-ID" dirty="0" err="1"/>
              <a:t>gelap</a:t>
            </a:r>
            <a:r>
              <a:rPr lang="en-ID" dirty="0"/>
              <a:t>, </a:t>
            </a:r>
            <a:r>
              <a:rPr lang="en-ID" dirty="0" err="1"/>
              <a:t>sedang</a:t>
            </a:r>
            <a:r>
              <a:rPr lang="en-ID" dirty="0"/>
              <a:t> dan </a:t>
            </a:r>
            <a:r>
              <a:rPr lang="en-ID" dirty="0" err="1"/>
              <a:t>terang</a:t>
            </a:r>
            <a:r>
              <a:rPr lang="en-ID" dirty="0"/>
              <a:t>.</a:t>
            </a:r>
          </a:p>
          <a:p>
            <a:pPr marL="0" lvl="0" indent="0" algn="ctr" rtl="0">
              <a:spcBef>
                <a:spcPts val="0"/>
              </a:spcBef>
              <a:spcAft>
                <a:spcPts val="0"/>
              </a:spcAft>
              <a:buNone/>
            </a:pPr>
            <a:endParaRPr lang="en-ID" dirty="0"/>
          </a:p>
          <a:p>
            <a:pPr marL="0" lvl="0" indent="0" algn="ctr" rtl="0">
              <a:spcBef>
                <a:spcPts val="0"/>
              </a:spcBef>
              <a:spcAft>
                <a:spcPts val="0"/>
              </a:spcAft>
              <a:buNone/>
            </a:pPr>
            <a:r>
              <a:rPr lang="en-ID" dirty="0"/>
              <a:t>Hasil </a:t>
            </a:r>
            <a:r>
              <a:rPr lang="en-ID" dirty="0" err="1"/>
              <a:t>dari</a:t>
            </a:r>
            <a:r>
              <a:rPr lang="en-ID" dirty="0"/>
              <a:t> histogram equalization </a:t>
            </a:r>
            <a:r>
              <a:rPr lang="en-ID" dirty="0" err="1"/>
              <a:t>adalah</a:t>
            </a:r>
            <a:r>
              <a:rPr lang="en-ID" dirty="0"/>
              <a:t> </a:t>
            </a:r>
            <a:r>
              <a:rPr lang="en-ID" dirty="0" err="1"/>
              <a:t>membuat</a:t>
            </a:r>
            <a:r>
              <a:rPr lang="en-ID" dirty="0"/>
              <a:t> </a:t>
            </a:r>
            <a:r>
              <a:rPr lang="en-ID" dirty="0" err="1"/>
              <a:t>distribusi</a:t>
            </a:r>
            <a:r>
              <a:rPr lang="en-ID" dirty="0"/>
              <a:t> </a:t>
            </a:r>
            <a:r>
              <a:rPr lang="en-ID" dirty="0" err="1"/>
              <a:t>derajat</a:t>
            </a:r>
            <a:r>
              <a:rPr lang="en-ID" dirty="0"/>
              <a:t> </a:t>
            </a:r>
            <a:r>
              <a:rPr lang="en-ID" dirty="0" err="1"/>
              <a:t>keabuan</a:t>
            </a:r>
            <a:r>
              <a:rPr lang="en-ID" dirty="0"/>
              <a:t> </a:t>
            </a:r>
            <a:r>
              <a:rPr lang="en-ID" dirty="0" err="1"/>
              <a:t>gambar</a:t>
            </a:r>
            <a:r>
              <a:rPr lang="en-ID" dirty="0"/>
              <a:t> </a:t>
            </a:r>
            <a:r>
              <a:rPr lang="en-ID" dirty="0" err="1"/>
              <a:t>menjadi</a:t>
            </a:r>
            <a:r>
              <a:rPr lang="en-ID" dirty="0"/>
              <a:t> </a:t>
            </a:r>
            <a:r>
              <a:rPr lang="en-ID" dirty="0" err="1"/>
              <a:t>seragam</a:t>
            </a:r>
            <a:r>
              <a:rPr lang="en-ID" dirty="0"/>
              <a:t> dan </a:t>
            </a:r>
            <a:r>
              <a:rPr lang="en-ID" dirty="0" err="1"/>
              <a:t>gambar</a:t>
            </a:r>
            <a:r>
              <a:rPr lang="en-ID" dirty="0"/>
              <a:t> </a:t>
            </a:r>
            <a:r>
              <a:rPr lang="en-ID" dirty="0" err="1"/>
              <a:t>tampak</a:t>
            </a:r>
            <a:r>
              <a:rPr lang="en-ID" dirty="0"/>
              <a:t> </a:t>
            </a:r>
            <a:r>
              <a:rPr lang="en-ID" dirty="0" err="1"/>
              <a:t>lebih</a:t>
            </a:r>
            <a:r>
              <a:rPr lang="en-ID" dirty="0"/>
              <a:t> </a:t>
            </a:r>
            <a:r>
              <a:rPr lang="en-ID" dirty="0" err="1"/>
              <a:t>jelas</a:t>
            </a:r>
            <a:r>
              <a:rPr lang="en-ID" dirty="0"/>
              <a:t>. Gambar yang </a:t>
            </a:r>
            <a:r>
              <a:rPr lang="en-ID" dirty="0" err="1"/>
              <a:t>terlalu</a:t>
            </a:r>
            <a:r>
              <a:rPr lang="en-ID" dirty="0"/>
              <a:t> </a:t>
            </a:r>
            <a:r>
              <a:rPr lang="en-ID" dirty="0" err="1"/>
              <a:t>gelap</a:t>
            </a:r>
            <a:r>
              <a:rPr lang="en-ID" dirty="0"/>
              <a:t> </a:t>
            </a:r>
            <a:r>
              <a:rPr lang="en-ID" dirty="0" err="1"/>
              <a:t>akan</a:t>
            </a:r>
            <a:r>
              <a:rPr lang="en-ID" dirty="0"/>
              <a:t> </a:t>
            </a:r>
            <a:r>
              <a:rPr lang="en-ID" dirty="0" err="1"/>
              <a:t>diterangkan</a:t>
            </a:r>
            <a:r>
              <a:rPr lang="en-ID" dirty="0"/>
              <a:t> </a:t>
            </a:r>
            <a:r>
              <a:rPr lang="en-ID" dirty="0" err="1"/>
              <a:t>menjadi</a:t>
            </a:r>
            <a:r>
              <a:rPr lang="en-ID" dirty="0"/>
              <a:t> normal, dan </a:t>
            </a:r>
            <a:r>
              <a:rPr lang="en-ID" dirty="0" err="1"/>
              <a:t>gambar</a:t>
            </a:r>
            <a:r>
              <a:rPr lang="en-ID" dirty="0"/>
              <a:t> yang </a:t>
            </a:r>
            <a:r>
              <a:rPr lang="en-ID" dirty="0" err="1"/>
              <a:t>terlalu</a:t>
            </a:r>
            <a:r>
              <a:rPr lang="en-ID" dirty="0"/>
              <a:t> </a:t>
            </a:r>
            <a:r>
              <a:rPr lang="en-ID" dirty="0" err="1"/>
              <a:t>terang</a:t>
            </a:r>
            <a:r>
              <a:rPr lang="en-ID" dirty="0"/>
              <a:t> </a:t>
            </a:r>
            <a:r>
              <a:rPr lang="en-ID" dirty="0" err="1"/>
              <a:t>akan</a:t>
            </a:r>
            <a:r>
              <a:rPr lang="en-ID" dirty="0"/>
              <a:t> </a:t>
            </a:r>
            <a:r>
              <a:rPr lang="en-ID" dirty="0" err="1"/>
              <a:t>digelapkan</a:t>
            </a:r>
            <a:r>
              <a:rPr lang="en-ID" dirty="0"/>
              <a:t> </a:t>
            </a:r>
            <a:r>
              <a:rPr lang="en-ID" dirty="0" err="1"/>
              <a:t>menjadi</a:t>
            </a:r>
            <a:r>
              <a:rPr lang="en-ID" dirty="0"/>
              <a:t> normal.</a:t>
            </a: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266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1" name="Google Shape;591;p3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/KONVOLUSI &amp; IMAGE FILTERING</a:t>
            </a:r>
            <a:endParaRPr sz="4000" dirty="0"/>
          </a:p>
        </p:txBody>
      </p:sp>
      <p:sp>
        <p:nvSpPr>
          <p:cNvPr id="592" name="Google Shape;592;p3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sp>
        <p:nvSpPr>
          <p:cNvPr id="594" name="Google Shape;594;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5"/>
          <p:cNvCxnSpPr/>
          <p:nvPr/>
        </p:nvCxnSpPr>
        <p:spPr>
          <a:xfrm>
            <a:off x="4285625"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596" name="Google Shape;596;p35"/>
          <p:cNvGrpSpPr/>
          <p:nvPr/>
        </p:nvGrpSpPr>
        <p:grpSpPr>
          <a:xfrm>
            <a:off x="5380450" y="1070563"/>
            <a:ext cx="2867518" cy="3002387"/>
            <a:chOff x="5380450" y="1070563"/>
            <a:chExt cx="2867518" cy="3002387"/>
          </a:xfrm>
        </p:grpSpPr>
        <p:sp>
          <p:nvSpPr>
            <p:cNvPr id="597" name="Google Shape;597;p3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5"/>
            <p:cNvGrpSpPr/>
            <p:nvPr/>
          </p:nvGrpSpPr>
          <p:grpSpPr>
            <a:xfrm>
              <a:off x="5380450" y="1200275"/>
              <a:ext cx="1386600" cy="449700"/>
              <a:chOff x="5270675" y="1411375"/>
              <a:chExt cx="1386600" cy="449700"/>
            </a:xfrm>
          </p:grpSpPr>
          <p:sp>
            <p:nvSpPr>
              <p:cNvPr id="603" name="Google Shape;603;p3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5"/>
              <p:cNvGrpSpPr/>
              <p:nvPr/>
            </p:nvGrpSpPr>
            <p:grpSpPr>
              <a:xfrm>
                <a:off x="5794626" y="1542600"/>
                <a:ext cx="706512" cy="187247"/>
                <a:chOff x="5784976" y="732725"/>
                <a:chExt cx="706512" cy="187247"/>
              </a:xfrm>
            </p:grpSpPr>
            <p:sp>
              <p:nvSpPr>
                <p:cNvPr id="607" name="Google Shape;607;p3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5"/>
            <p:cNvGrpSpPr/>
            <p:nvPr/>
          </p:nvGrpSpPr>
          <p:grpSpPr>
            <a:xfrm>
              <a:off x="6533820" y="2611181"/>
              <a:ext cx="1714149" cy="744321"/>
              <a:chOff x="6709845" y="3859168"/>
              <a:chExt cx="1714149" cy="744321"/>
            </a:xfrm>
          </p:grpSpPr>
          <p:grpSp>
            <p:nvGrpSpPr>
              <p:cNvPr id="611" name="Google Shape;611;p35"/>
              <p:cNvGrpSpPr/>
              <p:nvPr/>
            </p:nvGrpSpPr>
            <p:grpSpPr>
              <a:xfrm>
                <a:off x="6709845" y="3859168"/>
                <a:ext cx="1714149" cy="744321"/>
                <a:chOff x="6709845" y="3859168"/>
                <a:chExt cx="1714149" cy="744321"/>
              </a:xfrm>
            </p:grpSpPr>
            <p:sp>
              <p:nvSpPr>
                <p:cNvPr id="612" name="Google Shape;612;p3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7629944" y="4025885"/>
                <a:ext cx="545407" cy="410286"/>
                <a:chOff x="7629944" y="4025885"/>
                <a:chExt cx="545407" cy="410286"/>
              </a:xfrm>
            </p:grpSpPr>
            <p:sp>
              <p:nvSpPr>
                <p:cNvPr id="622" name="Google Shape;622;p3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 name="Google Shape;626;p35"/>
            <p:cNvGrpSpPr/>
            <p:nvPr/>
          </p:nvGrpSpPr>
          <p:grpSpPr>
            <a:xfrm>
              <a:off x="5573850" y="3355500"/>
              <a:ext cx="381600" cy="356700"/>
              <a:chOff x="1062200" y="3366813"/>
              <a:chExt cx="381600" cy="356700"/>
            </a:xfrm>
          </p:grpSpPr>
          <p:sp>
            <p:nvSpPr>
              <p:cNvPr id="627" name="Google Shape;627;p3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5"/>
              <p:cNvGrpSpPr/>
              <p:nvPr/>
            </p:nvGrpSpPr>
            <p:grpSpPr>
              <a:xfrm>
                <a:off x="1138484" y="3433275"/>
                <a:ext cx="229200" cy="229200"/>
                <a:chOff x="955447" y="3891500"/>
                <a:chExt cx="229200" cy="229200"/>
              </a:xfrm>
            </p:grpSpPr>
            <p:sp>
              <p:nvSpPr>
                <p:cNvPr id="629" name="Google Shape;629;p3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5"/>
            <p:cNvGrpSpPr/>
            <p:nvPr/>
          </p:nvGrpSpPr>
          <p:grpSpPr>
            <a:xfrm rot="5400000">
              <a:off x="5462261" y="2839775"/>
              <a:ext cx="604800" cy="147600"/>
              <a:chOff x="7688649" y="828750"/>
              <a:chExt cx="604800" cy="147600"/>
            </a:xfrm>
          </p:grpSpPr>
          <p:sp>
            <p:nvSpPr>
              <p:cNvPr id="632" name="Google Shape;632;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88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Perintah untuk membuat program membaca file gambar dan menampilkannya di Picturebox</a:t>
            </a:r>
            <a:endParaRPr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68BA9754-FBD2-4A1D-84C6-7F0B534609EE}"/>
              </a:ext>
            </a:extLst>
          </p:cNvPr>
          <p:cNvPicPr>
            <a:picLocks noChangeAspect="1"/>
          </p:cNvPicPr>
          <p:nvPr/>
        </p:nvPicPr>
        <p:blipFill>
          <a:blip r:embed="rId5"/>
          <a:stretch>
            <a:fillRect/>
          </a:stretch>
        </p:blipFill>
        <p:spPr>
          <a:xfrm>
            <a:off x="2231048" y="862011"/>
            <a:ext cx="4681904" cy="191915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860DCF3-D406-4633-B6D2-F8ABBEA5B077}"/>
              </a:ext>
            </a:extLst>
          </p:cNvPr>
          <p:cNvPicPr>
            <a:picLocks noChangeAspect="1"/>
          </p:cNvPicPr>
          <p:nvPr/>
        </p:nvPicPr>
        <p:blipFill>
          <a:blip r:embed="rId5"/>
          <a:stretch>
            <a:fillRect/>
          </a:stretch>
        </p:blipFill>
        <p:spPr>
          <a:xfrm>
            <a:off x="3813532" y="890016"/>
            <a:ext cx="1516936" cy="3363468"/>
          </a:xfrm>
          <a:prstGeom prst="rect">
            <a:avLst/>
          </a:prstGeom>
        </p:spPr>
      </p:pic>
    </p:spTree>
    <p:extLst>
      <p:ext uri="{BB962C8B-B14F-4D97-AF65-F5344CB8AC3E}">
        <p14:creationId xmlns:p14="http://schemas.microsoft.com/office/powerpoint/2010/main" val="3489785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743712"/>
            <a:ext cx="7530115" cy="36562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b="1" dirty="0"/>
              <a:t>Image filtering </a:t>
            </a:r>
            <a:r>
              <a:rPr lang="en-ID" dirty="0" err="1"/>
              <a:t>adalah</a:t>
            </a:r>
            <a:r>
              <a:rPr lang="en-ID" dirty="0"/>
              <a:t> proses filter pada </a:t>
            </a:r>
            <a:r>
              <a:rPr lang="en-ID" dirty="0" err="1"/>
              <a:t>gambar</a:t>
            </a:r>
            <a:r>
              <a:rPr lang="en-ID" dirty="0"/>
              <a:t> </a:t>
            </a:r>
            <a:r>
              <a:rPr lang="en-ID" dirty="0" err="1"/>
              <a:t>baik</a:t>
            </a:r>
            <a:r>
              <a:rPr lang="en-ID" dirty="0"/>
              <a:t> </a:t>
            </a:r>
            <a:r>
              <a:rPr lang="en-ID" dirty="0" err="1"/>
              <a:t>berupa</a:t>
            </a:r>
            <a:r>
              <a:rPr lang="en-ID" dirty="0"/>
              <a:t> low-pass filter, </a:t>
            </a:r>
            <a:r>
              <a:rPr lang="en-ID" dirty="0" err="1"/>
              <a:t>highpass</a:t>
            </a:r>
            <a:r>
              <a:rPr lang="en-ID" dirty="0"/>
              <a:t> filter </a:t>
            </a:r>
            <a:r>
              <a:rPr lang="en-ID" dirty="0" err="1"/>
              <a:t>maupun</a:t>
            </a:r>
            <a:r>
              <a:rPr lang="en-ID" dirty="0"/>
              <a:t> band-stop filter. </a:t>
            </a:r>
            <a:r>
              <a:rPr lang="en-ID" dirty="0" err="1"/>
              <a:t>Untuk</a:t>
            </a:r>
            <a:r>
              <a:rPr lang="en-ID" dirty="0"/>
              <a:t> </a:t>
            </a:r>
            <a:r>
              <a:rPr lang="en-ID" dirty="0" err="1"/>
              <a:t>melakukan</a:t>
            </a:r>
            <a:r>
              <a:rPr lang="en-ID" dirty="0"/>
              <a:t> filter pada image, </a:t>
            </a:r>
            <a:r>
              <a:rPr lang="en-ID" dirty="0" err="1"/>
              <a:t>diperlukan</a:t>
            </a:r>
            <a:r>
              <a:rPr lang="en-ID" dirty="0"/>
              <a:t> </a:t>
            </a:r>
            <a:r>
              <a:rPr lang="en-ID" dirty="0" err="1"/>
              <a:t>apa</a:t>
            </a:r>
            <a:r>
              <a:rPr lang="en-ID" dirty="0"/>
              <a:t> yang </a:t>
            </a:r>
            <a:r>
              <a:rPr lang="en-ID" dirty="0" err="1"/>
              <a:t>dinamakan</a:t>
            </a:r>
            <a:r>
              <a:rPr lang="en-ID" dirty="0"/>
              <a:t> </a:t>
            </a:r>
            <a:r>
              <a:rPr lang="en-ID" dirty="0" err="1"/>
              <a:t>dengan</a:t>
            </a:r>
            <a:r>
              <a:rPr lang="en-ID" dirty="0"/>
              <a:t> kernel filter H. Hasil filter </a:t>
            </a:r>
            <a:r>
              <a:rPr lang="en-ID" dirty="0" err="1"/>
              <a:t>berupa</a:t>
            </a:r>
            <a:r>
              <a:rPr lang="en-ID" dirty="0"/>
              <a:t> </a:t>
            </a:r>
            <a:r>
              <a:rPr lang="en-ID" dirty="0" err="1"/>
              <a:t>gambar</a:t>
            </a:r>
            <a:r>
              <a:rPr lang="en-ID" dirty="0"/>
              <a:t> Q </a:t>
            </a:r>
            <a:r>
              <a:rPr lang="en-ID" dirty="0" err="1"/>
              <a:t>diperoleh</a:t>
            </a:r>
            <a:r>
              <a:rPr lang="en-ID" dirty="0"/>
              <a:t> </a:t>
            </a:r>
            <a:r>
              <a:rPr lang="en-ID" dirty="0" err="1"/>
              <a:t>dengan</a:t>
            </a:r>
            <a:r>
              <a:rPr lang="en-ID" dirty="0"/>
              <a:t> </a:t>
            </a:r>
            <a:r>
              <a:rPr lang="en-ID" dirty="0" err="1"/>
              <a:t>cara</a:t>
            </a:r>
            <a:r>
              <a:rPr lang="en-ID" dirty="0"/>
              <a:t> </a:t>
            </a:r>
            <a:r>
              <a:rPr lang="en-ID" dirty="0" err="1"/>
              <a:t>melakukan</a:t>
            </a:r>
            <a:r>
              <a:rPr lang="en-ID" dirty="0"/>
              <a:t> </a:t>
            </a:r>
            <a:r>
              <a:rPr lang="en-ID" dirty="0" err="1"/>
              <a:t>konvolusi</a:t>
            </a:r>
            <a:r>
              <a:rPr lang="en-ID" dirty="0"/>
              <a:t> </a:t>
            </a:r>
            <a:r>
              <a:rPr lang="en-ID" dirty="0" err="1"/>
              <a:t>antara</a:t>
            </a:r>
            <a:r>
              <a:rPr lang="en-ID" dirty="0"/>
              <a:t> kernel filter H dan </a:t>
            </a:r>
            <a:r>
              <a:rPr lang="en-ID" dirty="0" err="1"/>
              <a:t>gambar</a:t>
            </a:r>
            <a:r>
              <a:rPr lang="en-ID" dirty="0"/>
              <a:t> P </a:t>
            </a:r>
            <a:r>
              <a:rPr lang="en-ID" dirty="0" err="1"/>
              <a:t>atau</a:t>
            </a:r>
            <a:r>
              <a:rPr lang="en-ID" dirty="0"/>
              <a:t> </a:t>
            </a:r>
            <a:r>
              <a:rPr lang="en-ID" dirty="0" err="1"/>
              <a:t>dituliskan</a:t>
            </a:r>
            <a:r>
              <a:rPr lang="en-ID" dirty="0"/>
              <a:t> </a:t>
            </a:r>
            <a:r>
              <a:rPr lang="en-ID" dirty="0" err="1"/>
              <a:t>dengan</a:t>
            </a:r>
            <a:r>
              <a:rPr lang="en-ID" dirty="0"/>
              <a:t>:</a:t>
            </a:r>
          </a:p>
          <a:p>
            <a:pPr marL="0" lvl="0" indent="0" algn="ctr" rtl="0">
              <a:spcBef>
                <a:spcPts val="0"/>
              </a:spcBef>
              <a:spcAft>
                <a:spcPts val="0"/>
              </a:spcAft>
              <a:buNone/>
            </a:pPr>
            <a:r>
              <a:rPr lang="en-ID" b="1" dirty="0"/>
              <a:t>𝑄 = 𝐻 ⊗ 𝑃</a:t>
            </a:r>
          </a:p>
          <a:p>
            <a:pPr marL="0" lvl="0" indent="0" algn="ctr" rtl="0">
              <a:spcBef>
                <a:spcPts val="0"/>
              </a:spcBef>
              <a:spcAft>
                <a:spcPts val="0"/>
              </a:spcAft>
              <a:buNone/>
            </a:pPr>
            <a:endParaRPr lang="en-ID" b="1" dirty="0"/>
          </a:p>
          <a:p>
            <a:pPr marL="0" lvl="0" indent="0" algn="ctr" rtl="0">
              <a:spcBef>
                <a:spcPts val="0"/>
              </a:spcBef>
              <a:spcAft>
                <a:spcPts val="0"/>
              </a:spcAft>
              <a:buNone/>
            </a:pPr>
            <a:r>
              <a:rPr lang="en-ID" dirty="0" err="1"/>
              <a:t>Sebagai</a:t>
            </a:r>
            <a:r>
              <a:rPr lang="en-ID" dirty="0"/>
              <a:t> </a:t>
            </a:r>
            <a:r>
              <a:rPr lang="en-ID" dirty="0" err="1"/>
              <a:t>contoh</a:t>
            </a:r>
            <a:r>
              <a:rPr lang="en-ID" dirty="0"/>
              <a:t>, </a:t>
            </a:r>
            <a:r>
              <a:rPr lang="en-ID" dirty="0" err="1"/>
              <a:t>bila</a:t>
            </a:r>
            <a:r>
              <a:rPr lang="en-ID" dirty="0"/>
              <a:t> </a:t>
            </a:r>
            <a:r>
              <a:rPr lang="en-ID" dirty="0" err="1"/>
              <a:t>kita</a:t>
            </a:r>
            <a:r>
              <a:rPr lang="en-ID" dirty="0"/>
              <a:t> </a:t>
            </a:r>
            <a:r>
              <a:rPr lang="en-ID" dirty="0" err="1"/>
              <a:t>mempunyai</a:t>
            </a:r>
            <a:r>
              <a:rPr lang="en-ID" dirty="0"/>
              <a:t> kernel filter 3x3, </a:t>
            </a:r>
            <a:r>
              <a:rPr lang="en-ID" dirty="0" err="1"/>
              <a:t>maka</a:t>
            </a:r>
            <a:r>
              <a:rPr lang="en-ID" dirty="0"/>
              <a:t> proses filter </a:t>
            </a:r>
            <a:r>
              <a:rPr lang="en-ID" dirty="0" err="1"/>
              <a:t>dengan</a:t>
            </a:r>
            <a:r>
              <a:rPr lang="en-ID" dirty="0"/>
              <a:t> </a:t>
            </a:r>
            <a:r>
              <a:rPr lang="en-ID" dirty="0" err="1"/>
              <a:t>konvolusi</a:t>
            </a:r>
            <a:r>
              <a:rPr lang="en-ID" dirty="0"/>
              <a:t> di </a:t>
            </a:r>
            <a:r>
              <a:rPr lang="en-ID" dirty="0" err="1"/>
              <a:t>atas</a:t>
            </a:r>
            <a:r>
              <a:rPr lang="en-ID" dirty="0"/>
              <a:t> </a:t>
            </a:r>
            <a:r>
              <a:rPr lang="en-ID" dirty="0" err="1"/>
              <a:t>akan</a:t>
            </a:r>
            <a:r>
              <a:rPr lang="en-ID" dirty="0"/>
              <a:t> </a:t>
            </a:r>
            <a:r>
              <a:rPr lang="en-ID" dirty="0" err="1"/>
              <a:t>menghasilkan</a:t>
            </a:r>
            <a:r>
              <a:rPr lang="en-ID" dirty="0"/>
              <a:t> </a:t>
            </a:r>
            <a:r>
              <a:rPr lang="en-ID" dirty="0" err="1"/>
              <a:t>operasi</a:t>
            </a:r>
            <a:r>
              <a:rPr lang="en-ID" dirty="0"/>
              <a:t> </a:t>
            </a:r>
            <a:r>
              <a:rPr lang="en-ID" dirty="0" err="1"/>
              <a:t>sebagai</a:t>
            </a:r>
            <a:r>
              <a:rPr lang="en-ID" dirty="0"/>
              <a:t> </a:t>
            </a:r>
            <a:r>
              <a:rPr lang="en-ID" dirty="0" err="1"/>
              <a:t>berikut</a:t>
            </a:r>
            <a:r>
              <a:rPr lang="en-ID" dirty="0"/>
              <a:t>:</a:t>
            </a:r>
          </a:p>
          <a:p>
            <a:pPr marL="0" lvl="0" indent="0" algn="ctr" rtl="0">
              <a:spcBef>
                <a:spcPts val="0"/>
              </a:spcBef>
              <a:spcAft>
                <a:spcPts val="0"/>
              </a:spcAft>
              <a:buNone/>
            </a:pPr>
            <a:endParaRPr lang="en-ID" dirty="0"/>
          </a:p>
          <a:p>
            <a:pPr marL="0" lvl="0" indent="0" algn="ctr" rtl="0">
              <a:spcBef>
                <a:spcPts val="0"/>
              </a:spcBef>
              <a:spcAft>
                <a:spcPts val="0"/>
              </a:spcAft>
              <a:buNone/>
            </a:pPr>
            <a:endParaRPr lang="en-ID" dirty="0"/>
          </a:p>
          <a:p>
            <a:pPr marL="0" lvl="0" indent="0" algn="ctr" rtl="0">
              <a:spcBef>
                <a:spcPts val="0"/>
              </a:spcBef>
              <a:spcAft>
                <a:spcPts val="0"/>
              </a:spcAft>
              <a:buNone/>
            </a:pPr>
            <a:endParaRPr lang="en-ID" dirty="0"/>
          </a:p>
          <a:p>
            <a:pPr marL="0" lvl="0" indent="0" algn="ctr" rtl="0">
              <a:spcBef>
                <a:spcPts val="0"/>
              </a:spcBef>
              <a:spcAft>
                <a:spcPts val="0"/>
              </a:spcAft>
              <a:buNone/>
            </a:pPr>
            <a:endParaRPr lang="en-ID"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1FE4546-5B9D-4709-9676-E613F5C8EBA4}"/>
              </a:ext>
            </a:extLst>
          </p:cNvPr>
          <p:cNvPicPr>
            <a:picLocks noChangeAspect="1"/>
          </p:cNvPicPr>
          <p:nvPr/>
        </p:nvPicPr>
        <p:blipFill>
          <a:blip r:embed="rId5"/>
          <a:stretch>
            <a:fillRect/>
          </a:stretch>
        </p:blipFill>
        <p:spPr>
          <a:xfrm>
            <a:off x="1741462" y="3320437"/>
            <a:ext cx="5639587" cy="838317"/>
          </a:xfrm>
          <a:prstGeom prst="rect">
            <a:avLst/>
          </a:prstGeom>
        </p:spPr>
      </p:pic>
    </p:spTree>
    <p:extLst>
      <p:ext uri="{BB962C8B-B14F-4D97-AF65-F5344CB8AC3E}">
        <p14:creationId xmlns:p14="http://schemas.microsoft.com/office/powerpoint/2010/main" val="3615652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743712"/>
            <a:ext cx="7530115" cy="36562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b="1" dirty="0"/>
              <a:t>Proses </a:t>
            </a:r>
            <a:r>
              <a:rPr lang="en-ID" b="1" dirty="0" err="1"/>
              <a:t>konvolusi</a:t>
            </a:r>
            <a:r>
              <a:rPr lang="en-ID" b="1" dirty="0"/>
              <a:t> </a:t>
            </a:r>
            <a:r>
              <a:rPr lang="en-ID" dirty="0"/>
              <a:t>pada </a:t>
            </a:r>
            <a:r>
              <a:rPr lang="en-ID" dirty="0" err="1"/>
              <a:t>dasarnya</a:t>
            </a:r>
            <a:r>
              <a:rPr lang="en-ID" dirty="0"/>
              <a:t> </a:t>
            </a:r>
            <a:r>
              <a:rPr lang="en-ID" dirty="0" err="1"/>
              <a:t>adalah</a:t>
            </a:r>
            <a:r>
              <a:rPr lang="en-ID" dirty="0"/>
              <a:t> proses </a:t>
            </a:r>
            <a:r>
              <a:rPr lang="en-ID" dirty="0" err="1"/>
              <a:t>mengubah</a:t>
            </a:r>
            <a:r>
              <a:rPr lang="en-ID" dirty="0"/>
              <a:t> </a:t>
            </a:r>
            <a:r>
              <a:rPr lang="en-ID" dirty="0" err="1"/>
              <a:t>nilai</a:t>
            </a:r>
            <a:r>
              <a:rPr lang="en-ID" dirty="0"/>
              <a:t> </a:t>
            </a:r>
            <a:r>
              <a:rPr lang="en-ID" dirty="0" err="1"/>
              <a:t>sebuah</a:t>
            </a:r>
            <a:r>
              <a:rPr lang="en-ID" dirty="0"/>
              <a:t> </a:t>
            </a:r>
            <a:r>
              <a:rPr lang="en-ID" dirty="0" err="1"/>
              <a:t>titik</a:t>
            </a:r>
            <a:r>
              <a:rPr lang="en-ID" dirty="0"/>
              <a:t> </a:t>
            </a:r>
            <a:r>
              <a:rPr lang="en-ID" dirty="0" err="1"/>
              <a:t>menggunakan</a:t>
            </a:r>
            <a:r>
              <a:rPr lang="en-ID" dirty="0"/>
              <a:t> </a:t>
            </a:r>
            <a:r>
              <a:rPr lang="en-ID" dirty="0" err="1"/>
              <a:t>nilai</a:t>
            </a:r>
            <a:r>
              <a:rPr lang="en-ID" dirty="0"/>
              <a:t> </a:t>
            </a:r>
            <a:r>
              <a:rPr lang="en-ID" dirty="0" err="1"/>
              <a:t>dari</a:t>
            </a:r>
            <a:r>
              <a:rPr lang="en-ID" dirty="0"/>
              <a:t> </a:t>
            </a:r>
            <a:r>
              <a:rPr lang="en-ID" dirty="0" err="1"/>
              <a:t>titik-titik</a:t>
            </a:r>
            <a:r>
              <a:rPr lang="en-ID" dirty="0"/>
              <a:t> </a:t>
            </a:r>
            <a:r>
              <a:rPr lang="en-ID" dirty="0" err="1"/>
              <a:t>tetangganya</a:t>
            </a:r>
            <a:r>
              <a:rPr lang="en-ID" dirty="0"/>
              <a:t>. Ada </a:t>
            </a:r>
            <a:r>
              <a:rPr lang="en-ID" dirty="0" err="1"/>
              <a:t>beberapa</a:t>
            </a:r>
            <a:r>
              <a:rPr lang="en-ID" dirty="0"/>
              <a:t> model </a:t>
            </a:r>
            <a:r>
              <a:rPr lang="en-ID" dirty="0" err="1"/>
              <a:t>titik</a:t>
            </a:r>
            <a:r>
              <a:rPr lang="en-ID" dirty="0"/>
              <a:t> </a:t>
            </a:r>
            <a:r>
              <a:rPr lang="en-ID" dirty="0" err="1"/>
              <a:t>tetangga</a:t>
            </a:r>
            <a:r>
              <a:rPr lang="en-ID" dirty="0"/>
              <a:t> yang </a:t>
            </a:r>
            <a:r>
              <a:rPr lang="en-ID" dirty="0" err="1"/>
              <a:t>bisa</a:t>
            </a:r>
            <a:r>
              <a:rPr lang="en-ID" dirty="0"/>
              <a:t> </a:t>
            </a:r>
            <a:r>
              <a:rPr lang="en-ID" dirty="0" err="1"/>
              <a:t>dimanfaatkan</a:t>
            </a:r>
            <a:r>
              <a:rPr lang="en-ID" dirty="0"/>
              <a:t> </a:t>
            </a:r>
            <a:r>
              <a:rPr lang="en-ID" dirty="0" err="1"/>
              <a:t>seperti</a:t>
            </a:r>
            <a:r>
              <a:rPr lang="en-ID" dirty="0"/>
              <a:t> 4 </a:t>
            </a:r>
            <a:r>
              <a:rPr lang="en-ID" dirty="0" err="1"/>
              <a:t>titik</a:t>
            </a:r>
            <a:r>
              <a:rPr lang="en-ID" dirty="0"/>
              <a:t> </a:t>
            </a:r>
            <a:r>
              <a:rPr lang="en-ID" dirty="0" err="1"/>
              <a:t>tetangga</a:t>
            </a:r>
            <a:r>
              <a:rPr lang="en-ID" dirty="0"/>
              <a:t>, 8 </a:t>
            </a:r>
            <a:r>
              <a:rPr lang="en-ID" dirty="0" err="1"/>
              <a:t>titik</a:t>
            </a:r>
            <a:r>
              <a:rPr lang="en-ID" dirty="0"/>
              <a:t> </a:t>
            </a:r>
            <a:r>
              <a:rPr lang="en-ID" dirty="0" err="1"/>
              <a:t>tetangga</a:t>
            </a:r>
            <a:r>
              <a:rPr lang="en-ID" dirty="0"/>
              <a:t>, dan 24 </a:t>
            </a:r>
            <a:r>
              <a:rPr lang="en-ID" dirty="0" err="1"/>
              <a:t>titik</a:t>
            </a:r>
            <a:r>
              <a:rPr lang="en-ID" dirty="0"/>
              <a:t> </a:t>
            </a:r>
            <a:r>
              <a:rPr lang="en-ID" dirty="0" err="1"/>
              <a:t>tetangga</a:t>
            </a:r>
            <a:r>
              <a:rPr lang="en-ID" dirty="0"/>
              <a:t>. </a:t>
            </a:r>
            <a:r>
              <a:rPr lang="en-ID" dirty="0" err="1"/>
              <a:t>Meskipun</a:t>
            </a:r>
            <a:r>
              <a:rPr lang="en-ID" dirty="0"/>
              <a:t> </a:t>
            </a:r>
            <a:r>
              <a:rPr lang="en-ID" dirty="0" err="1"/>
              <a:t>tidak</a:t>
            </a:r>
            <a:r>
              <a:rPr lang="en-ID" dirty="0"/>
              <a:t> </a:t>
            </a:r>
            <a:r>
              <a:rPr lang="en-ID" dirty="0" err="1"/>
              <a:t>menutup</a:t>
            </a:r>
            <a:r>
              <a:rPr lang="en-ID" dirty="0"/>
              <a:t> </a:t>
            </a:r>
            <a:r>
              <a:rPr lang="en-ID" dirty="0" err="1"/>
              <a:t>kemungkinan</a:t>
            </a:r>
            <a:r>
              <a:rPr lang="en-ID" dirty="0"/>
              <a:t> </a:t>
            </a:r>
            <a:r>
              <a:rPr lang="en-ID" dirty="0" err="1"/>
              <a:t>penggunaan</a:t>
            </a:r>
            <a:r>
              <a:rPr lang="en-ID" dirty="0"/>
              <a:t> </a:t>
            </a:r>
            <a:r>
              <a:rPr lang="en-ID" dirty="0" err="1"/>
              <a:t>titik</a:t>
            </a:r>
            <a:r>
              <a:rPr lang="en-ID" dirty="0"/>
              <a:t> </a:t>
            </a:r>
            <a:r>
              <a:rPr lang="en-ID" dirty="0" err="1"/>
              <a:t>tetangga</a:t>
            </a:r>
            <a:r>
              <a:rPr lang="en-ID" dirty="0"/>
              <a:t> </a:t>
            </a:r>
            <a:r>
              <a:rPr lang="en-ID" dirty="0" err="1"/>
              <a:t>dalam</a:t>
            </a:r>
            <a:r>
              <a:rPr lang="en-ID" dirty="0"/>
              <a:t> </a:t>
            </a:r>
            <a:r>
              <a:rPr lang="en-ID" dirty="0" err="1"/>
              <a:t>jumlah</a:t>
            </a:r>
            <a:r>
              <a:rPr lang="en-ID" dirty="0"/>
              <a:t> yang </a:t>
            </a:r>
            <a:r>
              <a:rPr lang="en-ID" dirty="0" err="1"/>
              <a:t>besar</a:t>
            </a:r>
            <a:r>
              <a:rPr lang="en-ID" dirty="0"/>
              <a:t>, </a:t>
            </a:r>
            <a:r>
              <a:rPr lang="en-ID" dirty="0" err="1"/>
              <a:t>hanya</a:t>
            </a:r>
            <a:r>
              <a:rPr lang="en-ID" dirty="0"/>
              <a:t> </a:t>
            </a:r>
            <a:r>
              <a:rPr lang="en-ID" dirty="0" err="1"/>
              <a:t>saja</a:t>
            </a:r>
            <a:r>
              <a:rPr lang="en-ID" dirty="0"/>
              <a:t> </a:t>
            </a:r>
            <a:r>
              <a:rPr lang="en-ID" dirty="0" err="1"/>
              <a:t>ada</a:t>
            </a:r>
            <a:r>
              <a:rPr lang="en-ID" dirty="0"/>
              <a:t> </a:t>
            </a:r>
            <a:r>
              <a:rPr lang="en-ID" dirty="0" err="1"/>
              <a:t>pertimbangan</a:t>
            </a:r>
            <a:r>
              <a:rPr lang="en-ID" dirty="0"/>
              <a:t> “time consume” </a:t>
            </a:r>
            <a:r>
              <a:rPr lang="en-ID" dirty="0" err="1"/>
              <a:t>saat</a:t>
            </a:r>
            <a:r>
              <a:rPr lang="en-ID"/>
              <a:t> jumlah</a:t>
            </a:r>
            <a:r>
              <a:rPr lang="en-ID" dirty="0"/>
              <a:t> </a:t>
            </a:r>
            <a:r>
              <a:rPr lang="en-ID" dirty="0" err="1"/>
              <a:t>titik</a:t>
            </a:r>
            <a:r>
              <a:rPr lang="en-ID" dirty="0"/>
              <a:t> </a:t>
            </a:r>
            <a:r>
              <a:rPr lang="en-ID" dirty="0" err="1"/>
              <a:t>tetangga</a:t>
            </a:r>
            <a:r>
              <a:rPr lang="en-ID" dirty="0"/>
              <a:t> yang </a:t>
            </a:r>
            <a:r>
              <a:rPr lang="en-ID" dirty="0" err="1"/>
              <a:t>dinyatakan</a:t>
            </a:r>
            <a:r>
              <a:rPr lang="en-ID" dirty="0"/>
              <a:t> </a:t>
            </a:r>
            <a:r>
              <a:rPr lang="en-ID" dirty="0" err="1"/>
              <a:t>dalam</a:t>
            </a:r>
            <a:r>
              <a:rPr lang="en-ID" dirty="0"/>
              <a:t> </a:t>
            </a:r>
            <a:r>
              <a:rPr lang="en-ID" dirty="0" err="1"/>
              <a:t>bentuk</a:t>
            </a:r>
            <a:r>
              <a:rPr lang="en-ID" dirty="0"/>
              <a:t> kernel.</a:t>
            </a:r>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77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43"/>
          <p:cNvSpPr/>
          <p:nvPr/>
        </p:nvSpPr>
        <p:spPr>
          <a:xfrm>
            <a:off x="6900525" y="2462875"/>
            <a:ext cx="1066200" cy="1507800"/>
          </a:xfrm>
          <a:prstGeom prst="roundRect">
            <a:avLst>
              <a:gd name="adj" fmla="val 10753"/>
            </a:avLst>
          </a:prstGeom>
          <a:gradFill>
            <a:gsLst>
              <a:gs pos="0">
                <a:srgbClr val="80DFFF"/>
              </a:gs>
              <a:gs pos="100000">
                <a:srgbClr val="318FFA">
                  <a:alpha val="71764"/>
                </a:srgbClr>
              </a:gs>
            </a:gsLst>
            <a:lin ang="2698631" scaled="0"/>
          </a:gradFill>
          <a:ln>
            <a:noFill/>
          </a:ln>
          <a:effectLst>
            <a:outerShdw blurRad="57150" dist="19050" dir="5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1079" name="Google Shape;1079;p43"/>
          <p:cNvGrpSpPr/>
          <p:nvPr/>
        </p:nvGrpSpPr>
        <p:grpSpPr>
          <a:xfrm>
            <a:off x="299286" y="189025"/>
            <a:ext cx="133205" cy="119344"/>
            <a:chOff x="222150" y="185025"/>
            <a:chExt cx="170100" cy="152400"/>
          </a:xfrm>
        </p:grpSpPr>
        <p:cxnSp>
          <p:nvCxnSpPr>
            <p:cNvPr id="1080" name="Google Shape;1080;p4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81" name="Google Shape;1081;p4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82" name="Google Shape;1082;p4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083" name="Google Shape;1083;p43"/>
          <p:cNvGrpSpPr/>
          <p:nvPr/>
        </p:nvGrpSpPr>
        <p:grpSpPr>
          <a:xfrm>
            <a:off x="286625" y="3999999"/>
            <a:ext cx="145867" cy="958251"/>
            <a:chOff x="286625" y="3923799"/>
            <a:chExt cx="145867" cy="958251"/>
          </a:xfrm>
        </p:grpSpPr>
        <p:sp>
          <p:nvSpPr>
            <p:cNvPr id="1084" name="Google Shape;1084;p4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43"/>
            <p:cNvGrpSpPr/>
            <p:nvPr/>
          </p:nvGrpSpPr>
          <p:grpSpPr>
            <a:xfrm>
              <a:off x="298112" y="4342643"/>
              <a:ext cx="110182" cy="126862"/>
              <a:chOff x="281100" y="2027800"/>
              <a:chExt cx="140700" cy="162000"/>
            </a:xfrm>
          </p:grpSpPr>
          <p:sp>
            <p:nvSpPr>
              <p:cNvPr id="1086" name="Google Shape;1086;p4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3"/>
              <p:cNvGrpSpPr/>
              <p:nvPr/>
            </p:nvGrpSpPr>
            <p:grpSpPr>
              <a:xfrm>
                <a:off x="308875" y="2088450"/>
                <a:ext cx="85200" cy="40700"/>
                <a:chOff x="308875" y="2087000"/>
                <a:chExt cx="85200" cy="40700"/>
              </a:xfrm>
            </p:grpSpPr>
            <p:cxnSp>
              <p:nvCxnSpPr>
                <p:cNvPr id="1088" name="Google Shape;1088;p4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089" name="Google Shape;1089;p4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90" name="Google Shape;1090;p43"/>
            <p:cNvGrpSpPr/>
            <p:nvPr/>
          </p:nvGrpSpPr>
          <p:grpSpPr>
            <a:xfrm>
              <a:off x="286625" y="3923799"/>
              <a:ext cx="133200" cy="133200"/>
              <a:chOff x="286625" y="3648899"/>
              <a:chExt cx="133200" cy="133200"/>
            </a:xfrm>
          </p:grpSpPr>
          <p:sp>
            <p:nvSpPr>
              <p:cNvPr id="1091" name="Google Shape;1091;p4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3" name="Google Shape;1093;p4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1094" name="Google Shape;1094;p43"/>
          <p:cNvSpPr txBox="1">
            <a:spLocks noGrp="1"/>
          </p:cNvSpPr>
          <p:nvPr>
            <p:ph type="title"/>
          </p:nvPr>
        </p:nvSpPr>
        <p:spPr>
          <a:xfrm>
            <a:off x="948600" y="1214800"/>
            <a:ext cx="5883600" cy="27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&lt;TERIMA KASIH&gt;</a:t>
            </a:r>
            <a:endParaRPr dirty="0"/>
          </a:p>
        </p:txBody>
      </p:sp>
      <p:grpSp>
        <p:nvGrpSpPr>
          <p:cNvPr id="1095" name="Google Shape;1095;p43"/>
          <p:cNvGrpSpPr/>
          <p:nvPr/>
        </p:nvGrpSpPr>
        <p:grpSpPr>
          <a:xfrm>
            <a:off x="7049775" y="2576450"/>
            <a:ext cx="767700" cy="935100"/>
            <a:chOff x="869200" y="3314325"/>
            <a:chExt cx="767700" cy="935100"/>
          </a:xfrm>
        </p:grpSpPr>
        <p:grpSp>
          <p:nvGrpSpPr>
            <p:cNvPr id="1096" name="Google Shape;1096;p43"/>
            <p:cNvGrpSpPr/>
            <p:nvPr/>
          </p:nvGrpSpPr>
          <p:grpSpPr>
            <a:xfrm>
              <a:off x="869200" y="3314325"/>
              <a:ext cx="767700" cy="935100"/>
              <a:chOff x="686162" y="3668500"/>
              <a:chExt cx="767700" cy="935100"/>
            </a:xfrm>
          </p:grpSpPr>
          <p:sp>
            <p:nvSpPr>
              <p:cNvPr id="1097" name="Google Shape;1097;p43"/>
              <p:cNvSpPr/>
              <p:nvPr/>
            </p:nvSpPr>
            <p:spPr>
              <a:xfrm>
                <a:off x="686162" y="3668500"/>
                <a:ext cx="767700" cy="935100"/>
              </a:xfrm>
              <a:prstGeom prst="roundRect">
                <a:avLst>
                  <a:gd name="adj" fmla="val 8004"/>
                </a:avLst>
              </a:pr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43"/>
              <p:cNvGrpSpPr/>
              <p:nvPr/>
            </p:nvGrpSpPr>
            <p:grpSpPr>
              <a:xfrm>
                <a:off x="829632" y="4243824"/>
                <a:ext cx="480900" cy="187251"/>
                <a:chOff x="829632" y="4243824"/>
                <a:chExt cx="480900" cy="187251"/>
              </a:xfrm>
            </p:grpSpPr>
            <p:sp>
              <p:nvSpPr>
                <p:cNvPr id="1099" name="Google Shape;1099;p43"/>
                <p:cNvSpPr/>
                <p:nvPr/>
              </p:nvSpPr>
              <p:spPr>
                <a:xfrm>
                  <a:off x="829632" y="4243824"/>
                  <a:ext cx="480900" cy="408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829632" y="4317049"/>
                  <a:ext cx="480900" cy="408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911649" y="4390275"/>
                  <a:ext cx="316800" cy="408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2" name="Google Shape;1102;p43"/>
            <p:cNvSpPr/>
            <p:nvPr/>
          </p:nvSpPr>
          <p:spPr>
            <a:xfrm>
              <a:off x="1084816" y="342924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43"/>
            <p:cNvGrpSpPr/>
            <p:nvPr/>
          </p:nvGrpSpPr>
          <p:grpSpPr>
            <a:xfrm>
              <a:off x="1138484" y="3491175"/>
              <a:ext cx="229200" cy="229200"/>
              <a:chOff x="955447" y="3949400"/>
              <a:chExt cx="229200" cy="229200"/>
            </a:xfrm>
          </p:grpSpPr>
          <p:sp>
            <p:nvSpPr>
              <p:cNvPr id="1104" name="Google Shape;1104;p43"/>
              <p:cNvSpPr/>
              <p:nvPr/>
            </p:nvSpPr>
            <p:spPr>
              <a:xfrm>
                <a:off x="955447" y="4043600"/>
                <a:ext cx="229200" cy="40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rot="5400000">
                <a:off x="955447" y="4043600"/>
                <a:ext cx="229200" cy="40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6" name="Google Shape;1106;p43"/>
          <p:cNvGrpSpPr/>
          <p:nvPr/>
        </p:nvGrpSpPr>
        <p:grpSpPr>
          <a:xfrm>
            <a:off x="7049790" y="3605794"/>
            <a:ext cx="767672" cy="251306"/>
            <a:chOff x="6394925" y="2541508"/>
            <a:chExt cx="736800" cy="241200"/>
          </a:xfrm>
        </p:grpSpPr>
        <p:sp>
          <p:nvSpPr>
            <p:cNvPr id="1107" name="Google Shape;1107;p43"/>
            <p:cNvSpPr/>
            <p:nvPr/>
          </p:nvSpPr>
          <p:spPr>
            <a:xfrm rot="-5400000">
              <a:off x="6642725" y="2293708"/>
              <a:ext cx="241200" cy="736800"/>
            </a:xfrm>
            <a:prstGeom prst="roundRect">
              <a:avLst>
                <a:gd name="adj" fmla="val 19767"/>
              </a:avLst>
            </a:prstGeom>
            <a:gradFill>
              <a:gsLst>
                <a:gs pos="0">
                  <a:schemeClr val="lt1"/>
                </a:gs>
                <a:gs pos="100000">
                  <a:schemeClr val="dk2"/>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rot="-5400000">
              <a:off x="6465199" y="2584700"/>
              <a:ext cx="152700" cy="154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rot="-5400000">
              <a:off x="6686966" y="2584700"/>
              <a:ext cx="152700" cy="154800"/>
            </a:xfrm>
            <a:prstGeom prst="roundRect">
              <a:avLst>
                <a:gd name="adj" fmla="val 7267"/>
              </a:avLst>
            </a:pr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rot="-5400000">
              <a:off x="6908732" y="2584700"/>
              <a:ext cx="152700" cy="154800"/>
            </a:xfrm>
            <a:prstGeom prst="roundRect">
              <a:avLst>
                <a:gd name="adj" fmla="val 7267"/>
              </a:avLst>
            </a:prstGeom>
            <a:gradFill>
              <a:gsLst>
                <a:gs pos="0">
                  <a:srgbClr val="80DFFF"/>
                </a:gs>
                <a:gs pos="100000">
                  <a:srgbClr val="318FFA">
                    <a:alpha val="71764"/>
                  </a:srgbClr>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1" name="Google Shape;1111;p43"/>
          <p:cNvCxnSpPr/>
          <p:nvPr/>
        </p:nvCxnSpPr>
        <p:spPr>
          <a:xfrm>
            <a:off x="5503575" y="3970663"/>
            <a:ext cx="740100" cy="0"/>
          </a:xfrm>
          <a:prstGeom prst="straightConnector1">
            <a:avLst/>
          </a:prstGeom>
          <a:noFill/>
          <a:ln w="9525" cap="flat" cmpd="sng">
            <a:solidFill>
              <a:schemeClr val="dk2"/>
            </a:solidFill>
            <a:prstDash val="solid"/>
            <a:round/>
            <a:headEnd type="none" w="med" len="med"/>
            <a:tailEnd type="stealth" w="med" len="med"/>
          </a:ln>
        </p:spPr>
      </p:cxnSp>
      <p:sp>
        <p:nvSpPr>
          <p:cNvPr id="1112" name="Google Shape;1112;p4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806942"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Tambahkan library untuk bisa membuat program menyimpan file gambar dari apa yang ada di PictureBox ke dalam file berformat JPG</a:t>
            </a:r>
            <a:endParaRPr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862CA30E-C276-47EB-BFAF-0BFF2B612108}"/>
              </a:ext>
            </a:extLst>
          </p:cNvPr>
          <p:cNvPicPr>
            <a:picLocks noChangeAspect="1"/>
          </p:cNvPicPr>
          <p:nvPr/>
        </p:nvPicPr>
        <p:blipFill>
          <a:blip r:embed="rId5"/>
          <a:stretch>
            <a:fillRect/>
          </a:stretch>
        </p:blipFill>
        <p:spPr>
          <a:xfrm>
            <a:off x="1041348" y="978311"/>
            <a:ext cx="2411290" cy="785701"/>
          </a:xfrm>
          <a:prstGeom prst="rect">
            <a:avLst/>
          </a:prstGeom>
        </p:spPr>
      </p:pic>
      <p:pic>
        <p:nvPicPr>
          <p:cNvPr id="7" name="Picture 6">
            <a:extLst>
              <a:ext uri="{FF2B5EF4-FFF2-40B4-BE49-F238E27FC236}">
                <a16:creationId xmlns:a16="http://schemas.microsoft.com/office/drawing/2014/main" id="{DD0FA8D3-772F-4B38-B3D2-E9BF9C6ECE75}"/>
              </a:ext>
            </a:extLst>
          </p:cNvPr>
          <p:cNvPicPr>
            <a:picLocks noChangeAspect="1"/>
          </p:cNvPicPr>
          <p:nvPr/>
        </p:nvPicPr>
        <p:blipFill>
          <a:blip r:embed="rId6"/>
          <a:stretch>
            <a:fillRect/>
          </a:stretch>
        </p:blipFill>
        <p:spPr>
          <a:xfrm>
            <a:off x="3642947" y="978310"/>
            <a:ext cx="4459706" cy="1483535"/>
          </a:xfrm>
          <a:prstGeom prst="rect">
            <a:avLst/>
          </a:prstGeom>
        </p:spPr>
      </p:pic>
    </p:spTree>
    <p:extLst>
      <p:ext uri="{BB962C8B-B14F-4D97-AF65-F5344CB8AC3E}">
        <p14:creationId xmlns:p14="http://schemas.microsoft.com/office/powerpoint/2010/main" val="55740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1" name="Google Shape;591;p3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/MEMBACA DATA GAMBAR</a:t>
            </a:r>
            <a:endParaRPr sz="4800" dirty="0"/>
          </a:p>
        </p:txBody>
      </p:sp>
      <p:sp>
        <p:nvSpPr>
          <p:cNvPr id="592" name="Google Shape;592;p3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594" name="Google Shape;594;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5"/>
          <p:cNvCxnSpPr/>
          <p:nvPr/>
        </p:nvCxnSpPr>
        <p:spPr>
          <a:xfrm>
            <a:off x="4285625"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596" name="Google Shape;596;p35"/>
          <p:cNvGrpSpPr/>
          <p:nvPr/>
        </p:nvGrpSpPr>
        <p:grpSpPr>
          <a:xfrm>
            <a:off x="5380450" y="1070563"/>
            <a:ext cx="2867518" cy="3002387"/>
            <a:chOff x="5380450" y="1070563"/>
            <a:chExt cx="2867518" cy="3002387"/>
          </a:xfrm>
        </p:grpSpPr>
        <p:sp>
          <p:nvSpPr>
            <p:cNvPr id="597" name="Google Shape;597;p3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5"/>
            <p:cNvGrpSpPr/>
            <p:nvPr/>
          </p:nvGrpSpPr>
          <p:grpSpPr>
            <a:xfrm>
              <a:off x="5380450" y="1200275"/>
              <a:ext cx="1386600" cy="449700"/>
              <a:chOff x="5270675" y="1411375"/>
              <a:chExt cx="1386600" cy="449700"/>
            </a:xfrm>
          </p:grpSpPr>
          <p:sp>
            <p:nvSpPr>
              <p:cNvPr id="603" name="Google Shape;603;p3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5"/>
              <p:cNvGrpSpPr/>
              <p:nvPr/>
            </p:nvGrpSpPr>
            <p:grpSpPr>
              <a:xfrm>
                <a:off x="5794626" y="1542600"/>
                <a:ext cx="706512" cy="187247"/>
                <a:chOff x="5784976" y="732725"/>
                <a:chExt cx="706512" cy="187247"/>
              </a:xfrm>
            </p:grpSpPr>
            <p:sp>
              <p:nvSpPr>
                <p:cNvPr id="607" name="Google Shape;607;p3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5"/>
            <p:cNvGrpSpPr/>
            <p:nvPr/>
          </p:nvGrpSpPr>
          <p:grpSpPr>
            <a:xfrm>
              <a:off x="6533820" y="2611181"/>
              <a:ext cx="1714149" cy="744321"/>
              <a:chOff x="6709845" y="3859168"/>
              <a:chExt cx="1714149" cy="744321"/>
            </a:xfrm>
          </p:grpSpPr>
          <p:grpSp>
            <p:nvGrpSpPr>
              <p:cNvPr id="611" name="Google Shape;611;p35"/>
              <p:cNvGrpSpPr/>
              <p:nvPr/>
            </p:nvGrpSpPr>
            <p:grpSpPr>
              <a:xfrm>
                <a:off x="6709845" y="3859168"/>
                <a:ext cx="1714149" cy="744321"/>
                <a:chOff x="6709845" y="3859168"/>
                <a:chExt cx="1714149" cy="744321"/>
              </a:xfrm>
            </p:grpSpPr>
            <p:sp>
              <p:nvSpPr>
                <p:cNvPr id="612" name="Google Shape;612;p3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7629944" y="4025885"/>
                <a:ext cx="545407" cy="410286"/>
                <a:chOff x="7629944" y="4025885"/>
                <a:chExt cx="545407" cy="410286"/>
              </a:xfrm>
            </p:grpSpPr>
            <p:sp>
              <p:nvSpPr>
                <p:cNvPr id="622" name="Google Shape;622;p3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 name="Google Shape;626;p35"/>
            <p:cNvGrpSpPr/>
            <p:nvPr/>
          </p:nvGrpSpPr>
          <p:grpSpPr>
            <a:xfrm>
              <a:off x="5573850" y="3355500"/>
              <a:ext cx="381600" cy="356700"/>
              <a:chOff x="1062200" y="3366813"/>
              <a:chExt cx="381600" cy="356700"/>
            </a:xfrm>
          </p:grpSpPr>
          <p:sp>
            <p:nvSpPr>
              <p:cNvPr id="627" name="Google Shape;627;p3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5"/>
              <p:cNvGrpSpPr/>
              <p:nvPr/>
            </p:nvGrpSpPr>
            <p:grpSpPr>
              <a:xfrm>
                <a:off x="1138484" y="3433275"/>
                <a:ext cx="229200" cy="229200"/>
                <a:chOff x="955447" y="3891500"/>
                <a:chExt cx="229200" cy="229200"/>
              </a:xfrm>
            </p:grpSpPr>
            <p:sp>
              <p:nvSpPr>
                <p:cNvPr id="629" name="Google Shape;629;p3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5"/>
            <p:cNvGrpSpPr/>
            <p:nvPr/>
          </p:nvGrpSpPr>
          <p:grpSpPr>
            <a:xfrm rot="5400000">
              <a:off x="5462261" y="2839775"/>
              <a:ext cx="604800" cy="147600"/>
              <a:chOff x="7688649" y="828750"/>
              <a:chExt cx="604800" cy="147600"/>
            </a:xfrm>
          </p:grpSpPr>
          <p:sp>
            <p:nvSpPr>
              <p:cNvPr id="632" name="Google Shape;632;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16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Setelah menekan tombol </a:t>
            </a:r>
            <a:r>
              <a:rPr lang="en" b="1" dirty="0"/>
              <a:t>load</a:t>
            </a:r>
            <a:r>
              <a:rPr lang="en" dirty="0"/>
              <a:t> dan memilih gambar, akan disimpan dalam obyek objBitmap dan ditampilkan di picturebox1. Saat menekan tombol copy, data warna setiap pixel dari objBitmap akan dibaca dan dicopy ke objBitmap1 dan akan ditampilkan di pictureBox2</a:t>
            </a:r>
            <a:endParaRPr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73F60AB-D4AD-4E65-9FC9-C39698AF5063}"/>
              </a:ext>
            </a:extLst>
          </p:cNvPr>
          <p:cNvPicPr>
            <a:picLocks noChangeAspect="1"/>
          </p:cNvPicPr>
          <p:nvPr/>
        </p:nvPicPr>
        <p:blipFill>
          <a:blip r:embed="rId5"/>
          <a:stretch>
            <a:fillRect/>
          </a:stretch>
        </p:blipFill>
        <p:spPr>
          <a:xfrm>
            <a:off x="3914588" y="875466"/>
            <a:ext cx="3495498" cy="1894112"/>
          </a:xfrm>
          <a:prstGeom prst="rect">
            <a:avLst/>
          </a:prstGeom>
        </p:spPr>
      </p:pic>
      <p:pic>
        <p:nvPicPr>
          <p:cNvPr id="5" name="Picture 4">
            <a:extLst>
              <a:ext uri="{FF2B5EF4-FFF2-40B4-BE49-F238E27FC236}">
                <a16:creationId xmlns:a16="http://schemas.microsoft.com/office/drawing/2014/main" id="{27189D19-1E2A-4C51-9906-684EA1174409}"/>
              </a:ext>
            </a:extLst>
          </p:cNvPr>
          <p:cNvPicPr>
            <a:picLocks noChangeAspect="1"/>
          </p:cNvPicPr>
          <p:nvPr/>
        </p:nvPicPr>
        <p:blipFill>
          <a:blip r:embed="rId6"/>
          <a:stretch>
            <a:fillRect/>
          </a:stretch>
        </p:blipFill>
        <p:spPr>
          <a:xfrm>
            <a:off x="1733914" y="875466"/>
            <a:ext cx="1289645" cy="751112"/>
          </a:xfrm>
          <a:prstGeom prst="rect">
            <a:avLst/>
          </a:prstGeom>
        </p:spPr>
      </p:pic>
    </p:spTree>
    <p:extLst>
      <p:ext uri="{BB962C8B-B14F-4D97-AF65-F5344CB8AC3E}">
        <p14:creationId xmlns:p14="http://schemas.microsoft.com/office/powerpoint/2010/main" val="300276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Pada dasarnya proses </a:t>
            </a:r>
            <a:r>
              <a:rPr lang="en" b="1" dirty="0"/>
              <a:t>flip horisontal </a:t>
            </a:r>
            <a:r>
              <a:rPr lang="en" dirty="0"/>
              <a:t>adalah meletakkan titik </a:t>
            </a:r>
            <a:r>
              <a:rPr lang="en" b="1" dirty="0"/>
              <a:t>horisontal</a:t>
            </a:r>
            <a:r>
              <a:rPr lang="en" dirty="0"/>
              <a:t> secara </a:t>
            </a:r>
            <a:r>
              <a:rPr lang="en" b="1" dirty="0"/>
              <a:t>berkebalikan</a:t>
            </a:r>
            <a:r>
              <a:rPr lang="en" dirty="0"/>
              <a:t>. Jadi setiap pixel x pada gambar asal akan di letakkan di pixel width – (x+1) pada gambar hasil</a:t>
            </a:r>
            <a:endParaRPr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DFFB0D4-6112-4E11-9349-EE3545EE1639}"/>
              </a:ext>
            </a:extLst>
          </p:cNvPr>
          <p:cNvPicPr>
            <a:picLocks noChangeAspect="1"/>
          </p:cNvPicPr>
          <p:nvPr/>
        </p:nvPicPr>
        <p:blipFill>
          <a:blip r:embed="rId5"/>
          <a:stretch>
            <a:fillRect/>
          </a:stretch>
        </p:blipFill>
        <p:spPr>
          <a:xfrm>
            <a:off x="2430293" y="861644"/>
            <a:ext cx="4283414" cy="1892271"/>
          </a:xfrm>
          <a:prstGeom prst="rect">
            <a:avLst/>
          </a:prstGeom>
        </p:spPr>
      </p:pic>
    </p:spTree>
    <p:extLst>
      <p:ext uri="{BB962C8B-B14F-4D97-AF65-F5344CB8AC3E}">
        <p14:creationId xmlns:p14="http://schemas.microsoft.com/office/powerpoint/2010/main" val="395609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9" name="Google Shape;649;p36"/>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50" name="Google Shape;650;p36"/>
          <p:cNvGrpSpPr/>
          <p:nvPr/>
        </p:nvGrpSpPr>
        <p:grpSpPr>
          <a:xfrm>
            <a:off x="299286" y="189025"/>
            <a:ext cx="133205" cy="119344"/>
            <a:chOff x="222150" y="185025"/>
            <a:chExt cx="170100" cy="152400"/>
          </a:xfrm>
        </p:grpSpPr>
        <p:cxnSp>
          <p:nvCxnSpPr>
            <p:cNvPr id="651" name="Google Shape;651;p3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2" name="Google Shape;652;p3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53" name="Google Shape;653;p3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54" name="Google Shape;654;p36"/>
          <p:cNvGrpSpPr/>
          <p:nvPr/>
        </p:nvGrpSpPr>
        <p:grpSpPr>
          <a:xfrm>
            <a:off x="286625" y="3999999"/>
            <a:ext cx="145867" cy="958251"/>
            <a:chOff x="286625" y="3923799"/>
            <a:chExt cx="145867" cy="958251"/>
          </a:xfrm>
        </p:grpSpPr>
        <p:sp>
          <p:nvSpPr>
            <p:cNvPr id="655" name="Google Shape;655;p3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36"/>
            <p:cNvGrpSpPr/>
            <p:nvPr/>
          </p:nvGrpSpPr>
          <p:grpSpPr>
            <a:xfrm>
              <a:off x="298112" y="4342643"/>
              <a:ext cx="110182" cy="126862"/>
              <a:chOff x="281100" y="2027800"/>
              <a:chExt cx="140700" cy="162000"/>
            </a:xfrm>
          </p:grpSpPr>
          <p:sp>
            <p:nvSpPr>
              <p:cNvPr id="657" name="Google Shape;657;p3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6"/>
              <p:cNvGrpSpPr/>
              <p:nvPr/>
            </p:nvGrpSpPr>
            <p:grpSpPr>
              <a:xfrm>
                <a:off x="308875" y="2088450"/>
                <a:ext cx="85200" cy="40700"/>
                <a:chOff x="308875" y="2087000"/>
                <a:chExt cx="85200" cy="40700"/>
              </a:xfrm>
            </p:grpSpPr>
            <p:cxnSp>
              <p:nvCxnSpPr>
                <p:cNvPr id="659" name="Google Shape;659;p3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3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61" name="Google Shape;661;p36"/>
            <p:cNvGrpSpPr/>
            <p:nvPr/>
          </p:nvGrpSpPr>
          <p:grpSpPr>
            <a:xfrm>
              <a:off x="286625" y="3923799"/>
              <a:ext cx="133200" cy="133200"/>
              <a:chOff x="286625" y="3648899"/>
              <a:chExt cx="133200" cy="133200"/>
            </a:xfrm>
          </p:grpSpPr>
          <p:sp>
            <p:nvSpPr>
              <p:cNvPr id="662" name="Google Shape;662;p3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36">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666" name="Google Shape;666;p36"/>
          <p:cNvSpPr txBox="1">
            <a:spLocks noGrp="1"/>
          </p:cNvSpPr>
          <p:nvPr>
            <p:ph type="subTitle" idx="1"/>
          </p:nvPr>
        </p:nvSpPr>
        <p:spPr>
          <a:xfrm>
            <a:off x="796199" y="2571750"/>
            <a:ext cx="7530115" cy="1828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Pada dasarnya proses </a:t>
            </a:r>
            <a:r>
              <a:rPr lang="en" b="1" dirty="0"/>
              <a:t>flip vertikal</a:t>
            </a:r>
            <a:r>
              <a:rPr lang="en" dirty="0"/>
              <a:t> adalah meletakkan titik </a:t>
            </a:r>
            <a:r>
              <a:rPr lang="en" b="1" dirty="0"/>
              <a:t>vertikal</a:t>
            </a:r>
            <a:r>
              <a:rPr lang="en" dirty="0"/>
              <a:t> secara </a:t>
            </a:r>
            <a:r>
              <a:rPr lang="en" b="1" dirty="0"/>
              <a:t>berkebalikan</a:t>
            </a:r>
            <a:r>
              <a:rPr lang="en" dirty="0"/>
              <a:t>. Jadi setiap pixel y pada gambar asal akan di letakkan di pixel height – (y+1) pada gambar hasil</a:t>
            </a:r>
            <a:endParaRPr dirty="0"/>
          </a:p>
        </p:txBody>
      </p:sp>
      <p:sp>
        <p:nvSpPr>
          <p:cNvPr id="698" name="Google Shape;698;p3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2C05BFD-30F9-4946-B199-76313B77CE22}"/>
              </a:ext>
            </a:extLst>
          </p:cNvPr>
          <p:cNvPicPr>
            <a:picLocks noChangeAspect="1"/>
          </p:cNvPicPr>
          <p:nvPr/>
        </p:nvPicPr>
        <p:blipFill>
          <a:blip r:embed="rId5"/>
          <a:stretch>
            <a:fillRect/>
          </a:stretch>
        </p:blipFill>
        <p:spPr>
          <a:xfrm>
            <a:off x="2386174" y="822693"/>
            <a:ext cx="4371652" cy="1900718"/>
          </a:xfrm>
          <a:prstGeom prst="rect">
            <a:avLst/>
          </a:prstGeom>
        </p:spPr>
      </p:pic>
    </p:spTree>
    <p:extLst>
      <p:ext uri="{BB962C8B-B14F-4D97-AF65-F5344CB8AC3E}">
        <p14:creationId xmlns:p14="http://schemas.microsoft.com/office/powerpoint/2010/main" val="227050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91" name="Google Shape;591;p3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/MANIPULASI RGB</a:t>
            </a:r>
            <a:endParaRPr sz="4800" dirty="0"/>
          </a:p>
        </p:txBody>
      </p:sp>
      <p:sp>
        <p:nvSpPr>
          <p:cNvPr id="592" name="Google Shape;592;p3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594" name="Google Shape;594;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5"/>
          <p:cNvCxnSpPr/>
          <p:nvPr/>
        </p:nvCxnSpPr>
        <p:spPr>
          <a:xfrm>
            <a:off x="4285625"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596" name="Google Shape;596;p35"/>
          <p:cNvGrpSpPr/>
          <p:nvPr/>
        </p:nvGrpSpPr>
        <p:grpSpPr>
          <a:xfrm>
            <a:off x="5380450" y="1070563"/>
            <a:ext cx="2867518" cy="3002387"/>
            <a:chOff x="5380450" y="1070563"/>
            <a:chExt cx="2867518" cy="3002387"/>
          </a:xfrm>
        </p:grpSpPr>
        <p:sp>
          <p:nvSpPr>
            <p:cNvPr id="597" name="Google Shape;597;p35"/>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5"/>
            <p:cNvGrpSpPr/>
            <p:nvPr/>
          </p:nvGrpSpPr>
          <p:grpSpPr>
            <a:xfrm>
              <a:off x="5380450" y="1200275"/>
              <a:ext cx="1386600" cy="449700"/>
              <a:chOff x="5270675" y="1411375"/>
              <a:chExt cx="1386600" cy="449700"/>
            </a:xfrm>
          </p:grpSpPr>
          <p:sp>
            <p:nvSpPr>
              <p:cNvPr id="603" name="Google Shape;603;p35"/>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5"/>
              <p:cNvGrpSpPr/>
              <p:nvPr/>
            </p:nvGrpSpPr>
            <p:grpSpPr>
              <a:xfrm>
                <a:off x="5794626" y="1542600"/>
                <a:ext cx="706512" cy="187247"/>
                <a:chOff x="5784976" y="732725"/>
                <a:chExt cx="706512" cy="187247"/>
              </a:xfrm>
            </p:grpSpPr>
            <p:sp>
              <p:nvSpPr>
                <p:cNvPr id="607" name="Google Shape;607;p35"/>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5"/>
            <p:cNvGrpSpPr/>
            <p:nvPr/>
          </p:nvGrpSpPr>
          <p:grpSpPr>
            <a:xfrm>
              <a:off x="6533820" y="2611181"/>
              <a:ext cx="1714149" cy="744321"/>
              <a:chOff x="6709845" y="3859168"/>
              <a:chExt cx="1714149" cy="744321"/>
            </a:xfrm>
          </p:grpSpPr>
          <p:grpSp>
            <p:nvGrpSpPr>
              <p:cNvPr id="611" name="Google Shape;611;p35"/>
              <p:cNvGrpSpPr/>
              <p:nvPr/>
            </p:nvGrpSpPr>
            <p:grpSpPr>
              <a:xfrm>
                <a:off x="6709845" y="3859168"/>
                <a:ext cx="1714149" cy="744321"/>
                <a:chOff x="6709845" y="3859168"/>
                <a:chExt cx="1714149" cy="744321"/>
              </a:xfrm>
            </p:grpSpPr>
            <p:sp>
              <p:nvSpPr>
                <p:cNvPr id="612" name="Google Shape;612;p35"/>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7629944" y="4025885"/>
                <a:ext cx="545407" cy="410286"/>
                <a:chOff x="7629944" y="4025885"/>
                <a:chExt cx="545407" cy="410286"/>
              </a:xfrm>
            </p:grpSpPr>
            <p:sp>
              <p:nvSpPr>
                <p:cNvPr id="622" name="Google Shape;622;p35"/>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 name="Google Shape;626;p35"/>
            <p:cNvGrpSpPr/>
            <p:nvPr/>
          </p:nvGrpSpPr>
          <p:grpSpPr>
            <a:xfrm>
              <a:off x="5573850" y="3355500"/>
              <a:ext cx="381600" cy="356700"/>
              <a:chOff x="1062200" y="3366813"/>
              <a:chExt cx="381600" cy="356700"/>
            </a:xfrm>
          </p:grpSpPr>
          <p:sp>
            <p:nvSpPr>
              <p:cNvPr id="627" name="Google Shape;627;p35"/>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5"/>
              <p:cNvGrpSpPr/>
              <p:nvPr/>
            </p:nvGrpSpPr>
            <p:grpSpPr>
              <a:xfrm>
                <a:off x="1138484" y="3433275"/>
                <a:ext cx="229200" cy="229200"/>
                <a:chOff x="955447" y="3891500"/>
                <a:chExt cx="229200" cy="229200"/>
              </a:xfrm>
            </p:grpSpPr>
            <p:sp>
              <p:nvSpPr>
                <p:cNvPr id="629" name="Google Shape;629;p3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5"/>
            <p:cNvGrpSpPr/>
            <p:nvPr/>
          </p:nvGrpSpPr>
          <p:grpSpPr>
            <a:xfrm rot="5400000">
              <a:off x="5462261" y="2839775"/>
              <a:ext cx="604800" cy="147600"/>
              <a:chOff x="7688649" y="828750"/>
              <a:chExt cx="604800" cy="147600"/>
            </a:xfrm>
          </p:grpSpPr>
          <p:sp>
            <p:nvSpPr>
              <p:cNvPr id="632" name="Google Shape;632;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532065"/>
      </p:ext>
    </p:extLst>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1343</Words>
  <Application>Microsoft Office PowerPoint</Application>
  <PresentationFormat>On-screen Show (16:9)</PresentationFormat>
  <Paragraphs>138</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Oswald</vt:lpstr>
      <vt:lpstr>Fira Code Light</vt:lpstr>
      <vt:lpstr>Fira Code</vt:lpstr>
      <vt:lpstr>Arial</vt:lpstr>
      <vt:lpstr>How to Code Workshop by Slidesgo</vt:lpstr>
      <vt:lpstr>LAPORAN PRAKTIKUM</vt:lpstr>
      <vt:lpstr>/MEMBACA &amp; MENYIMPAN FILE GAMBAR</vt:lpstr>
      <vt:lpstr>PowerPoint Presentation</vt:lpstr>
      <vt:lpstr>PowerPoint Presentation</vt:lpstr>
      <vt:lpstr>/MEMBACA DATA GAMBAR</vt:lpstr>
      <vt:lpstr>PowerPoint Presentation</vt:lpstr>
      <vt:lpstr>PowerPoint Presentation</vt:lpstr>
      <vt:lpstr>PowerPoint Presentation</vt:lpstr>
      <vt:lpstr>/MANIPULASI RGB</vt:lpstr>
      <vt:lpstr>PowerPoint Presentation</vt:lpstr>
      <vt:lpstr>PowerPoint Presentation</vt:lpstr>
      <vt:lpstr>/KUANTISASI DATA CITRA</vt:lpstr>
      <vt:lpstr>PowerPoint Presentation</vt:lpstr>
      <vt:lpstr>PowerPoint Presentation</vt:lpstr>
      <vt:lpstr>PowerPoint Presentation</vt:lpstr>
      <vt:lpstr>/PENGOLAHAN CITRA DERAJAT KEABUAN</vt:lpstr>
      <vt:lpstr>PowerPoint Presentation</vt:lpstr>
      <vt:lpstr>PowerPoint Presentation</vt:lpstr>
      <vt:lpstr>PowerPoint Presentation</vt:lpstr>
      <vt:lpstr>PowerPoint Presentation</vt:lpstr>
      <vt:lpstr>/HISTOGRAM CITRA DERAJAT KEABUAN</vt:lpstr>
      <vt:lpstr>PowerPoint Presentation</vt:lpstr>
      <vt:lpstr>PowerPoint Presentation</vt:lpstr>
      <vt:lpstr>PowerPoint Presentation</vt:lpstr>
      <vt:lpstr>PowerPoint Presentation</vt:lpstr>
      <vt:lpstr>/HISTOGRAM EQUALIZATION</vt:lpstr>
      <vt:lpstr>PowerPoint Presentation</vt:lpstr>
      <vt:lpstr>PowerPoint Presentation</vt:lpstr>
      <vt:lpstr>/KONVOLUSI &amp; IMAGE FILTERING</vt:lpstr>
      <vt:lpstr>PowerPoint Presentation</vt:lpstr>
      <vt:lpstr>PowerPoint Presentation</vt:lpstr>
      <vt:lpstr>PowerPoint Presentation</vt:lpstr>
      <vt:lpstr>&lt;TERIMA KASIH&gt;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PRAKTIKUM</dc:title>
  <cp:lastModifiedBy>Muhammad Alif Hanafiah</cp:lastModifiedBy>
  <cp:revision>106</cp:revision>
  <dcterms:modified xsi:type="dcterms:W3CDTF">2022-04-25T07:00:37Z</dcterms:modified>
</cp:coreProperties>
</file>