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9" r:id="rId4"/>
    <p:sldId id="258" r:id="rId5"/>
    <p:sldId id="270" r:id="rId6"/>
    <p:sldId id="271" r:id="rId7"/>
    <p:sldId id="264" r:id="rId8"/>
    <p:sldId id="272" r:id="rId9"/>
    <p:sldId id="273" r:id="rId10"/>
    <p:sldId id="274" r:id="rId11"/>
    <p:sldId id="275" r:id="rId12"/>
    <p:sldId id="276" r:id="rId13"/>
    <p:sldId id="277" r:id="rId14"/>
    <p:sldId id="278" r:id="rId15"/>
    <p:sldId id="266" r:id="rId16"/>
    <p:sldId id="267" r:id="rId17"/>
    <p:sldId id="279" r:id="rId18"/>
    <p:sldId id="280" r:id="rId19"/>
    <p:sldId id="281" r:id="rId20"/>
    <p:sldId id="265" r:id="rId21"/>
    <p:sldId id="268"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5330F88-303E-4AF5-9380-28325314C8B5}">
          <p14:sldIdLst>
            <p14:sldId id="256"/>
          </p14:sldIdLst>
        </p14:section>
        <p14:section name="Untitled Section" id="{04522437-8C07-47B5-A80A-E0400BF352F2}">
          <p14:sldIdLst>
            <p14:sldId id="257"/>
            <p14:sldId id="269"/>
            <p14:sldId id="258"/>
            <p14:sldId id="270"/>
            <p14:sldId id="271"/>
            <p14:sldId id="264"/>
            <p14:sldId id="272"/>
            <p14:sldId id="273"/>
            <p14:sldId id="274"/>
            <p14:sldId id="275"/>
            <p14:sldId id="276"/>
            <p14:sldId id="277"/>
            <p14:sldId id="278"/>
            <p14:sldId id="266"/>
            <p14:sldId id="267"/>
            <p14:sldId id="279"/>
            <p14:sldId id="280"/>
            <p14:sldId id="281"/>
            <p14:sldId id="265"/>
            <p14:sldId id="26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265" autoAdjust="0"/>
    <p:restoredTop sz="94660"/>
  </p:normalViewPr>
  <p:slideViewPr>
    <p:cSldViewPr snapToGrid="0" snapToObjects="1">
      <p:cViewPr>
        <p:scale>
          <a:sx n="75" d="100"/>
          <a:sy n="75" d="100"/>
        </p:scale>
        <p:origin x="341" y="1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1/6/2025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3AD630B4-4CCC-7B1D-1803-DAED942D7E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Raspberries at a farmer's market">
            <a:extLst>
              <a:ext uri="{FF2B5EF4-FFF2-40B4-BE49-F238E27FC236}">
                <a16:creationId xmlns:a16="http://schemas.microsoft.com/office/drawing/2014/main" id="{646585B4-E4B6-8B42-8867-3B894D589456}"/>
              </a:ext>
            </a:extLst>
          </p:cNvPr>
          <p:cNvPicPr>
            <a:picLocks noChangeAspect="1"/>
          </p:cNvPicPr>
          <p:nvPr/>
        </p:nvPicPr>
        <p:blipFill>
          <a:blip r:embed="rId2">
            <a:alphaModFix amt="50000"/>
          </a:blip>
          <a:srcRect l="11333"/>
          <a:stretch/>
        </p:blipFill>
        <p:spPr>
          <a:xfrm>
            <a:off x="20" y="10"/>
            <a:ext cx="9143979" cy="6857990"/>
          </a:xfrm>
          <a:prstGeom prst="rect">
            <a:avLst/>
          </a:prstGeom>
        </p:spPr>
      </p:pic>
      <p:sp>
        <p:nvSpPr>
          <p:cNvPr id="2" name="Title 1"/>
          <p:cNvSpPr>
            <a:spLocks noGrp="1"/>
          </p:cNvSpPr>
          <p:nvPr>
            <p:ph type="ctrTitle"/>
          </p:nvPr>
        </p:nvSpPr>
        <p:spPr>
          <a:xfrm>
            <a:off x="571500" y="1137434"/>
            <a:ext cx="5886450" cy="3204429"/>
          </a:xfrm>
        </p:spPr>
        <p:txBody>
          <a:bodyPr anchor="t">
            <a:normAutofit/>
          </a:bodyPr>
          <a:lstStyle/>
          <a:p>
            <a:pPr algn="l"/>
            <a:r>
              <a:rPr lang="en-US" sz="3500" dirty="0">
                <a:solidFill>
                  <a:srgbClr val="FFFFFF"/>
                </a:solidFill>
              </a:rPr>
              <a:t>Farmers' Market Setup and Launch</a:t>
            </a:r>
          </a:p>
        </p:txBody>
      </p:sp>
      <p:sp>
        <p:nvSpPr>
          <p:cNvPr id="3" name="Subtitle 2"/>
          <p:cNvSpPr>
            <a:spLocks noGrp="1"/>
          </p:cNvSpPr>
          <p:nvPr>
            <p:ph type="subTitle" idx="1"/>
          </p:nvPr>
        </p:nvSpPr>
        <p:spPr>
          <a:xfrm>
            <a:off x="571500" y="4792531"/>
            <a:ext cx="4000500" cy="1089423"/>
          </a:xfrm>
        </p:spPr>
        <p:txBody>
          <a:bodyPr anchor="b">
            <a:normAutofit/>
          </a:bodyPr>
          <a:lstStyle/>
          <a:p>
            <a:pPr algn="l"/>
            <a:r>
              <a:rPr lang="en-US" sz="1600">
                <a:solidFill>
                  <a:srgbClr val="FFFFFF"/>
                </a:solidFill>
              </a:rPr>
              <a:t>Project by: Ali Abedini, Elham Keshavarzsafiei, Aynaz Sardast, Shakiba Salmanpour, and Md Fahim Hossain</a:t>
            </a:r>
          </a:p>
        </p:txBody>
      </p:sp>
      <p:cxnSp>
        <p:nvCxnSpPr>
          <p:cNvPr id="15" name="Straight Connector 14">
            <a:extLst>
              <a:ext uri="{FF2B5EF4-FFF2-40B4-BE49-F238E27FC236}">
                <a16:creationId xmlns:a16="http://schemas.microsoft.com/office/drawing/2014/main" id="{49264613-F0F7-08CE-0ADF-98407A64DAE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8855" y="871146"/>
            <a:ext cx="552704"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22632" y="1922631"/>
            <a:ext cx="6875818" cy="3030558"/>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Rectangle 90">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63321" y="3165298"/>
            <a:ext cx="4355594" cy="302895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742858" y="2085760"/>
            <a:ext cx="6857572" cy="268605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Freeform: Shape 92">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1161554" y="1712395"/>
            <a:ext cx="4808302" cy="3066500"/>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E583D10-B334-E3FE-4811-4587F855ED02}"/>
              </a:ext>
            </a:extLst>
          </p:cNvPr>
          <p:cNvSpPr>
            <a:spLocks noGrp="1"/>
          </p:cNvSpPr>
          <p:nvPr>
            <p:ph type="title"/>
          </p:nvPr>
        </p:nvSpPr>
        <p:spPr>
          <a:xfrm>
            <a:off x="495030" y="2767106"/>
            <a:ext cx="2160621" cy="3071906"/>
          </a:xfrm>
        </p:spPr>
        <p:txBody>
          <a:bodyPr vert="horz" lIns="91440" tIns="45720" rIns="91440" bIns="45720" rtlCol="0" anchor="t">
            <a:normAutofit/>
          </a:bodyPr>
          <a:lstStyle/>
          <a:p>
            <a:pPr algn="l" defTabSz="914400">
              <a:lnSpc>
                <a:spcPct val="90000"/>
              </a:lnSpc>
            </a:pPr>
            <a:r>
              <a:rPr lang="en-US" sz="3500" kern="1200">
                <a:solidFill>
                  <a:srgbClr val="FFFFFF"/>
                </a:solidFill>
                <a:latin typeface="+mj-lt"/>
                <a:ea typeface="+mj-ea"/>
                <a:cs typeface="+mj-cs"/>
              </a:rPr>
              <a:t>Project Structure Plan Graph</a:t>
            </a:r>
          </a:p>
        </p:txBody>
      </p:sp>
      <p:pic>
        <p:nvPicPr>
          <p:cNvPr id="71" name="Content Placeholder 70">
            <a:extLst>
              <a:ext uri="{FF2B5EF4-FFF2-40B4-BE49-F238E27FC236}">
                <a16:creationId xmlns:a16="http://schemas.microsoft.com/office/drawing/2014/main" id="{90C48FF6-E814-F8C3-DD36-8088A73869DE}"/>
              </a:ext>
            </a:extLst>
          </p:cNvPr>
          <p:cNvPicPr>
            <a:picLocks noGrp="1" noChangeAspect="1"/>
          </p:cNvPicPr>
          <p:nvPr>
            <p:ph idx="1"/>
          </p:nvPr>
        </p:nvPicPr>
        <p:blipFill>
          <a:blip r:embed="rId2"/>
          <a:stretch>
            <a:fillRect/>
          </a:stretch>
        </p:blipFill>
        <p:spPr>
          <a:xfrm>
            <a:off x="3376821" y="2053850"/>
            <a:ext cx="5419311" cy="3341110"/>
          </a:xfrm>
          <a:prstGeom prst="rect">
            <a:avLst/>
          </a:prstGeom>
        </p:spPr>
      </p:pic>
    </p:spTree>
    <p:extLst>
      <p:ext uri="{BB962C8B-B14F-4D97-AF65-F5344CB8AC3E}">
        <p14:creationId xmlns:p14="http://schemas.microsoft.com/office/powerpoint/2010/main" val="1743757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22632" y="1922631"/>
            <a:ext cx="6875818" cy="3030558"/>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63321" y="3165298"/>
            <a:ext cx="4355594" cy="302895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742858" y="2085760"/>
            <a:ext cx="6857572" cy="268605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1161554" y="1712395"/>
            <a:ext cx="4808302" cy="3066500"/>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FC826B2-AE6D-F4DF-8D55-B9EC7E8AABF4}"/>
              </a:ext>
            </a:extLst>
          </p:cNvPr>
          <p:cNvSpPr>
            <a:spLocks noGrp="1"/>
          </p:cNvSpPr>
          <p:nvPr>
            <p:ph type="title"/>
          </p:nvPr>
        </p:nvSpPr>
        <p:spPr>
          <a:xfrm>
            <a:off x="495030" y="2767106"/>
            <a:ext cx="2160621" cy="3071906"/>
          </a:xfrm>
        </p:spPr>
        <p:txBody>
          <a:bodyPr vert="horz" lIns="91440" tIns="45720" rIns="91440" bIns="45720" rtlCol="0" anchor="t">
            <a:normAutofit/>
          </a:bodyPr>
          <a:lstStyle/>
          <a:p>
            <a:pPr algn="l" defTabSz="914400">
              <a:lnSpc>
                <a:spcPct val="90000"/>
              </a:lnSpc>
            </a:pPr>
            <a:r>
              <a:rPr lang="en-US" sz="3500" kern="1200">
                <a:solidFill>
                  <a:srgbClr val="FFFFFF"/>
                </a:solidFill>
                <a:latin typeface="+mj-lt"/>
                <a:ea typeface="+mj-ea"/>
                <a:cs typeface="+mj-cs"/>
              </a:rPr>
              <a:t>Work Package 1: Define Scope</a:t>
            </a:r>
          </a:p>
        </p:txBody>
      </p:sp>
      <p:graphicFrame>
        <p:nvGraphicFramePr>
          <p:cNvPr id="6" name="Content Placeholder 5">
            <a:extLst>
              <a:ext uri="{FF2B5EF4-FFF2-40B4-BE49-F238E27FC236}">
                <a16:creationId xmlns:a16="http://schemas.microsoft.com/office/drawing/2014/main" id="{0AA19D18-1369-86AB-E37A-0A65A9CE3030}"/>
              </a:ext>
            </a:extLst>
          </p:cNvPr>
          <p:cNvGraphicFramePr>
            <a:graphicFrameLocks noGrp="1"/>
          </p:cNvGraphicFramePr>
          <p:nvPr>
            <p:ph idx="1"/>
            <p:extLst>
              <p:ext uri="{D42A27DB-BD31-4B8C-83A1-F6EECF244321}">
                <p14:modId xmlns:p14="http://schemas.microsoft.com/office/powerpoint/2010/main" val="835229386"/>
              </p:ext>
            </p:extLst>
          </p:nvPr>
        </p:nvGraphicFramePr>
        <p:xfrm>
          <a:off x="3376821" y="805606"/>
          <a:ext cx="5419314" cy="5246797"/>
        </p:xfrm>
        <a:graphic>
          <a:graphicData uri="http://schemas.openxmlformats.org/drawingml/2006/table">
            <a:tbl>
              <a:tblPr firstRow="1" firstCol="1" lastRow="1" lastCol="1" bandRow="1" bandCol="1">
                <a:tableStyleId>{69CF1AB2-1976-4502-BF36-3FF5EA218861}</a:tableStyleId>
              </a:tblPr>
              <a:tblGrid>
                <a:gridCol w="1332244">
                  <a:extLst>
                    <a:ext uri="{9D8B030D-6E8A-4147-A177-3AD203B41FA5}">
                      <a16:colId xmlns:a16="http://schemas.microsoft.com/office/drawing/2014/main" val="1615462951"/>
                    </a:ext>
                  </a:extLst>
                </a:gridCol>
                <a:gridCol w="802550">
                  <a:extLst>
                    <a:ext uri="{9D8B030D-6E8A-4147-A177-3AD203B41FA5}">
                      <a16:colId xmlns:a16="http://schemas.microsoft.com/office/drawing/2014/main" val="3544975981"/>
                    </a:ext>
                  </a:extLst>
                </a:gridCol>
                <a:gridCol w="985129">
                  <a:extLst>
                    <a:ext uri="{9D8B030D-6E8A-4147-A177-3AD203B41FA5}">
                      <a16:colId xmlns:a16="http://schemas.microsoft.com/office/drawing/2014/main" val="1192490355"/>
                    </a:ext>
                  </a:extLst>
                </a:gridCol>
                <a:gridCol w="2299391">
                  <a:extLst>
                    <a:ext uri="{9D8B030D-6E8A-4147-A177-3AD203B41FA5}">
                      <a16:colId xmlns:a16="http://schemas.microsoft.com/office/drawing/2014/main" val="2675703592"/>
                    </a:ext>
                  </a:extLst>
                </a:gridCol>
              </a:tblGrid>
              <a:tr h="306644">
                <a:tc gridSpan="4">
                  <a:txBody>
                    <a:bodyPr/>
                    <a:lstStyle/>
                    <a:p>
                      <a:pPr marL="0" marR="0" algn="ctr">
                        <a:lnSpc>
                          <a:spcPct val="107000"/>
                        </a:lnSpc>
                        <a:spcAft>
                          <a:spcPts val="800"/>
                        </a:spcAft>
                      </a:pPr>
                      <a:r>
                        <a:rPr lang="en-US" sz="1200" kern="100">
                          <a:solidFill>
                            <a:schemeClr val="tx1"/>
                          </a:solidFill>
                          <a:effectLst/>
                        </a:rPr>
                        <a:t>Work Package 1: Define Scope</a:t>
                      </a:r>
                      <a:endParaRPr lang="en-US" sz="1200" kern="100">
                        <a:solidFill>
                          <a:schemeClr val="tx1"/>
                        </a:solidFill>
                        <a:effectLst/>
                        <a:latin typeface="Aptos" panose="020B0004020202020204" pitchFamily="34" charset="0"/>
                        <a:ea typeface="Aptos" panose="020B0004020202020204" pitchFamily="34" charset="0"/>
                        <a:cs typeface="Arial" panose="020B0604020202020204" pitchFamily="34" charset="0"/>
                      </a:endParaRPr>
                    </a:p>
                  </a:txBody>
                  <a:tcPr marL="74589" marR="74589" marT="40057" marB="40057"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898204062"/>
                  </a:ext>
                </a:extLst>
              </a:tr>
              <a:tr h="467011">
                <a:tc>
                  <a:txBody>
                    <a:bodyPr/>
                    <a:lstStyle/>
                    <a:p>
                      <a:pPr marL="0" marR="0">
                        <a:lnSpc>
                          <a:spcPct val="107000"/>
                        </a:lnSpc>
                        <a:spcAft>
                          <a:spcPts val="800"/>
                        </a:spcAft>
                      </a:pPr>
                      <a:r>
                        <a:rPr lang="en-US" sz="1100" kern="100">
                          <a:solidFill>
                            <a:schemeClr val="tx1"/>
                          </a:solidFill>
                          <a:effectLst/>
                        </a:rPr>
                        <a:t>Date:</a:t>
                      </a:r>
                      <a:r>
                        <a:rPr lang="en-US" sz="1100" kern="0">
                          <a:solidFill>
                            <a:schemeClr val="tx1"/>
                          </a:solidFill>
                          <a:effectLst/>
                        </a:rPr>
                        <a:t> </a:t>
                      </a:r>
                      <a:r>
                        <a:rPr lang="en-US" sz="1100" kern="100">
                          <a:solidFill>
                            <a:schemeClr val="tx1"/>
                          </a:solidFill>
                          <a:effectLst/>
                        </a:rPr>
                        <a:t>2025-01-02</a:t>
                      </a:r>
                      <a:endParaRPr lang="en-US" sz="1200" kern="100">
                        <a:solidFill>
                          <a:schemeClr val="tx1"/>
                        </a:solidFill>
                        <a:effectLst/>
                        <a:latin typeface="Aptos" panose="020B0004020202020204" pitchFamily="34" charset="0"/>
                        <a:ea typeface="Aptos" panose="020B0004020202020204" pitchFamily="34" charset="0"/>
                        <a:cs typeface="Arial" panose="020B0604020202020204" pitchFamily="34" charset="0"/>
                      </a:endParaRPr>
                    </a:p>
                  </a:txBody>
                  <a:tcPr marL="74589" marR="74589" marT="40057" marB="40057" anchor="ctr"/>
                </a:tc>
                <a:tc>
                  <a:txBody>
                    <a:bodyPr/>
                    <a:lstStyle/>
                    <a:p>
                      <a:pPr marL="0" marR="0">
                        <a:lnSpc>
                          <a:spcPct val="107000"/>
                        </a:lnSpc>
                        <a:spcAft>
                          <a:spcPts val="800"/>
                        </a:spcAft>
                      </a:pPr>
                      <a:r>
                        <a:rPr lang="en-US" sz="1100" kern="100" dirty="0">
                          <a:solidFill>
                            <a:schemeClr val="tx1"/>
                          </a:solidFill>
                          <a:effectLst/>
                        </a:rPr>
                        <a:t>Version: 1.0</a:t>
                      </a:r>
                      <a:endParaRPr lang="en-US" sz="1200" kern="100" dirty="0">
                        <a:solidFill>
                          <a:schemeClr val="tx1"/>
                        </a:solidFill>
                        <a:effectLst/>
                        <a:latin typeface="Aptos" panose="020B0004020202020204" pitchFamily="34" charset="0"/>
                        <a:ea typeface="+mn-ea"/>
                        <a:cs typeface="Arial" panose="020B0604020202020204" pitchFamily="34" charset="0"/>
                      </a:endParaRPr>
                    </a:p>
                  </a:txBody>
                  <a:tcPr marL="74589" marR="74589" marT="40057" marB="40057" anchor="ctr"/>
                </a:tc>
                <a:tc>
                  <a:txBody>
                    <a:bodyPr/>
                    <a:lstStyle/>
                    <a:p>
                      <a:pPr marL="0" marR="0">
                        <a:lnSpc>
                          <a:spcPct val="107000"/>
                        </a:lnSpc>
                        <a:spcAft>
                          <a:spcPts val="800"/>
                        </a:spcAft>
                      </a:pPr>
                      <a:r>
                        <a:rPr lang="en-US" sz="1100" kern="100" dirty="0">
                          <a:solidFill>
                            <a:schemeClr val="tx1"/>
                          </a:solidFill>
                          <a:effectLst/>
                        </a:rPr>
                        <a:t>WP Nr.:</a:t>
                      </a:r>
                      <a:r>
                        <a:rPr lang="en-US" sz="1100" kern="0" dirty="0">
                          <a:solidFill>
                            <a:schemeClr val="tx1"/>
                          </a:solidFill>
                          <a:effectLst/>
                        </a:rPr>
                        <a:t> </a:t>
                      </a:r>
                      <a:r>
                        <a:rPr lang="en-US" sz="1100" kern="100" dirty="0">
                          <a:solidFill>
                            <a:schemeClr val="tx1"/>
                          </a:solidFill>
                          <a:effectLst/>
                        </a:rPr>
                        <a:t>1110</a:t>
                      </a:r>
                      <a:endParaRPr lang="en-US" sz="1200" kern="100" dirty="0">
                        <a:solidFill>
                          <a:schemeClr val="tx1"/>
                        </a:solidFill>
                        <a:effectLst/>
                        <a:latin typeface="Aptos" panose="020B0004020202020204" pitchFamily="34" charset="0"/>
                        <a:ea typeface="Aptos" panose="020B0004020202020204" pitchFamily="34" charset="0"/>
                        <a:cs typeface="Arial" panose="020B0604020202020204" pitchFamily="34" charset="0"/>
                      </a:endParaRPr>
                    </a:p>
                  </a:txBody>
                  <a:tcPr marL="74589" marR="74589" marT="40057" marB="40057" anchor="ctr"/>
                </a:tc>
                <a:tc>
                  <a:txBody>
                    <a:bodyPr/>
                    <a:lstStyle/>
                    <a:p>
                      <a:pPr marL="0" marR="0">
                        <a:lnSpc>
                          <a:spcPct val="107000"/>
                        </a:lnSpc>
                        <a:spcAft>
                          <a:spcPts val="800"/>
                        </a:spcAft>
                      </a:pPr>
                      <a:r>
                        <a:rPr lang="en-US" sz="1100" kern="100">
                          <a:solidFill>
                            <a:schemeClr val="tx1"/>
                          </a:solidFill>
                          <a:effectLst/>
                        </a:rPr>
                        <a:t>Project:</a:t>
                      </a:r>
                      <a:r>
                        <a:rPr lang="en-US" sz="1100" kern="0">
                          <a:solidFill>
                            <a:schemeClr val="tx1"/>
                          </a:solidFill>
                          <a:effectLst/>
                        </a:rPr>
                        <a:t> </a:t>
                      </a:r>
                      <a:r>
                        <a:rPr lang="en-US" sz="1100" kern="100">
                          <a:solidFill>
                            <a:schemeClr val="tx1"/>
                          </a:solidFill>
                          <a:effectLst/>
                        </a:rPr>
                        <a:t>Farmers' Market Setup and Launch</a:t>
                      </a:r>
                      <a:endParaRPr lang="en-US" sz="1200" kern="100">
                        <a:solidFill>
                          <a:schemeClr val="tx1"/>
                        </a:solidFill>
                        <a:effectLst/>
                        <a:latin typeface="Aptos" panose="020B0004020202020204" pitchFamily="34" charset="0"/>
                        <a:ea typeface="Aptos" panose="020B0004020202020204" pitchFamily="34" charset="0"/>
                        <a:cs typeface="Arial" panose="020B0604020202020204" pitchFamily="34" charset="0"/>
                      </a:endParaRPr>
                    </a:p>
                  </a:txBody>
                  <a:tcPr marL="74589" marR="74589" marT="40057" marB="40057" anchor="ctr"/>
                </a:tc>
                <a:extLst>
                  <a:ext uri="{0D108BD9-81ED-4DB2-BD59-A6C34878D82A}">
                    <a16:rowId xmlns:a16="http://schemas.microsoft.com/office/drawing/2014/main" val="3837312539"/>
                  </a:ext>
                </a:extLst>
              </a:tr>
              <a:tr h="289655">
                <a:tc>
                  <a:txBody>
                    <a:bodyPr/>
                    <a:lstStyle/>
                    <a:p>
                      <a:pPr marL="0" marR="0" algn="r">
                        <a:lnSpc>
                          <a:spcPct val="107000"/>
                        </a:lnSpc>
                        <a:spcAft>
                          <a:spcPts val="800"/>
                        </a:spcAft>
                      </a:pPr>
                      <a:r>
                        <a:rPr lang="en-US" sz="1100" kern="100">
                          <a:solidFill>
                            <a:schemeClr val="tx1"/>
                          </a:solidFill>
                          <a:effectLst/>
                        </a:rPr>
                        <a:t>Project phase</a:t>
                      </a:r>
                      <a:endParaRPr lang="en-US" sz="1200" kern="100">
                        <a:solidFill>
                          <a:schemeClr val="tx1"/>
                        </a:solidFill>
                        <a:effectLst/>
                        <a:latin typeface="Aptos" panose="020B0004020202020204" pitchFamily="34" charset="0"/>
                        <a:ea typeface="Aptos" panose="020B0004020202020204" pitchFamily="34" charset="0"/>
                        <a:cs typeface="Arial" panose="020B0604020202020204" pitchFamily="34" charset="0"/>
                      </a:endParaRPr>
                    </a:p>
                  </a:txBody>
                  <a:tcPr marL="74589" marR="74589" marT="40057" marB="40057" anchor="ctr"/>
                </a:tc>
                <a:tc gridSpan="3">
                  <a:txBody>
                    <a:bodyPr/>
                    <a:lstStyle/>
                    <a:p>
                      <a:pPr marL="0" marR="0">
                        <a:lnSpc>
                          <a:spcPct val="107000"/>
                        </a:lnSpc>
                        <a:spcAft>
                          <a:spcPts val="800"/>
                        </a:spcAft>
                      </a:pPr>
                      <a:r>
                        <a:rPr lang="en-US" sz="1100" kern="100">
                          <a:solidFill>
                            <a:schemeClr val="tx1"/>
                          </a:solidFill>
                          <a:effectLst/>
                        </a:rPr>
                        <a:t>Initiation</a:t>
                      </a:r>
                      <a:endParaRPr lang="en-US" sz="1200" kern="100">
                        <a:solidFill>
                          <a:schemeClr val="tx1"/>
                        </a:solidFill>
                        <a:effectLst/>
                        <a:latin typeface="Aptos" panose="020B0004020202020204" pitchFamily="34" charset="0"/>
                        <a:ea typeface="Aptos" panose="020B0004020202020204" pitchFamily="34" charset="0"/>
                        <a:cs typeface="Arial" panose="020B0604020202020204" pitchFamily="34" charset="0"/>
                      </a:endParaRPr>
                    </a:p>
                  </a:txBody>
                  <a:tcPr marL="74589" marR="74589" marT="40057" marB="40057"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655185212"/>
                  </a:ext>
                </a:extLst>
              </a:tr>
              <a:tr h="289655">
                <a:tc>
                  <a:txBody>
                    <a:bodyPr/>
                    <a:lstStyle/>
                    <a:p>
                      <a:pPr marL="0" marR="0" algn="r">
                        <a:lnSpc>
                          <a:spcPct val="107000"/>
                        </a:lnSpc>
                        <a:spcAft>
                          <a:spcPts val="800"/>
                        </a:spcAft>
                      </a:pPr>
                      <a:r>
                        <a:rPr lang="en-US" sz="1100" kern="100">
                          <a:solidFill>
                            <a:schemeClr val="tx1"/>
                          </a:solidFill>
                          <a:effectLst/>
                        </a:rPr>
                        <a:t>WP Owner</a:t>
                      </a:r>
                      <a:endParaRPr lang="en-US" sz="1200" kern="100">
                        <a:solidFill>
                          <a:schemeClr val="tx1"/>
                        </a:solidFill>
                        <a:effectLst/>
                        <a:latin typeface="Aptos" panose="020B0004020202020204" pitchFamily="34" charset="0"/>
                        <a:ea typeface="Aptos" panose="020B0004020202020204" pitchFamily="34" charset="0"/>
                        <a:cs typeface="Arial" panose="020B0604020202020204" pitchFamily="34" charset="0"/>
                      </a:endParaRPr>
                    </a:p>
                  </a:txBody>
                  <a:tcPr marL="74589" marR="74589" marT="40057" marB="40057" anchor="ctr"/>
                </a:tc>
                <a:tc gridSpan="3">
                  <a:txBody>
                    <a:bodyPr/>
                    <a:lstStyle/>
                    <a:p>
                      <a:pPr marL="0" marR="0">
                        <a:lnSpc>
                          <a:spcPct val="107000"/>
                        </a:lnSpc>
                        <a:spcAft>
                          <a:spcPts val="800"/>
                        </a:spcAft>
                      </a:pPr>
                      <a:r>
                        <a:rPr lang="en-US" sz="1100" kern="100" dirty="0">
                          <a:solidFill>
                            <a:schemeClr val="tx1"/>
                          </a:solidFill>
                          <a:effectLst/>
                        </a:rPr>
                        <a:t>Market Researcher &amp; Location Specialist</a:t>
                      </a:r>
                      <a:endParaRPr lang="en-US" sz="1200" kern="100" dirty="0">
                        <a:solidFill>
                          <a:schemeClr val="tx1"/>
                        </a:solidFill>
                        <a:effectLst/>
                        <a:latin typeface="Aptos" panose="020B0004020202020204" pitchFamily="34" charset="0"/>
                        <a:ea typeface="Aptos" panose="020B0004020202020204" pitchFamily="34" charset="0"/>
                        <a:cs typeface="Arial" panose="020B0604020202020204" pitchFamily="34" charset="0"/>
                      </a:endParaRPr>
                    </a:p>
                  </a:txBody>
                  <a:tcPr marL="74589" marR="74589" marT="40057" marB="40057"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001390321"/>
                  </a:ext>
                </a:extLst>
              </a:tr>
              <a:tr h="289655">
                <a:tc>
                  <a:txBody>
                    <a:bodyPr/>
                    <a:lstStyle/>
                    <a:p>
                      <a:pPr marL="0" marR="0" algn="r">
                        <a:lnSpc>
                          <a:spcPct val="107000"/>
                        </a:lnSpc>
                        <a:spcAft>
                          <a:spcPts val="800"/>
                        </a:spcAft>
                      </a:pPr>
                      <a:r>
                        <a:rPr lang="en-US" sz="1100" kern="100">
                          <a:solidFill>
                            <a:schemeClr val="tx1"/>
                          </a:solidFill>
                          <a:effectLst/>
                        </a:rPr>
                        <a:t>Result(s)</a:t>
                      </a:r>
                      <a:endParaRPr lang="en-US" sz="1200" kern="100">
                        <a:solidFill>
                          <a:schemeClr val="tx1"/>
                        </a:solidFill>
                        <a:effectLst/>
                        <a:latin typeface="Aptos" panose="020B0004020202020204" pitchFamily="34" charset="0"/>
                        <a:ea typeface="Aptos" panose="020B0004020202020204" pitchFamily="34" charset="0"/>
                        <a:cs typeface="Arial" panose="020B0604020202020204" pitchFamily="34" charset="0"/>
                      </a:endParaRPr>
                    </a:p>
                  </a:txBody>
                  <a:tcPr marL="74589" marR="74589" marT="40057" marB="40057" anchor="ctr"/>
                </a:tc>
                <a:tc gridSpan="3">
                  <a:txBody>
                    <a:bodyPr/>
                    <a:lstStyle/>
                    <a:p>
                      <a:pPr marL="0" marR="0">
                        <a:lnSpc>
                          <a:spcPct val="107000"/>
                        </a:lnSpc>
                        <a:spcAft>
                          <a:spcPts val="800"/>
                        </a:spcAft>
                      </a:pPr>
                      <a:r>
                        <a:rPr lang="en-US" sz="1100" kern="100">
                          <a:solidFill>
                            <a:schemeClr val="tx1"/>
                          </a:solidFill>
                          <a:effectLst/>
                        </a:rPr>
                        <a:t>Approved project scope document</a:t>
                      </a:r>
                      <a:endParaRPr lang="en-US" sz="1200" kern="100">
                        <a:solidFill>
                          <a:schemeClr val="tx1"/>
                        </a:solidFill>
                        <a:effectLst/>
                        <a:latin typeface="Aptos" panose="020B0004020202020204" pitchFamily="34" charset="0"/>
                        <a:ea typeface="Aptos" panose="020B0004020202020204" pitchFamily="34" charset="0"/>
                        <a:cs typeface="Arial" panose="020B0604020202020204" pitchFamily="34" charset="0"/>
                      </a:endParaRPr>
                    </a:p>
                  </a:txBody>
                  <a:tcPr marL="74589" marR="74589" marT="40057" marB="40057"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893916263"/>
                  </a:ext>
                </a:extLst>
              </a:tr>
              <a:tr h="644367">
                <a:tc>
                  <a:txBody>
                    <a:bodyPr/>
                    <a:lstStyle/>
                    <a:p>
                      <a:pPr marL="0" marR="0" algn="r">
                        <a:lnSpc>
                          <a:spcPct val="107000"/>
                        </a:lnSpc>
                        <a:spcAft>
                          <a:spcPts val="800"/>
                        </a:spcAft>
                      </a:pPr>
                      <a:r>
                        <a:rPr lang="en-US" sz="1100" kern="100">
                          <a:solidFill>
                            <a:schemeClr val="tx1"/>
                          </a:solidFill>
                          <a:effectLst/>
                        </a:rPr>
                        <a:t>Activities</a:t>
                      </a:r>
                      <a:endParaRPr lang="en-US" sz="1200" kern="100">
                        <a:solidFill>
                          <a:schemeClr val="tx1"/>
                        </a:solidFill>
                        <a:effectLst/>
                        <a:latin typeface="Aptos" panose="020B0004020202020204" pitchFamily="34" charset="0"/>
                        <a:ea typeface="Aptos" panose="020B0004020202020204" pitchFamily="34" charset="0"/>
                        <a:cs typeface="Arial" panose="020B0604020202020204" pitchFamily="34" charset="0"/>
                      </a:endParaRPr>
                    </a:p>
                  </a:txBody>
                  <a:tcPr marL="74589" marR="74589" marT="40057" marB="40057" anchor="ctr"/>
                </a:tc>
                <a:tc gridSpan="3">
                  <a:txBody>
                    <a:bodyPr/>
                    <a:lstStyle/>
                    <a:p>
                      <a:pPr marL="342900" marR="0" lvl="0" indent="-342900" rtl="0">
                        <a:lnSpc>
                          <a:spcPct val="107000"/>
                        </a:lnSpc>
                        <a:buFont typeface="Symbol" panose="05050102010706020507" pitchFamily="18" charset="2"/>
                        <a:buChar char=""/>
                      </a:pPr>
                      <a:r>
                        <a:rPr lang="en-US" sz="1100" kern="100">
                          <a:solidFill>
                            <a:schemeClr val="tx1"/>
                          </a:solidFill>
                          <a:effectLst/>
                        </a:rPr>
                        <a:t>Conduct stakeholder meetings</a:t>
                      </a:r>
                      <a:endParaRPr lang="en-US" sz="1200" kern="100">
                        <a:solidFill>
                          <a:schemeClr val="tx1"/>
                        </a:solidFill>
                        <a:effectLst/>
                      </a:endParaRPr>
                    </a:p>
                    <a:p>
                      <a:pPr marL="342900" marR="0" lvl="0" indent="-342900">
                        <a:lnSpc>
                          <a:spcPct val="107000"/>
                        </a:lnSpc>
                        <a:buFont typeface="Symbol" panose="05050102010706020507" pitchFamily="18" charset="2"/>
                        <a:buChar char=""/>
                      </a:pPr>
                      <a:r>
                        <a:rPr lang="en-US" sz="1100" kern="100">
                          <a:solidFill>
                            <a:schemeClr val="tx1"/>
                          </a:solidFill>
                          <a:effectLst/>
                        </a:rPr>
                        <a:t>Draft the scope document</a:t>
                      </a:r>
                      <a:endParaRPr lang="en-US" sz="1200" kern="100">
                        <a:solidFill>
                          <a:schemeClr val="tx1"/>
                        </a:solidFill>
                        <a:effectLst/>
                      </a:endParaRPr>
                    </a:p>
                    <a:p>
                      <a:pPr marL="342900" marR="0" lvl="0" indent="-342900">
                        <a:lnSpc>
                          <a:spcPct val="107000"/>
                        </a:lnSpc>
                        <a:spcAft>
                          <a:spcPts val="800"/>
                        </a:spcAft>
                        <a:buFont typeface="Symbol" panose="05050102010706020507" pitchFamily="18" charset="2"/>
                        <a:buChar char=""/>
                      </a:pPr>
                      <a:r>
                        <a:rPr lang="en-US" sz="1100" kern="100">
                          <a:solidFill>
                            <a:schemeClr val="tx1"/>
                          </a:solidFill>
                          <a:effectLst/>
                        </a:rPr>
                        <a:t>Get approval from the Steering Committee</a:t>
                      </a:r>
                      <a:endParaRPr lang="en-US" sz="1200" kern="100">
                        <a:solidFill>
                          <a:schemeClr val="tx1"/>
                        </a:solidFill>
                        <a:effectLst/>
                        <a:latin typeface="Aptos" panose="020B0004020202020204" pitchFamily="34" charset="0"/>
                        <a:ea typeface="Aptos" panose="020B0004020202020204" pitchFamily="34" charset="0"/>
                        <a:cs typeface="Arial" panose="020B0604020202020204" pitchFamily="34" charset="0"/>
                      </a:endParaRPr>
                    </a:p>
                  </a:txBody>
                  <a:tcPr marL="74589" marR="74589" marT="40057" marB="40057"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949375074"/>
                  </a:ext>
                </a:extLst>
              </a:tr>
              <a:tr h="289655">
                <a:tc>
                  <a:txBody>
                    <a:bodyPr/>
                    <a:lstStyle/>
                    <a:p>
                      <a:pPr marL="0" marR="0" algn="r">
                        <a:lnSpc>
                          <a:spcPct val="107000"/>
                        </a:lnSpc>
                        <a:spcAft>
                          <a:spcPts val="800"/>
                        </a:spcAft>
                      </a:pPr>
                      <a:r>
                        <a:rPr lang="en-US" sz="1100" kern="100">
                          <a:solidFill>
                            <a:schemeClr val="tx1"/>
                          </a:solidFill>
                          <a:effectLst/>
                        </a:rPr>
                        <a:t>Pre-requirements</a:t>
                      </a:r>
                      <a:endParaRPr lang="en-US" sz="1200" kern="100">
                        <a:solidFill>
                          <a:schemeClr val="tx1"/>
                        </a:solidFill>
                        <a:effectLst/>
                        <a:latin typeface="Aptos" panose="020B0004020202020204" pitchFamily="34" charset="0"/>
                        <a:ea typeface="Aptos" panose="020B0004020202020204" pitchFamily="34" charset="0"/>
                        <a:cs typeface="Arial" panose="020B0604020202020204" pitchFamily="34" charset="0"/>
                      </a:endParaRPr>
                    </a:p>
                  </a:txBody>
                  <a:tcPr marL="74589" marR="74589" marT="40057" marB="40057" anchor="ctr"/>
                </a:tc>
                <a:tc gridSpan="3">
                  <a:txBody>
                    <a:bodyPr/>
                    <a:lstStyle/>
                    <a:p>
                      <a:pPr marL="0" marR="0">
                        <a:lnSpc>
                          <a:spcPct val="107000"/>
                        </a:lnSpc>
                        <a:spcAft>
                          <a:spcPts val="800"/>
                        </a:spcAft>
                      </a:pPr>
                      <a:r>
                        <a:rPr lang="en-US" sz="1100" kern="100">
                          <a:solidFill>
                            <a:schemeClr val="tx1"/>
                          </a:solidFill>
                          <a:effectLst/>
                        </a:rPr>
                        <a:t>Identified stakeholders and project objectives</a:t>
                      </a:r>
                      <a:endParaRPr lang="en-US" sz="1200" kern="100">
                        <a:solidFill>
                          <a:schemeClr val="tx1"/>
                        </a:solidFill>
                        <a:effectLst/>
                        <a:latin typeface="Aptos" panose="020B0004020202020204" pitchFamily="34" charset="0"/>
                        <a:ea typeface="Aptos" panose="020B0004020202020204" pitchFamily="34" charset="0"/>
                        <a:cs typeface="Arial" panose="020B0604020202020204" pitchFamily="34" charset="0"/>
                      </a:endParaRPr>
                    </a:p>
                  </a:txBody>
                  <a:tcPr marL="74589" marR="74589" marT="40057" marB="40057"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983598855"/>
                  </a:ext>
                </a:extLst>
              </a:tr>
              <a:tr h="289655">
                <a:tc>
                  <a:txBody>
                    <a:bodyPr/>
                    <a:lstStyle/>
                    <a:p>
                      <a:pPr marL="0" marR="0" algn="r">
                        <a:lnSpc>
                          <a:spcPct val="107000"/>
                        </a:lnSpc>
                        <a:spcAft>
                          <a:spcPts val="800"/>
                        </a:spcAft>
                      </a:pPr>
                      <a:r>
                        <a:rPr lang="en-US" sz="1100" kern="100">
                          <a:solidFill>
                            <a:schemeClr val="tx1"/>
                          </a:solidFill>
                          <a:effectLst/>
                        </a:rPr>
                        <a:t>Risks</a:t>
                      </a:r>
                      <a:endParaRPr lang="en-US" sz="1200" kern="100">
                        <a:solidFill>
                          <a:schemeClr val="tx1"/>
                        </a:solidFill>
                        <a:effectLst/>
                        <a:latin typeface="Aptos" panose="020B0004020202020204" pitchFamily="34" charset="0"/>
                        <a:ea typeface="Aptos" panose="020B0004020202020204" pitchFamily="34" charset="0"/>
                        <a:cs typeface="Arial" panose="020B0604020202020204" pitchFamily="34" charset="0"/>
                      </a:endParaRPr>
                    </a:p>
                  </a:txBody>
                  <a:tcPr marL="74589" marR="74589" marT="40057" marB="40057" anchor="ctr"/>
                </a:tc>
                <a:tc gridSpan="3">
                  <a:txBody>
                    <a:bodyPr/>
                    <a:lstStyle/>
                    <a:p>
                      <a:pPr marL="0" marR="0">
                        <a:lnSpc>
                          <a:spcPct val="107000"/>
                        </a:lnSpc>
                        <a:spcAft>
                          <a:spcPts val="800"/>
                        </a:spcAft>
                      </a:pPr>
                      <a:r>
                        <a:rPr lang="en-US" sz="1100" kern="100">
                          <a:solidFill>
                            <a:schemeClr val="tx1"/>
                          </a:solidFill>
                          <a:effectLst/>
                        </a:rPr>
                        <a:t>Delays in stakeholder availability</a:t>
                      </a:r>
                      <a:endParaRPr lang="en-US" sz="1200" kern="100">
                        <a:solidFill>
                          <a:schemeClr val="tx1"/>
                        </a:solidFill>
                        <a:effectLst/>
                        <a:latin typeface="Aptos" panose="020B0004020202020204" pitchFamily="34" charset="0"/>
                        <a:ea typeface="Aptos" panose="020B0004020202020204" pitchFamily="34" charset="0"/>
                        <a:cs typeface="Arial" panose="020B0604020202020204" pitchFamily="34" charset="0"/>
                      </a:endParaRPr>
                    </a:p>
                  </a:txBody>
                  <a:tcPr marL="74589" marR="74589" marT="40057" marB="40057"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53397212"/>
                  </a:ext>
                </a:extLst>
              </a:tr>
              <a:tr h="289655">
                <a:tc>
                  <a:txBody>
                    <a:bodyPr/>
                    <a:lstStyle/>
                    <a:p>
                      <a:pPr marL="0" marR="0" algn="r">
                        <a:lnSpc>
                          <a:spcPct val="107000"/>
                        </a:lnSpc>
                        <a:spcAft>
                          <a:spcPts val="800"/>
                        </a:spcAft>
                      </a:pPr>
                      <a:r>
                        <a:rPr lang="en-US" sz="1100" kern="100">
                          <a:solidFill>
                            <a:schemeClr val="tx1"/>
                          </a:solidFill>
                          <a:effectLst/>
                        </a:rPr>
                        <a:t>Estimated costs</a:t>
                      </a:r>
                      <a:endParaRPr lang="en-US" sz="1200" kern="100">
                        <a:solidFill>
                          <a:schemeClr val="tx1"/>
                        </a:solidFill>
                        <a:effectLst/>
                        <a:latin typeface="Aptos" panose="020B0004020202020204" pitchFamily="34" charset="0"/>
                        <a:ea typeface="Aptos" panose="020B0004020202020204" pitchFamily="34" charset="0"/>
                        <a:cs typeface="Arial" panose="020B0604020202020204" pitchFamily="34" charset="0"/>
                      </a:endParaRPr>
                    </a:p>
                  </a:txBody>
                  <a:tcPr marL="74589" marR="74589" marT="40057" marB="40057" anchor="ctr"/>
                </a:tc>
                <a:tc gridSpan="3">
                  <a:txBody>
                    <a:bodyPr/>
                    <a:lstStyle/>
                    <a:p>
                      <a:pPr marL="0" marR="0">
                        <a:lnSpc>
                          <a:spcPct val="107000"/>
                        </a:lnSpc>
                        <a:spcAft>
                          <a:spcPts val="800"/>
                        </a:spcAft>
                      </a:pPr>
                      <a:r>
                        <a:rPr lang="en-US" sz="1100" kern="100">
                          <a:solidFill>
                            <a:schemeClr val="tx1"/>
                          </a:solidFill>
                          <a:effectLst/>
                        </a:rPr>
                        <a:t>€300</a:t>
                      </a:r>
                      <a:endParaRPr lang="en-US" sz="1200" kern="100">
                        <a:solidFill>
                          <a:schemeClr val="tx1"/>
                        </a:solidFill>
                        <a:effectLst/>
                        <a:latin typeface="Aptos" panose="020B0004020202020204" pitchFamily="34" charset="0"/>
                        <a:ea typeface="Aptos" panose="020B0004020202020204" pitchFamily="34" charset="0"/>
                        <a:cs typeface="Arial" panose="020B0604020202020204" pitchFamily="34" charset="0"/>
                      </a:endParaRPr>
                    </a:p>
                  </a:txBody>
                  <a:tcPr marL="74589" marR="74589" marT="40057" marB="40057"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278161876"/>
                  </a:ext>
                </a:extLst>
              </a:tr>
              <a:tr h="289655">
                <a:tc>
                  <a:txBody>
                    <a:bodyPr/>
                    <a:lstStyle/>
                    <a:p>
                      <a:pPr marL="0" marR="0" algn="r">
                        <a:lnSpc>
                          <a:spcPct val="107000"/>
                        </a:lnSpc>
                        <a:spcAft>
                          <a:spcPts val="800"/>
                        </a:spcAft>
                      </a:pPr>
                      <a:r>
                        <a:rPr lang="en-US" sz="1100" kern="100">
                          <a:solidFill>
                            <a:schemeClr val="tx1"/>
                          </a:solidFill>
                          <a:effectLst/>
                        </a:rPr>
                        <a:t>Workload</a:t>
                      </a:r>
                      <a:endParaRPr lang="en-US" sz="1200" kern="100">
                        <a:solidFill>
                          <a:schemeClr val="tx1"/>
                        </a:solidFill>
                        <a:effectLst/>
                        <a:latin typeface="Aptos" panose="020B0004020202020204" pitchFamily="34" charset="0"/>
                        <a:ea typeface="Aptos" panose="020B0004020202020204" pitchFamily="34" charset="0"/>
                        <a:cs typeface="Arial" panose="020B0604020202020204" pitchFamily="34" charset="0"/>
                      </a:endParaRPr>
                    </a:p>
                  </a:txBody>
                  <a:tcPr marL="74589" marR="74589" marT="40057" marB="40057" anchor="ctr"/>
                </a:tc>
                <a:tc gridSpan="3">
                  <a:txBody>
                    <a:bodyPr/>
                    <a:lstStyle/>
                    <a:p>
                      <a:pPr marL="0" marR="0">
                        <a:lnSpc>
                          <a:spcPct val="107000"/>
                        </a:lnSpc>
                        <a:spcAft>
                          <a:spcPts val="800"/>
                        </a:spcAft>
                      </a:pPr>
                      <a:r>
                        <a:rPr lang="en-US" sz="1100" kern="100">
                          <a:solidFill>
                            <a:schemeClr val="tx1"/>
                          </a:solidFill>
                          <a:effectLst/>
                        </a:rPr>
                        <a:t>15 hours</a:t>
                      </a:r>
                      <a:endParaRPr lang="en-US" sz="1200" kern="100">
                        <a:solidFill>
                          <a:schemeClr val="tx1"/>
                        </a:solidFill>
                        <a:effectLst/>
                        <a:latin typeface="Aptos" panose="020B0004020202020204" pitchFamily="34" charset="0"/>
                        <a:ea typeface="Aptos" panose="020B0004020202020204" pitchFamily="34" charset="0"/>
                        <a:cs typeface="Arial" panose="020B0604020202020204" pitchFamily="34" charset="0"/>
                      </a:endParaRPr>
                    </a:p>
                  </a:txBody>
                  <a:tcPr marL="74589" marR="74589" marT="40057" marB="40057"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982399031"/>
                  </a:ext>
                </a:extLst>
              </a:tr>
              <a:tr h="644367">
                <a:tc>
                  <a:txBody>
                    <a:bodyPr/>
                    <a:lstStyle/>
                    <a:p>
                      <a:pPr marL="0" marR="0" algn="r">
                        <a:lnSpc>
                          <a:spcPct val="107000"/>
                        </a:lnSpc>
                        <a:spcAft>
                          <a:spcPts val="800"/>
                        </a:spcAft>
                      </a:pPr>
                      <a:r>
                        <a:rPr lang="en-US" sz="1100" kern="100">
                          <a:solidFill>
                            <a:schemeClr val="tx1"/>
                          </a:solidFill>
                          <a:effectLst/>
                        </a:rPr>
                        <a:t>Progress</a:t>
                      </a:r>
                      <a:endParaRPr lang="en-US" sz="1200" kern="100">
                        <a:solidFill>
                          <a:schemeClr val="tx1"/>
                        </a:solidFill>
                        <a:effectLst/>
                      </a:endParaRPr>
                    </a:p>
                    <a:p>
                      <a:pPr marL="0" marR="0" algn="r">
                        <a:lnSpc>
                          <a:spcPct val="107000"/>
                        </a:lnSpc>
                        <a:spcAft>
                          <a:spcPts val="800"/>
                        </a:spcAft>
                      </a:pPr>
                      <a:r>
                        <a:rPr lang="en-US" sz="1100" kern="100">
                          <a:solidFill>
                            <a:schemeClr val="tx1"/>
                          </a:solidFill>
                          <a:effectLst/>
                        </a:rPr>
                        <a:t>measurement</a:t>
                      </a:r>
                      <a:endParaRPr lang="en-US" sz="1200" kern="100">
                        <a:solidFill>
                          <a:schemeClr val="tx1"/>
                        </a:solidFill>
                        <a:effectLst/>
                        <a:latin typeface="Aptos" panose="020B0004020202020204" pitchFamily="34" charset="0"/>
                        <a:ea typeface="Aptos" panose="020B0004020202020204" pitchFamily="34" charset="0"/>
                        <a:cs typeface="Arial" panose="020B0604020202020204" pitchFamily="34" charset="0"/>
                      </a:endParaRPr>
                    </a:p>
                  </a:txBody>
                  <a:tcPr marL="74589" marR="74589" marT="40057" marB="40057" anchor="ctr"/>
                </a:tc>
                <a:tc gridSpan="3">
                  <a:txBody>
                    <a:bodyPr/>
                    <a:lstStyle/>
                    <a:p>
                      <a:pPr marL="342900" marR="0" lvl="0" indent="-342900" rtl="0">
                        <a:lnSpc>
                          <a:spcPct val="107000"/>
                        </a:lnSpc>
                        <a:buFont typeface="Symbol" panose="05050102010706020507" pitchFamily="18" charset="2"/>
                        <a:buChar char=""/>
                      </a:pPr>
                      <a:r>
                        <a:rPr lang="en-US" sz="1100" kern="100">
                          <a:solidFill>
                            <a:schemeClr val="tx1"/>
                          </a:solidFill>
                          <a:effectLst/>
                        </a:rPr>
                        <a:t>30% done when the first draft is complete</a:t>
                      </a:r>
                      <a:endParaRPr lang="en-US" sz="1200" kern="100">
                        <a:solidFill>
                          <a:schemeClr val="tx1"/>
                        </a:solidFill>
                        <a:effectLst/>
                      </a:endParaRPr>
                    </a:p>
                    <a:p>
                      <a:pPr marL="342900" marR="0" lvl="0" indent="-342900">
                        <a:lnSpc>
                          <a:spcPct val="107000"/>
                        </a:lnSpc>
                        <a:buFont typeface="Symbol" panose="05050102010706020507" pitchFamily="18" charset="2"/>
                        <a:buChar char=""/>
                      </a:pPr>
                      <a:r>
                        <a:rPr lang="en-US" sz="1100" kern="100">
                          <a:solidFill>
                            <a:schemeClr val="tx1"/>
                          </a:solidFill>
                          <a:effectLst/>
                        </a:rPr>
                        <a:t>50% done when feedback from stakeholders is integrated</a:t>
                      </a:r>
                      <a:endParaRPr lang="en-US" sz="1200" kern="100">
                        <a:solidFill>
                          <a:schemeClr val="tx1"/>
                        </a:solidFill>
                        <a:effectLst/>
                      </a:endParaRPr>
                    </a:p>
                    <a:p>
                      <a:pPr marL="342900" marR="0" lvl="0" indent="-342900">
                        <a:lnSpc>
                          <a:spcPct val="107000"/>
                        </a:lnSpc>
                        <a:spcAft>
                          <a:spcPts val="800"/>
                        </a:spcAft>
                        <a:buFont typeface="Symbol" panose="05050102010706020507" pitchFamily="18" charset="2"/>
                        <a:buChar char=""/>
                      </a:pPr>
                      <a:r>
                        <a:rPr lang="en-US" sz="1100" kern="100">
                          <a:solidFill>
                            <a:schemeClr val="tx1"/>
                          </a:solidFill>
                          <a:effectLst/>
                        </a:rPr>
                        <a:t>100% done when the scope document is approved</a:t>
                      </a:r>
                      <a:endParaRPr lang="en-US" sz="1200" kern="100">
                        <a:solidFill>
                          <a:schemeClr val="tx1"/>
                        </a:solidFill>
                        <a:effectLst/>
                        <a:latin typeface="Aptos" panose="020B0004020202020204" pitchFamily="34" charset="0"/>
                        <a:ea typeface="Aptos" panose="020B0004020202020204" pitchFamily="34" charset="0"/>
                        <a:cs typeface="Arial" panose="020B0604020202020204" pitchFamily="34" charset="0"/>
                      </a:endParaRPr>
                    </a:p>
                  </a:txBody>
                  <a:tcPr marL="74589" marR="74589" marT="40057" marB="40057"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831164302"/>
                  </a:ext>
                </a:extLst>
              </a:tr>
              <a:tr h="289655">
                <a:tc>
                  <a:txBody>
                    <a:bodyPr/>
                    <a:lstStyle/>
                    <a:p>
                      <a:pPr marL="0" marR="0" algn="r">
                        <a:lnSpc>
                          <a:spcPct val="107000"/>
                        </a:lnSpc>
                        <a:spcAft>
                          <a:spcPts val="800"/>
                        </a:spcAft>
                      </a:pPr>
                      <a:r>
                        <a:rPr lang="en-US" sz="1100" kern="100">
                          <a:solidFill>
                            <a:schemeClr val="tx1"/>
                          </a:solidFill>
                          <a:effectLst/>
                        </a:rPr>
                        <a:t>Start</a:t>
                      </a:r>
                      <a:endParaRPr lang="en-US" sz="1200" kern="100">
                        <a:solidFill>
                          <a:schemeClr val="tx1"/>
                        </a:solidFill>
                        <a:effectLst/>
                        <a:latin typeface="Aptos" panose="020B0004020202020204" pitchFamily="34" charset="0"/>
                        <a:ea typeface="Aptos" panose="020B0004020202020204" pitchFamily="34" charset="0"/>
                        <a:cs typeface="Arial" panose="020B0604020202020204" pitchFamily="34" charset="0"/>
                      </a:endParaRPr>
                    </a:p>
                  </a:txBody>
                  <a:tcPr marL="74589" marR="74589" marT="40057" marB="40057" anchor="ctr"/>
                </a:tc>
                <a:tc gridSpan="3">
                  <a:txBody>
                    <a:bodyPr/>
                    <a:lstStyle/>
                    <a:p>
                      <a:pPr marL="0" marR="0">
                        <a:lnSpc>
                          <a:spcPct val="107000"/>
                        </a:lnSpc>
                        <a:spcAft>
                          <a:spcPts val="800"/>
                        </a:spcAft>
                      </a:pPr>
                      <a:r>
                        <a:rPr lang="en-US" sz="1100" kern="100">
                          <a:solidFill>
                            <a:schemeClr val="tx1"/>
                          </a:solidFill>
                          <a:effectLst/>
                        </a:rPr>
                        <a:t>2024-10-11</a:t>
                      </a:r>
                      <a:endParaRPr lang="en-US" sz="1200" kern="100">
                        <a:solidFill>
                          <a:schemeClr val="tx1"/>
                        </a:solidFill>
                        <a:effectLst/>
                        <a:latin typeface="Aptos" panose="020B0004020202020204" pitchFamily="34" charset="0"/>
                        <a:ea typeface="Aptos" panose="020B0004020202020204" pitchFamily="34" charset="0"/>
                        <a:cs typeface="Arial" panose="020B0604020202020204" pitchFamily="34" charset="0"/>
                      </a:endParaRPr>
                    </a:p>
                  </a:txBody>
                  <a:tcPr marL="74589" marR="74589" marT="40057" marB="40057"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882269892"/>
                  </a:ext>
                </a:extLst>
              </a:tr>
              <a:tr h="289655">
                <a:tc>
                  <a:txBody>
                    <a:bodyPr/>
                    <a:lstStyle/>
                    <a:p>
                      <a:pPr marL="0" marR="0" algn="r">
                        <a:lnSpc>
                          <a:spcPct val="107000"/>
                        </a:lnSpc>
                        <a:spcAft>
                          <a:spcPts val="800"/>
                        </a:spcAft>
                      </a:pPr>
                      <a:r>
                        <a:rPr lang="en-US" sz="1100" kern="100">
                          <a:solidFill>
                            <a:schemeClr val="tx1"/>
                          </a:solidFill>
                          <a:effectLst/>
                        </a:rPr>
                        <a:t>Finish</a:t>
                      </a:r>
                      <a:endParaRPr lang="en-US" sz="1200" kern="100">
                        <a:solidFill>
                          <a:schemeClr val="tx1"/>
                        </a:solidFill>
                        <a:effectLst/>
                        <a:latin typeface="Aptos" panose="020B0004020202020204" pitchFamily="34" charset="0"/>
                        <a:ea typeface="Aptos" panose="020B0004020202020204" pitchFamily="34" charset="0"/>
                        <a:cs typeface="Arial" panose="020B0604020202020204" pitchFamily="34" charset="0"/>
                      </a:endParaRPr>
                    </a:p>
                  </a:txBody>
                  <a:tcPr marL="74589" marR="74589" marT="40057" marB="40057" anchor="ctr"/>
                </a:tc>
                <a:tc gridSpan="3">
                  <a:txBody>
                    <a:bodyPr/>
                    <a:lstStyle/>
                    <a:p>
                      <a:pPr marL="0" marR="0">
                        <a:lnSpc>
                          <a:spcPct val="107000"/>
                        </a:lnSpc>
                        <a:spcAft>
                          <a:spcPts val="800"/>
                        </a:spcAft>
                      </a:pPr>
                      <a:r>
                        <a:rPr lang="en-US" sz="1100" kern="100">
                          <a:solidFill>
                            <a:schemeClr val="tx1"/>
                          </a:solidFill>
                          <a:effectLst/>
                        </a:rPr>
                        <a:t>2024-10-24</a:t>
                      </a:r>
                      <a:endParaRPr lang="en-US" sz="1200" kern="100">
                        <a:solidFill>
                          <a:schemeClr val="tx1"/>
                        </a:solidFill>
                        <a:effectLst/>
                        <a:latin typeface="Aptos" panose="020B0004020202020204" pitchFamily="34" charset="0"/>
                        <a:ea typeface="Aptos" panose="020B0004020202020204" pitchFamily="34" charset="0"/>
                        <a:cs typeface="Arial" panose="020B0604020202020204" pitchFamily="34" charset="0"/>
                      </a:endParaRPr>
                    </a:p>
                  </a:txBody>
                  <a:tcPr marL="74589" marR="74589" marT="40057" marB="40057"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977692820"/>
                  </a:ext>
                </a:extLst>
              </a:tr>
              <a:tr h="577513">
                <a:tc>
                  <a:txBody>
                    <a:bodyPr/>
                    <a:lstStyle/>
                    <a:p>
                      <a:pPr marL="0" marR="0" algn="r">
                        <a:lnSpc>
                          <a:spcPct val="107000"/>
                        </a:lnSpc>
                        <a:spcAft>
                          <a:spcPts val="800"/>
                        </a:spcAft>
                      </a:pPr>
                      <a:r>
                        <a:rPr lang="en-US" sz="1100" kern="100">
                          <a:solidFill>
                            <a:schemeClr val="tx1"/>
                          </a:solidFill>
                          <a:effectLst/>
                        </a:rPr>
                        <a:t>Project team</a:t>
                      </a:r>
                      <a:endParaRPr lang="en-US" sz="1200" kern="100">
                        <a:solidFill>
                          <a:schemeClr val="tx1"/>
                        </a:solidFill>
                        <a:effectLst/>
                      </a:endParaRPr>
                    </a:p>
                    <a:p>
                      <a:pPr marL="0" marR="0" algn="r">
                        <a:lnSpc>
                          <a:spcPct val="107000"/>
                        </a:lnSpc>
                        <a:spcAft>
                          <a:spcPts val="800"/>
                        </a:spcAft>
                      </a:pPr>
                      <a:r>
                        <a:rPr lang="en-US" sz="1100" kern="100">
                          <a:solidFill>
                            <a:schemeClr val="tx1"/>
                          </a:solidFill>
                          <a:effectLst/>
                        </a:rPr>
                        <a:t>members involved</a:t>
                      </a:r>
                      <a:endParaRPr lang="en-US" sz="1200" kern="100">
                        <a:solidFill>
                          <a:schemeClr val="tx1"/>
                        </a:solidFill>
                        <a:effectLst/>
                        <a:latin typeface="Aptos" panose="020B0004020202020204" pitchFamily="34" charset="0"/>
                        <a:ea typeface="Aptos" panose="020B0004020202020204" pitchFamily="34" charset="0"/>
                        <a:cs typeface="Arial" panose="020B0604020202020204" pitchFamily="34" charset="0"/>
                      </a:endParaRPr>
                    </a:p>
                  </a:txBody>
                  <a:tcPr marL="74589" marR="74589" marT="40057" marB="40057" anchor="ctr"/>
                </a:tc>
                <a:tc gridSpan="3">
                  <a:txBody>
                    <a:bodyPr/>
                    <a:lstStyle/>
                    <a:p>
                      <a:pPr marL="342900" marR="0" lvl="0" indent="-342900" rtl="0">
                        <a:lnSpc>
                          <a:spcPct val="107000"/>
                        </a:lnSpc>
                        <a:buFont typeface="Symbol" panose="05050102010706020507" pitchFamily="18" charset="2"/>
                        <a:buChar char=""/>
                      </a:pPr>
                      <a:r>
                        <a:rPr lang="en-US" sz="1100" kern="100" dirty="0">
                          <a:solidFill>
                            <a:schemeClr val="tx1"/>
                          </a:solidFill>
                          <a:effectLst/>
                        </a:rPr>
                        <a:t>Project Manager</a:t>
                      </a:r>
                      <a:endParaRPr lang="en-US" sz="1200" kern="100" dirty="0">
                        <a:solidFill>
                          <a:schemeClr val="tx1"/>
                        </a:solidFill>
                        <a:effectLst/>
                      </a:endParaRPr>
                    </a:p>
                    <a:p>
                      <a:pPr marL="342900" marR="0" lvl="0" indent="-342900">
                        <a:lnSpc>
                          <a:spcPct val="107000"/>
                        </a:lnSpc>
                        <a:spcAft>
                          <a:spcPts val="800"/>
                        </a:spcAft>
                        <a:buFont typeface="Symbol" panose="05050102010706020507" pitchFamily="18" charset="2"/>
                        <a:buChar char=""/>
                      </a:pPr>
                      <a:r>
                        <a:rPr lang="en-US" sz="1100" kern="100" dirty="0">
                          <a:solidFill>
                            <a:schemeClr val="tx1"/>
                          </a:solidFill>
                          <a:effectLst/>
                        </a:rPr>
                        <a:t>Steering Committee</a:t>
                      </a:r>
                      <a:endParaRPr lang="en-US" sz="1200" kern="100" dirty="0">
                        <a:solidFill>
                          <a:schemeClr val="tx1"/>
                        </a:solidFill>
                        <a:effectLst/>
                        <a:latin typeface="Aptos" panose="020B0004020202020204" pitchFamily="34" charset="0"/>
                        <a:ea typeface="Aptos" panose="020B0004020202020204" pitchFamily="34" charset="0"/>
                        <a:cs typeface="Arial" panose="020B0604020202020204" pitchFamily="34" charset="0"/>
                      </a:endParaRPr>
                    </a:p>
                  </a:txBody>
                  <a:tcPr marL="74589" marR="74589" marT="40057" marB="40057"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272069949"/>
                  </a:ext>
                </a:extLst>
              </a:tr>
            </a:tbl>
          </a:graphicData>
        </a:graphic>
      </p:graphicFrame>
    </p:spTree>
    <p:extLst>
      <p:ext uri="{BB962C8B-B14F-4D97-AF65-F5344CB8AC3E}">
        <p14:creationId xmlns:p14="http://schemas.microsoft.com/office/powerpoint/2010/main" val="995977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22632" y="1922631"/>
            <a:ext cx="6875818" cy="3030558"/>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63321" y="3165298"/>
            <a:ext cx="4355594" cy="302895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742858" y="2085760"/>
            <a:ext cx="6857572" cy="268605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1161554" y="1712395"/>
            <a:ext cx="4808302" cy="3066500"/>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EA42E69E-D673-B54A-4087-6B687A6AB8DB}"/>
              </a:ext>
            </a:extLst>
          </p:cNvPr>
          <p:cNvSpPr>
            <a:spLocks noGrp="1"/>
          </p:cNvSpPr>
          <p:nvPr>
            <p:ph type="title"/>
          </p:nvPr>
        </p:nvSpPr>
        <p:spPr>
          <a:xfrm>
            <a:off x="495030" y="2767106"/>
            <a:ext cx="2160621" cy="3071906"/>
          </a:xfrm>
        </p:spPr>
        <p:txBody>
          <a:bodyPr vert="horz" lIns="91440" tIns="45720" rIns="91440" bIns="45720" rtlCol="0" anchor="t">
            <a:normAutofit/>
          </a:bodyPr>
          <a:lstStyle/>
          <a:p>
            <a:pPr algn="l" defTabSz="914400">
              <a:lnSpc>
                <a:spcPct val="90000"/>
              </a:lnSpc>
            </a:pPr>
            <a:r>
              <a:rPr lang="en-US" sz="3500" kern="1200" dirty="0">
                <a:solidFill>
                  <a:srgbClr val="FFFFFF"/>
                </a:solidFill>
                <a:latin typeface="+mj-lt"/>
                <a:ea typeface="+mj-ea"/>
                <a:cs typeface="+mj-cs"/>
              </a:rPr>
              <a:t>Work Package2:Develop Project Plan</a:t>
            </a:r>
          </a:p>
        </p:txBody>
      </p:sp>
      <p:graphicFrame>
        <p:nvGraphicFramePr>
          <p:cNvPr id="4" name="Content Placeholder 3">
            <a:extLst>
              <a:ext uri="{FF2B5EF4-FFF2-40B4-BE49-F238E27FC236}">
                <a16:creationId xmlns:a16="http://schemas.microsoft.com/office/drawing/2014/main" id="{F5B8F417-5561-A176-E4D6-5AA14CDA9A43}"/>
              </a:ext>
            </a:extLst>
          </p:cNvPr>
          <p:cNvGraphicFramePr>
            <a:graphicFrameLocks noGrp="1"/>
          </p:cNvGraphicFramePr>
          <p:nvPr>
            <p:ph idx="1"/>
            <p:extLst>
              <p:ext uri="{D42A27DB-BD31-4B8C-83A1-F6EECF244321}">
                <p14:modId xmlns:p14="http://schemas.microsoft.com/office/powerpoint/2010/main" val="1342657160"/>
              </p:ext>
            </p:extLst>
          </p:nvPr>
        </p:nvGraphicFramePr>
        <p:xfrm>
          <a:off x="3376821" y="679375"/>
          <a:ext cx="5419312" cy="5499256"/>
        </p:xfrm>
        <a:graphic>
          <a:graphicData uri="http://schemas.openxmlformats.org/drawingml/2006/table">
            <a:tbl>
              <a:tblPr firstRow="1" firstCol="1" lastRow="1" lastCol="1" bandRow="1" bandCol="1">
                <a:tableStyleId>{69CF1AB2-1976-4502-BF36-3FF5EA218861}</a:tableStyleId>
              </a:tblPr>
              <a:tblGrid>
                <a:gridCol w="1331763">
                  <a:extLst>
                    <a:ext uri="{9D8B030D-6E8A-4147-A177-3AD203B41FA5}">
                      <a16:colId xmlns:a16="http://schemas.microsoft.com/office/drawing/2014/main" val="3600164509"/>
                    </a:ext>
                  </a:extLst>
                </a:gridCol>
                <a:gridCol w="802259">
                  <a:extLst>
                    <a:ext uri="{9D8B030D-6E8A-4147-A177-3AD203B41FA5}">
                      <a16:colId xmlns:a16="http://schemas.microsoft.com/office/drawing/2014/main" val="895688953"/>
                    </a:ext>
                  </a:extLst>
                </a:gridCol>
                <a:gridCol w="986731">
                  <a:extLst>
                    <a:ext uri="{9D8B030D-6E8A-4147-A177-3AD203B41FA5}">
                      <a16:colId xmlns:a16="http://schemas.microsoft.com/office/drawing/2014/main" val="4066743565"/>
                    </a:ext>
                  </a:extLst>
                </a:gridCol>
                <a:gridCol w="2298559">
                  <a:extLst>
                    <a:ext uri="{9D8B030D-6E8A-4147-A177-3AD203B41FA5}">
                      <a16:colId xmlns:a16="http://schemas.microsoft.com/office/drawing/2014/main" val="3798121371"/>
                    </a:ext>
                  </a:extLst>
                </a:gridCol>
              </a:tblGrid>
              <a:tr h="307064">
                <a:tc gridSpan="4">
                  <a:txBody>
                    <a:bodyPr/>
                    <a:lstStyle/>
                    <a:p>
                      <a:pPr marL="0" marR="0" algn="ctr">
                        <a:lnSpc>
                          <a:spcPct val="107000"/>
                        </a:lnSpc>
                        <a:spcAft>
                          <a:spcPts val="800"/>
                        </a:spcAft>
                      </a:pPr>
                      <a:r>
                        <a:rPr lang="en-US" sz="1200" kern="100">
                          <a:solidFill>
                            <a:schemeClr val="tx1"/>
                          </a:solidFill>
                          <a:effectLst/>
                        </a:rPr>
                        <a:t>Work Package 2: Develop Project Plan</a:t>
                      </a:r>
                      <a:endParaRPr lang="en-US" sz="1200" kern="100">
                        <a:solidFill>
                          <a:schemeClr val="tx1"/>
                        </a:solidFill>
                        <a:effectLst/>
                        <a:latin typeface="Aptos" panose="020B0004020202020204" pitchFamily="34" charset="0"/>
                        <a:ea typeface="Aptos" panose="020B0004020202020204" pitchFamily="34" charset="0"/>
                        <a:cs typeface="Arial" panose="020B0604020202020204" pitchFamily="34" charset="0"/>
                      </a:endParaRPr>
                    </a:p>
                  </a:txBody>
                  <a:tcPr marL="74562" marR="74562" marT="40043" marB="40043"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418658096"/>
                  </a:ext>
                </a:extLst>
              </a:tr>
              <a:tr h="467748">
                <a:tc>
                  <a:txBody>
                    <a:bodyPr/>
                    <a:lstStyle/>
                    <a:p>
                      <a:pPr marL="0" marR="0">
                        <a:lnSpc>
                          <a:spcPct val="107000"/>
                        </a:lnSpc>
                        <a:spcAft>
                          <a:spcPts val="800"/>
                        </a:spcAft>
                      </a:pPr>
                      <a:r>
                        <a:rPr lang="en-US" sz="1100" kern="100">
                          <a:solidFill>
                            <a:schemeClr val="tx1"/>
                          </a:solidFill>
                          <a:effectLst/>
                        </a:rPr>
                        <a:t>Date:</a:t>
                      </a:r>
                      <a:r>
                        <a:rPr lang="en-US" sz="1100" kern="0">
                          <a:solidFill>
                            <a:schemeClr val="tx1"/>
                          </a:solidFill>
                          <a:effectLst/>
                        </a:rPr>
                        <a:t> </a:t>
                      </a:r>
                      <a:r>
                        <a:rPr lang="en-US" sz="1100" kern="100">
                          <a:solidFill>
                            <a:schemeClr val="tx1"/>
                          </a:solidFill>
                          <a:effectLst/>
                        </a:rPr>
                        <a:t>2025-01-02</a:t>
                      </a:r>
                      <a:endParaRPr lang="en-US" sz="1200" kern="100">
                        <a:solidFill>
                          <a:schemeClr val="tx1"/>
                        </a:solidFill>
                        <a:effectLst/>
                        <a:latin typeface="Aptos" panose="020B0004020202020204" pitchFamily="34" charset="0"/>
                        <a:ea typeface="Aptos" panose="020B0004020202020204" pitchFamily="34" charset="0"/>
                        <a:cs typeface="Arial" panose="020B0604020202020204" pitchFamily="34" charset="0"/>
                      </a:endParaRPr>
                    </a:p>
                  </a:txBody>
                  <a:tcPr marL="74562" marR="74562" marT="40043" marB="40043" anchor="ctr"/>
                </a:tc>
                <a:tc>
                  <a:txBody>
                    <a:bodyPr/>
                    <a:lstStyle/>
                    <a:p>
                      <a:pPr marL="0" marR="0">
                        <a:lnSpc>
                          <a:spcPct val="107000"/>
                        </a:lnSpc>
                        <a:spcAft>
                          <a:spcPts val="800"/>
                        </a:spcAft>
                      </a:pPr>
                      <a:r>
                        <a:rPr lang="en-US" sz="1100" kern="100">
                          <a:solidFill>
                            <a:schemeClr val="tx1"/>
                          </a:solidFill>
                          <a:effectLst/>
                        </a:rPr>
                        <a:t>Version: 1.0</a:t>
                      </a:r>
                      <a:endParaRPr lang="en-US" sz="1200" kern="100">
                        <a:solidFill>
                          <a:schemeClr val="tx1"/>
                        </a:solidFill>
                        <a:effectLst/>
                        <a:latin typeface="Aptos" panose="020B0004020202020204" pitchFamily="34" charset="0"/>
                        <a:ea typeface="Aptos" panose="020B0004020202020204" pitchFamily="34" charset="0"/>
                        <a:cs typeface="Arial" panose="020B0604020202020204" pitchFamily="34" charset="0"/>
                      </a:endParaRPr>
                    </a:p>
                  </a:txBody>
                  <a:tcPr marL="74562" marR="74562" marT="40043" marB="40043" anchor="ctr"/>
                </a:tc>
                <a:tc>
                  <a:txBody>
                    <a:bodyPr/>
                    <a:lstStyle/>
                    <a:p>
                      <a:pPr marL="0" marR="0">
                        <a:lnSpc>
                          <a:spcPct val="107000"/>
                        </a:lnSpc>
                        <a:spcAft>
                          <a:spcPts val="800"/>
                        </a:spcAft>
                      </a:pPr>
                      <a:r>
                        <a:rPr lang="en-US" sz="1100" kern="100">
                          <a:solidFill>
                            <a:schemeClr val="tx1"/>
                          </a:solidFill>
                          <a:effectLst/>
                        </a:rPr>
                        <a:t>WP Nr.:</a:t>
                      </a:r>
                      <a:r>
                        <a:rPr lang="en-US" sz="1100" kern="0">
                          <a:solidFill>
                            <a:schemeClr val="tx1"/>
                          </a:solidFill>
                          <a:effectLst/>
                        </a:rPr>
                        <a:t> </a:t>
                      </a:r>
                      <a:r>
                        <a:rPr lang="en-US" sz="1100" kern="100">
                          <a:solidFill>
                            <a:schemeClr val="tx1"/>
                          </a:solidFill>
                          <a:effectLst/>
                        </a:rPr>
                        <a:t>1210</a:t>
                      </a:r>
                      <a:endParaRPr lang="en-US" sz="1200" kern="100">
                        <a:solidFill>
                          <a:schemeClr val="tx1"/>
                        </a:solidFill>
                        <a:effectLst/>
                        <a:latin typeface="Aptos" panose="020B0004020202020204" pitchFamily="34" charset="0"/>
                        <a:ea typeface="Aptos" panose="020B0004020202020204" pitchFamily="34" charset="0"/>
                        <a:cs typeface="Arial" panose="020B0604020202020204" pitchFamily="34" charset="0"/>
                      </a:endParaRPr>
                    </a:p>
                  </a:txBody>
                  <a:tcPr marL="74562" marR="74562" marT="40043" marB="40043" anchor="ctr"/>
                </a:tc>
                <a:tc>
                  <a:txBody>
                    <a:bodyPr/>
                    <a:lstStyle/>
                    <a:p>
                      <a:pPr marL="0" marR="0">
                        <a:lnSpc>
                          <a:spcPct val="107000"/>
                        </a:lnSpc>
                        <a:spcAft>
                          <a:spcPts val="800"/>
                        </a:spcAft>
                      </a:pPr>
                      <a:r>
                        <a:rPr lang="en-US" sz="1100" kern="100">
                          <a:solidFill>
                            <a:schemeClr val="tx1"/>
                          </a:solidFill>
                          <a:effectLst/>
                        </a:rPr>
                        <a:t>Project:</a:t>
                      </a:r>
                      <a:r>
                        <a:rPr lang="en-US" sz="1100" kern="0">
                          <a:solidFill>
                            <a:schemeClr val="tx1"/>
                          </a:solidFill>
                          <a:effectLst/>
                        </a:rPr>
                        <a:t> </a:t>
                      </a:r>
                      <a:r>
                        <a:rPr lang="en-US" sz="1100" kern="100">
                          <a:solidFill>
                            <a:schemeClr val="tx1"/>
                          </a:solidFill>
                          <a:effectLst/>
                        </a:rPr>
                        <a:t>Farmers' Market Setup and Launch</a:t>
                      </a:r>
                      <a:endParaRPr lang="en-US" sz="1200" kern="100">
                        <a:solidFill>
                          <a:schemeClr val="tx1"/>
                        </a:solidFill>
                        <a:effectLst/>
                        <a:latin typeface="Aptos" panose="020B0004020202020204" pitchFamily="34" charset="0"/>
                        <a:ea typeface="Aptos" panose="020B0004020202020204" pitchFamily="34" charset="0"/>
                        <a:cs typeface="Arial" panose="020B0604020202020204" pitchFamily="34" charset="0"/>
                      </a:endParaRPr>
                    </a:p>
                  </a:txBody>
                  <a:tcPr marL="74562" marR="74562" marT="40043" marB="40043" anchor="ctr"/>
                </a:tc>
                <a:extLst>
                  <a:ext uri="{0D108BD9-81ED-4DB2-BD59-A6C34878D82A}">
                    <a16:rowId xmlns:a16="http://schemas.microsoft.com/office/drawing/2014/main" val="1860995774"/>
                  </a:ext>
                </a:extLst>
              </a:tr>
              <a:tr h="290041">
                <a:tc>
                  <a:txBody>
                    <a:bodyPr/>
                    <a:lstStyle/>
                    <a:p>
                      <a:pPr marL="0" marR="0" algn="r">
                        <a:lnSpc>
                          <a:spcPct val="107000"/>
                        </a:lnSpc>
                        <a:spcAft>
                          <a:spcPts val="800"/>
                        </a:spcAft>
                      </a:pPr>
                      <a:r>
                        <a:rPr lang="en-US" sz="1100" kern="100">
                          <a:solidFill>
                            <a:schemeClr val="tx1"/>
                          </a:solidFill>
                          <a:effectLst/>
                        </a:rPr>
                        <a:t>Project phase</a:t>
                      </a:r>
                      <a:endParaRPr lang="en-US" sz="1200" kern="100">
                        <a:solidFill>
                          <a:schemeClr val="tx1"/>
                        </a:solidFill>
                        <a:effectLst/>
                        <a:latin typeface="Aptos" panose="020B0004020202020204" pitchFamily="34" charset="0"/>
                        <a:ea typeface="Aptos" panose="020B0004020202020204" pitchFamily="34" charset="0"/>
                        <a:cs typeface="Arial" panose="020B0604020202020204" pitchFamily="34" charset="0"/>
                      </a:endParaRPr>
                    </a:p>
                  </a:txBody>
                  <a:tcPr marL="74562" marR="74562" marT="40043" marB="40043" anchor="ctr"/>
                </a:tc>
                <a:tc gridSpan="3">
                  <a:txBody>
                    <a:bodyPr/>
                    <a:lstStyle/>
                    <a:p>
                      <a:pPr marL="0" marR="0">
                        <a:lnSpc>
                          <a:spcPct val="107000"/>
                        </a:lnSpc>
                        <a:spcAft>
                          <a:spcPts val="800"/>
                        </a:spcAft>
                      </a:pPr>
                      <a:r>
                        <a:rPr lang="en-US" sz="1100" kern="100">
                          <a:solidFill>
                            <a:schemeClr val="tx1"/>
                          </a:solidFill>
                          <a:effectLst/>
                        </a:rPr>
                        <a:t>Planning</a:t>
                      </a:r>
                      <a:endParaRPr lang="en-US" sz="1200" kern="100">
                        <a:solidFill>
                          <a:schemeClr val="tx1"/>
                        </a:solidFill>
                        <a:effectLst/>
                        <a:latin typeface="Aptos" panose="020B0004020202020204" pitchFamily="34" charset="0"/>
                        <a:ea typeface="Aptos" panose="020B0004020202020204" pitchFamily="34" charset="0"/>
                        <a:cs typeface="Arial" panose="020B0604020202020204" pitchFamily="34" charset="0"/>
                      </a:endParaRPr>
                    </a:p>
                  </a:txBody>
                  <a:tcPr marL="74562" marR="74562" marT="40043" marB="40043"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640054264"/>
                  </a:ext>
                </a:extLst>
              </a:tr>
              <a:tr h="290041">
                <a:tc>
                  <a:txBody>
                    <a:bodyPr/>
                    <a:lstStyle/>
                    <a:p>
                      <a:pPr marL="0" marR="0" algn="r">
                        <a:lnSpc>
                          <a:spcPct val="107000"/>
                        </a:lnSpc>
                        <a:spcAft>
                          <a:spcPts val="800"/>
                        </a:spcAft>
                      </a:pPr>
                      <a:r>
                        <a:rPr lang="en-US" sz="1100" kern="100">
                          <a:solidFill>
                            <a:schemeClr val="tx1"/>
                          </a:solidFill>
                          <a:effectLst/>
                        </a:rPr>
                        <a:t>WP Owner</a:t>
                      </a:r>
                      <a:endParaRPr lang="en-US" sz="1200" kern="100">
                        <a:solidFill>
                          <a:schemeClr val="tx1"/>
                        </a:solidFill>
                        <a:effectLst/>
                        <a:latin typeface="Aptos" panose="020B0004020202020204" pitchFamily="34" charset="0"/>
                        <a:ea typeface="Aptos" panose="020B0004020202020204" pitchFamily="34" charset="0"/>
                        <a:cs typeface="Arial" panose="020B0604020202020204" pitchFamily="34" charset="0"/>
                      </a:endParaRPr>
                    </a:p>
                  </a:txBody>
                  <a:tcPr marL="74562" marR="74562" marT="40043" marB="40043" anchor="ctr"/>
                </a:tc>
                <a:tc gridSpan="3">
                  <a:txBody>
                    <a:bodyPr/>
                    <a:lstStyle/>
                    <a:p>
                      <a:pPr marL="0" marR="0">
                        <a:lnSpc>
                          <a:spcPct val="107000"/>
                        </a:lnSpc>
                        <a:spcAft>
                          <a:spcPts val="800"/>
                        </a:spcAft>
                      </a:pPr>
                      <a:r>
                        <a:rPr lang="en-US" sz="1100" kern="100">
                          <a:solidFill>
                            <a:schemeClr val="tx1"/>
                          </a:solidFill>
                          <a:effectLst/>
                        </a:rPr>
                        <a:t>Project Manager</a:t>
                      </a:r>
                      <a:endParaRPr lang="en-US" sz="1200" kern="100">
                        <a:solidFill>
                          <a:schemeClr val="tx1"/>
                        </a:solidFill>
                        <a:effectLst/>
                        <a:latin typeface="Aptos" panose="020B0004020202020204" pitchFamily="34" charset="0"/>
                        <a:ea typeface="Aptos" panose="020B0004020202020204" pitchFamily="34" charset="0"/>
                        <a:cs typeface="Arial" panose="020B0604020202020204" pitchFamily="34" charset="0"/>
                      </a:endParaRPr>
                    </a:p>
                  </a:txBody>
                  <a:tcPr marL="74562" marR="74562" marT="40043" marB="40043"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344208931"/>
                  </a:ext>
                </a:extLst>
              </a:tr>
              <a:tr h="467748">
                <a:tc>
                  <a:txBody>
                    <a:bodyPr/>
                    <a:lstStyle/>
                    <a:p>
                      <a:pPr marL="0" marR="0" algn="r">
                        <a:lnSpc>
                          <a:spcPct val="107000"/>
                        </a:lnSpc>
                        <a:spcAft>
                          <a:spcPts val="800"/>
                        </a:spcAft>
                      </a:pPr>
                      <a:r>
                        <a:rPr lang="en-US" sz="1100" kern="100">
                          <a:solidFill>
                            <a:schemeClr val="tx1"/>
                          </a:solidFill>
                          <a:effectLst/>
                        </a:rPr>
                        <a:t>Result(s)</a:t>
                      </a:r>
                      <a:endParaRPr lang="en-US" sz="1200" kern="100">
                        <a:solidFill>
                          <a:schemeClr val="tx1"/>
                        </a:solidFill>
                        <a:effectLst/>
                        <a:latin typeface="Aptos" panose="020B0004020202020204" pitchFamily="34" charset="0"/>
                        <a:ea typeface="Aptos" panose="020B0004020202020204" pitchFamily="34" charset="0"/>
                        <a:cs typeface="Arial" panose="020B0604020202020204" pitchFamily="34" charset="0"/>
                      </a:endParaRPr>
                    </a:p>
                  </a:txBody>
                  <a:tcPr marL="74562" marR="74562" marT="40043" marB="40043" anchor="ctr"/>
                </a:tc>
                <a:tc gridSpan="3">
                  <a:txBody>
                    <a:bodyPr/>
                    <a:lstStyle/>
                    <a:p>
                      <a:pPr marL="0" marR="0">
                        <a:lnSpc>
                          <a:spcPct val="107000"/>
                        </a:lnSpc>
                        <a:spcAft>
                          <a:spcPts val="800"/>
                        </a:spcAft>
                      </a:pPr>
                      <a:r>
                        <a:rPr lang="en-US" sz="1100" kern="100">
                          <a:solidFill>
                            <a:schemeClr val="tx1"/>
                          </a:solidFill>
                          <a:effectLst/>
                        </a:rPr>
                        <a:t>Approved project plan including timeline, budget, and risk management strategy</a:t>
                      </a:r>
                      <a:endParaRPr lang="en-US" sz="1200" kern="100">
                        <a:solidFill>
                          <a:schemeClr val="tx1"/>
                        </a:solidFill>
                        <a:effectLst/>
                        <a:latin typeface="Aptos" panose="020B0004020202020204" pitchFamily="34" charset="0"/>
                        <a:ea typeface="Aptos" panose="020B0004020202020204" pitchFamily="34" charset="0"/>
                        <a:cs typeface="Arial" panose="020B0604020202020204" pitchFamily="34" charset="0"/>
                      </a:endParaRPr>
                    </a:p>
                  </a:txBody>
                  <a:tcPr marL="74562" marR="74562" marT="40043" marB="40043"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41083989"/>
                  </a:ext>
                </a:extLst>
              </a:tr>
              <a:tr h="645456">
                <a:tc>
                  <a:txBody>
                    <a:bodyPr/>
                    <a:lstStyle/>
                    <a:p>
                      <a:pPr marL="0" marR="0" algn="r">
                        <a:lnSpc>
                          <a:spcPct val="107000"/>
                        </a:lnSpc>
                        <a:spcAft>
                          <a:spcPts val="800"/>
                        </a:spcAft>
                      </a:pPr>
                      <a:r>
                        <a:rPr lang="en-US" sz="1100" kern="100">
                          <a:solidFill>
                            <a:schemeClr val="tx1"/>
                          </a:solidFill>
                          <a:effectLst/>
                        </a:rPr>
                        <a:t>Activities</a:t>
                      </a:r>
                      <a:endParaRPr lang="en-US" sz="1200" kern="100">
                        <a:solidFill>
                          <a:schemeClr val="tx1"/>
                        </a:solidFill>
                        <a:effectLst/>
                        <a:latin typeface="Aptos" panose="020B0004020202020204" pitchFamily="34" charset="0"/>
                        <a:ea typeface="Aptos" panose="020B0004020202020204" pitchFamily="34" charset="0"/>
                        <a:cs typeface="Arial" panose="020B0604020202020204" pitchFamily="34" charset="0"/>
                      </a:endParaRPr>
                    </a:p>
                  </a:txBody>
                  <a:tcPr marL="74562" marR="74562" marT="40043" marB="40043" anchor="ctr"/>
                </a:tc>
                <a:tc gridSpan="3">
                  <a:txBody>
                    <a:bodyPr/>
                    <a:lstStyle/>
                    <a:p>
                      <a:pPr marL="342900" marR="0" lvl="0" indent="-342900" rtl="0">
                        <a:lnSpc>
                          <a:spcPct val="107000"/>
                        </a:lnSpc>
                        <a:buFont typeface="Symbol" panose="05050102010706020507" pitchFamily="18" charset="2"/>
                        <a:buChar char=""/>
                      </a:pPr>
                      <a:r>
                        <a:rPr lang="en-US" sz="1100" kern="100">
                          <a:solidFill>
                            <a:schemeClr val="tx1"/>
                          </a:solidFill>
                          <a:effectLst/>
                        </a:rPr>
                        <a:t>Gather requirements</a:t>
                      </a:r>
                      <a:endParaRPr lang="en-US" sz="1200" kern="100">
                        <a:solidFill>
                          <a:schemeClr val="tx1"/>
                        </a:solidFill>
                        <a:effectLst/>
                      </a:endParaRPr>
                    </a:p>
                    <a:p>
                      <a:pPr marL="342900" marR="0" lvl="0" indent="-342900">
                        <a:lnSpc>
                          <a:spcPct val="107000"/>
                        </a:lnSpc>
                        <a:buFont typeface="Symbol" panose="05050102010706020507" pitchFamily="18" charset="2"/>
                        <a:buChar char=""/>
                      </a:pPr>
                      <a:r>
                        <a:rPr lang="en-US" sz="1100" kern="100">
                          <a:solidFill>
                            <a:schemeClr val="tx1"/>
                          </a:solidFill>
                          <a:effectLst/>
                        </a:rPr>
                        <a:t>Create the project timeline, </a:t>
                      </a:r>
                      <a:endParaRPr lang="en-US" sz="1200" kern="100">
                        <a:solidFill>
                          <a:schemeClr val="tx1"/>
                        </a:solidFill>
                        <a:effectLst/>
                      </a:endParaRPr>
                    </a:p>
                    <a:p>
                      <a:pPr marL="342900" marR="0" lvl="0" indent="-342900">
                        <a:lnSpc>
                          <a:spcPct val="107000"/>
                        </a:lnSpc>
                        <a:spcAft>
                          <a:spcPts val="800"/>
                        </a:spcAft>
                        <a:buFont typeface="Symbol" panose="05050102010706020507" pitchFamily="18" charset="2"/>
                        <a:buChar char=""/>
                      </a:pPr>
                      <a:r>
                        <a:rPr lang="en-US" sz="1100" kern="100">
                          <a:solidFill>
                            <a:schemeClr val="tx1"/>
                          </a:solidFill>
                          <a:effectLst/>
                        </a:rPr>
                        <a:t>Allocate resources &amp; Identify risks</a:t>
                      </a:r>
                      <a:endParaRPr lang="en-US" sz="1200" kern="100">
                        <a:solidFill>
                          <a:schemeClr val="tx1"/>
                        </a:solidFill>
                        <a:effectLst/>
                        <a:latin typeface="Aptos" panose="020B0004020202020204" pitchFamily="34" charset="0"/>
                        <a:ea typeface="Aptos" panose="020B0004020202020204" pitchFamily="34" charset="0"/>
                        <a:cs typeface="Arial" panose="020B0604020202020204" pitchFamily="34" charset="0"/>
                      </a:endParaRPr>
                    </a:p>
                  </a:txBody>
                  <a:tcPr marL="74562" marR="74562" marT="40043" marB="40043"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735714667"/>
                  </a:ext>
                </a:extLst>
              </a:tr>
              <a:tr h="290041">
                <a:tc>
                  <a:txBody>
                    <a:bodyPr/>
                    <a:lstStyle/>
                    <a:p>
                      <a:pPr marL="0" marR="0" algn="r">
                        <a:lnSpc>
                          <a:spcPct val="107000"/>
                        </a:lnSpc>
                        <a:spcAft>
                          <a:spcPts val="800"/>
                        </a:spcAft>
                      </a:pPr>
                      <a:r>
                        <a:rPr lang="en-US" sz="1100" kern="100">
                          <a:solidFill>
                            <a:schemeClr val="tx1"/>
                          </a:solidFill>
                          <a:effectLst/>
                        </a:rPr>
                        <a:t>Pre-requirements</a:t>
                      </a:r>
                      <a:endParaRPr lang="en-US" sz="1200" kern="100">
                        <a:solidFill>
                          <a:schemeClr val="tx1"/>
                        </a:solidFill>
                        <a:effectLst/>
                        <a:latin typeface="Aptos" panose="020B0004020202020204" pitchFamily="34" charset="0"/>
                        <a:ea typeface="Aptos" panose="020B0004020202020204" pitchFamily="34" charset="0"/>
                        <a:cs typeface="Arial" panose="020B0604020202020204" pitchFamily="34" charset="0"/>
                      </a:endParaRPr>
                    </a:p>
                  </a:txBody>
                  <a:tcPr marL="74562" marR="74562" marT="40043" marB="40043" anchor="ctr"/>
                </a:tc>
                <a:tc gridSpan="3">
                  <a:txBody>
                    <a:bodyPr/>
                    <a:lstStyle/>
                    <a:p>
                      <a:pPr marL="0" marR="0">
                        <a:lnSpc>
                          <a:spcPct val="107000"/>
                        </a:lnSpc>
                        <a:spcAft>
                          <a:spcPts val="800"/>
                        </a:spcAft>
                      </a:pPr>
                      <a:r>
                        <a:rPr lang="en-US" sz="1100" kern="100">
                          <a:solidFill>
                            <a:schemeClr val="tx1"/>
                          </a:solidFill>
                          <a:effectLst/>
                        </a:rPr>
                        <a:t>Completed project scope and stakeholder alignment</a:t>
                      </a:r>
                      <a:endParaRPr lang="en-US" sz="1200" kern="100">
                        <a:solidFill>
                          <a:schemeClr val="tx1"/>
                        </a:solidFill>
                        <a:effectLst/>
                        <a:latin typeface="Aptos" panose="020B0004020202020204" pitchFamily="34" charset="0"/>
                        <a:ea typeface="Aptos" panose="020B0004020202020204" pitchFamily="34" charset="0"/>
                        <a:cs typeface="Arial" panose="020B0604020202020204" pitchFamily="34" charset="0"/>
                      </a:endParaRPr>
                    </a:p>
                  </a:txBody>
                  <a:tcPr marL="74562" marR="74562" marT="40043" marB="40043"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313310725"/>
                  </a:ext>
                </a:extLst>
              </a:tr>
              <a:tr h="290041">
                <a:tc>
                  <a:txBody>
                    <a:bodyPr/>
                    <a:lstStyle/>
                    <a:p>
                      <a:pPr marL="0" marR="0" algn="r">
                        <a:lnSpc>
                          <a:spcPct val="107000"/>
                        </a:lnSpc>
                        <a:spcAft>
                          <a:spcPts val="800"/>
                        </a:spcAft>
                      </a:pPr>
                      <a:r>
                        <a:rPr lang="en-US" sz="1100" kern="100">
                          <a:solidFill>
                            <a:schemeClr val="tx1"/>
                          </a:solidFill>
                          <a:effectLst/>
                        </a:rPr>
                        <a:t>Risks</a:t>
                      </a:r>
                      <a:endParaRPr lang="en-US" sz="1200" kern="100">
                        <a:solidFill>
                          <a:schemeClr val="tx1"/>
                        </a:solidFill>
                        <a:effectLst/>
                        <a:latin typeface="Aptos" panose="020B0004020202020204" pitchFamily="34" charset="0"/>
                        <a:ea typeface="Aptos" panose="020B0004020202020204" pitchFamily="34" charset="0"/>
                        <a:cs typeface="Arial" panose="020B0604020202020204" pitchFamily="34" charset="0"/>
                      </a:endParaRPr>
                    </a:p>
                  </a:txBody>
                  <a:tcPr marL="74562" marR="74562" marT="40043" marB="40043" anchor="ctr"/>
                </a:tc>
                <a:tc gridSpan="3">
                  <a:txBody>
                    <a:bodyPr/>
                    <a:lstStyle/>
                    <a:p>
                      <a:pPr marL="0" marR="0">
                        <a:lnSpc>
                          <a:spcPct val="107000"/>
                        </a:lnSpc>
                        <a:spcAft>
                          <a:spcPts val="800"/>
                        </a:spcAft>
                      </a:pPr>
                      <a:r>
                        <a:rPr lang="en-US" sz="1100" kern="100">
                          <a:solidFill>
                            <a:schemeClr val="tx1"/>
                          </a:solidFill>
                          <a:effectLst/>
                        </a:rPr>
                        <a:t>Misaligned timelines or overlooked risks</a:t>
                      </a:r>
                      <a:endParaRPr lang="en-US" sz="1200" kern="100">
                        <a:solidFill>
                          <a:schemeClr val="tx1"/>
                        </a:solidFill>
                        <a:effectLst/>
                        <a:latin typeface="Aptos" panose="020B0004020202020204" pitchFamily="34" charset="0"/>
                        <a:ea typeface="Aptos" panose="020B0004020202020204" pitchFamily="34" charset="0"/>
                        <a:cs typeface="Arial" panose="020B0604020202020204" pitchFamily="34" charset="0"/>
                      </a:endParaRPr>
                    </a:p>
                  </a:txBody>
                  <a:tcPr marL="74562" marR="74562" marT="40043" marB="40043"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9246459"/>
                  </a:ext>
                </a:extLst>
              </a:tr>
              <a:tr h="290041">
                <a:tc>
                  <a:txBody>
                    <a:bodyPr/>
                    <a:lstStyle/>
                    <a:p>
                      <a:pPr marL="0" marR="0" algn="r">
                        <a:lnSpc>
                          <a:spcPct val="107000"/>
                        </a:lnSpc>
                        <a:spcAft>
                          <a:spcPts val="800"/>
                        </a:spcAft>
                      </a:pPr>
                      <a:r>
                        <a:rPr lang="en-US" sz="1100" kern="100">
                          <a:solidFill>
                            <a:schemeClr val="tx1"/>
                          </a:solidFill>
                          <a:effectLst/>
                        </a:rPr>
                        <a:t>Estimated costs</a:t>
                      </a:r>
                      <a:endParaRPr lang="en-US" sz="1200" kern="100">
                        <a:solidFill>
                          <a:schemeClr val="tx1"/>
                        </a:solidFill>
                        <a:effectLst/>
                        <a:latin typeface="Aptos" panose="020B0004020202020204" pitchFamily="34" charset="0"/>
                        <a:ea typeface="Aptos" panose="020B0004020202020204" pitchFamily="34" charset="0"/>
                        <a:cs typeface="Arial" panose="020B0604020202020204" pitchFamily="34" charset="0"/>
                      </a:endParaRPr>
                    </a:p>
                  </a:txBody>
                  <a:tcPr marL="74562" marR="74562" marT="40043" marB="40043" anchor="ctr"/>
                </a:tc>
                <a:tc gridSpan="3">
                  <a:txBody>
                    <a:bodyPr/>
                    <a:lstStyle/>
                    <a:p>
                      <a:pPr marL="0" marR="0">
                        <a:lnSpc>
                          <a:spcPct val="107000"/>
                        </a:lnSpc>
                        <a:spcAft>
                          <a:spcPts val="800"/>
                        </a:spcAft>
                      </a:pPr>
                      <a:r>
                        <a:rPr lang="en-US" sz="1100" kern="100">
                          <a:solidFill>
                            <a:schemeClr val="tx1"/>
                          </a:solidFill>
                          <a:effectLst/>
                        </a:rPr>
                        <a:t>€500</a:t>
                      </a:r>
                      <a:endParaRPr lang="en-US" sz="1200" kern="100">
                        <a:solidFill>
                          <a:schemeClr val="tx1"/>
                        </a:solidFill>
                        <a:effectLst/>
                        <a:latin typeface="Aptos" panose="020B0004020202020204" pitchFamily="34" charset="0"/>
                        <a:ea typeface="Aptos" panose="020B0004020202020204" pitchFamily="34" charset="0"/>
                        <a:cs typeface="Arial" panose="020B0604020202020204" pitchFamily="34" charset="0"/>
                      </a:endParaRPr>
                    </a:p>
                  </a:txBody>
                  <a:tcPr marL="74562" marR="74562" marT="40043" marB="40043"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138180347"/>
                  </a:ext>
                </a:extLst>
              </a:tr>
              <a:tr h="290041">
                <a:tc>
                  <a:txBody>
                    <a:bodyPr/>
                    <a:lstStyle/>
                    <a:p>
                      <a:pPr marL="0" marR="0" algn="r">
                        <a:lnSpc>
                          <a:spcPct val="107000"/>
                        </a:lnSpc>
                        <a:spcAft>
                          <a:spcPts val="800"/>
                        </a:spcAft>
                      </a:pPr>
                      <a:r>
                        <a:rPr lang="en-US" sz="1100" kern="100">
                          <a:solidFill>
                            <a:schemeClr val="tx1"/>
                          </a:solidFill>
                          <a:effectLst/>
                        </a:rPr>
                        <a:t>Workload</a:t>
                      </a:r>
                      <a:endParaRPr lang="en-US" sz="1200" kern="100">
                        <a:solidFill>
                          <a:schemeClr val="tx1"/>
                        </a:solidFill>
                        <a:effectLst/>
                        <a:latin typeface="Aptos" panose="020B0004020202020204" pitchFamily="34" charset="0"/>
                        <a:ea typeface="Aptos" panose="020B0004020202020204" pitchFamily="34" charset="0"/>
                        <a:cs typeface="Arial" panose="020B0604020202020204" pitchFamily="34" charset="0"/>
                      </a:endParaRPr>
                    </a:p>
                  </a:txBody>
                  <a:tcPr marL="74562" marR="74562" marT="40043" marB="40043" anchor="ctr"/>
                </a:tc>
                <a:tc gridSpan="3">
                  <a:txBody>
                    <a:bodyPr/>
                    <a:lstStyle/>
                    <a:p>
                      <a:pPr marL="0" marR="0">
                        <a:lnSpc>
                          <a:spcPct val="107000"/>
                        </a:lnSpc>
                        <a:spcAft>
                          <a:spcPts val="800"/>
                        </a:spcAft>
                      </a:pPr>
                      <a:r>
                        <a:rPr lang="en-US" sz="1100" kern="100">
                          <a:solidFill>
                            <a:schemeClr val="tx1"/>
                          </a:solidFill>
                          <a:effectLst/>
                        </a:rPr>
                        <a:t>25 hours</a:t>
                      </a:r>
                      <a:endParaRPr lang="en-US" sz="1200" kern="100">
                        <a:solidFill>
                          <a:schemeClr val="tx1"/>
                        </a:solidFill>
                        <a:effectLst/>
                        <a:latin typeface="Aptos" panose="020B0004020202020204" pitchFamily="34" charset="0"/>
                        <a:ea typeface="Aptos" panose="020B0004020202020204" pitchFamily="34" charset="0"/>
                        <a:cs typeface="Arial" panose="020B0604020202020204" pitchFamily="34" charset="0"/>
                      </a:endParaRPr>
                    </a:p>
                  </a:txBody>
                  <a:tcPr marL="74562" marR="74562" marT="40043" marB="40043"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687425676"/>
                  </a:ext>
                </a:extLst>
              </a:tr>
              <a:tr h="645456">
                <a:tc>
                  <a:txBody>
                    <a:bodyPr/>
                    <a:lstStyle/>
                    <a:p>
                      <a:pPr marL="0" marR="0" algn="r">
                        <a:lnSpc>
                          <a:spcPct val="107000"/>
                        </a:lnSpc>
                        <a:spcAft>
                          <a:spcPts val="800"/>
                        </a:spcAft>
                      </a:pPr>
                      <a:r>
                        <a:rPr lang="en-US" sz="1100" kern="100">
                          <a:solidFill>
                            <a:schemeClr val="tx1"/>
                          </a:solidFill>
                          <a:effectLst/>
                        </a:rPr>
                        <a:t>Progress</a:t>
                      </a:r>
                      <a:endParaRPr lang="en-US" sz="1200" kern="100">
                        <a:solidFill>
                          <a:schemeClr val="tx1"/>
                        </a:solidFill>
                        <a:effectLst/>
                      </a:endParaRPr>
                    </a:p>
                    <a:p>
                      <a:pPr marL="0" marR="0" algn="r">
                        <a:lnSpc>
                          <a:spcPct val="107000"/>
                        </a:lnSpc>
                        <a:spcAft>
                          <a:spcPts val="800"/>
                        </a:spcAft>
                      </a:pPr>
                      <a:r>
                        <a:rPr lang="en-US" sz="1100" kern="100">
                          <a:solidFill>
                            <a:schemeClr val="tx1"/>
                          </a:solidFill>
                          <a:effectLst/>
                        </a:rPr>
                        <a:t>measurement</a:t>
                      </a:r>
                      <a:endParaRPr lang="en-US" sz="1200" kern="100">
                        <a:solidFill>
                          <a:schemeClr val="tx1"/>
                        </a:solidFill>
                        <a:effectLst/>
                        <a:latin typeface="Aptos" panose="020B0004020202020204" pitchFamily="34" charset="0"/>
                        <a:ea typeface="Aptos" panose="020B0004020202020204" pitchFamily="34" charset="0"/>
                        <a:cs typeface="Arial" panose="020B0604020202020204" pitchFamily="34" charset="0"/>
                      </a:endParaRPr>
                    </a:p>
                  </a:txBody>
                  <a:tcPr marL="74562" marR="74562" marT="40043" marB="40043" anchor="ctr"/>
                </a:tc>
                <a:tc gridSpan="3">
                  <a:txBody>
                    <a:bodyPr/>
                    <a:lstStyle/>
                    <a:p>
                      <a:pPr marL="342900" marR="0" lvl="0" indent="-342900" rtl="0">
                        <a:lnSpc>
                          <a:spcPct val="107000"/>
                        </a:lnSpc>
                        <a:buFont typeface="Symbol" panose="05050102010706020507" pitchFamily="18" charset="2"/>
                        <a:buChar char=""/>
                      </a:pPr>
                      <a:r>
                        <a:rPr lang="en-US" sz="1100" kern="100">
                          <a:solidFill>
                            <a:schemeClr val="tx1"/>
                          </a:solidFill>
                          <a:effectLst/>
                        </a:rPr>
                        <a:t>30% done when draft plan is ready</a:t>
                      </a:r>
                      <a:endParaRPr lang="en-US" sz="1200" kern="100">
                        <a:solidFill>
                          <a:schemeClr val="tx1"/>
                        </a:solidFill>
                        <a:effectLst/>
                      </a:endParaRPr>
                    </a:p>
                    <a:p>
                      <a:pPr marL="342900" marR="0" lvl="0" indent="-342900">
                        <a:lnSpc>
                          <a:spcPct val="107000"/>
                        </a:lnSpc>
                        <a:buFont typeface="Symbol" panose="05050102010706020507" pitchFamily="18" charset="2"/>
                        <a:buChar char=""/>
                      </a:pPr>
                      <a:r>
                        <a:rPr lang="en-US" sz="1100" kern="100">
                          <a:solidFill>
                            <a:schemeClr val="tx1"/>
                          </a:solidFill>
                          <a:effectLst/>
                        </a:rPr>
                        <a:t>50% done when feedback from team leads is integrated</a:t>
                      </a:r>
                      <a:endParaRPr lang="en-US" sz="1200" kern="100">
                        <a:solidFill>
                          <a:schemeClr val="tx1"/>
                        </a:solidFill>
                        <a:effectLst/>
                      </a:endParaRPr>
                    </a:p>
                    <a:p>
                      <a:pPr marL="342900" marR="0" lvl="0" indent="-342900">
                        <a:lnSpc>
                          <a:spcPct val="107000"/>
                        </a:lnSpc>
                        <a:spcAft>
                          <a:spcPts val="800"/>
                        </a:spcAft>
                        <a:buFont typeface="Symbol" panose="05050102010706020507" pitchFamily="18" charset="2"/>
                        <a:buChar char=""/>
                      </a:pPr>
                      <a:r>
                        <a:rPr lang="en-US" sz="1100" kern="100">
                          <a:solidFill>
                            <a:schemeClr val="tx1"/>
                          </a:solidFill>
                          <a:effectLst/>
                        </a:rPr>
                        <a:t>100% done when the plan is approved</a:t>
                      </a:r>
                      <a:endParaRPr lang="en-US" sz="1200" kern="100">
                        <a:solidFill>
                          <a:schemeClr val="tx1"/>
                        </a:solidFill>
                        <a:effectLst/>
                        <a:latin typeface="Aptos" panose="020B0004020202020204" pitchFamily="34" charset="0"/>
                        <a:ea typeface="Aptos" panose="020B0004020202020204" pitchFamily="34" charset="0"/>
                        <a:cs typeface="Arial" panose="020B0604020202020204" pitchFamily="34" charset="0"/>
                      </a:endParaRPr>
                    </a:p>
                  </a:txBody>
                  <a:tcPr marL="74562" marR="74562" marT="40043" marB="40043"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671169368"/>
                  </a:ext>
                </a:extLst>
              </a:tr>
              <a:tr h="290041">
                <a:tc>
                  <a:txBody>
                    <a:bodyPr/>
                    <a:lstStyle/>
                    <a:p>
                      <a:pPr marL="0" marR="0" algn="r">
                        <a:lnSpc>
                          <a:spcPct val="107000"/>
                        </a:lnSpc>
                        <a:spcAft>
                          <a:spcPts val="800"/>
                        </a:spcAft>
                      </a:pPr>
                      <a:r>
                        <a:rPr lang="en-US" sz="1100" kern="100">
                          <a:solidFill>
                            <a:schemeClr val="tx1"/>
                          </a:solidFill>
                          <a:effectLst/>
                        </a:rPr>
                        <a:t>Start</a:t>
                      </a:r>
                      <a:endParaRPr lang="en-US" sz="1200" kern="100">
                        <a:solidFill>
                          <a:schemeClr val="tx1"/>
                        </a:solidFill>
                        <a:effectLst/>
                        <a:latin typeface="Aptos" panose="020B0004020202020204" pitchFamily="34" charset="0"/>
                        <a:ea typeface="Aptos" panose="020B0004020202020204" pitchFamily="34" charset="0"/>
                        <a:cs typeface="Arial" panose="020B0604020202020204" pitchFamily="34" charset="0"/>
                      </a:endParaRPr>
                    </a:p>
                  </a:txBody>
                  <a:tcPr marL="74562" marR="74562" marT="40043" marB="40043" anchor="ctr"/>
                </a:tc>
                <a:tc gridSpan="3">
                  <a:txBody>
                    <a:bodyPr/>
                    <a:lstStyle/>
                    <a:p>
                      <a:pPr marL="0" marR="0">
                        <a:lnSpc>
                          <a:spcPct val="107000"/>
                        </a:lnSpc>
                        <a:spcAft>
                          <a:spcPts val="800"/>
                        </a:spcAft>
                      </a:pPr>
                      <a:r>
                        <a:rPr lang="en-US" sz="1100" kern="100">
                          <a:solidFill>
                            <a:schemeClr val="tx1"/>
                          </a:solidFill>
                          <a:effectLst/>
                        </a:rPr>
                        <a:t>2024-10-25</a:t>
                      </a:r>
                      <a:endParaRPr lang="en-US" sz="1200" kern="100">
                        <a:solidFill>
                          <a:schemeClr val="tx1"/>
                        </a:solidFill>
                        <a:effectLst/>
                        <a:latin typeface="Aptos" panose="020B0004020202020204" pitchFamily="34" charset="0"/>
                        <a:ea typeface="Aptos" panose="020B0004020202020204" pitchFamily="34" charset="0"/>
                        <a:cs typeface="Arial" panose="020B0604020202020204" pitchFamily="34" charset="0"/>
                      </a:endParaRPr>
                    </a:p>
                  </a:txBody>
                  <a:tcPr marL="74562" marR="74562" marT="40043" marB="40043"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933609651"/>
                  </a:ext>
                </a:extLst>
              </a:tr>
              <a:tr h="290041">
                <a:tc>
                  <a:txBody>
                    <a:bodyPr/>
                    <a:lstStyle/>
                    <a:p>
                      <a:pPr marL="0" marR="0" algn="r">
                        <a:lnSpc>
                          <a:spcPct val="107000"/>
                        </a:lnSpc>
                        <a:spcAft>
                          <a:spcPts val="800"/>
                        </a:spcAft>
                      </a:pPr>
                      <a:r>
                        <a:rPr lang="en-US" sz="1100" kern="100">
                          <a:solidFill>
                            <a:schemeClr val="tx1"/>
                          </a:solidFill>
                          <a:effectLst/>
                        </a:rPr>
                        <a:t>Finish</a:t>
                      </a:r>
                      <a:endParaRPr lang="en-US" sz="1200" kern="100">
                        <a:solidFill>
                          <a:schemeClr val="tx1"/>
                        </a:solidFill>
                        <a:effectLst/>
                        <a:latin typeface="Aptos" panose="020B0004020202020204" pitchFamily="34" charset="0"/>
                        <a:ea typeface="Aptos" panose="020B0004020202020204" pitchFamily="34" charset="0"/>
                        <a:cs typeface="Arial" panose="020B0604020202020204" pitchFamily="34" charset="0"/>
                      </a:endParaRPr>
                    </a:p>
                  </a:txBody>
                  <a:tcPr marL="74562" marR="74562" marT="40043" marB="40043" anchor="ctr"/>
                </a:tc>
                <a:tc gridSpan="3">
                  <a:txBody>
                    <a:bodyPr/>
                    <a:lstStyle/>
                    <a:p>
                      <a:pPr marL="0" marR="0">
                        <a:lnSpc>
                          <a:spcPct val="107000"/>
                        </a:lnSpc>
                        <a:spcAft>
                          <a:spcPts val="800"/>
                        </a:spcAft>
                      </a:pPr>
                      <a:r>
                        <a:rPr lang="en-US" sz="1100" kern="100">
                          <a:solidFill>
                            <a:schemeClr val="tx1"/>
                          </a:solidFill>
                          <a:effectLst/>
                        </a:rPr>
                        <a:t>2024-11-21</a:t>
                      </a:r>
                      <a:endParaRPr lang="en-US" sz="1200" kern="100">
                        <a:solidFill>
                          <a:schemeClr val="tx1"/>
                        </a:solidFill>
                        <a:effectLst/>
                        <a:latin typeface="Aptos" panose="020B0004020202020204" pitchFamily="34" charset="0"/>
                        <a:ea typeface="Aptos" panose="020B0004020202020204" pitchFamily="34" charset="0"/>
                        <a:cs typeface="Arial" panose="020B0604020202020204" pitchFamily="34" charset="0"/>
                      </a:endParaRPr>
                    </a:p>
                  </a:txBody>
                  <a:tcPr marL="74562" marR="74562" marT="40043" marB="40043"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099555914"/>
                  </a:ext>
                </a:extLst>
              </a:tr>
              <a:tr h="645456">
                <a:tc>
                  <a:txBody>
                    <a:bodyPr/>
                    <a:lstStyle/>
                    <a:p>
                      <a:pPr marL="0" marR="0" algn="r">
                        <a:lnSpc>
                          <a:spcPct val="107000"/>
                        </a:lnSpc>
                        <a:spcAft>
                          <a:spcPts val="800"/>
                        </a:spcAft>
                      </a:pPr>
                      <a:r>
                        <a:rPr lang="en-US" sz="1100" kern="100" dirty="0">
                          <a:solidFill>
                            <a:schemeClr val="tx1"/>
                          </a:solidFill>
                          <a:effectLst/>
                        </a:rPr>
                        <a:t>Project team</a:t>
                      </a:r>
                      <a:endParaRPr lang="en-US" sz="1200" kern="100" dirty="0">
                        <a:solidFill>
                          <a:schemeClr val="tx1"/>
                        </a:solidFill>
                        <a:effectLst/>
                      </a:endParaRPr>
                    </a:p>
                    <a:p>
                      <a:pPr marL="0" marR="0" algn="r">
                        <a:lnSpc>
                          <a:spcPct val="107000"/>
                        </a:lnSpc>
                        <a:spcAft>
                          <a:spcPts val="800"/>
                        </a:spcAft>
                      </a:pPr>
                      <a:r>
                        <a:rPr lang="en-US" sz="1100" kern="100" dirty="0">
                          <a:solidFill>
                            <a:schemeClr val="tx1"/>
                          </a:solidFill>
                          <a:effectLst/>
                        </a:rPr>
                        <a:t>members involved</a:t>
                      </a:r>
                      <a:endParaRPr lang="en-US" sz="1200" kern="100" dirty="0">
                        <a:solidFill>
                          <a:schemeClr val="tx1"/>
                        </a:solidFill>
                        <a:effectLst/>
                        <a:latin typeface="Aptos" panose="020B0004020202020204" pitchFamily="34" charset="0"/>
                        <a:ea typeface="Aptos" panose="020B0004020202020204" pitchFamily="34" charset="0"/>
                        <a:cs typeface="Arial" panose="020B0604020202020204" pitchFamily="34" charset="0"/>
                      </a:endParaRPr>
                    </a:p>
                  </a:txBody>
                  <a:tcPr marL="74562" marR="74562" marT="40043" marB="40043" anchor="ctr"/>
                </a:tc>
                <a:tc gridSpan="3">
                  <a:txBody>
                    <a:bodyPr/>
                    <a:lstStyle/>
                    <a:p>
                      <a:pPr marL="342900" marR="0" lvl="0" indent="-342900" rtl="0">
                        <a:lnSpc>
                          <a:spcPct val="107000"/>
                        </a:lnSpc>
                        <a:buFont typeface="Symbol" panose="05050102010706020507" pitchFamily="18" charset="2"/>
                        <a:buChar char=""/>
                      </a:pPr>
                      <a:r>
                        <a:rPr lang="en-US" sz="1100" kern="100" dirty="0">
                          <a:solidFill>
                            <a:schemeClr val="tx1"/>
                          </a:solidFill>
                          <a:effectLst/>
                        </a:rPr>
                        <a:t>Project Manager</a:t>
                      </a:r>
                      <a:endParaRPr lang="en-US" sz="1200" kern="100" dirty="0">
                        <a:solidFill>
                          <a:schemeClr val="tx1"/>
                        </a:solidFill>
                        <a:effectLst/>
                      </a:endParaRPr>
                    </a:p>
                    <a:p>
                      <a:pPr marL="342900" marR="0" lvl="0" indent="-342900">
                        <a:lnSpc>
                          <a:spcPct val="107000"/>
                        </a:lnSpc>
                        <a:buFont typeface="Symbol" panose="05050102010706020507" pitchFamily="18" charset="2"/>
                        <a:buChar char=""/>
                      </a:pPr>
                      <a:r>
                        <a:rPr lang="en-US" sz="1100" kern="100" dirty="0">
                          <a:solidFill>
                            <a:schemeClr val="tx1"/>
                          </a:solidFill>
                          <a:effectLst/>
                        </a:rPr>
                        <a:t>Team Leads</a:t>
                      </a:r>
                      <a:endParaRPr lang="en-US" sz="1200" kern="100" dirty="0">
                        <a:solidFill>
                          <a:schemeClr val="tx1"/>
                        </a:solidFill>
                        <a:effectLst/>
                      </a:endParaRPr>
                    </a:p>
                    <a:p>
                      <a:pPr marL="342900" marR="0" lvl="0" indent="-342900">
                        <a:lnSpc>
                          <a:spcPct val="107000"/>
                        </a:lnSpc>
                        <a:spcAft>
                          <a:spcPts val="800"/>
                        </a:spcAft>
                        <a:buFont typeface="Symbol" panose="05050102010706020507" pitchFamily="18" charset="2"/>
                        <a:buChar char=""/>
                      </a:pPr>
                      <a:r>
                        <a:rPr lang="en-US" sz="1100" kern="100" dirty="0">
                          <a:solidFill>
                            <a:schemeClr val="tx1"/>
                          </a:solidFill>
                          <a:effectLst/>
                        </a:rPr>
                        <a:t>Steering Committee</a:t>
                      </a:r>
                      <a:endParaRPr lang="en-US" sz="1200" kern="100" dirty="0">
                        <a:solidFill>
                          <a:schemeClr val="tx1"/>
                        </a:solidFill>
                        <a:effectLst/>
                        <a:latin typeface="Aptos" panose="020B0004020202020204" pitchFamily="34" charset="0"/>
                        <a:ea typeface="Aptos" panose="020B0004020202020204" pitchFamily="34" charset="0"/>
                        <a:cs typeface="Arial" panose="020B0604020202020204" pitchFamily="34" charset="0"/>
                      </a:endParaRPr>
                    </a:p>
                  </a:txBody>
                  <a:tcPr marL="74562" marR="74562" marT="40043" marB="40043"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904920882"/>
                  </a:ext>
                </a:extLst>
              </a:tr>
            </a:tbl>
          </a:graphicData>
        </a:graphic>
      </p:graphicFrame>
    </p:spTree>
    <p:extLst>
      <p:ext uri="{BB962C8B-B14F-4D97-AF65-F5344CB8AC3E}">
        <p14:creationId xmlns:p14="http://schemas.microsoft.com/office/powerpoint/2010/main" val="13818800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3E7311-D16B-76C3-C9A3-398C6F301E82}"/>
              </a:ext>
            </a:extLst>
          </p:cNvPr>
          <p:cNvSpPr>
            <a:spLocks noGrp="1"/>
          </p:cNvSpPr>
          <p:nvPr>
            <p:ph type="title"/>
          </p:nvPr>
        </p:nvSpPr>
        <p:spPr>
          <a:xfrm>
            <a:off x="350041" y="586855"/>
            <a:ext cx="2401025" cy="3387497"/>
          </a:xfrm>
        </p:spPr>
        <p:txBody>
          <a:bodyPr anchor="b">
            <a:normAutofit/>
          </a:bodyPr>
          <a:lstStyle/>
          <a:p>
            <a:pPr algn="r"/>
            <a:r>
              <a:rPr lang="en-US" sz="3500" dirty="0">
                <a:solidFill>
                  <a:srgbClr val="FFFFFF"/>
                </a:solidFill>
              </a:rPr>
              <a:t>Work Package3: </a:t>
            </a:r>
            <a:br>
              <a:rPr lang="en-US" sz="3500" dirty="0">
                <a:solidFill>
                  <a:srgbClr val="FFFFFF"/>
                </a:solidFill>
              </a:rPr>
            </a:br>
            <a:r>
              <a:rPr lang="en-US" sz="3500" dirty="0">
                <a:solidFill>
                  <a:srgbClr val="FFFFFF"/>
                </a:solidFill>
              </a:rPr>
              <a:t>Recruit Vendors</a:t>
            </a:r>
          </a:p>
        </p:txBody>
      </p:sp>
      <p:graphicFrame>
        <p:nvGraphicFramePr>
          <p:cNvPr id="6" name="Content Placeholder 5">
            <a:extLst>
              <a:ext uri="{FF2B5EF4-FFF2-40B4-BE49-F238E27FC236}">
                <a16:creationId xmlns:a16="http://schemas.microsoft.com/office/drawing/2014/main" id="{D732F672-EAD1-EEAC-3080-12AB3B6E905D}"/>
              </a:ext>
            </a:extLst>
          </p:cNvPr>
          <p:cNvGraphicFramePr>
            <a:graphicFrameLocks noGrp="1"/>
          </p:cNvGraphicFramePr>
          <p:nvPr>
            <p:ph idx="1"/>
            <p:extLst>
              <p:ext uri="{D42A27DB-BD31-4B8C-83A1-F6EECF244321}">
                <p14:modId xmlns:p14="http://schemas.microsoft.com/office/powerpoint/2010/main" val="3319250718"/>
              </p:ext>
            </p:extLst>
          </p:nvPr>
        </p:nvGraphicFramePr>
        <p:xfrm>
          <a:off x="3616802" y="1266635"/>
          <a:ext cx="4899659" cy="4326382"/>
        </p:xfrm>
        <a:graphic>
          <a:graphicData uri="http://schemas.openxmlformats.org/drawingml/2006/table">
            <a:tbl>
              <a:tblPr firstRow="1" firstCol="1" lastRow="1" lastCol="1" bandRow="1" bandCol="1">
                <a:tableStyleId>{69CF1AB2-1976-4502-BF36-3FF5EA218861}</a:tableStyleId>
              </a:tblPr>
              <a:tblGrid>
                <a:gridCol w="1224915">
                  <a:extLst>
                    <a:ext uri="{9D8B030D-6E8A-4147-A177-3AD203B41FA5}">
                      <a16:colId xmlns:a16="http://schemas.microsoft.com/office/drawing/2014/main" val="1609769398"/>
                    </a:ext>
                  </a:extLst>
                </a:gridCol>
                <a:gridCol w="737894">
                  <a:extLst>
                    <a:ext uri="{9D8B030D-6E8A-4147-A177-3AD203B41FA5}">
                      <a16:colId xmlns:a16="http://schemas.microsoft.com/office/drawing/2014/main" val="3825898704"/>
                    </a:ext>
                  </a:extLst>
                </a:gridCol>
                <a:gridCol w="822704">
                  <a:extLst>
                    <a:ext uri="{9D8B030D-6E8A-4147-A177-3AD203B41FA5}">
                      <a16:colId xmlns:a16="http://schemas.microsoft.com/office/drawing/2014/main" val="643162837"/>
                    </a:ext>
                  </a:extLst>
                </a:gridCol>
                <a:gridCol w="2114146">
                  <a:extLst>
                    <a:ext uri="{9D8B030D-6E8A-4147-A177-3AD203B41FA5}">
                      <a16:colId xmlns:a16="http://schemas.microsoft.com/office/drawing/2014/main" val="2615013560"/>
                    </a:ext>
                  </a:extLst>
                </a:gridCol>
              </a:tblGrid>
              <a:tr h="0">
                <a:tc gridSpan="4">
                  <a:txBody>
                    <a:bodyPr/>
                    <a:lstStyle/>
                    <a:p>
                      <a:pPr marL="0" marR="0" algn="ctr">
                        <a:lnSpc>
                          <a:spcPct val="107000"/>
                        </a:lnSpc>
                        <a:spcAft>
                          <a:spcPts val="800"/>
                        </a:spcAft>
                      </a:pPr>
                      <a:r>
                        <a:rPr lang="en-US" sz="1100" kern="100">
                          <a:effectLst/>
                        </a:rPr>
                        <a:t>Work Package 3: Recruit Vendors</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36830" marB="36830"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30520006"/>
                  </a:ext>
                </a:extLst>
              </a:tr>
              <a:tr h="0">
                <a:tc>
                  <a:txBody>
                    <a:bodyPr/>
                    <a:lstStyle/>
                    <a:p>
                      <a:pPr marL="0" marR="0">
                        <a:lnSpc>
                          <a:spcPct val="107000"/>
                        </a:lnSpc>
                        <a:spcAft>
                          <a:spcPts val="800"/>
                        </a:spcAft>
                      </a:pPr>
                      <a:r>
                        <a:rPr lang="en-US" sz="1000" kern="100">
                          <a:effectLst/>
                        </a:rPr>
                        <a:t>Date:</a:t>
                      </a:r>
                      <a:r>
                        <a:rPr lang="en-US" sz="1000" kern="0">
                          <a:effectLst/>
                        </a:rPr>
                        <a:t> </a:t>
                      </a:r>
                      <a:r>
                        <a:rPr lang="en-US" sz="1000" kern="100">
                          <a:effectLst/>
                        </a:rPr>
                        <a:t>2025-01-02</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36830" marB="36830" anchor="ctr"/>
                </a:tc>
                <a:tc>
                  <a:txBody>
                    <a:bodyPr/>
                    <a:lstStyle/>
                    <a:p>
                      <a:pPr marL="0" marR="0">
                        <a:lnSpc>
                          <a:spcPct val="107000"/>
                        </a:lnSpc>
                        <a:spcAft>
                          <a:spcPts val="800"/>
                        </a:spcAft>
                      </a:pPr>
                      <a:r>
                        <a:rPr lang="en-US" sz="1000" kern="100">
                          <a:effectLst/>
                        </a:rPr>
                        <a:t>Version: 1.0</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36830" marB="36830" anchor="ctr"/>
                </a:tc>
                <a:tc>
                  <a:txBody>
                    <a:bodyPr/>
                    <a:lstStyle/>
                    <a:p>
                      <a:pPr marL="0" marR="0">
                        <a:lnSpc>
                          <a:spcPct val="107000"/>
                        </a:lnSpc>
                        <a:spcAft>
                          <a:spcPts val="800"/>
                        </a:spcAft>
                      </a:pPr>
                      <a:r>
                        <a:rPr lang="en-US" sz="1000" kern="100">
                          <a:effectLst/>
                        </a:rPr>
                        <a:t>WP Nr.:</a:t>
                      </a:r>
                      <a:r>
                        <a:rPr lang="en-US" sz="1000" kern="0">
                          <a:effectLst/>
                        </a:rPr>
                        <a:t> </a:t>
                      </a:r>
                      <a:r>
                        <a:rPr lang="en-US" sz="1000" kern="100">
                          <a:effectLst/>
                        </a:rPr>
                        <a:t>1310</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36830" marB="36830" anchor="ctr"/>
                </a:tc>
                <a:tc>
                  <a:txBody>
                    <a:bodyPr/>
                    <a:lstStyle/>
                    <a:p>
                      <a:pPr marL="0" marR="0">
                        <a:lnSpc>
                          <a:spcPct val="107000"/>
                        </a:lnSpc>
                        <a:spcAft>
                          <a:spcPts val="800"/>
                        </a:spcAft>
                      </a:pPr>
                      <a:r>
                        <a:rPr lang="en-US" sz="1000" kern="100">
                          <a:effectLst/>
                        </a:rPr>
                        <a:t>Project:</a:t>
                      </a:r>
                      <a:r>
                        <a:rPr lang="en-US" sz="1000" kern="0">
                          <a:effectLst/>
                        </a:rPr>
                        <a:t> </a:t>
                      </a:r>
                      <a:r>
                        <a:rPr lang="en-US" sz="1000" kern="100">
                          <a:effectLst/>
                        </a:rPr>
                        <a:t>Farmers' Market Setup and Launch</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36830" marB="36830" anchor="ctr"/>
                </a:tc>
                <a:extLst>
                  <a:ext uri="{0D108BD9-81ED-4DB2-BD59-A6C34878D82A}">
                    <a16:rowId xmlns:a16="http://schemas.microsoft.com/office/drawing/2014/main" val="29215369"/>
                  </a:ext>
                </a:extLst>
              </a:tr>
              <a:tr h="196850">
                <a:tc>
                  <a:txBody>
                    <a:bodyPr/>
                    <a:lstStyle/>
                    <a:p>
                      <a:pPr marL="0" marR="0" algn="r">
                        <a:lnSpc>
                          <a:spcPct val="107000"/>
                        </a:lnSpc>
                        <a:spcAft>
                          <a:spcPts val="800"/>
                        </a:spcAft>
                      </a:pPr>
                      <a:r>
                        <a:rPr lang="en-US" sz="1000" kern="100">
                          <a:effectLst/>
                        </a:rPr>
                        <a:t>Project phase</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36830" marB="36830" anchor="ctr"/>
                </a:tc>
                <a:tc gridSpan="3">
                  <a:txBody>
                    <a:bodyPr/>
                    <a:lstStyle/>
                    <a:p>
                      <a:pPr marL="0" marR="0">
                        <a:lnSpc>
                          <a:spcPct val="107000"/>
                        </a:lnSpc>
                        <a:spcAft>
                          <a:spcPts val="800"/>
                        </a:spcAft>
                      </a:pPr>
                      <a:r>
                        <a:rPr lang="en-US" sz="1000" kern="100">
                          <a:effectLst/>
                        </a:rPr>
                        <a:t>Vendor Recruitment</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36830" marB="3683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5554242"/>
                  </a:ext>
                </a:extLst>
              </a:tr>
              <a:tr h="202565">
                <a:tc>
                  <a:txBody>
                    <a:bodyPr/>
                    <a:lstStyle/>
                    <a:p>
                      <a:pPr marL="0" marR="0" algn="r">
                        <a:lnSpc>
                          <a:spcPct val="107000"/>
                        </a:lnSpc>
                        <a:spcAft>
                          <a:spcPts val="800"/>
                        </a:spcAft>
                      </a:pPr>
                      <a:r>
                        <a:rPr lang="en-US" sz="1000" kern="100">
                          <a:effectLst/>
                        </a:rPr>
                        <a:t>WP Owner</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36830" marB="36830" anchor="ctr"/>
                </a:tc>
                <a:tc gridSpan="3">
                  <a:txBody>
                    <a:bodyPr/>
                    <a:lstStyle/>
                    <a:p>
                      <a:pPr marL="0" marR="0">
                        <a:lnSpc>
                          <a:spcPct val="107000"/>
                        </a:lnSpc>
                        <a:spcAft>
                          <a:spcPts val="800"/>
                        </a:spcAft>
                      </a:pPr>
                      <a:r>
                        <a:rPr lang="en-US" sz="1000" kern="100">
                          <a:effectLst/>
                        </a:rPr>
                        <a:t>Vendor Relations Manager</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36830" marB="3683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361726147"/>
                  </a:ext>
                </a:extLst>
              </a:tr>
              <a:tr h="213995">
                <a:tc>
                  <a:txBody>
                    <a:bodyPr/>
                    <a:lstStyle/>
                    <a:p>
                      <a:pPr marL="0" marR="0" algn="r">
                        <a:lnSpc>
                          <a:spcPct val="107000"/>
                        </a:lnSpc>
                        <a:spcAft>
                          <a:spcPts val="800"/>
                        </a:spcAft>
                      </a:pPr>
                      <a:r>
                        <a:rPr lang="en-US" sz="1000" kern="100">
                          <a:effectLst/>
                        </a:rPr>
                        <a:t>Result(s)</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36830" marB="36830" anchor="ctr"/>
                </a:tc>
                <a:tc gridSpan="3">
                  <a:txBody>
                    <a:bodyPr/>
                    <a:lstStyle/>
                    <a:p>
                      <a:pPr marL="0" marR="0">
                        <a:lnSpc>
                          <a:spcPct val="107000"/>
                        </a:lnSpc>
                        <a:spcAft>
                          <a:spcPts val="800"/>
                        </a:spcAft>
                      </a:pPr>
                      <a:r>
                        <a:rPr lang="en-US" sz="1000" kern="100">
                          <a:effectLst/>
                        </a:rPr>
                        <a:t>Contracts signed with at least 10 vendors</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36830" marB="3683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027499616"/>
                  </a:ext>
                </a:extLst>
              </a:tr>
              <a:tr h="317500">
                <a:tc>
                  <a:txBody>
                    <a:bodyPr/>
                    <a:lstStyle/>
                    <a:p>
                      <a:pPr marL="0" marR="0" algn="r">
                        <a:lnSpc>
                          <a:spcPct val="107000"/>
                        </a:lnSpc>
                        <a:spcAft>
                          <a:spcPts val="800"/>
                        </a:spcAft>
                      </a:pPr>
                      <a:r>
                        <a:rPr lang="en-US" sz="1000" kern="100">
                          <a:effectLst/>
                        </a:rPr>
                        <a:t>Activities</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36830" marB="36830" anchor="ctr"/>
                </a:tc>
                <a:tc gridSpan="3">
                  <a:txBody>
                    <a:bodyPr/>
                    <a:lstStyle/>
                    <a:p>
                      <a:pPr marL="342900" marR="0" lvl="0" indent="-342900" rtl="0">
                        <a:lnSpc>
                          <a:spcPct val="107000"/>
                        </a:lnSpc>
                        <a:buFont typeface="Symbol" panose="05050102010706020507" pitchFamily="18" charset="2"/>
                        <a:buChar char=""/>
                      </a:pPr>
                      <a:r>
                        <a:rPr lang="en-US" sz="1000" kern="100">
                          <a:effectLst/>
                        </a:rPr>
                        <a:t>Identify potential vendors</a:t>
                      </a:r>
                      <a:endParaRPr lang="en-US" sz="1100" kern="100">
                        <a:effectLst/>
                      </a:endParaRPr>
                    </a:p>
                    <a:p>
                      <a:pPr marL="342900" marR="0" lvl="0" indent="-342900">
                        <a:lnSpc>
                          <a:spcPct val="107000"/>
                        </a:lnSpc>
                        <a:buFont typeface="Symbol" panose="05050102010706020507" pitchFamily="18" charset="2"/>
                        <a:buChar char=""/>
                      </a:pPr>
                      <a:r>
                        <a:rPr lang="en-US" sz="1000" kern="100">
                          <a:effectLst/>
                        </a:rPr>
                        <a:t>Conduct outreach</a:t>
                      </a:r>
                      <a:endParaRPr lang="en-US" sz="1100" kern="100">
                        <a:effectLst/>
                      </a:endParaRPr>
                    </a:p>
                    <a:p>
                      <a:pPr marL="342900" marR="0" lvl="0" indent="-342900">
                        <a:lnSpc>
                          <a:spcPct val="107000"/>
                        </a:lnSpc>
                        <a:spcAft>
                          <a:spcPts val="800"/>
                        </a:spcAft>
                        <a:buFont typeface="Symbol" panose="05050102010706020507" pitchFamily="18" charset="2"/>
                        <a:buChar char=""/>
                      </a:pPr>
                      <a:r>
                        <a:rPr lang="en-US" sz="1000" kern="100">
                          <a:effectLst/>
                        </a:rPr>
                        <a:t>Finalize contracts</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36830" marB="3683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661937116"/>
                  </a:ext>
                </a:extLst>
              </a:tr>
              <a:tr h="196850">
                <a:tc>
                  <a:txBody>
                    <a:bodyPr/>
                    <a:lstStyle/>
                    <a:p>
                      <a:pPr marL="0" marR="0" algn="r">
                        <a:lnSpc>
                          <a:spcPct val="107000"/>
                        </a:lnSpc>
                        <a:spcAft>
                          <a:spcPts val="800"/>
                        </a:spcAft>
                      </a:pPr>
                      <a:r>
                        <a:rPr lang="en-US" sz="1000" kern="100">
                          <a:effectLst/>
                        </a:rPr>
                        <a:t>Pre-requirements</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36830" marB="36830" anchor="ctr"/>
                </a:tc>
                <a:tc gridSpan="3">
                  <a:txBody>
                    <a:bodyPr/>
                    <a:lstStyle/>
                    <a:p>
                      <a:pPr marL="0" marR="0">
                        <a:lnSpc>
                          <a:spcPct val="107000"/>
                        </a:lnSpc>
                        <a:spcAft>
                          <a:spcPts val="800"/>
                        </a:spcAft>
                      </a:pPr>
                      <a:r>
                        <a:rPr lang="en-US" sz="1000" kern="100">
                          <a:effectLst/>
                        </a:rPr>
                        <a:t>Vendor database and market expectations</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36830" marB="3683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32391155"/>
                  </a:ext>
                </a:extLst>
              </a:tr>
              <a:tr h="202565">
                <a:tc>
                  <a:txBody>
                    <a:bodyPr/>
                    <a:lstStyle/>
                    <a:p>
                      <a:pPr marL="0" marR="0" algn="r">
                        <a:lnSpc>
                          <a:spcPct val="107000"/>
                        </a:lnSpc>
                        <a:spcAft>
                          <a:spcPts val="800"/>
                        </a:spcAft>
                      </a:pPr>
                      <a:r>
                        <a:rPr lang="en-US" sz="1000" kern="100">
                          <a:effectLst/>
                        </a:rPr>
                        <a:t>Risks</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36830" marB="36830" anchor="ctr"/>
                </a:tc>
                <a:tc gridSpan="3">
                  <a:txBody>
                    <a:bodyPr/>
                    <a:lstStyle/>
                    <a:p>
                      <a:pPr marL="0" marR="0">
                        <a:lnSpc>
                          <a:spcPct val="107000"/>
                        </a:lnSpc>
                        <a:spcAft>
                          <a:spcPts val="800"/>
                        </a:spcAft>
                      </a:pPr>
                      <a:r>
                        <a:rPr lang="en-US" sz="1000" kern="100">
                          <a:effectLst/>
                        </a:rPr>
                        <a:t>Low vendor participation</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36830" marB="3683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495320724"/>
                  </a:ext>
                </a:extLst>
              </a:tr>
              <a:tr h="202565">
                <a:tc>
                  <a:txBody>
                    <a:bodyPr/>
                    <a:lstStyle/>
                    <a:p>
                      <a:pPr marL="0" marR="0" algn="r">
                        <a:lnSpc>
                          <a:spcPct val="107000"/>
                        </a:lnSpc>
                        <a:spcAft>
                          <a:spcPts val="800"/>
                        </a:spcAft>
                      </a:pPr>
                      <a:r>
                        <a:rPr lang="en-US" sz="1000" kern="100">
                          <a:effectLst/>
                        </a:rPr>
                        <a:t>Estimated costs</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36830" marB="36830" anchor="ctr"/>
                </a:tc>
                <a:tc gridSpan="3">
                  <a:txBody>
                    <a:bodyPr/>
                    <a:lstStyle/>
                    <a:p>
                      <a:pPr marL="0" marR="0">
                        <a:lnSpc>
                          <a:spcPct val="107000"/>
                        </a:lnSpc>
                        <a:spcAft>
                          <a:spcPts val="800"/>
                        </a:spcAft>
                      </a:pPr>
                      <a:r>
                        <a:rPr lang="en-US" sz="1000" kern="100">
                          <a:effectLst/>
                        </a:rPr>
                        <a:t>€400</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36830" marB="3683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93279929"/>
                  </a:ext>
                </a:extLst>
              </a:tr>
              <a:tr h="213995">
                <a:tc>
                  <a:txBody>
                    <a:bodyPr/>
                    <a:lstStyle/>
                    <a:p>
                      <a:pPr marL="0" marR="0" algn="r">
                        <a:lnSpc>
                          <a:spcPct val="107000"/>
                        </a:lnSpc>
                        <a:spcAft>
                          <a:spcPts val="800"/>
                        </a:spcAft>
                      </a:pPr>
                      <a:r>
                        <a:rPr lang="en-US" sz="1000" kern="100">
                          <a:effectLst/>
                        </a:rPr>
                        <a:t>Workload</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36830" marB="36830" anchor="ctr"/>
                </a:tc>
                <a:tc gridSpan="3">
                  <a:txBody>
                    <a:bodyPr/>
                    <a:lstStyle/>
                    <a:p>
                      <a:pPr marL="0" marR="0">
                        <a:lnSpc>
                          <a:spcPct val="107000"/>
                        </a:lnSpc>
                        <a:spcAft>
                          <a:spcPts val="800"/>
                        </a:spcAft>
                      </a:pPr>
                      <a:r>
                        <a:rPr lang="en-US" sz="1000" kern="100">
                          <a:effectLst/>
                        </a:rPr>
                        <a:t>20 hours</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36830" marB="3683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342949888"/>
                  </a:ext>
                </a:extLst>
              </a:tr>
              <a:tr h="317500">
                <a:tc>
                  <a:txBody>
                    <a:bodyPr/>
                    <a:lstStyle/>
                    <a:p>
                      <a:pPr marL="0" marR="0" algn="r">
                        <a:lnSpc>
                          <a:spcPct val="107000"/>
                        </a:lnSpc>
                        <a:spcAft>
                          <a:spcPts val="800"/>
                        </a:spcAft>
                      </a:pPr>
                      <a:r>
                        <a:rPr lang="en-US" sz="1000" kern="100">
                          <a:effectLst/>
                        </a:rPr>
                        <a:t>Progress</a:t>
                      </a:r>
                      <a:endParaRPr lang="en-US" sz="1100" kern="100">
                        <a:effectLst/>
                      </a:endParaRPr>
                    </a:p>
                    <a:p>
                      <a:pPr marL="0" marR="0" algn="r">
                        <a:lnSpc>
                          <a:spcPct val="107000"/>
                        </a:lnSpc>
                        <a:spcAft>
                          <a:spcPts val="800"/>
                        </a:spcAft>
                      </a:pPr>
                      <a:r>
                        <a:rPr lang="en-US" sz="1000" kern="100">
                          <a:effectLst/>
                        </a:rPr>
                        <a:t>measurement</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36830" marB="36830" anchor="ctr"/>
                </a:tc>
                <a:tc gridSpan="3">
                  <a:txBody>
                    <a:bodyPr/>
                    <a:lstStyle/>
                    <a:p>
                      <a:pPr marL="342900" marR="0" lvl="0" indent="-342900" rtl="0">
                        <a:lnSpc>
                          <a:spcPct val="107000"/>
                        </a:lnSpc>
                        <a:buFont typeface="Symbol" panose="05050102010706020507" pitchFamily="18" charset="2"/>
                        <a:buChar char=""/>
                      </a:pPr>
                      <a:r>
                        <a:rPr lang="en-US" sz="1000" kern="100">
                          <a:effectLst/>
                        </a:rPr>
                        <a:t>30% done when five vendors express interest</a:t>
                      </a:r>
                      <a:endParaRPr lang="en-US" sz="1100" kern="100">
                        <a:effectLst/>
                      </a:endParaRPr>
                    </a:p>
                    <a:p>
                      <a:pPr marL="342900" marR="0" lvl="0" indent="-342900">
                        <a:lnSpc>
                          <a:spcPct val="107000"/>
                        </a:lnSpc>
                        <a:buFont typeface="Symbol" panose="05050102010706020507" pitchFamily="18" charset="2"/>
                        <a:buChar char=""/>
                      </a:pPr>
                      <a:r>
                        <a:rPr lang="en-US" sz="1000" kern="100">
                          <a:effectLst/>
                        </a:rPr>
                        <a:t>70% done when five contracts are signed</a:t>
                      </a:r>
                      <a:endParaRPr lang="en-US" sz="1100" kern="100">
                        <a:effectLst/>
                      </a:endParaRPr>
                    </a:p>
                    <a:p>
                      <a:pPr marL="342900" marR="0" lvl="0" indent="-342900">
                        <a:lnSpc>
                          <a:spcPct val="107000"/>
                        </a:lnSpc>
                        <a:buFont typeface="Symbol" panose="05050102010706020507" pitchFamily="18" charset="2"/>
                        <a:buChar char=""/>
                      </a:pPr>
                      <a:r>
                        <a:rPr lang="en-US" sz="1000" kern="100">
                          <a:effectLst/>
                        </a:rPr>
                        <a:t>100% done when all contracts are finalized</a:t>
                      </a:r>
                      <a:endParaRPr lang="en-US" sz="1100" kern="100">
                        <a:effectLst/>
                        <a:latin typeface="Aptos" panose="020B0004020202020204" pitchFamily="34" charset="0"/>
                        <a:ea typeface="Times New Roman" panose="02020603050405020304" pitchFamily="18" charset="0"/>
                      </a:endParaRPr>
                    </a:p>
                  </a:txBody>
                  <a:tcPr marL="68580" marR="68580" marT="36830" marB="3683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989249555"/>
                  </a:ext>
                </a:extLst>
              </a:tr>
              <a:tr h="196850">
                <a:tc>
                  <a:txBody>
                    <a:bodyPr/>
                    <a:lstStyle/>
                    <a:p>
                      <a:pPr marL="0" marR="0" algn="r">
                        <a:lnSpc>
                          <a:spcPct val="107000"/>
                        </a:lnSpc>
                        <a:spcAft>
                          <a:spcPts val="800"/>
                        </a:spcAft>
                      </a:pPr>
                      <a:r>
                        <a:rPr lang="en-US" sz="1000" kern="100">
                          <a:effectLst/>
                        </a:rPr>
                        <a:t>Start</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36830" marB="36830" anchor="ctr"/>
                </a:tc>
                <a:tc gridSpan="3">
                  <a:txBody>
                    <a:bodyPr/>
                    <a:lstStyle/>
                    <a:p>
                      <a:pPr marL="0" marR="0">
                        <a:lnSpc>
                          <a:spcPct val="107000"/>
                        </a:lnSpc>
                        <a:spcAft>
                          <a:spcPts val="800"/>
                        </a:spcAft>
                      </a:pPr>
                      <a:r>
                        <a:rPr lang="en-US" sz="1000" kern="100">
                          <a:effectLst/>
                        </a:rPr>
                        <a:t>2024-11-22</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36830" marB="3683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0140165"/>
                  </a:ext>
                </a:extLst>
              </a:tr>
              <a:tr h="0">
                <a:tc>
                  <a:txBody>
                    <a:bodyPr/>
                    <a:lstStyle/>
                    <a:p>
                      <a:pPr marL="0" marR="0" algn="r">
                        <a:lnSpc>
                          <a:spcPct val="107000"/>
                        </a:lnSpc>
                        <a:spcAft>
                          <a:spcPts val="800"/>
                        </a:spcAft>
                      </a:pPr>
                      <a:r>
                        <a:rPr lang="en-US" sz="1000" kern="100">
                          <a:effectLst/>
                        </a:rPr>
                        <a:t>Finish</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36830" marB="36830" anchor="ctr"/>
                </a:tc>
                <a:tc gridSpan="3">
                  <a:txBody>
                    <a:bodyPr/>
                    <a:lstStyle/>
                    <a:p>
                      <a:pPr marL="0" marR="0">
                        <a:lnSpc>
                          <a:spcPct val="107000"/>
                        </a:lnSpc>
                        <a:spcAft>
                          <a:spcPts val="800"/>
                        </a:spcAft>
                      </a:pPr>
                      <a:r>
                        <a:rPr lang="en-US" sz="1000" kern="100">
                          <a:effectLst/>
                        </a:rPr>
                        <a:t>2024-12-12</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36830" marB="3683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508168657"/>
                  </a:ext>
                </a:extLst>
              </a:tr>
              <a:tr h="317500">
                <a:tc>
                  <a:txBody>
                    <a:bodyPr/>
                    <a:lstStyle/>
                    <a:p>
                      <a:pPr marL="0" marR="0" algn="r">
                        <a:lnSpc>
                          <a:spcPct val="107000"/>
                        </a:lnSpc>
                        <a:spcAft>
                          <a:spcPts val="800"/>
                        </a:spcAft>
                      </a:pPr>
                      <a:r>
                        <a:rPr lang="en-US" sz="1000" kern="100">
                          <a:effectLst/>
                        </a:rPr>
                        <a:t>Project team</a:t>
                      </a:r>
                      <a:endParaRPr lang="en-US" sz="1100" kern="100">
                        <a:effectLst/>
                      </a:endParaRPr>
                    </a:p>
                    <a:p>
                      <a:pPr marL="0" marR="0" algn="r">
                        <a:lnSpc>
                          <a:spcPct val="107000"/>
                        </a:lnSpc>
                        <a:spcAft>
                          <a:spcPts val="800"/>
                        </a:spcAft>
                      </a:pPr>
                      <a:r>
                        <a:rPr lang="en-US" sz="1000" kern="100">
                          <a:effectLst/>
                        </a:rPr>
                        <a:t>members involved</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36830" marB="36830" anchor="ctr"/>
                </a:tc>
                <a:tc gridSpan="3">
                  <a:txBody>
                    <a:bodyPr/>
                    <a:lstStyle/>
                    <a:p>
                      <a:pPr marL="342900" marR="0" lvl="0" indent="-342900" rtl="0">
                        <a:lnSpc>
                          <a:spcPct val="107000"/>
                        </a:lnSpc>
                        <a:buFont typeface="Symbol" panose="05050102010706020507" pitchFamily="18" charset="2"/>
                        <a:buChar char=""/>
                      </a:pPr>
                      <a:r>
                        <a:rPr lang="en-US" sz="1000" kern="100" dirty="0">
                          <a:effectLst/>
                        </a:rPr>
                        <a:t>Vendor Relations Manager</a:t>
                      </a:r>
                      <a:endParaRPr lang="en-US" sz="1100" kern="100" dirty="0">
                        <a:effectLst/>
                      </a:endParaRPr>
                    </a:p>
                    <a:p>
                      <a:pPr marL="342900" marR="0" lvl="0" indent="-342900">
                        <a:lnSpc>
                          <a:spcPct val="107000"/>
                        </a:lnSpc>
                        <a:spcAft>
                          <a:spcPts val="800"/>
                        </a:spcAft>
                        <a:buFont typeface="Symbol" panose="05050102010706020507" pitchFamily="18" charset="2"/>
                        <a:buChar char=""/>
                      </a:pPr>
                      <a:r>
                        <a:rPr lang="en-US" sz="1000" kern="100" dirty="0">
                          <a:effectLst/>
                        </a:rPr>
                        <a:t>Marketing Lead</a:t>
                      </a:r>
                      <a:endParaRPr lang="en-US" sz="11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36830" marB="3683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830876950"/>
                  </a:ext>
                </a:extLst>
              </a:tr>
            </a:tbl>
          </a:graphicData>
        </a:graphic>
      </p:graphicFrame>
    </p:spTree>
    <p:extLst>
      <p:ext uri="{BB962C8B-B14F-4D97-AF65-F5344CB8AC3E}">
        <p14:creationId xmlns:p14="http://schemas.microsoft.com/office/powerpoint/2010/main" val="41837665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DFF9C3-83F2-B254-BB89-0D85F126D01F}"/>
              </a:ext>
            </a:extLst>
          </p:cNvPr>
          <p:cNvSpPr>
            <a:spLocks noGrp="1"/>
          </p:cNvSpPr>
          <p:nvPr>
            <p:ph type="title"/>
          </p:nvPr>
        </p:nvSpPr>
        <p:spPr>
          <a:xfrm>
            <a:off x="350041" y="586855"/>
            <a:ext cx="2401025" cy="3387497"/>
          </a:xfrm>
        </p:spPr>
        <p:txBody>
          <a:bodyPr anchor="b">
            <a:normAutofit/>
          </a:bodyPr>
          <a:lstStyle/>
          <a:p>
            <a:pPr algn="r"/>
            <a:r>
              <a:rPr lang="en-US" sz="3500" dirty="0">
                <a:solidFill>
                  <a:srgbClr val="FFFFFF"/>
                </a:solidFill>
              </a:rPr>
              <a:t>Work Package4: </a:t>
            </a:r>
            <a:br>
              <a:rPr lang="en-US" sz="3500" dirty="0">
                <a:solidFill>
                  <a:srgbClr val="FFFFFF"/>
                </a:solidFill>
              </a:rPr>
            </a:br>
            <a:r>
              <a:rPr lang="en-US" sz="3500" dirty="0">
                <a:solidFill>
                  <a:srgbClr val="FFFFFF"/>
                </a:solidFill>
              </a:rPr>
              <a:t>Launch Marketing Campaign</a:t>
            </a:r>
          </a:p>
        </p:txBody>
      </p:sp>
      <p:graphicFrame>
        <p:nvGraphicFramePr>
          <p:cNvPr id="4" name="Content Placeholder 3">
            <a:extLst>
              <a:ext uri="{FF2B5EF4-FFF2-40B4-BE49-F238E27FC236}">
                <a16:creationId xmlns:a16="http://schemas.microsoft.com/office/drawing/2014/main" id="{057551E3-65A4-8512-4D05-9DBC8A29E9C1}"/>
              </a:ext>
            </a:extLst>
          </p:cNvPr>
          <p:cNvGraphicFramePr>
            <a:graphicFrameLocks noGrp="1"/>
          </p:cNvGraphicFramePr>
          <p:nvPr>
            <p:ph idx="1"/>
            <p:extLst>
              <p:ext uri="{D42A27DB-BD31-4B8C-83A1-F6EECF244321}">
                <p14:modId xmlns:p14="http://schemas.microsoft.com/office/powerpoint/2010/main" val="2631958230"/>
              </p:ext>
            </p:extLst>
          </p:nvPr>
        </p:nvGraphicFramePr>
        <p:xfrm>
          <a:off x="3616802" y="1185101"/>
          <a:ext cx="4899659" cy="4489450"/>
        </p:xfrm>
        <a:graphic>
          <a:graphicData uri="http://schemas.openxmlformats.org/drawingml/2006/table">
            <a:tbl>
              <a:tblPr firstRow="1" firstCol="1" lastRow="1" lastCol="1" bandRow="1" bandCol="1">
                <a:tableStyleId>{69CF1AB2-1976-4502-BF36-3FF5EA218861}</a:tableStyleId>
              </a:tblPr>
              <a:tblGrid>
                <a:gridCol w="1224915">
                  <a:extLst>
                    <a:ext uri="{9D8B030D-6E8A-4147-A177-3AD203B41FA5}">
                      <a16:colId xmlns:a16="http://schemas.microsoft.com/office/drawing/2014/main" val="1745377269"/>
                    </a:ext>
                  </a:extLst>
                </a:gridCol>
                <a:gridCol w="737894">
                  <a:extLst>
                    <a:ext uri="{9D8B030D-6E8A-4147-A177-3AD203B41FA5}">
                      <a16:colId xmlns:a16="http://schemas.microsoft.com/office/drawing/2014/main" val="3058323849"/>
                    </a:ext>
                  </a:extLst>
                </a:gridCol>
                <a:gridCol w="822704">
                  <a:extLst>
                    <a:ext uri="{9D8B030D-6E8A-4147-A177-3AD203B41FA5}">
                      <a16:colId xmlns:a16="http://schemas.microsoft.com/office/drawing/2014/main" val="2994881065"/>
                    </a:ext>
                  </a:extLst>
                </a:gridCol>
                <a:gridCol w="2114146">
                  <a:extLst>
                    <a:ext uri="{9D8B030D-6E8A-4147-A177-3AD203B41FA5}">
                      <a16:colId xmlns:a16="http://schemas.microsoft.com/office/drawing/2014/main" val="2181845865"/>
                    </a:ext>
                  </a:extLst>
                </a:gridCol>
              </a:tblGrid>
              <a:tr h="0">
                <a:tc gridSpan="4">
                  <a:txBody>
                    <a:bodyPr/>
                    <a:lstStyle/>
                    <a:p>
                      <a:pPr marL="0" marR="0" algn="ctr">
                        <a:lnSpc>
                          <a:spcPct val="107000"/>
                        </a:lnSpc>
                        <a:spcAft>
                          <a:spcPts val="800"/>
                        </a:spcAft>
                      </a:pPr>
                      <a:r>
                        <a:rPr lang="en-US" sz="1100" kern="100">
                          <a:effectLst/>
                        </a:rPr>
                        <a:t>Work Package 4: Launch Marketing Campaign</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36830" marB="36830"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28584677"/>
                  </a:ext>
                </a:extLst>
              </a:tr>
              <a:tr h="0">
                <a:tc>
                  <a:txBody>
                    <a:bodyPr/>
                    <a:lstStyle/>
                    <a:p>
                      <a:pPr marL="0" marR="0">
                        <a:lnSpc>
                          <a:spcPct val="107000"/>
                        </a:lnSpc>
                        <a:spcAft>
                          <a:spcPts val="800"/>
                        </a:spcAft>
                      </a:pPr>
                      <a:r>
                        <a:rPr lang="en-US" sz="1000" kern="100">
                          <a:effectLst/>
                        </a:rPr>
                        <a:t>Date:</a:t>
                      </a:r>
                      <a:r>
                        <a:rPr lang="en-US" sz="1000" kern="0">
                          <a:effectLst/>
                        </a:rPr>
                        <a:t> </a:t>
                      </a:r>
                      <a:r>
                        <a:rPr lang="en-US" sz="1000" kern="100">
                          <a:effectLst/>
                        </a:rPr>
                        <a:t>2025-01-02</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36830" marB="36830" anchor="ctr"/>
                </a:tc>
                <a:tc>
                  <a:txBody>
                    <a:bodyPr/>
                    <a:lstStyle/>
                    <a:p>
                      <a:pPr marL="0" marR="0">
                        <a:lnSpc>
                          <a:spcPct val="107000"/>
                        </a:lnSpc>
                        <a:spcAft>
                          <a:spcPts val="800"/>
                        </a:spcAft>
                      </a:pPr>
                      <a:r>
                        <a:rPr lang="en-US" sz="1000" kern="100">
                          <a:effectLst/>
                        </a:rPr>
                        <a:t>Version: 1.0</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36830" marB="36830" anchor="ctr"/>
                </a:tc>
                <a:tc>
                  <a:txBody>
                    <a:bodyPr/>
                    <a:lstStyle/>
                    <a:p>
                      <a:pPr marL="0" marR="0">
                        <a:lnSpc>
                          <a:spcPct val="107000"/>
                        </a:lnSpc>
                        <a:spcAft>
                          <a:spcPts val="800"/>
                        </a:spcAft>
                      </a:pPr>
                      <a:r>
                        <a:rPr lang="en-US" sz="1000" kern="100">
                          <a:effectLst/>
                        </a:rPr>
                        <a:t>WP Nr.:</a:t>
                      </a:r>
                      <a:r>
                        <a:rPr lang="en-US" sz="1000" kern="0">
                          <a:effectLst/>
                        </a:rPr>
                        <a:t> </a:t>
                      </a:r>
                      <a:r>
                        <a:rPr lang="en-US" sz="1000" kern="100">
                          <a:effectLst/>
                        </a:rPr>
                        <a:t>1410</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36830" marB="36830" anchor="ctr"/>
                </a:tc>
                <a:tc>
                  <a:txBody>
                    <a:bodyPr/>
                    <a:lstStyle/>
                    <a:p>
                      <a:pPr marL="0" marR="0">
                        <a:lnSpc>
                          <a:spcPct val="107000"/>
                        </a:lnSpc>
                        <a:spcAft>
                          <a:spcPts val="800"/>
                        </a:spcAft>
                      </a:pPr>
                      <a:r>
                        <a:rPr lang="en-US" sz="1000" kern="100">
                          <a:effectLst/>
                        </a:rPr>
                        <a:t>Project:</a:t>
                      </a:r>
                      <a:r>
                        <a:rPr lang="en-US" sz="1000" kern="0">
                          <a:effectLst/>
                        </a:rPr>
                        <a:t> </a:t>
                      </a:r>
                      <a:r>
                        <a:rPr lang="en-US" sz="1000" kern="100">
                          <a:effectLst/>
                        </a:rPr>
                        <a:t>Farmers' Market Setup and Launch</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36830" marB="36830" anchor="ctr"/>
                </a:tc>
                <a:extLst>
                  <a:ext uri="{0D108BD9-81ED-4DB2-BD59-A6C34878D82A}">
                    <a16:rowId xmlns:a16="http://schemas.microsoft.com/office/drawing/2014/main" val="3233473513"/>
                  </a:ext>
                </a:extLst>
              </a:tr>
              <a:tr h="196850">
                <a:tc>
                  <a:txBody>
                    <a:bodyPr/>
                    <a:lstStyle/>
                    <a:p>
                      <a:pPr marL="0" marR="0" algn="r">
                        <a:lnSpc>
                          <a:spcPct val="107000"/>
                        </a:lnSpc>
                        <a:spcAft>
                          <a:spcPts val="800"/>
                        </a:spcAft>
                      </a:pPr>
                      <a:r>
                        <a:rPr lang="en-US" sz="1000" kern="100">
                          <a:effectLst/>
                        </a:rPr>
                        <a:t>Project phase</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36830" marB="36830" anchor="ctr"/>
                </a:tc>
                <a:tc gridSpan="3">
                  <a:txBody>
                    <a:bodyPr/>
                    <a:lstStyle/>
                    <a:p>
                      <a:pPr marL="0" marR="0">
                        <a:lnSpc>
                          <a:spcPct val="107000"/>
                        </a:lnSpc>
                        <a:spcAft>
                          <a:spcPts val="800"/>
                        </a:spcAft>
                      </a:pPr>
                      <a:r>
                        <a:rPr lang="en-US" sz="1000" kern="100">
                          <a:effectLst/>
                        </a:rPr>
                        <a:t>Marketing and Promotion</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36830" marB="3683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559737415"/>
                  </a:ext>
                </a:extLst>
              </a:tr>
              <a:tr h="202565">
                <a:tc>
                  <a:txBody>
                    <a:bodyPr/>
                    <a:lstStyle/>
                    <a:p>
                      <a:pPr marL="0" marR="0" algn="r">
                        <a:lnSpc>
                          <a:spcPct val="107000"/>
                        </a:lnSpc>
                        <a:spcAft>
                          <a:spcPts val="800"/>
                        </a:spcAft>
                      </a:pPr>
                      <a:r>
                        <a:rPr lang="en-US" sz="1000" kern="100">
                          <a:effectLst/>
                        </a:rPr>
                        <a:t>WP Owner</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36830" marB="36830" anchor="ctr"/>
                </a:tc>
                <a:tc gridSpan="3">
                  <a:txBody>
                    <a:bodyPr/>
                    <a:lstStyle/>
                    <a:p>
                      <a:pPr marL="0" marR="0">
                        <a:lnSpc>
                          <a:spcPct val="107000"/>
                        </a:lnSpc>
                        <a:spcAft>
                          <a:spcPts val="800"/>
                        </a:spcAft>
                      </a:pPr>
                      <a:r>
                        <a:rPr lang="en-US" sz="1000" kern="100">
                          <a:effectLst/>
                        </a:rPr>
                        <a:t>Marketing Lead</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36830" marB="3683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350058816"/>
                  </a:ext>
                </a:extLst>
              </a:tr>
              <a:tr h="213995">
                <a:tc>
                  <a:txBody>
                    <a:bodyPr/>
                    <a:lstStyle/>
                    <a:p>
                      <a:pPr marL="0" marR="0" algn="r">
                        <a:lnSpc>
                          <a:spcPct val="107000"/>
                        </a:lnSpc>
                        <a:spcAft>
                          <a:spcPts val="800"/>
                        </a:spcAft>
                      </a:pPr>
                      <a:r>
                        <a:rPr lang="en-US" sz="1000" kern="100">
                          <a:effectLst/>
                        </a:rPr>
                        <a:t>Result(s)</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36830" marB="36830" anchor="ctr"/>
                </a:tc>
                <a:tc gridSpan="3">
                  <a:txBody>
                    <a:bodyPr/>
                    <a:lstStyle/>
                    <a:p>
                      <a:pPr marL="0" marR="0">
                        <a:lnSpc>
                          <a:spcPct val="107000"/>
                        </a:lnSpc>
                        <a:spcAft>
                          <a:spcPts val="800"/>
                        </a:spcAft>
                      </a:pPr>
                      <a:r>
                        <a:rPr lang="en-US" sz="1000" kern="100">
                          <a:effectLst/>
                        </a:rPr>
                        <a:t>Increased awareness with at least 200 attendees at the launch</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36830" marB="3683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85744415"/>
                  </a:ext>
                </a:extLst>
              </a:tr>
              <a:tr h="317500">
                <a:tc>
                  <a:txBody>
                    <a:bodyPr/>
                    <a:lstStyle/>
                    <a:p>
                      <a:pPr marL="0" marR="0" algn="r">
                        <a:lnSpc>
                          <a:spcPct val="107000"/>
                        </a:lnSpc>
                        <a:spcAft>
                          <a:spcPts val="800"/>
                        </a:spcAft>
                      </a:pPr>
                      <a:r>
                        <a:rPr lang="en-US" sz="1000" kern="100">
                          <a:effectLst/>
                        </a:rPr>
                        <a:t>Activities</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36830" marB="36830" anchor="ctr"/>
                </a:tc>
                <a:tc gridSpan="3">
                  <a:txBody>
                    <a:bodyPr/>
                    <a:lstStyle/>
                    <a:p>
                      <a:pPr marL="342900" marR="0" lvl="0" indent="-342900" rtl="0">
                        <a:lnSpc>
                          <a:spcPct val="107000"/>
                        </a:lnSpc>
                        <a:buFont typeface="Symbol" panose="05050102010706020507" pitchFamily="18" charset="2"/>
                        <a:buChar char=""/>
                      </a:pPr>
                      <a:r>
                        <a:rPr lang="en-US" sz="1000" kern="100">
                          <a:effectLst/>
                        </a:rPr>
                        <a:t>Design social media campaigns</a:t>
                      </a:r>
                      <a:endParaRPr lang="en-US" sz="1100" kern="100">
                        <a:effectLst/>
                      </a:endParaRPr>
                    </a:p>
                    <a:p>
                      <a:pPr marL="342900" marR="0" lvl="0" indent="-342900">
                        <a:lnSpc>
                          <a:spcPct val="107000"/>
                        </a:lnSpc>
                        <a:buFont typeface="Symbol" panose="05050102010706020507" pitchFamily="18" charset="2"/>
                        <a:buChar char=""/>
                      </a:pPr>
                      <a:r>
                        <a:rPr lang="en-US" sz="1000" kern="100">
                          <a:effectLst/>
                        </a:rPr>
                        <a:t>Create promotional materials</a:t>
                      </a:r>
                      <a:endParaRPr lang="en-US" sz="1100" kern="100">
                        <a:effectLst/>
                      </a:endParaRPr>
                    </a:p>
                    <a:p>
                      <a:pPr marL="342900" marR="0" lvl="0" indent="-342900">
                        <a:lnSpc>
                          <a:spcPct val="107000"/>
                        </a:lnSpc>
                        <a:spcAft>
                          <a:spcPts val="800"/>
                        </a:spcAft>
                        <a:buFont typeface="Symbol" panose="05050102010706020507" pitchFamily="18" charset="2"/>
                        <a:buChar char=""/>
                      </a:pPr>
                      <a:r>
                        <a:rPr lang="en-US" sz="1000" kern="100">
                          <a:effectLst/>
                        </a:rPr>
                        <a:t>Distribute flyers</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36830" marB="3683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246369794"/>
                  </a:ext>
                </a:extLst>
              </a:tr>
              <a:tr h="196850">
                <a:tc>
                  <a:txBody>
                    <a:bodyPr/>
                    <a:lstStyle/>
                    <a:p>
                      <a:pPr marL="0" marR="0" algn="r">
                        <a:lnSpc>
                          <a:spcPct val="107000"/>
                        </a:lnSpc>
                        <a:spcAft>
                          <a:spcPts val="800"/>
                        </a:spcAft>
                      </a:pPr>
                      <a:r>
                        <a:rPr lang="en-US" sz="1000" kern="100">
                          <a:effectLst/>
                        </a:rPr>
                        <a:t>Pre-requirements</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36830" marB="36830" anchor="ctr"/>
                </a:tc>
                <a:tc gridSpan="3">
                  <a:txBody>
                    <a:bodyPr/>
                    <a:lstStyle/>
                    <a:p>
                      <a:pPr marL="0" marR="0">
                        <a:lnSpc>
                          <a:spcPct val="107000"/>
                        </a:lnSpc>
                        <a:spcAft>
                          <a:spcPts val="800"/>
                        </a:spcAft>
                      </a:pPr>
                      <a:r>
                        <a:rPr lang="en-US" sz="1000" kern="100">
                          <a:effectLst/>
                        </a:rPr>
                        <a:t>Approved vendor list and allocated marketing budget</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36830" marB="3683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907509414"/>
                  </a:ext>
                </a:extLst>
              </a:tr>
              <a:tr h="202565">
                <a:tc>
                  <a:txBody>
                    <a:bodyPr/>
                    <a:lstStyle/>
                    <a:p>
                      <a:pPr marL="0" marR="0" algn="r">
                        <a:lnSpc>
                          <a:spcPct val="107000"/>
                        </a:lnSpc>
                        <a:spcAft>
                          <a:spcPts val="800"/>
                        </a:spcAft>
                      </a:pPr>
                      <a:r>
                        <a:rPr lang="en-US" sz="1000" kern="100">
                          <a:effectLst/>
                        </a:rPr>
                        <a:t>Risks</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36830" marB="36830" anchor="ctr"/>
                </a:tc>
                <a:tc gridSpan="3">
                  <a:txBody>
                    <a:bodyPr/>
                    <a:lstStyle/>
                    <a:p>
                      <a:pPr marL="0" marR="0">
                        <a:lnSpc>
                          <a:spcPct val="107000"/>
                        </a:lnSpc>
                        <a:spcAft>
                          <a:spcPts val="800"/>
                        </a:spcAft>
                      </a:pPr>
                      <a:r>
                        <a:rPr lang="en-US" sz="1000" kern="100">
                          <a:effectLst/>
                        </a:rPr>
                        <a:t>Ineffective outreach or budget overruns</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36830" marB="3683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592629885"/>
                  </a:ext>
                </a:extLst>
              </a:tr>
              <a:tr h="202565">
                <a:tc>
                  <a:txBody>
                    <a:bodyPr/>
                    <a:lstStyle/>
                    <a:p>
                      <a:pPr marL="0" marR="0" algn="r">
                        <a:lnSpc>
                          <a:spcPct val="107000"/>
                        </a:lnSpc>
                        <a:spcAft>
                          <a:spcPts val="800"/>
                        </a:spcAft>
                      </a:pPr>
                      <a:r>
                        <a:rPr lang="en-US" sz="1000" kern="100">
                          <a:effectLst/>
                        </a:rPr>
                        <a:t>Estimated costs</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36830" marB="36830" anchor="ctr"/>
                </a:tc>
                <a:tc gridSpan="3">
                  <a:txBody>
                    <a:bodyPr/>
                    <a:lstStyle/>
                    <a:p>
                      <a:pPr marL="0" marR="0">
                        <a:lnSpc>
                          <a:spcPct val="107000"/>
                        </a:lnSpc>
                        <a:spcAft>
                          <a:spcPts val="800"/>
                        </a:spcAft>
                      </a:pPr>
                      <a:r>
                        <a:rPr lang="en-US" sz="1000" kern="100">
                          <a:effectLst/>
                        </a:rPr>
                        <a:t>€600</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36830" marB="3683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361555107"/>
                  </a:ext>
                </a:extLst>
              </a:tr>
              <a:tr h="213995">
                <a:tc>
                  <a:txBody>
                    <a:bodyPr/>
                    <a:lstStyle/>
                    <a:p>
                      <a:pPr marL="0" marR="0" algn="r">
                        <a:lnSpc>
                          <a:spcPct val="107000"/>
                        </a:lnSpc>
                        <a:spcAft>
                          <a:spcPts val="800"/>
                        </a:spcAft>
                      </a:pPr>
                      <a:r>
                        <a:rPr lang="en-US" sz="1000" kern="100">
                          <a:effectLst/>
                        </a:rPr>
                        <a:t>Workload</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36830" marB="36830" anchor="ctr"/>
                </a:tc>
                <a:tc gridSpan="3">
                  <a:txBody>
                    <a:bodyPr/>
                    <a:lstStyle/>
                    <a:p>
                      <a:pPr marL="0" marR="0">
                        <a:lnSpc>
                          <a:spcPct val="107000"/>
                        </a:lnSpc>
                        <a:spcAft>
                          <a:spcPts val="800"/>
                        </a:spcAft>
                      </a:pPr>
                      <a:r>
                        <a:rPr lang="en-US" sz="1000" kern="100">
                          <a:effectLst/>
                        </a:rPr>
                        <a:t>30 hours</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36830" marB="3683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914759903"/>
                  </a:ext>
                </a:extLst>
              </a:tr>
              <a:tr h="317500">
                <a:tc>
                  <a:txBody>
                    <a:bodyPr/>
                    <a:lstStyle/>
                    <a:p>
                      <a:pPr marL="0" marR="0" algn="r">
                        <a:lnSpc>
                          <a:spcPct val="107000"/>
                        </a:lnSpc>
                        <a:spcAft>
                          <a:spcPts val="800"/>
                        </a:spcAft>
                      </a:pPr>
                      <a:r>
                        <a:rPr lang="en-US" sz="1000" kern="100">
                          <a:effectLst/>
                        </a:rPr>
                        <a:t>Progress</a:t>
                      </a:r>
                      <a:endParaRPr lang="en-US" sz="1100" kern="100">
                        <a:effectLst/>
                      </a:endParaRPr>
                    </a:p>
                    <a:p>
                      <a:pPr marL="0" marR="0" algn="r">
                        <a:lnSpc>
                          <a:spcPct val="107000"/>
                        </a:lnSpc>
                        <a:spcAft>
                          <a:spcPts val="800"/>
                        </a:spcAft>
                      </a:pPr>
                      <a:r>
                        <a:rPr lang="en-US" sz="1000" kern="100">
                          <a:effectLst/>
                        </a:rPr>
                        <a:t>measurement</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36830" marB="36830" anchor="ctr"/>
                </a:tc>
                <a:tc gridSpan="3">
                  <a:txBody>
                    <a:bodyPr/>
                    <a:lstStyle/>
                    <a:p>
                      <a:pPr marL="342900" marR="0" lvl="0" indent="-342900" rtl="0">
                        <a:lnSpc>
                          <a:spcPct val="107000"/>
                        </a:lnSpc>
                        <a:buFont typeface="Symbol" panose="05050102010706020507" pitchFamily="18" charset="2"/>
                        <a:buChar char=""/>
                      </a:pPr>
                      <a:r>
                        <a:rPr lang="en-US" sz="1000" kern="100">
                          <a:effectLst/>
                        </a:rPr>
                        <a:t>30% done when social media materials are created</a:t>
                      </a:r>
                      <a:endParaRPr lang="en-US" sz="1100" kern="100">
                        <a:effectLst/>
                      </a:endParaRPr>
                    </a:p>
                    <a:p>
                      <a:pPr marL="342900" marR="0" lvl="0" indent="-342900">
                        <a:lnSpc>
                          <a:spcPct val="107000"/>
                        </a:lnSpc>
                        <a:buFont typeface="Symbol" panose="05050102010706020507" pitchFamily="18" charset="2"/>
                        <a:buChar char=""/>
                      </a:pPr>
                      <a:r>
                        <a:rPr lang="en-US" sz="1000" kern="100">
                          <a:effectLst/>
                        </a:rPr>
                        <a:t>70% done when all materials are distributed</a:t>
                      </a:r>
                      <a:endParaRPr lang="en-US" sz="1100" kern="100">
                        <a:effectLst/>
                      </a:endParaRPr>
                    </a:p>
                    <a:p>
                      <a:pPr marL="342900" marR="0" lvl="0" indent="-342900">
                        <a:lnSpc>
                          <a:spcPct val="107000"/>
                        </a:lnSpc>
                        <a:buFont typeface="Symbol" panose="05050102010706020507" pitchFamily="18" charset="2"/>
                        <a:buChar char=""/>
                      </a:pPr>
                      <a:r>
                        <a:rPr lang="en-US" sz="1000" kern="100">
                          <a:effectLst/>
                        </a:rPr>
                        <a:t>100% done when the campaign ends with confirmed participation</a:t>
                      </a:r>
                      <a:endParaRPr lang="en-US" sz="1100" kern="100">
                        <a:effectLst/>
                        <a:latin typeface="Aptos" panose="020B0004020202020204" pitchFamily="34" charset="0"/>
                        <a:ea typeface="Times New Roman" panose="02020603050405020304" pitchFamily="18" charset="0"/>
                      </a:endParaRPr>
                    </a:p>
                  </a:txBody>
                  <a:tcPr marL="68580" marR="68580" marT="36830" marB="3683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260642753"/>
                  </a:ext>
                </a:extLst>
              </a:tr>
              <a:tr h="196850">
                <a:tc>
                  <a:txBody>
                    <a:bodyPr/>
                    <a:lstStyle/>
                    <a:p>
                      <a:pPr marL="0" marR="0" algn="r">
                        <a:lnSpc>
                          <a:spcPct val="107000"/>
                        </a:lnSpc>
                        <a:spcAft>
                          <a:spcPts val="800"/>
                        </a:spcAft>
                      </a:pPr>
                      <a:r>
                        <a:rPr lang="en-US" sz="1000" kern="100">
                          <a:effectLst/>
                        </a:rPr>
                        <a:t>Start</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36830" marB="36830" anchor="ctr"/>
                </a:tc>
                <a:tc gridSpan="3">
                  <a:txBody>
                    <a:bodyPr/>
                    <a:lstStyle/>
                    <a:p>
                      <a:pPr marL="0" marR="0">
                        <a:lnSpc>
                          <a:spcPct val="107000"/>
                        </a:lnSpc>
                        <a:spcAft>
                          <a:spcPts val="800"/>
                        </a:spcAft>
                      </a:pPr>
                      <a:r>
                        <a:rPr lang="en-US" sz="1000" kern="100">
                          <a:effectLst/>
                        </a:rPr>
                        <a:t>2024-12-13</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36830" marB="3683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798169947"/>
                  </a:ext>
                </a:extLst>
              </a:tr>
              <a:tr h="0">
                <a:tc>
                  <a:txBody>
                    <a:bodyPr/>
                    <a:lstStyle/>
                    <a:p>
                      <a:pPr marL="0" marR="0" algn="r">
                        <a:lnSpc>
                          <a:spcPct val="107000"/>
                        </a:lnSpc>
                        <a:spcAft>
                          <a:spcPts val="800"/>
                        </a:spcAft>
                      </a:pPr>
                      <a:r>
                        <a:rPr lang="en-US" sz="1000" kern="100">
                          <a:effectLst/>
                        </a:rPr>
                        <a:t>Finish</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36830" marB="36830" anchor="ctr"/>
                </a:tc>
                <a:tc gridSpan="3">
                  <a:txBody>
                    <a:bodyPr/>
                    <a:lstStyle/>
                    <a:p>
                      <a:pPr marL="0" marR="0">
                        <a:lnSpc>
                          <a:spcPct val="107000"/>
                        </a:lnSpc>
                        <a:spcAft>
                          <a:spcPts val="800"/>
                        </a:spcAft>
                      </a:pPr>
                      <a:r>
                        <a:rPr lang="en-US" sz="1000" kern="100">
                          <a:effectLst/>
                        </a:rPr>
                        <a:t>2024-12-27</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36830" marB="3683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75244878"/>
                  </a:ext>
                </a:extLst>
              </a:tr>
              <a:tr h="317500">
                <a:tc>
                  <a:txBody>
                    <a:bodyPr/>
                    <a:lstStyle/>
                    <a:p>
                      <a:pPr marL="0" marR="0" algn="r">
                        <a:lnSpc>
                          <a:spcPct val="107000"/>
                        </a:lnSpc>
                        <a:spcAft>
                          <a:spcPts val="800"/>
                        </a:spcAft>
                      </a:pPr>
                      <a:r>
                        <a:rPr lang="en-US" sz="1000" kern="100">
                          <a:effectLst/>
                        </a:rPr>
                        <a:t>Project team</a:t>
                      </a:r>
                      <a:endParaRPr lang="en-US" sz="1100" kern="100">
                        <a:effectLst/>
                      </a:endParaRPr>
                    </a:p>
                    <a:p>
                      <a:pPr marL="0" marR="0" algn="r">
                        <a:lnSpc>
                          <a:spcPct val="107000"/>
                        </a:lnSpc>
                        <a:spcAft>
                          <a:spcPts val="800"/>
                        </a:spcAft>
                      </a:pPr>
                      <a:r>
                        <a:rPr lang="en-US" sz="1000" kern="100">
                          <a:effectLst/>
                        </a:rPr>
                        <a:t>members involved</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36830" marB="36830" anchor="ctr"/>
                </a:tc>
                <a:tc gridSpan="3">
                  <a:txBody>
                    <a:bodyPr/>
                    <a:lstStyle/>
                    <a:p>
                      <a:pPr marL="342900" marR="0" lvl="0" indent="-342900" rtl="0">
                        <a:lnSpc>
                          <a:spcPct val="107000"/>
                        </a:lnSpc>
                        <a:buFont typeface="Symbol" panose="05050102010706020507" pitchFamily="18" charset="2"/>
                        <a:buChar char=""/>
                      </a:pPr>
                      <a:r>
                        <a:rPr lang="en-US" sz="1000" kern="100" dirty="0">
                          <a:effectLst/>
                        </a:rPr>
                        <a:t>Marketing Lead</a:t>
                      </a:r>
                      <a:endParaRPr lang="en-US" sz="1100" kern="100" dirty="0">
                        <a:effectLst/>
                      </a:endParaRPr>
                    </a:p>
                    <a:p>
                      <a:pPr marL="342900" marR="0" lvl="0" indent="-342900">
                        <a:lnSpc>
                          <a:spcPct val="107000"/>
                        </a:lnSpc>
                        <a:spcAft>
                          <a:spcPts val="800"/>
                        </a:spcAft>
                        <a:buFont typeface="Symbol" panose="05050102010706020507" pitchFamily="18" charset="2"/>
                        <a:buChar char=""/>
                      </a:pPr>
                      <a:r>
                        <a:rPr lang="en-US" sz="1000" kern="100" dirty="0">
                          <a:effectLst/>
                        </a:rPr>
                        <a:t>Project Manager</a:t>
                      </a:r>
                      <a:endParaRPr lang="en-US" sz="11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36830" marB="3683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16209603"/>
                  </a:ext>
                </a:extLst>
              </a:tr>
            </a:tbl>
          </a:graphicData>
        </a:graphic>
      </p:graphicFrame>
    </p:spTree>
    <p:extLst>
      <p:ext uri="{BB962C8B-B14F-4D97-AF65-F5344CB8AC3E}">
        <p14:creationId xmlns:p14="http://schemas.microsoft.com/office/powerpoint/2010/main" val="28524032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50041" y="586855"/>
            <a:ext cx="2401025" cy="3387497"/>
          </a:xfrm>
        </p:spPr>
        <p:txBody>
          <a:bodyPr anchor="b">
            <a:normAutofit/>
          </a:bodyPr>
          <a:lstStyle/>
          <a:p>
            <a:pPr algn="r"/>
            <a:r>
              <a:rPr lang="en-US" sz="3500">
                <a:solidFill>
                  <a:srgbClr val="FFFFFF"/>
                </a:solidFill>
              </a:rPr>
              <a:t>Budget Overview</a:t>
            </a:r>
          </a:p>
        </p:txBody>
      </p:sp>
      <p:sp>
        <p:nvSpPr>
          <p:cNvPr id="3" name="Content Placeholder 2"/>
          <p:cNvSpPr>
            <a:spLocks noGrp="1"/>
          </p:cNvSpPr>
          <p:nvPr>
            <p:ph idx="1"/>
          </p:nvPr>
        </p:nvSpPr>
        <p:spPr>
          <a:xfrm>
            <a:off x="3607694" y="649480"/>
            <a:ext cx="4916510" cy="5546047"/>
          </a:xfrm>
        </p:spPr>
        <p:txBody>
          <a:bodyPr anchor="ctr">
            <a:normAutofit/>
          </a:bodyPr>
          <a:lstStyle/>
          <a:p>
            <a:r>
              <a:rPr lang="en-US" sz="1700"/>
              <a:t>- Total Budget: €24,500</a:t>
            </a:r>
          </a:p>
          <a:p>
            <a:r>
              <a:rPr lang="en-US" sz="1700"/>
              <a:t>- Human Resources: €8,500</a:t>
            </a:r>
          </a:p>
          <a:p>
            <a:r>
              <a:rPr lang="en-US" sz="1700"/>
              <a:t>- Material Costs: €11,150</a:t>
            </a:r>
          </a:p>
          <a:p>
            <a:r>
              <a:rPr lang="en-US" sz="1700"/>
              <a:t>- Risk Surcharge: €4,400</a:t>
            </a:r>
          </a:p>
          <a:p>
            <a:r>
              <a:rPr lang="en-US" sz="1700"/>
              <a:t>The budget includes marketing, logistics, and infrastructure costs.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50041" y="586855"/>
            <a:ext cx="2401025" cy="3387497"/>
          </a:xfrm>
        </p:spPr>
        <p:txBody>
          <a:bodyPr anchor="b">
            <a:normAutofit/>
          </a:bodyPr>
          <a:lstStyle/>
          <a:p>
            <a:pPr algn="r"/>
            <a:r>
              <a:rPr lang="en-US" sz="3500">
                <a:solidFill>
                  <a:srgbClr val="FFFFFF"/>
                </a:solidFill>
              </a:rPr>
              <a:t>Project Timeline</a:t>
            </a:r>
          </a:p>
        </p:txBody>
      </p:sp>
      <p:sp>
        <p:nvSpPr>
          <p:cNvPr id="3" name="Content Placeholder 2"/>
          <p:cNvSpPr>
            <a:spLocks noGrp="1"/>
          </p:cNvSpPr>
          <p:nvPr>
            <p:ph idx="1"/>
          </p:nvPr>
        </p:nvSpPr>
        <p:spPr>
          <a:xfrm>
            <a:off x="3607694" y="649480"/>
            <a:ext cx="4916510" cy="5546047"/>
          </a:xfrm>
        </p:spPr>
        <p:txBody>
          <a:bodyPr anchor="ctr">
            <a:normAutofit/>
          </a:bodyPr>
          <a:lstStyle/>
          <a:p>
            <a:r>
              <a:rPr lang="en-US" sz="1700"/>
              <a:t>The project timeline spans from October 2024 to January 2025, with key milestones:</a:t>
            </a:r>
          </a:p>
          <a:p>
            <a:r>
              <a:rPr lang="en-US" sz="1700"/>
              <a:t>- October: Initiation and Planning.</a:t>
            </a:r>
          </a:p>
          <a:p>
            <a:r>
              <a:rPr lang="en-US" sz="1700"/>
              <a:t>- November: Vendor Recruitment.</a:t>
            </a:r>
          </a:p>
          <a:p>
            <a:r>
              <a:rPr lang="en-US" sz="1700"/>
              <a:t>- December: Marketing and Setup.</a:t>
            </a:r>
          </a:p>
          <a:p>
            <a:r>
              <a:rPr lang="en-US" sz="1700"/>
              <a:t>- January: Launch and Evaluation.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6EC167-868D-8A41-9B18-35D83D958756}"/>
              </a:ext>
            </a:extLst>
          </p:cNvPr>
          <p:cNvSpPr>
            <a:spLocks noGrp="1"/>
          </p:cNvSpPr>
          <p:nvPr>
            <p:ph type="title"/>
          </p:nvPr>
        </p:nvSpPr>
        <p:spPr>
          <a:xfrm>
            <a:off x="350041" y="586855"/>
            <a:ext cx="2401025" cy="3387497"/>
          </a:xfrm>
        </p:spPr>
        <p:txBody>
          <a:bodyPr anchor="b">
            <a:normAutofit/>
          </a:bodyPr>
          <a:lstStyle/>
          <a:p>
            <a:pPr algn="r"/>
            <a:r>
              <a:rPr lang="en-US" sz="3500">
                <a:solidFill>
                  <a:srgbClr val="FFFFFF"/>
                </a:solidFill>
              </a:rPr>
              <a:t>Gantt Chart</a:t>
            </a:r>
          </a:p>
        </p:txBody>
      </p:sp>
      <p:pic>
        <p:nvPicPr>
          <p:cNvPr id="7" name="Content Placeholder 6">
            <a:extLst>
              <a:ext uri="{FF2B5EF4-FFF2-40B4-BE49-F238E27FC236}">
                <a16:creationId xmlns:a16="http://schemas.microsoft.com/office/drawing/2014/main" id="{A2FDBB9B-89E4-7FED-3FC7-A664FDFDDAE7}"/>
              </a:ext>
            </a:extLst>
          </p:cNvPr>
          <p:cNvPicPr>
            <a:picLocks noGrp="1" noChangeAspect="1"/>
          </p:cNvPicPr>
          <p:nvPr>
            <p:ph idx="1"/>
          </p:nvPr>
        </p:nvPicPr>
        <p:blipFill>
          <a:blip r:embed="rId2"/>
          <a:stretch>
            <a:fillRect/>
          </a:stretch>
        </p:blipFill>
        <p:spPr>
          <a:xfrm>
            <a:off x="3200400" y="863600"/>
            <a:ext cx="5593559" cy="4825596"/>
          </a:xfrm>
        </p:spPr>
      </p:pic>
    </p:spTree>
    <p:extLst>
      <p:ext uri="{BB962C8B-B14F-4D97-AF65-F5344CB8AC3E}">
        <p14:creationId xmlns:p14="http://schemas.microsoft.com/office/powerpoint/2010/main" val="8625399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6780A6-B9E7-9962-58D0-8080D08A97F4}"/>
              </a:ext>
            </a:extLst>
          </p:cNvPr>
          <p:cNvSpPr>
            <a:spLocks noGrp="1"/>
          </p:cNvSpPr>
          <p:nvPr>
            <p:ph type="title"/>
          </p:nvPr>
        </p:nvSpPr>
        <p:spPr>
          <a:xfrm>
            <a:off x="350041" y="586855"/>
            <a:ext cx="2401025" cy="3387497"/>
          </a:xfrm>
        </p:spPr>
        <p:txBody>
          <a:bodyPr anchor="b">
            <a:normAutofit/>
          </a:bodyPr>
          <a:lstStyle/>
          <a:p>
            <a:pPr algn="r"/>
            <a:r>
              <a:rPr lang="en-US" sz="3500" dirty="0">
                <a:solidFill>
                  <a:srgbClr val="FFFFFF"/>
                </a:solidFill>
              </a:rPr>
              <a:t>Cost Planning</a:t>
            </a:r>
          </a:p>
        </p:txBody>
      </p:sp>
      <p:graphicFrame>
        <p:nvGraphicFramePr>
          <p:cNvPr id="4" name="Content Placeholder 3">
            <a:extLst>
              <a:ext uri="{FF2B5EF4-FFF2-40B4-BE49-F238E27FC236}">
                <a16:creationId xmlns:a16="http://schemas.microsoft.com/office/drawing/2014/main" id="{D0A3F4B2-68CD-7D7C-098A-60540B69DC47}"/>
              </a:ext>
            </a:extLst>
          </p:cNvPr>
          <p:cNvGraphicFramePr>
            <a:graphicFrameLocks noGrp="1"/>
          </p:cNvGraphicFramePr>
          <p:nvPr>
            <p:ph idx="1"/>
            <p:extLst>
              <p:ext uri="{D42A27DB-BD31-4B8C-83A1-F6EECF244321}">
                <p14:modId xmlns:p14="http://schemas.microsoft.com/office/powerpoint/2010/main" val="1674318227"/>
              </p:ext>
            </p:extLst>
          </p:nvPr>
        </p:nvGraphicFramePr>
        <p:xfrm>
          <a:off x="3608388" y="1281985"/>
          <a:ext cx="4916487" cy="4282156"/>
        </p:xfrm>
        <a:graphic>
          <a:graphicData uri="http://schemas.openxmlformats.org/drawingml/2006/table">
            <a:tbl>
              <a:tblPr firstRow="1" firstCol="1" bandRow="1">
                <a:tableStyleId>{69CF1AB2-1976-4502-BF36-3FF5EA218861}</a:tableStyleId>
              </a:tblPr>
              <a:tblGrid>
                <a:gridCol w="281318">
                  <a:extLst>
                    <a:ext uri="{9D8B030D-6E8A-4147-A177-3AD203B41FA5}">
                      <a16:colId xmlns:a16="http://schemas.microsoft.com/office/drawing/2014/main" val="3653109007"/>
                    </a:ext>
                  </a:extLst>
                </a:gridCol>
                <a:gridCol w="1357161">
                  <a:extLst>
                    <a:ext uri="{9D8B030D-6E8A-4147-A177-3AD203B41FA5}">
                      <a16:colId xmlns:a16="http://schemas.microsoft.com/office/drawing/2014/main" val="342521647"/>
                    </a:ext>
                  </a:extLst>
                </a:gridCol>
                <a:gridCol w="819239">
                  <a:extLst>
                    <a:ext uri="{9D8B030D-6E8A-4147-A177-3AD203B41FA5}">
                      <a16:colId xmlns:a16="http://schemas.microsoft.com/office/drawing/2014/main" val="482324148"/>
                    </a:ext>
                  </a:extLst>
                </a:gridCol>
                <a:gridCol w="819239">
                  <a:extLst>
                    <a:ext uri="{9D8B030D-6E8A-4147-A177-3AD203B41FA5}">
                      <a16:colId xmlns:a16="http://schemas.microsoft.com/office/drawing/2014/main" val="3553256932"/>
                    </a:ext>
                  </a:extLst>
                </a:gridCol>
                <a:gridCol w="819765">
                  <a:extLst>
                    <a:ext uri="{9D8B030D-6E8A-4147-A177-3AD203B41FA5}">
                      <a16:colId xmlns:a16="http://schemas.microsoft.com/office/drawing/2014/main" val="3022632049"/>
                    </a:ext>
                  </a:extLst>
                </a:gridCol>
                <a:gridCol w="819765">
                  <a:extLst>
                    <a:ext uri="{9D8B030D-6E8A-4147-A177-3AD203B41FA5}">
                      <a16:colId xmlns:a16="http://schemas.microsoft.com/office/drawing/2014/main" val="3470125003"/>
                    </a:ext>
                  </a:extLst>
                </a:gridCol>
              </a:tblGrid>
              <a:tr h="500272">
                <a:tc>
                  <a:txBody>
                    <a:bodyPr/>
                    <a:lstStyle/>
                    <a:p>
                      <a:pPr marL="0" marR="0" algn="ctr">
                        <a:lnSpc>
                          <a:spcPct val="107000"/>
                        </a:lnSpc>
                        <a:spcAft>
                          <a:spcPts val="800"/>
                        </a:spcAft>
                      </a:pPr>
                      <a:r>
                        <a:rPr lang="en-US" sz="900" kern="100">
                          <a:effectLst/>
                        </a:rPr>
                        <a:t>No</a:t>
                      </a:r>
                      <a:endParaRPr lang="en-US" sz="900" kern="100">
                        <a:effectLst/>
                        <a:latin typeface="Aptos" panose="020B0004020202020204" pitchFamily="34" charset="0"/>
                        <a:ea typeface="Aptos" panose="020B0004020202020204" pitchFamily="34" charset="0"/>
                        <a:cs typeface="Arial" panose="020B0604020202020204" pitchFamily="34" charset="0"/>
                      </a:endParaRPr>
                    </a:p>
                  </a:txBody>
                  <a:tcPr marL="56789" marR="56789" marT="30498" marB="30498" anchor="ctr"/>
                </a:tc>
                <a:tc>
                  <a:txBody>
                    <a:bodyPr/>
                    <a:lstStyle/>
                    <a:p>
                      <a:pPr marL="0" marR="0" algn="ctr">
                        <a:lnSpc>
                          <a:spcPct val="107000"/>
                        </a:lnSpc>
                        <a:spcAft>
                          <a:spcPts val="800"/>
                        </a:spcAft>
                      </a:pPr>
                      <a:r>
                        <a:rPr lang="en-US" sz="900" kern="100">
                          <a:effectLst/>
                        </a:rPr>
                        <a:t>Resource</a:t>
                      </a:r>
                      <a:endParaRPr lang="en-US" sz="900" kern="100">
                        <a:effectLst/>
                        <a:latin typeface="Aptos" panose="020B0004020202020204" pitchFamily="34" charset="0"/>
                        <a:ea typeface="Aptos" panose="020B0004020202020204" pitchFamily="34" charset="0"/>
                        <a:cs typeface="Arial" panose="020B0604020202020204" pitchFamily="34" charset="0"/>
                      </a:endParaRPr>
                    </a:p>
                  </a:txBody>
                  <a:tcPr marL="56789" marR="56789" marT="30498" marB="30498" anchor="ctr"/>
                </a:tc>
                <a:tc>
                  <a:txBody>
                    <a:bodyPr/>
                    <a:lstStyle/>
                    <a:p>
                      <a:pPr marL="0" marR="0" algn="ctr">
                        <a:lnSpc>
                          <a:spcPct val="107000"/>
                        </a:lnSpc>
                        <a:spcAft>
                          <a:spcPts val="800"/>
                        </a:spcAft>
                      </a:pPr>
                      <a:r>
                        <a:rPr lang="en-US" sz="900" kern="100">
                          <a:effectLst/>
                        </a:rPr>
                        <a:t>Type of Resource</a:t>
                      </a:r>
                      <a:endParaRPr lang="en-US" sz="900" kern="100">
                        <a:effectLst/>
                        <a:latin typeface="Aptos" panose="020B0004020202020204" pitchFamily="34" charset="0"/>
                        <a:ea typeface="Aptos" panose="020B0004020202020204" pitchFamily="34" charset="0"/>
                        <a:cs typeface="Arial" panose="020B0604020202020204" pitchFamily="34" charset="0"/>
                      </a:endParaRPr>
                    </a:p>
                  </a:txBody>
                  <a:tcPr marL="56789" marR="56789" marT="30498" marB="30498" anchor="ctr"/>
                </a:tc>
                <a:tc>
                  <a:txBody>
                    <a:bodyPr/>
                    <a:lstStyle/>
                    <a:p>
                      <a:pPr marL="0" marR="0" algn="ctr">
                        <a:lnSpc>
                          <a:spcPct val="107000"/>
                        </a:lnSpc>
                        <a:spcAft>
                          <a:spcPts val="800"/>
                        </a:spcAft>
                      </a:pPr>
                      <a:r>
                        <a:rPr lang="en-US" sz="900" kern="100">
                          <a:effectLst/>
                        </a:rPr>
                        <a:t>Quantity (hours or pieces)</a:t>
                      </a:r>
                      <a:endParaRPr lang="en-US" sz="900" kern="100">
                        <a:effectLst/>
                        <a:latin typeface="Aptos" panose="020B0004020202020204" pitchFamily="34" charset="0"/>
                        <a:ea typeface="Aptos" panose="020B0004020202020204" pitchFamily="34" charset="0"/>
                        <a:cs typeface="Arial" panose="020B0604020202020204" pitchFamily="34" charset="0"/>
                      </a:endParaRPr>
                    </a:p>
                  </a:txBody>
                  <a:tcPr marL="56789" marR="56789" marT="30498" marB="30498" anchor="ctr"/>
                </a:tc>
                <a:tc>
                  <a:txBody>
                    <a:bodyPr/>
                    <a:lstStyle/>
                    <a:p>
                      <a:pPr marL="0" marR="0" algn="ctr">
                        <a:lnSpc>
                          <a:spcPct val="107000"/>
                        </a:lnSpc>
                        <a:spcAft>
                          <a:spcPts val="800"/>
                        </a:spcAft>
                      </a:pPr>
                      <a:r>
                        <a:rPr lang="en-US" sz="900" kern="100">
                          <a:effectLst/>
                        </a:rPr>
                        <a:t>Costs per Unit (€)</a:t>
                      </a:r>
                      <a:endParaRPr lang="en-US" sz="900" kern="100">
                        <a:effectLst/>
                        <a:latin typeface="Aptos" panose="020B0004020202020204" pitchFamily="34" charset="0"/>
                        <a:ea typeface="Aptos" panose="020B0004020202020204" pitchFamily="34" charset="0"/>
                        <a:cs typeface="Arial" panose="020B0604020202020204" pitchFamily="34" charset="0"/>
                      </a:endParaRPr>
                    </a:p>
                  </a:txBody>
                  <a:tcPr marL="56789" marR="56789" marT="30498" marB="30498" anchor="ctr"/>
                </a:tc>
                <a:tc>
                  <a:txBody>
                    <a:bodyPr/>
                    <a:lstStyle/>
                    <a:p>
                      <a:pPr marL="0" marR="0" algn="ctr">
                        <a:lnSpc>
                          <a:spcPct val="107000"/>
                        </a:lnSpc>
                        <a:spcAft>
                          <a:spcPts val="800"/>
                        </a:spcAft>
                      </a:pPr>
                      <a:r>
                        <a:rPr lang="en-US" sz="900" kern="100">
                          <a:effectLst/>
                        </a:rPr>
                        <a:t>Total Costs (€)</a:t>
                      </a:r>
                      <a:endParaRPr lang="en-US" sz="900" kern="100">
                        <a:effectLst/>
                        <a:latin typeface="Aptos" panose="020B0004020202020204" pitchFamily="34" charset="0"/>
                        <a:ea typeface="Aptos" panose="020B0004020202020204" pitchFamily="34" charset="0"/>
                        <a:cs typeface="Arial" panose="020B0604020202020204" pitchFamily="34" charset="0"/>
                      </a:endParaRPr>
                    </a:p>
                  </a:txBody>
                  <a:tcPr marL="56789" marR="56789" marT="30498" marB="30498" anchor="ctr"/>
                </a:tc>
                <a:extLst>
                  <a:ext uri="{0D108BD9-81ED-4DB2-BD59-A6C34878D82A}">
                    <a16:rowId xmlns:a16="http://schemas.microsoft.com/office/drawing/2014/main" val="4197698282"/>
                  </a:ext>
                </a:extLst>
              </a:tr>
              <a:tr h="325277">
                <a:tc>
                  <a:txBody>
                    <a:bodyPr/>
                    <a:lstStyle/>
                    <a:p>
                      <a:pPr marL="0" marR="0" algn="ctr">
                        <a:lnSpc>
                          <a:spcPct val="107000"/>
                        </a:lnSpc>
                        <a:spcAft>
                          <a:spcPts val="800"/>
                        </a:spcAft>
                      </a:pPr>
                      <a:r>
                        <a:rPr lang="en-US" sz="800" kern="100">
                          <a:effectLst/>
                        </a:rPr>
                        <a:t>1</a:t>
                      </a:r>
                      <a:endParaRPr lang="en-US" sz="900" kern="100">
                        <a:effectLst/>
                        <a:latin typeface="Aptos" panose="020B0004020202020204" pitchFamily="34" charset="0"/>
                        <a:ea typeface="Aptos" panose="020B0004020202020204" pitchFamily="34" charset="0"/>
                        <a:cs typeface="Arial" panose="020B0604020202020204" pitchFamily="34" charset="0"/>
                      </a:endParaRPr>
                    </a:p>
                  </a:txBody>
                  <a:tcPr marL="56789" marR="56789" marT="30498" marB="30498" anchor="ctr"/>
                </a:tc>
                <a:tc>
                  <a:txBody>
                    <a:bodyPr/>
                    <a:lstStyle/>
                    <a:p>
                      <a:pPr marL="0" marR="0" algn="ctr">
                        <a:lnSpc>
                          <a:spcPct val="107000"/>
                        </a:lnSpc>
                        <a:spcAft>
                          <a:spcPts val="800"/>
                        </a:spcAft>
                      </a:pPr>
                      <a:r>
                        <a:rPr lang="en-US" sz="800" kern="100">
                          <a:effectLst/>
                        </a:rPr>
                        <a:t>Project Manager</a:t>
                      </a:r>
                      <a:endParaRPr lang="en-US" sz="900" kern="100">
                        <a:effectLst/>
                        <a:latin typeface="Aptos" panose="020B0004020202020204" pitchFamily="34" charset="0"/>
                        <a:ea typeface="Aptos" panose="020B0004020202020204" pitchFamily="34" charset="0"/>
                        <a:cs typeface="Arial" panose="020B0604020202020204" pitchFamily="34" charset="0"/>
                      </a:endParaRPr>
                    </a:p>
                  </a:txBody>
                  <a:tcPr marL="56789" marR="56789" marT="30498" marB="30498" anchor="ctr"/>
                </a:tc>
                <a:tc>
                  <a:txBody>
                    <a:bodyPr/>
                    <a:lstStyle/>
                    <a:p>
                      <a:pPr marL="0" marR="0" algn="ctr">
                        <a:lnSpc>
                          <a:spcPct val="107000"/>
                        </a:lnSpc>
                        <a:spcAft>
                          <a:spcPts val="800"/>
                        </a:spcAft>
                      </a:pPr>
                      <a:r>
                        <a:rPr lang="en-US" sz="800" kern="100">
                          <a:effectLst/>
                        </a:rPr>
                        <a:t>Human Resource</a:t>
                      </a:r>
                      <a:endParaRPr lang="en-US" sz="900" kern="100">
                        <a:effectLst/>
                        <a:latin typeface="Aptos" panose="020B0004020202020204" pitchFamily="34" charset="0"/>
                        <a:ea typeface="Aptos" panose="020B0004020202020204" pitchFamily="34" charset="0"/>
                        <a:cs typeface="Arial" panose="020B0604020202020204" pitchFamily="34" charset="0"/>
                      </a:endParaRPr>
                    </a:p>
                  </a:txBody>
                  <a:tcPr marL="56789" marR="56789" marT="30498" marB="30498" anchor="ctr"/>
                </a:tc>
                <a:tc>
                  <a:txBody>
                    <a:bodyPr/>
                    <a:lstStyle/>
                    <a:p>
                      <a:pPr marL="0" marR="0" algn="ctr">
                        <a:lnSpc>
                          <a:spcPct val="107000"/>
                        </a:lnSpc>
                        <a:spcAft>
                          <a:spcPts val="800"/>
                        </a:spcAft>
                      </a:pPr>
                      <a:r>
                        <a:rPr lang="en-US" sz="800" kern="100">
                          <a:effectLst/>
                        </a:rPr>
                        <a:t>100 hours</a:t>
                      </a:r>
                      <a:endParaRPr lang="en-US" sz="900" kern="100">
                        <a:effectLst/>
                        <a:latin typeface="Aptos" panose="020B0004020202020204" pitchFamily="34" charset="0"/>
                        <a:ea typeface="Aptos" panose="020B0004020202020204" pitchFamily="34" charset="0"/>
                        <a:cs typeface="Arial" panose="020B0604020202020204" pitchFamily="34" charset="0"/>
                      </a:endParaRPr>
                    </a:p>
                  </a:txBody>
                  <a:tcPr marL="56789" marR="56789" marT="30498" marB="30498" anchor="ctr"/>
                </a:tc>
                <a:tc>
                  <a:txBody>
                    <a:bodyPr/>
                    <a:lstStyle/>
                    <a:p>
                      <a:pPr marL="0" marR="0" algn="ctr">
                        <a:lnSpc>
                          <a:spcPct val="107000"/>
                        </a:lnSpc>
                        <a:spcAft>
                          <a:spcPts val="800"/>
                        </a:spcAft>
                      </a:pPr>
                      <a:r>
                        <a:rPr lang="en-US" sz="800" kern="100">
                          <a:effectLst/>
                        </a:rPr>
                        <a:t>€20</a:t>
                      </a:r>
                      <a:endParaRPr lang="en-US" sz="900" kern="100">
                        <a:effectLst/>
                        <a:latin typeface="Aptos" panose="020B0004020202020204" pitchFamily="34" charset="0"/>
                        <a:ea typeface="Aptos" panose="020B0004020202020204" pitchFamily="34" charset="0"/>
                        <a:cs typeface="Arial" panose="020B0604020202020204" pitchFamily="34" charset="0"/>
                      </a:endParaRPr>
                    </a:p>
                  </a:txBody>
                  <a:tcPr marL="56789" marR="56789" marT="30498" marB="30498" anchor="ctr"/>
                </a:tc>
                <a:tc>
                  <a:txBody>
                    <a:bodyPr/>
                    <a:lstStyle/>
                    <a:p>
                      <a:pPr marL="0" marR="0" algn="ctr">
                        <a:lnSpc>
                          <a:spcPct val="107000"/>
                        </a:lnSpc>
                        <a:spcAft>
                          <a:spcPts val="800"/>
                        </a:spcAft>
                      </a:pPr>
                      <a:r>
                        <a:rPr lang="en-US" sz="800" kern="100">
                          <a:effectLst/>
                        </a:rPr>
                        <a:t>€2,000</a:t>
                      </a:r>
                      <a:endParaRPr lang="en-US" sz="900" kern="100">
                        <a:effectLst/>
                        <a:latin typeface="Aptos" panose="020B0004020202020204" pitchFamily="34" charset="0"/>
                        <a:ea typeface="Aptos" panose="020B0004020202020204" pitchFamily="34" charset="0"/>
                        <a:cs typeface="Arial" panose="020B0604020202020204" pitchFamily="34" charset="0"/>
                      </a:endParaRPr>
                    </a:p>
                  </a:txBody>
                  <a:tcPr marL="56789" marR="56789" marT="30498" marB="30498" anchor="ctr"/>
                </a:tc>
                <a:extLst>
                  <a:ext uri="{0D108BD9-81ED-4DB2-BD59-A6C34878D82A}">
                    <a16:rowId xmlns:a16="http://schemas.microsoft.com/office/drawing/2014/main" val="3226670944"/>
                  </a:ext>
                </a:extLst>
              </a:tr>
              <a:tr h="325277">
                <a:tc>
                  <a:txBody>
                    <a:bodyPr/>
                    <a:lstStyle/>
                    <a:p>
                      <a:pPr marL="0" marR="0" algn="ctr">
                        <a:lnSpc>
                          <a:spcPct val="107000"/>
                        </a:lnSpc>
                        <a:spcAft>
                          <a:spcPts val="800"/>
                        </a:spcAft>
                      </a:pPr>
                      <a:r>
                        <a:rPr lang="en-US" sz="800" kern="100">
                          <a:effectLst/>
                        </a:rPr>
                        <a:t>2</a:t>
                      </a:r>
                      <a:endParaRPr lang="en-US" sz="900" kern="100">
                        <a:effectLst/>
                        <a:latin typeface="Aptos" panose="020B0004020202020204" pitchFamily="34" charset="0"/>
                        <a:ea typeface="Aptos" panose="020B0004020202020204" pitchFamily="34" charset="0"/>
                        <a:cs typeface="Arial" panose="020B0604020202020204" pitchFamily="34" charset="0"/>
                      </a:endParaRPr>
                    </a:p>
                  </a:txBody>
                  <a:tcPr marL="56789" marR="56789" marT="30498" marB="30498" anchor="ctr"/>
                </a:tc>
                <a:tc>
                  <a:txBody>
                    <a:bodyPr/>
                    <a:lstStyle/>
                    <a:p>
                      <a:pPr marL="0" marR="0" algn="ctr">
                        <a:lnSpc>
                          <a:spcPct val="107000"/>
                        </a:lnSpc>
                        <a:spcAft>
                          <a:spcPts val="800"/>
                        </a:spcAft>
                      </a:pPr>
                      <a:r>
                        <a:rPr lang="en-US" sz="800" kern="100">
                          <a:effectLst/>
                        </a:rPr>
                        <a:t>Market Research &amp; Location Specialist</a:t>
                      </a:r>
                      <a:endParaRPr lang="en-US" sz="900" kern="100">
                        <a:effectLst/>
                        <a:latin typeface="Aptos" panose="020B0004020202020204" pitchFamily="34" charset="0"/>
                        <a:ea typeface="Aptos" panose="020B0004020202020204" pitchFamily="34" charset="0"/>
                        <a:cs typeface="Arial" panose="020B0604020202020204" pitchFamily="34" charset="0"/>
                      </a:endParaRPr>
                    </a:p>
                  </a:txBody>
                  <a:tcPr marL="56789" marR="56789" marT="30498" marB="30498" anchor="ctr"/>
                </a:tc>
                <a:tc>
                  <a:txBody>
                    <a:bodyPr/>
                    <a:lstStyle/>
                    <a:p>
                      <a:pPr marL="0" marR="0" algn="ctr">
                        <a:lnSpc>
                          <a:spcPct val="107000"/>
                        </a:lnSpc>
                        <a:spcAft>
                          <a:spcPts val="800"/>
                        </a:spcAft>
                      </a:pPr>
                      <a:r>
                        <a:rPr lang="en-US" sz="800" kern="100">
                          <a:effectLst/>
                        </a:rPr>
                        <a:t>Human Resource</a:t>
                      </a:r>
                      <a:endParaRPr lang="en-US" sz="900" kern="100">
                        <a:effectLst/>
                        <a:latin typeface="Aptos" panose="020B0004020202020204" pitchFamily="34" charset="0"/>
                        <a:ea typeface="Aptos" panose="020B0004020202020204" pitchFamily="34" charset="0"/>
                        <a:cs typeface="Arial" panose="020B0604020202020204" pitchFamily="34" charset="0"/>
                      </a:endParaRPr>
                    </a:p>
                  </a:txBody>
                  <a:tcPr marL="56789" marR="56789" marT="30498" marB="30498" anchor="ctr"/>
                </a:tc>
                <a:tc>
                  <a:txBody>
                    <a:bodyPr/>
                    <a:lstStyle/>
                    <a:p>
                      <a:pPr marL="0" marR="0" algn="ctr">
                        <a:lnSpc>
                          <a:spcPct val="107000"/>
                        </a:lnSpc>
                        <a:spcAft>
                          <a:spcPts val="800"/>
                        </a:spcAft>
                      </a:pPr>
                      <a:r>
                        <a:rPr lang="en-US" sz="800" kern="100">
                          <a:effectLst/>
                        </a:rPr>
                        <a:t>75 hours</a:t>
                      </a:r>
                      <a:endParaRPr lang="en-US" sz="900" kern="100">
                        <a:effectLst/>
                        <a:latin typeface="Aptos" panose="020B0004020202020204" pitchFamily="34" charset="0"/>
                        <a:ea typeface="Aptos" panose="020B0004020202020204" pitchFamily="34" charset="0"/>
                        <a:cs typeface="Arial" panose="020B0604020202020204" pitchFamily="34" charset="0"/>
                      </a:endParaRPr>
                    </a:p>
                  </a:txBody>
                  <a:tcPr marL="56789" marR="56789" marT="30498" marB="30498" anchor="ctr"/>
                </a:tc>
                <a:tc>
                  <a:txBody>
                    <a:bodyPr/>
                    <a:lstStyle/>
                    <a:p>
                      <a:pPr marL="0" marR="0" algn="ctr">
                        <a:lnSpc>
                          <a:spcPct val="107000"/>
                        </a:lnSpc>
                        <a:spcAft>
                          <a:spcPts val="800"/>
                        </a:spcAft>
                      </a:pPr>
                      <a:r>
                        <a:rPr lang="en-US" sz="800" kern="100">
                          <a:effectLst/>
                        </a:rPr>
                        <a:t>€20</a:t>
                      </a:r>
                      <a:endParaRPr lang="en-US" sz="900" kern="100">
                        <a:effectLst/>
                        <a:latin typeface="Aptos" panose="020B0004020202020204" pitchFamily="34" charset="0"/>
                        <a:ea typeface="Aptos" panose="020B0004020202020204" pitchFamily="34" charset="0"/>
                        <a:cs typeface="Arial" panose="020B0604020202020204" pitchFamily="34" charset="0"/>
                      </a:endParaRPr>
                    </a:p>
                  </a:txBody>
                  <a:tcPr marL="56789" marR="56789" marT="30498" marB="30498" anchor="ctr"/>
                </a:tc>
                <a:tc>
                  <a:txBody>
                    <a:bodyPr/>
                    <a:lstStyle/>
                    <a:p>
                      <a:pPr marL="0" marR="0" algn="ctr">
                        <a:lnSpc>
                          <a:spcPct val="107000"/>
                        </a:lnSpc>
                        <a:spcAft>
                          <a:spcPts val="800"/>
                        </a:spcAft>
                      </a:pPr>
                      <a:r>
                        <a:rPr lang="en-US" sz="800" kern="100">
                          <a:effectLst/>
                        </a:rPr>
                        <a:t>€1,500</a:t>
                      </a:r>
                      <a:endParaRPr lang="en-US" sz="900" kern="100">
                        <a:effectLst/>
                        <a:latin typeface="Aptos" panose="020B0004020202020204" pitchFamily="34" charset="0"/>
                        <a:ea typeface="Aptos" panose="020B0004020202020204" pitchFamily="34" charset="0"/>
                        <a:cs typeface="Arial" panose="020B0604020202020204" pitchFamily="34" charset="0"/>
                      </a:endParaRPr>
                    </a:p>
                  </a:txBody>
                  <a:tcPr marL="56789" marR="56789" marT="30498" marB="30498" anchor="ctr"/>
                </a:tc>
                <a:extLst>
                  <a:ext uri="{0D108BD9-81ED-4DB2-BD59-A6C34878D82A}">
                    <a16:rowId xmlns:a16="http://schemas.microsoft.com/office/drawing/2014/main" val="3206989360"/>
                  </a:ext>
                </a:extLst>
              </a:tr>
              <a:tr h="325277">
                <a:tc>
                  <a:txBody>
                    <a:bodyPr/>
                    <a:lstStyle/>
                    <a:p>
                      <a:pPr marL="0" marR="0" algn="ctr">
                        <a:lnSpc>
                          <a:spcPct val="107000"/>
                        </a:lnSpc>
                        <a:spcAft>
                          <a:spcPts val="800"/>
                        </a:spcAft>
                      </a:pPr>
                      <a:r>
                        <a:rPr lang="en-US" sz="800" kern="100">
                          <a:effectLst/>
                        </a:rPr>
                        <a:t>3</a:t>
                      </a:r>
                      <a:endParaRPr lang="en-US" sz="900" kern="100">
                        <a:effectLst/>
                        <a:latin typeface="Aptos" panose="020B0004020202020204" pitchFamily="34" charset="0"/>
                        <a:ea typeface="Aptos" panose="020B0004020202020204" pitchFamily="34" charset="0"/>
                        <a:cs typeface="Arial" panose="020B0604020202020204" pitchFamily="34" charset="0"/>
                      </a:endParaRPr>
                    </a:p>
                  </a:txBody>
                  <a:tcPr marL="56789" marR="56789" marT="30498" marB="30498" anchor="ctr"/>
                </a:tc>
                <a:tc>
                  <a:txBody>
                    <a:bodyPr/>
                    <a:lstStyle/>
                    <a:p>
                      <a:pPr marL="0" marR="0" algn="ctr">
                        <a:lnSpc>
                          <a:spcPct val="107000"/>
                        </a:lnSpc>
                        <a:spcAft>
                          <a:spcPts val="800"/>
                        </a:spcAft>
                      </a:pPr>
                      <a:r>
                        <a:rPr lang="en-US" sz="800" kern="100">
                          <a:effectLst/>
                        </a:rPr>
                        <a:t>Vendor Relations &amp; Recruitment</a:t>
                      </a:r>
                      <a:endParaRPr lang="en-US" sz="900" kern="100">
                        <a:effectLst/>
                        <a:latin typeface="Aptos" panose="020B0004020202020204" pitchFamily="34" charset="0"/>
                        <a:ea typeface="Aptos" panose="020B0004020202020204" pitchFamily="34" charset="0"/>
                        <a:cs typeface="Arial" panose="020B0604020202020204" pitchFamily="34" charset="0"/>
                      </a:endParaRPr>
                    </a:p>
                  </a:txBody>
                  <a:tcPr marL="56789" marR="56789" marT="30498" marB="30498" anchor="ctr"/>
                </a:tc>
                <a:tc>
                  <a:txBody>
                    <a:bodyPr/>
                    <a:lstStyle/>
                    <a:p>
                      <a:pPr marL="0" marR="0" algn="ctr">
                        <a:lnSpc>
                          <a:spcPct val="107000"/>
                        </a:lnSpc>
                        <a:spcAft>
                          <a:spcPts val="800"/>
                        </a:spcAft>
                      </a:pPr>
                      <a:r>
                        <a:rPr lang="en-US" sz="800" kern="100">
                          <a:effectLst/>
                        </a:rPr>
                        <a:t>Human Resource</a:t>
                      </a:r>
                      <a:endParaRPr lang="en-US" sz="900" kern="100">
                        <a:effectLst/>
                        <a:latin typeface="Aptos" panose="020B0004020202020204" pitchFamily="34" charset="0"/>
                        <a:ea typeface="Aptos" panose="020B0004020202020204" pitchFamily="34" charset="0"/>
                        <a:cs typeface="Arial" panose="020B0604020202020204" pitchFamily="34" charset="0"/>
                      </a:endParaRPr>
                    </a:p>
                  </a:txBody>
                  <a:tcPr marL="56789" marR="56789" marT="30498" marB="30498" anchor="ctr"/>
                </a:tc>
                <a:tc>
                  <a:txBody>
                    <a:bodyPr/>
                    <a:lstStyle/>
                    <a:p>
                      <a:pPr marL="0" marR="0" algn="ctr">
                        <a:lnSpc>
                          <a:spcPct val="107000"/>
                        </a:lnSpc>
                        <a:spcAft>
                          <a:spcPts val="800"/>
                        </a:spcAft>
                      </a:pPr>
                      <a:r>
                        <a:rPr lang="en-US" sz="800" kern="100">
                          <a:effectLst/>
                        </a:rPr>
                        <a:t>75 hours</a:t>
                      </a:r>
                      <a:endParaRPr lang="en-US" sz="900" kern="100">
                        <a:effectLst/>
                        <a:latin typeface="Aptos" panose="020B0004020202020204" pitchFamily="34" charset="0"/>
                        <a:ea typeface="Aptos" panose="020B0004020202020204" pitchFamily="34" charset="0"/>
                        <a:cs typeface="Arial" panose="020B0604020202020204" pitchFamily="34" charset="0"/>
                      </a:endParaRPr>
                    </a:p>
                  </a:txBody>
                  <a:tcPr marL="56789" marR="56789" marT="30498" marB="30498" anchor="ctr"/>
                </a:tc>
                <a:tc>
                  <a:txBody>
                    <a:bodyPr/>
                    <a:lstStyle/>
                    <a:p>
                      <a:pPr marL="0" marR="0" algn="ctr">
                        <a:lnSpc>
                          <a:spcPct val="107000"/>
                        </a:lnSpc>
                        <a:spcAft>
                          <a:spcPts val="800"/>
                        </a:spcAft>
                      </a:pPr>
                      <a:r>
                        <a:rPr lang="en-US" sz="800" kern="100">
                          <a:effectLst/>
                        </a:rPr>
                        <a:t>€20</a:t>
                      </a:r>
                      <a:endParaRPr lang="en-US" sz="900" kern="100">
                        <a:effectLst/>
                        <a:latin typeface="Aptos" panose="020B0004020202020204" pitchFamily="34" charset="0"/>
                        <a:ea typeface="Aptos" panose="020B0004020202020204" pitchFamily="34" charset="0"/>
                        <a:cs typeface="Arial" panose="020B0604020202020204" pitchFamily="34" charset="0"/>
                      </a:endParaRPr>
                    </a:p>
                  </a:txBody>
                  <a:tcPr marL="56789" marR="56789" marT="30498" marB="30498" anchor="ctr"/>
                </a:tc>
                <a:tc>
                  <a:txBody>
                    <a:bodyPr/>
                    <a:lstStyle/>
                    <a:p>
                      <a:pPr marL="0" marR="0" algn="ctr">
                        <a:lnSpc>
                          <a:spcPct val="107000"/>
                        </a:lnSpc>
                        <a:spcAft>
                          <a:spcPts val="800"/>
                        </a:spcAft>
                      </a:pPr>
                      <a:r>
                        <a:rPr lang="en-US" sz="800" kern="100">
                          <a:effectLst/>
                        </a:rPr>
                        <a:t>€1,500</a:t>
                      </a:r>
                      <a:endParaRPr lang="en-US" sz="900" kern="100">
                        <a:effectLst/>
                        <a:latin typeface="Aptos" panose="020B0004020202020204" pitchFamily="34" charset="0"/>
                        <a:ea typeface="Aptos" panose="020B0004020202020204" pitchFamily="34" charset="0"/>
                        <a:cs typeface="Arial" panose="020B0604020202020204" pitchFamily="34" charset="0"/>
                      </a:endParaRPr>
                    </a:p>
                  </a:txBody>
                  <a:tcPr marL="56789" marR="56789" marT="30498" marB="30498" anchor="ctr"/>
                </a:tc>
                <a:extLst>
                  <a:ext uri="{0D108BD9-81ED-4DB2-BD59-A6C34878D82A}">
                    <a16:rowId xmlns:a16="http://schemas.microsoft.com/office/drawing/2014/main" val="4254099030"/>
                  </a:ext>
                </a:extLst>
              </a:tr>
              <a:tr h="325277">
                <a:tc>
                  <a:txBody>
                    <a:bodyPr/>
                    <a:lstStyle/>
                    <a:p>
                      <a:pPr marL="0" marR="0" algn="ctr">
                        <a:lnSpc>
                          <a:spcPct val="107000"/>
                        </a:lnSpc>
                        <a:spcAft>
                          <a:spcPts val="800"/>
                        </a:spcAft>
                      </a:pPr>
                      <a:r>
                        <a:rPr lang="en-US" sz="800" kern="100">
                          <a:effectLst/>
                        </a:rPr>
                        <a:t>4</a:t>
                      </a:r>
                      <a:endParaRPr lang="en-US" sz="900" kern="100">
                        <a:effectLst/>
                        <a:latin typeface="Aptos" panose="020B0004020202020204" pitchFamily="34" charset="0"/>
                        <a:ea typeface="Aptos" panose="020B0004020202020204" pitchFamily="34" charset="0"/>
                        <a:cs typeface="Arial" panose="020B0604020202020204" pitchFamily="34" charset="0"/>
                      </a:endParaRPr>
                    </a:p>
                  </a:txBody>
                  <a:tcPr marL="56789" marR="56789" marT="30498" marB="30498" anchor="ctr"/>
                </a:tc>
                <a:tc>
                  <a:txBody>
                    <a:bodyPr/>
                    <a:lstStyle/>
                    <a:p>
                      <a:pPr marL="0" marR="0" algn="ctr">
                        <a:lnSpc>
                          <a:spcPct val="107000"/>
                        </a:lnSpc>
                        <a:spcAft>
                          <a:spcPts val="800"/>
                        </a:spcAft>
                      </a:pPr>
                      <a:r>
                        <a:rPr lang="en-US" sz="800" kern="100">
                          <a:effectLst/>
                        </a:rPr>
                        <a:t>Marketing &amp; Promotion Specialist</a:t>
                      </a:r>
                      <a:endParaRPr lang="en-US" sz="900" kern="100">
                        <a:effectLst/>
                        <a:latin typeface="Aptos" panose="020B0004020202020204" pitchFamily="34" charset="0"/>
                        <a:ea typeface="Aptos" panose="020B0004020202020204" pitchFamily="34" charset="0"/>
                        <a:cs typeface="Arial" panose="020B0604020202020204" pitchFamily="34" charset="0"/>
                      </a:endParaRPr>
                    </a:p>
                  </a:txBody>
                  <a:tcPr marL="56789" marR="56789" marT="30498" marB="30498" anchor="ctr"/>
                </a:tc>
                <a:tc>
                  <a:txBody>
                    <a:bodyPr/>
                    <a:lstStyle/>
                    <a:p>
                      <a:pPr marL="0" marR="0" algn="ctr">
                        <a:lnSpc>
                          <a:spcPct val="107000"/>
                        </a:lnSpc>
                        <a:spcAft>
                          <a:spcPts val="800"/>
                        </a:spcAft>
                      </a:pPr>
                      <a:r>
                        <a:rPr lang="en-US" sz="800" kern="100">
                          <a:effectLst/>
                        </a:rPr>
                        <a:t>Human Resource</a:t>
                      </a:r>
                      <a:endParaRPr lang="en-US" sz="900" kern="100">
                        <a:effectLst/>
                        <a:latin typeface="Aptos" panose="020B0004020202020204" pitchFamily="34" charset="0"/>
                        <a:ea typeface="Aptos" panose="020B0004020202020204" pitchFamily="34" charset="0"/>
                        <a:cs typeface="Arial" panose="020B0604020202020204" pitchFamily="34" charset="0"/>
                      </a:endParaRPr>
                    </a:p>
                  </a:txBody>
                  <a:tcPr marL="56789" marR="56789" marT="30498" marB="30498" anchor="ctr"/>
                </a:tc>
                <a:tc>
                  <a:txBody>
                    <a:bodyPr/>
                    <a:lstStyle/>
                    <a:p>
                      <a:pPr marL="0" marR="0" algn="ctr">
                        <a:lnSpc>
                          <a:spcPct val="107000"/>
                        </a:lnSpc>
                        <a:spcAft>
                          <a:spcPts val="800"/>
                        </a:spcAft>
                      </a:pPr>
                      <a:r>
                        <a:rPr lang="en-US" sz="800" kern="100">
                          <a:effectLst/>
                        </a:rPr>
                        <a:t>90 hours</a:t>
                      </a:r>
                      <a:endParaRPr lang="en-US" sz="900" kern="100">
                        <a:effectLst/>
                        <a:latin typeface="Aptos" panose="020B0004020202020204" pitchFamily="34" charset="0"/>
                        <a:ea typeface="Aptos" panose="020B0004020202020204" pitchFamily="34" charset="0"/>
                        <a:cs typeface="Arial" panose="020B0604020202020204" pitchFamily="34" charset="0"/>
                      </a:endParaRPr>
                    </a:p>
                  </a:txBody>
                  <a:tcPr marL="56789" marR="56789" marT="30498" marB="30498" anchor="ctr"/>
                </a:tc>
                <a:tc>
                  <a:txBody>
                    <a:bodyPr/>
                    <a:lstStyle/>
                    <a:p>
                      <a:pPr marL="0" marR="0" algn="ctr">
                        <a:lnSpc>
                          <a:spcPct val="107000"/>
                        </a:lnSpc>
                        <a:spcAft>
                          <a:spcPts val="800"/>
                        </a:spcAft>
                      </a:pPr>
                      <a:r>
                        <a:rPr lang="en-US" sz="800" kern="100">
                          <a:effectLst/>
                        </a:rPr>
                        <a:t>€20</a:t>
                      </a:r>
                      <a:endParaRPr lang="en-US" sz="900" kern="100">
                        <a:effectLst/>
                        <a:latin typeface="Aptos" panose="020B0004020202020204" pitchFamily="34" charset="0"/>
                        <a:ea typeface="Aptos" panose="020B0004020202020204" pitchFamily="34" charset="0"/>
                        <a:cs typeface="Arial" panose="020B0604020202020204" pitchFamily="34" charset="0"/>
                      </a:endParaRPr>
                    </a:p>
                  </a:txBody>
                  <a:tcPr marL="56789" marR="56789" marT="30498" marB="30498" anchor="ctr"/>
                </a:tc>
                <a:tc>
                  <a:txBody>
                    <a:bodyPr/>
                    <a:lstStyle/>
                    <a:p>
                      <a:pPr marL="0" marR="0" algn="ctr">
                        <a:lnSpc>
                          <a:spcPct val="107000"/>
                        </a:lnSpc>
                        <a:spcAft>
                          <a:spcPts val="800"/>
                        </a:spcAft>
                      </a:pPr>
                      <a:r>
                        <a:rPr lang="en-US" sz="800" kern="100">
                          <a:effectLst/>
                        </a:rPr>
                        <a:t>€1,800</a:t>
                      </a:r>
                      <a:endParaRPr lang="en-US" sz="900" kern="100">
                        <a:effectLst/>
                        <a:latin typeface="Aptos" panose="020B0004020202020204" pitchFamily="34" charset="0"/>
                        <a:ea typeface="Aptos" panose="020B0004020202020204" pitchFamily="34" charset="0"/>
                        <a:cs typeface="Arial" panose="020B0604020202020204" pitchFamily="34" charset="0"/>
                      </a:endParaRPr>
                    </a:p>
                  </a:txBody>
                  <a:tcPr marL="56789" marR="56789" marT="30498" marB="30498" anchor="ctr"/>
                </a:tc>
                <a:extLst>
                  <a:ext uri="{0D108BD9-81ED-4DB2-BD59-A6C34878D82A}">
                    <a16:rowId xmlns:a16="http://schemas.microsoft.com/office/drawing/2014/main" val="4057662595"/>
                  </a:ext>
                </a:extLst>
              </a:tr>
              <a:tr h="325277">
                <a:tc>
                  <a:txBody>
                    <a:bodyPr/>
                    <a:lstStyle/>
                    <a:p>
                      <a:pPr marL="0" marR="0" algn="ctr">
                        <a:lnSpc>
                          <a:spcPct val="107000"/>
                        </a:lnSpc>
                        <a:spcAft>
                          <a:spcPts val="800"/>
                        </a:spcAft>
                      </a:pPr>
                      <a:r>
                        <a:rPr lang="en-US" sz="800" kern="100">
                          <a:effectLst/>
                        </a:rPr>
                        <a:t>5</a:t>
                      </a:r>
                      <a:endParaRPr lang="en-US" sz="900" kern="100">
                        <a:effectLst/>
                        <a:latin typeface="Aptos" panose="020B0004020202020204" pitchFamily="34" charset="0"/>
                        <a:ea typeface="Aptos" panose="020B0004020202020204" pitchFamily="34" charset="0"/>
                        <a:cs typeface="Arial" panose="020B0604020202020204" pitchFamily="34" charset="0"/>
                      </a:endParaRPr>
                    </a:p>
                  </a:txBody>
                  <a:tcPr marL="56789" marR="56789" marT="30498" marB="30498" anchor="ctr"/>
                </a:tc>
                <a:tc>
                  <a:txBody>
                    <a:bodyPr/>
                    <a:lstStyle/>
                    <a:p>
                      <a:pPr marL="0" marR="0" algn="ctr">
                        <a:lnSpc>
                          <a:spcPct val="107000"/>
                        </a:lnSpc>
                        <a:spcAft>
                          <a:spcPts val="800"/>
                        </a:spcAft>
                      </a:pPr>
                      <a:r>
                        <a:rPr lang="en-US" sz="800" kern="100">
                          <a:effectLst/>
                        </a:rPr>
                        <a:t>Logistics &amp; Operations Specialist</a:t>
                      </a:r>
                      <a:endParaRPr lang="en-US" sz="900" kern="100">
                        <a:effectLst/>
                        <a:latin typeface="Aptos" panose="020B0004020202020204" pitchFamily="34" charset="0"/>
                        <a:ea typeface="Aptos" panose="020B0004020202020204" pitchFamily="34" charset="0"/>
                        <a:cs typeface="Arial" panose="020B0604020202020204" pitchFamily="34" charset="0"/>
                      </a:endParaRPr>
                    </a:p>
                  </a:txBody>
                  <a:tcPr marL="56789" marR="56789" marT="30498" marB="30498" anchor="ctr"/>
                </a:tc>
                <a:tc>
                  <a:txBody>
                    <a:bodyPr/>
                    <a:lstStyle/>
                    <a:p>
                      <a:pPr marL="0" marR="0" algn="ctr">
                        <a:lnSpc>
                          <a:spcPct val="107000"/>
                        </a:lnSpc>
                        <a:spcAft>
                          <a:spcPts val="800"/>
                        </a:spcAft>
                      </a:pPr>
                      <a:r>
                        <a:rPr lang="en-US" sz="800" kern="100">
                          <a:effectLst/>
                        </a:rPr>
                        <a:t>Human Resource</a:t>
                      </a:r>
                      <a:endParaRPr lang="en-US" sz="900" kern="100">
                        <a:effectLst/>
                        <a:latin typeface="Aptos" panose="020B0004020202020204" pitchFamily="34" charset="0"/>
                        <a:ea typeface="Aptos" panose="020B0004020202020204" pitchFamily="34" charset="0"/>
                        <a:cs typeface="Arial" panose="020B0604020202020204" pitchFamily="34" charset="0"/>
                      </a:endParaRPr>
                    </a:p>
                  </a:txBody>
                  <a:tcPr marL="56789" marR="56789" marT="30498" marB="30498" anchor="ctr"/>
                </a:tc>
                <a:tc>
                  <a:txBody>
                    <a:bodyPr/>
                    <a:lstStyle/>
                    <a:p>
                      <a:pPr marL="0" marR="0" algn="ctr">
                        <a:lnSpc>
                          <a:spcPct val="107000"/>
                        </a:lnSpc>
                        <a:spcAft>
                          <a:spcPts val="800"/>
                        </a:spcAft>
                      </a:pPr>
                      <a:r>
                        <a:rPr lang="en-US" sz="800" kern="100">
                          <a:effectLst/>
                        </a:rPr>
                        <a:t>75 hours</a:t>
                      </a:r>
                      <a:endParaRPr lang="en-US" sz="900" kern="100">
                        <a:effectLst/>
                        <a:latin typeface="Aptos" panose="020B0004020202020204" pitchFamily="34" charset="0"/>
                        <a:ea typeface="Aptos" panose="020B0004020202020204" pitchFamily="34" charset="0"/>
                        <a:cs typeface="Arial" panose="020B0604020202020204" pitchFamily="34" charset="0"/>
                      </a:endParaRPr>
                    </a:p>
                  </a:txBody>
                  <a:tcPr marL="56789" marR="56789" marT="30498" marB="30498" anchor="ctr"/>
                </a:tc>
                <a:tc>
                  <a:txBody>
                    <a:bodyPr/>
                    <a:lstStyle/>
                    <a:p>
                      <a:pPr marL="0" marR="0" algn="ctr">
                        <a:lnSpc>
                          <a:spcPct val="107000"/>
                        </a:lnSpc>
                        <a:spcAft>
                          <a:spcPts val="800"/>
                        </a:spcAft>
                      </a:pPr>
                      <a:r>
                        <a:rPr lang="en-US" sz="800" kern="100">
                          <a:effectLst/>
                        </a:rPr>
                        <a:t>€20</a:t>
                      </a:r>
                      <a:endParaRPr lang="en-US" sz="900" kern="100">
                        <a:effectLst/>
                        <a:latin typeface="Aptos" panose="020B0004020202020204" pitchFamily="34" charset="0"/>
                        <a:ea typeface="Aptos" panose="020B0004020202020204" pitchFamily="34" charset="0"/>
                        <a:cs typeface="Arial" panose="020B0604020202020204" pitchFamily="34" charset="0"/>
                      </a:endParaRPr>
                    </a:p>
                  </a:txBody>
                  <a:tcPr marL="56789" marR="56789" marT="30498" marB="30498" anchor="ctr"/>
                </a:tc>
                <a:tc>
                  <a:txBody>
                    <a:bodyPr/>
                    <a:lstStyle/>
                    <a:p>
                      <a:pPr marL="0" marR="0" algn="ctr">
                        <a:lnSpc>
                          <a:spcPct val="107000"/>
                        </a:lnSpc>
                        <a:spcAft>
                          <a:spcPts val="800"/>
                        </a:spcAft>
                      </a:pPr>
                      <a:r>
                        <a:rPr lang="en-US" sz="800" kern="100">
                          <a:effectLst/>
                        </a:rPr>
                        <a:t>€1,500</a:t>
                      </a:r>
                      <a:endParaRPr lang="en-US" sz="900" kern="100">
                        <a:effectLst/>
                        <a:latin typeface="Aptos" panose="020B0004020202020204" pitchFamily="34" charset="0"/>
                        <a:ea typeface="Aptos" panose="020B0004020202020204" pitchFamily="34" charset="0"/>
                        <a:cs typeface="Arial" panose="020B0604020202020204" pitchFamily="34" charset="0"/>
                      </a:endParaRPr>
                    </a:p>
                  </a:txBody>
                  <a:tcPr marL="56789" marR="56789" marT="30498" marB="30498" anchor="ctr"/>
                </a:tc>
                <a:extLst>
                  <a:ext uri="{0D108BD9-81ED-4DB2-BD59-A6C34878D82A}">
                    <a16:rowId xmlns:a16="http://schemas.microsoft.com/office/drawing/2014/main" val="3358371602"/>
                  </a:ext>
                </a:extLst>
              </a:tr>
              <a:tr h="409409">
                <a:tc>
                  <a:txBody>
                    <a:bodyPr/>
                    <a:lstStyle/>
                    <a:p>
                      <a:pPr marL="0" marR="0" algn="ctr">
                        <a:lnSpc>
                          <a:spcPct val="107000"/>
                        </a:lnSpc>
                        <a:spcAft>
                          <a:spcPts val="800"/>
                        </a:spcAft>
                      </a:pPr>
                      <a:r>
                        <a:rPr lang="en-US" sz="800" kern="100">
                          <a:effectLst/>
                        </a:rPr>
                        <a:t>6</a:t>
                      </a:r>
                      <a:endParaRPr lang="en-US" sz="900" kern="100">
                        <a:effectLst/>
                        <a:latin typeface="Aptos" panose="020B0004020202020204" pitchFamily="34" charset="0"/>
                        <a:ea typeface="Aptos" panose="020B0004020202020204" pitchFamily="34" charset="0"/>
                        <a:cs typeface="Arial" panose="020B0604020202020204" pitchFamily="34" charset="0"/>
                      </a:endParaRPr>
                    </a:p>
                  </a:txBody>
                  <a:tcPr marL="56789" marR="56789" marT="30498" marB="30498" anchor="ctr"/>
                </a:tc>
                <a:tc>
                  <a:txBody>
                    <a:bodyPr/>
                    <a:lstStyle/>
                    <a:p>
                      <a:pPr marL="0" marR="0" algn="ctr">
                        <a:lnSpc>
                          <a:spcPct val="107000"/>
                        </a:lnSpc>
                        <a:spcAft>
                          <a:spcPts val="800"/>
                        </a:spcAft>
                      </a:pPr>
                      <a:r>
                        <a:rPr lang="en-US" sz="800" kern="100">
                          <a:effectLst/>
                        </a:rPr>
                        <a:t>Flyers and Posters</a:t>
                      </a:r>
                      <a:endParaRPr lang="en-US" sz="900" kern="100">
                        <a:effectLst/>
                        <a:latin typeface="Aptos" panose="020B0004020202020204" pitchFamily="34" charset="0"/>
                        <a:ea typeface="Aptos" panose="020B0004020202020204" pitchFamily="34" charset="0"/>
                        <a:cs typeface="Arial" panose="020B0604020202020204" pitchFamily="34" charset="0"/>
                      </a:endParaRPr>
                    </a:p>
                  </a:txBody>
                  <a:tcPr marL="56789" marR="56789" marT="30498" marB="30498" anchor="ctr"/>
                </a:tc>
                <a:tc>
                  <a:txBody>
                    <a:bodyPr/>
                    <a:lstStyle/>
                    <a:p>
                      <a:pPr marL="0" marR="0" algn="ctr">
                        <a:lnSpc>
                          <a:spcPct val="107000"/>
                        </a:lnSpc>
                        <a:spcAft>
                          <a:spcPts val="800"/>
                        </a:spcAft>
                      </a:pPr>
                      <a:r>
                        <a:rPr lang="en-US" sz="800" kern="100">
                          <a:effectLst/>
                        </a:rPr>
                        <a:t>Material</a:t>
                      </a:r>
                      <a:endParaRPr lang="en-US" sz="900" kern="100">
                        <a:effectLst/>
                        <a:latin typeface="Aptos" panose="020B0004020202020204" pitchFamily="34" charset="0"/>
                        <a:ea typeface="Aptos" panose="020B0004020202020204" pitchFamily="34" charset="0"/>
                        <a:cs typeface="Arial" panose="020B0604020202020204" pitchFamily="34" charset="0"/>
                      </a:endParaRPr>
                    </a:p>
                  </a:txBody>
                  <a:tcPr marL="56789" marR="56789" marT="30498" marB="30498" anchor="ctr"/>
                </a:tc>
                <a:tc>
                  <a:txBody>
                    <a:bodyPr/>
                    <a:lstStyle/>
                    <a:p>
                      <a:pPr marL="0" marR="0" algn="ctr">
                        <a:lnSpc>
                          <a:spcPct val="107000"/>
                        </a:lnSpc>
                        <a:spcAft>
                          <a:spcPts val="800"/>
                        </a:spcAft>
                      </a:pPr>
                      <a:r>
                        <a:rPr lang="en-US" sz="800" kern="100">
                          <a:effectLst/>
                        </a:rPr>
                        <a:t>300 flyers/</a:t>
                      </a:r>
                      <a:endParaRPr lang="en-US" sz="900" kern="100">
                        <a:effectLst/>
                      </a:endParaRPr>
                    </a:p>
                    <a:p>
                      <a:pPr marL="0" marR="0" algn="ctr">
                        <a:lnSpc>
                          <a:spcPct val="107000"/>
                        </a:lnSpc>
                        <a:spcAft>
                          <a:spcPts val="800"/>
                        </a:spcAft>
                      </a:pPr>
                      <a:r>
                        <a:rPr lang="en-US" sz="800" kern="100">
                          <a:effectLst/>
                        </a:rPr>
                        <a:t>30 posters</a:t>
                      </a:r>
                      <a:endParaRPr lang="en-US" sz="900" kern="100">
                        <a:effectLst/>
                        <a:latin typeface="Aptos" panose="020B0004020202020204" pitchFamily="34" charset="0"/>
                        <a:ea typeface="Aptos" panose="020B0004020202020204" pitchFamily="34" charset="0"/>
                        <a:cs typeface="Arial" panose="020B0604020202020204" pitchFamily="34" charset="0"/>
                      </a:endParaRPr>
                    </a:p>
                  </a:txBody>
                  <a:tcPr marL="56789" marR="56789" marT="30498" marB="30498" anchor="ctr"/>
                </a:tc>
                <a:tc>
                  <a:txBody>
                    <a:bodyPr/>
                    <a:lstStyle/>
                    <a:p>
                      <a:pPr marL="0" marR="0" algn="ctr">
                        <a:lnSpc>
                          <a:spcPct val="107000"/>
                        </a:lnSpc>
                        <a:spcAft>
                          <a:spcPts val="800"/>
                        </a:spcAft>
                      </a:pPr>
                      <a:r>
                        <a:rPr lang="en-US" sz="800" kern="100">
                          <a:effectLst/>
                        </a:rPr>
                        <a:t>€1 per flyer/poster</a:t>
                      </a:r>
                      <a:endParaRPr lang="en-US" sz="900" kern="100">
                        <a:effectLst/>
                        <a:latin typeface="Aptos" panose="020B0004020202020204" pitchFamily="34" charset="0"/>
                        <a:ea typeface="Aptos" panose="020B0004020202020204" pitchFamily="34" charset="0"/>
                        <a:cs typeface="Arial" panose="020B0604020202020204" pitchFamily="34" charset="0"/>
                      </a:endParaRPr>
                    </a:p>
                  </a:txBody>
                  <a:tcPr marL="56789" marR="56789" marT="30498" marB="30498" anchor="ctr"/>
                </a:tc>
                <a:tc>
                  <a:txBody>
                    <a:bodyPr/>
                    <a:lstStyle/>
                    <a:p>
                      <a:pPr marL="0" marR="0" algn="ctr">
                        <a:lnSpc>
                          <a:spcPct val="107000"/>
                        </a:lnSpc>
                        <a:spcAft>
                          <a:spcPts val="800"/>
                        </a:spcAft>
                      </a:pPr>
                      <a:r>
                        <a:rPr lang="en-US" sz="800" kern="100">
                          <a:effectLst/>
                        </a:rPr>
                        <a:t>€300</a:t>
                      </a:r>
                      <a:endParaRPr lang="en-US" sz="900" kern="100">
                        <a:effectLst/>
                        <a:latin typeface="Aptos" panose="020B0004020202020204" pitchFamily="34" charset="0"/>
                        <a:ea typeface="Aptos" panose="020B0004020202020204" pitchFamily="34" charset="0"/>
                        <a:cs typeface="Arial" panose="020B0604020202020204" pitchFamily="34" charset="0"/>
                      </a:endParaRPr>
                    </a:p>
                  </a:txBody>
                  <a:tcPr marL="56789" marR="56789" marT="30498" marB="30498" anchor="ctr"/>
                </a:tc>
                <a:extLst>
                  <a:ext uri="{0D108BD9-81ED-4DB2-BD59-A6C34878D82A}">
                    <a16:rowId xmlns:a16="http://schemas.microsoft.com/office/drawing/2014/main" val="175083270"/>
                  </a:ext>
                </a:extLst>
              </a:tr>
              <a:tr h="190244">
                <a:tc>
                  <a:txBody>
                    <a:bodyPr/>
                    <a:lstStyle/>
                    <a:p>
                      <a:pPr marL="0" marR="0" algn="ctr">
                        <a:lnSpc>
                          <a:spcPct val="107000"/>
                        </a:lnSpc>
                        <a:spcAft>
                          <a:spcPts val="800"/>
                        </a:spcAft>
                      </a:pPr>
                      <a:r>
                        <a:rPr lang="en-US" sz="800" kern="100">
                          <a:effectLst/>
                        </a:rPr>
                        <a:t>7</a:t>
                      </a:r>
                      <a:endParaRPr lang="en-US" sz="900" kern="100">
                        <a:effectLst/>
                        <a:latin typeface="Aptos" panose="020B0004020202020204" pitchFamily="34" charset="0"/>
                        <a:ea typeface="Aptos" panose="020B0004020202020204" pitchFamily="34" charset="0"/>
                        <a:cs typeface="Arial" panose="020B0604020202020204" pitchFamily="34" charset="0"/>
                      </a:endParaRPr>
                    </a:p>
                  </a:txBody>
                  <a:tcPr marL="56789" marR="56789" marT="30498" marB="30498" anchor="ctr"/>
                </a:tc>
                <a:tc>
                  <a:txBody>
                    <a:bodyPr/>
                    <a:lstStyle/>
                    <a:p>
                      <a:pPr marL="0" marR="0" algn="ctr">
                        <a:lnSpc>
                          <a:spcPct val="107000"/>
                        </a:lnSpc>
                        <a:spcAft>
                          <a:spcPts val="800"/>
                        </a:spcAft>
                      </a:pPr>
                      <a:r>
                        <a:rPr lang="en-US" sz="800" kern="100">
                          <a:effectLst/>
                        </a:rPr>
                        <a:t>Registration Forms</a:t>
                      </a:r>
                      <a:endParaRPr lang="en-US" sz="900" kern="100">
                        <a:effectLst/>
                        <a:latin typeface="Aptos" panose="020B0004020202020204" pitchFamily="34" charset="0"/>
                        <a:ea typeface="Aptos" panose="020B0004020202020204" pitchFamily="34" charset="0"/>
                        <a:cs typeface="Arial" panose="020B0604020202020204" pitchFamily="34" charset="0"/>
                      </a:endParaRPr>
                    </a:p>
                  </a:txBody>
                  <a:tcPr marL="56789" marR="56789" marT="30498" marB="30498" anchor="ctr"/>
                </a:tc>
                <a:tc>
                  <a:txBody>
                    <a:bodyPr/>
                    <a:lstStyle/>
                    <a:p>
                      <a:pPr marL="0" marR="0" algn="ctr">
                        <a:lnSpc>
                          <a:spcPct val="107000"/>
                        </a:lnSpc>
                        <a:spcAft>
                          <a:spcPts val="800"/>
                        </a:spcAft>
                      </a:pPr>
                      <a:r>
                        <a:rPr lang="en-US" sz="800" kern="100">
                          <a:effectLst/>
                        </a:rPr>
                        <a:t>Material</a:t>
                      </a:r>
                      <a:endParaRPr lang="en-US" sz="900" kern="100">
                        <a:effectLst/>
                        <a:latin typeface="Aptos" panose="020B0004020202020204" pitchFamily="34" charset="0"/>
                        <a:ea typeface="Aptos" panose="020B0004020202020204" pitchFamily="34" charset="0"/>
                        <a:cs typeface="Arial" panose="020B0604020202020204" pitchFamily="34" charset="0"/>
                      </a:endParaRPr>
                    </a:p>
                  </a:txBody>
                  <a:tcPr marL="56789" marR="56789" marT="30498" marB="30498" anchor="ctr"/>
                </a:tc>
                <a:tc>
                  <a:txBody>
                    <a:bodyPr/>
                    <a:lstStyle/>
                    <a:p>
                      <a:pPr marL="0" marR="0" algn="ctr">
                        <a:lnSpc>
                          <a:spcPct val="107000"/>
                        </a:lnSpc>
                        <a:spcAft>
                          <a:spcPts val="800"/>
                        </a:spcAft>
                      </a:pPr>
                      <a:r>
                        <a:rPr lang="en-US" sz="800" kern="100">
                          <a:effectLst/>
                        </a:rPr>
                        <a:t>100 forms</a:t>
                      </a:r>
                      <a:endParaRPr lang="en-US" sz="900" kern="100">
                        <a:effectLst/>
                        <a:latin typeface="Aptos" panose="020B0004020202020204" pitchFamily="34" charset="0"/>
                        <a:ea typeface="Aptos" panose="020B0004020202020204" pitchFamily="34" charset="0"/>
                        <a:cs typeface="Arial" panose="020B0604020202020204" pitchFamily="34" charset="0"/>
                      </a:endParaRPr>
                    </a:p>
                  </a:txBody>
                  <a:tcPr marL="56789" marR="56789" marT="30498" marB="30498" anchor="ctr"/>
                </a:tc>
                <a:tc>
                  <a:txBody>
                    <a:bodyPr/>
                    <a:lstStyle/>
                    <a:p>
                      <a:pPr marL="0" marR="0" algn="ctr">
                        <a:lnSpc>
                          <a:spcPct val="107000"/>
                        </a:lnSpc>
                        <a:spcAft>
                          <a:spcPts val="800"/>
                        </a:spcAft>
                      </a:pPr>
                      <a:r>
                        <a:rPr lang="en-US" sz="800" kern="100">
                          <a:effectLst/>
                        </a:rPr>
                        <a:t>€0.5</a:t>
                      </a:r>
                      <a:endParaRPr lang="en-US" sz="900" kern="100">
                        <a:effectLst/>
                        <a:latin typeface="Aptos" panose="020B0004020202020204" pitchFamily="34" charset="0"/>
                        <a:ea typeface="Aptos" panose="020B0004020202020204" pitchFamily="34" charset="0"/>
                        <a:cs typeface="Arial" panose="020B0604020202020204" pitchFamily="34" charset="0"/>
                      </a:endParaRPr>
                    </a:p>
                  </a:txBody>
                  <a:tcPr marL="56789" marR="56789" marT="30498" marB="30498" anchor="ctr"/>
                </a:tc>
                <a:tc>
                  <a:txBody>
                    <a:bodyPr/>
                    <a:lstStyle/>
                    <a:p>
                      <a:pPr marL="0" marR="0" algn="ctr">
                        <a:lnSpc>
                          <a:spcPct val="107000"/>
                        </a:lnSpc>
                        <a:spcAft>
                          <a:spcPts val="800"/>
                        </a:spcAft>
                      </a:pPr>
                      <a:r>
                        <a:rPr lang="en-US" sz="800" kern="100">
                          <a:effectLst/>
                        </a:rPr>
                        <a:t>€50</a:t>
                      </a:r>
                      <a:endParaRPr lang="en-US" sz="900" kern="100">
                        <a:effectLst/>
                        <a:latin typeface="Aptos" panose="020B0004020202020204" pitchFamily="34" charset="0"/>
                        <a:ea typeface="Aptos" panose="020B0004020202020204" pitchFamily="34" charset="0"/>
                        <a:cs typeface="Arial" panose="020B0604020202020204" pitchFamily="34" charset="0"/>
                      </a:endParaRPr>
                    </a:p>
                  </a:txBody>
                  <a:tcPr marL="56789" marR="56789" marT="30498" marB="30498" anchor="ctr"/>
                </a:tc>
                <a:extLst>
                  <a:ext uri="{0D108BD9-81ED-4DB2-BD59-A6C34878D82A}">
                    <a16:rowId xmlns:a16="http://schemas.microsoft.com/office/drawing/2014/main" val="2542707766"/>
                  </a:ext>
                </a:extLst>
              </a:tr>
              <a:tr h="190244">
                <a:tc>
                  <a:txBody>
                    <a:bodyPr/>
                    <a:lstStyle/>
                    <a:p>
                      <a:pPr marL="0" marR="0" algn="ctr">
                        <a:lnSpc>
                          <a:spcPct val="107000"/>
                        </a:lnSpc>
                        <a:spcAft>
                          <a:spcPts val="800"/>
                        </a:spcAft>
                      </a:pPr>
                      <a:r>
                        <a:rPr lang="en-US" sz="800" kern="100">
                          <a:effectLst/>
                        </a:rPr>
                        <a:t>8</a:t>
                      </a:r>
                      <a:endParaRPr lang="en-US" sz="900" kern="100">
                        <a:effectLst/>
                        <a:latin typeface="Aptos" panose="020B0004020202020204" pitchFamily="34" charset="0"/>
                        <a:ea typeface="Aptos" panose="020B0004020202020204" pitchFamily="34" charset="0"/>
                        <a:cs typeface="Arial" panose="020B0604020202020204" pitchFamily="34" charset="0"/>
                      </a:endParaRPr>
                    </a:p>
                  </a:txBody>
                  <a:tcPr marL="56789" marR="56789" marT="30498" marB="30498" anchor="ctr"/>
                </a:tc>
                <a:tc>
                  <a:txBody>
                    <a:bodyPr/>
                    <a:lstStyle/>
                    <a:p>
                      <a:pPr marL="0" marR="0" algn="ctr">
                        <a:lnSpc>
                          <a:spcPct val="107000"/>
                        </a:lnSpc>
                        <a:spcAft>
                          <a:spcPts val="800"/>
                        </a:spcAft>
                      </a:pPr>
                      <a:r>
                        <a:rPr lang="en-US" sz="800" kern="100">
                          <a:effectLst/>
                        </a:rPr>
                        <a:t>PA System</a:t>
                      </a:r>
                      <a:endParaRPr lang="en-US" sz="900" kern="100">
                        <a:effectLst/>
                        <a:latin typeface="Aptos" panose="020B0004020202020204" pitchFamily="34" charset="0"/>
                        <a:ea typeface="Aptos" panose="020B0004020202020204" pitchFamily="34" charset="0"/>
                        <a:cs typeface="Arial" panose="020B0604020202020204" pitchFamily="34" charset="0"/>
                      </a:endParaRPr>
                    </a:p>
                  </a:txBody>
                  <a:tcPr marL="56789" marR="56789" marT="30498" marB="30498" anchor="ctr"/>
                </a:tc>
                <a:tc>
                  <a:txBody>
                    <a:bodyPr/>
                    <a:lstStyle/>
                    <a:p>
                      <a:pPr marL="0" marR="0" algn="ctr">
                        <a:lnSpc>
                          <a:spcPct val="107000"/>
                        </a:lnSpc>
                        <a:spcAft>
                          <a:spcPts val="800"/>
                        </a:spcAft>
                      </a:pPr>
                      <a:r>
                        <a:rPr lang="en-US" sz="800" kern="100">
                          <a:effectLst/>
                        </a:rPr>
                        <a:t>Machine</a:t>
                      </a:r>
                      <a:endParaRPr lang="en-US" sz="900" kern="100">
                        <a:effectLst/>
                        <a:latin typeface="Aptos" panose="020B0004020202020204" pitchFamily="34" charset="0"/>
                        <a:ea typeface="Aptos" panose="020B0004020202020204" pitchFamily="34" charset="0"/>
                        <a:cs typeface="Arial" panose="020B0604020202020204" pitchFamily="34" charset="0"/>
                      </a:endParaRPr>
                    </a:p>
                  </a:txBody>
                  <a:tcPr marL="56789" marR="56789" marT="30498" marB="30498" anchor="ctr"/>
                </a:tc>
                <a:tc>
                  <a:txBody>
                    <a:bodyPr/>
                    <a:lstStyle/>
                    <a:p>
                      <a:pPr marL="0" marR="0" algn="ctr">
                        <a:lnSpc>
                          <a:spcPct val="107000"/>
                        </a:lnSpc>
                        <a:spcAft>
                          <a:spcPts val="800"/>
                        </a:spcAft>
                      </a:pPr>
                      <a:r>
                        <a:rPr lang="en-US" sz="800" kern="100">
                          <a:effectLst/>
                        </a:rPr>
                        <a:t>1</a:t>
                      </a:r>
                      <a:endParaRPr lang="en-US" sz="900" kern="100">
                        <a:effectLst/>
                        <a:latin typeface="Aptos" panose="020B0004020202020204" pitchFamily="34" charset="0"/>
                        <a:ea typeface="Aptos" panose="020B0004020202020204" pitchFamily="34" charset="0"/>
                        <a:cs typeface="Arial" panose="020B0604020202020204" pitchFamily="34" charset="0"/>
                      </a:endParaRPr>
                    </a:p>
                  </a:txBody>
                  <a:tcPr marL="56789" marR="56789" marT="30498" marB="30498" anchor="ctr"/>
                </a:tc>
                <a:tc>
                  <a:txBody>
                    <a:bodyPr/>
                    <a:lstStyle/>
                    <a:p>
                      <a:pPr marL="0" marR="0" algn="ctr">
                        <a:lnSpc>
                          <a:spcPct val="107000"/>
                        </a:lnSpc>
                        <a:spcAft>
                          <a:spcPts val="800"/>
                        </a:spcAft>
                      </a:pPr>
                      <a:r>
                        <a:rPr lang="en-US" sz="800" kern="100">
                          <a:effectLst/>
                        </a:rPr>
                        <a:t>€300</a:t>
                      </a:r>
                      <a:endParaRPr lang="en-US" sz="900" kern="100">
                        <a:effectLst/>
                        <a:latin typeface="Aptos" panose="020B0004020202020204" pitchFamily="34" charset="0"/>
                        <a:ea typeface="Aptos" panose="020B0004020202020204" pitchFamily="34" charset="0"/>
                        <a:cs typeface="Arial" panose="020B0604020202020204" pitchFamily="34" charset="0"/>
                      </a:endParaRPr>
                    </a:p>
                  </a:txBody>
                  <a:tcPr marL="56789" marR="56789" marT="30498" marB="30498" anchor="ctr"/>
                </a:tc>
                <a:tc>
                  <a:txBody>
                    <a:bodyPr/>
                    <a:lstStyle/>
                    <a:p>
                      <a:pPr marL="0" marR="0" algn="ctr">
                        <a:lnSpc>
                          <a:spcPct val="107000"/>
                        </a:lnSpc>
                        <a:spcAft>
                          <a:spcPts val="800"/>
                        </a:spcAft>
                      </a:pPr>
                      <a:r>
                        <a:rPr lang="en-US" sz="800" kern="100">
                          <a:effectLst/>
                        </a:rPr>
                        <a:t>€300</a:t>
                      </a:r>
                      <a:endParaRPr lang="en-US" sz="900" kern="100">
                        <a:effectLst/>
                        <a:latin typeface="Aptos" panose="020B0004020202020204" pitchFamily="34" charset="0"/>
                        <a:ea typeface="Aptos" panose="020B0004020202020204" pitchFamily="34" charset="0"/>
                        <a:cs typeface="Arial" panose="020B0604020202020204" pitchFamily="34" charset="0"/>
                      </a:endParaRPr>
                    </a:p>
                  </a:txBody>
                  <a:tcPr marL="56789" marR="56789" marT="30498" marB="30498" anchor="ctr"/>
                </a:tc>
                <a:extLst>
                  <a:ext uri="{0D108BD9-81ED-4DB2-BD59-A6C34878D82A}">
                    <a16:rowId xmlns:a16="http://schemas.microsoft.com/office/drawing/2014/main" val="1489159086"/>
                  </a:ext>
                </a:extLst>
              </a:tr>
              <a:tr h="190244">
                <a:tc>
                  <a:txBody>
                    <a:bodyPr/>
                    <a:lstStyle/>
                    <a:p>
                      <a:pPr marL="0" marR="0" algn="ctr">
                        <a:lnSpc>
                          <a:spcPct val="107000"/>
                        </a:lnSpc>
                        <a:spcAft>
                          <a:spcPts val="800"/>
                        </a:spcAft>
                      </a:pPr>
                      <a:r>
                        <a:rPr lang="en-US" sz="800" kern="100">
                          <a:effectLst/>
                        </a:rPr>
                        <a:t>9</a:t>
                      </a:r>
                      <a:endParaRPr lang="en-US" sz="900" kern="100">
                        <a:effectLst/>
                        <a:latin typeface="Aptos" panose="020B0004020202020204" pitchFamily="34" charset="0"/>
                        <a:ea typeface="Aptos" panose="020B0004020202020204" pitchFamily="34" charset="0"/>
                        <a:cs typeface="Arial" panose="020B0604020202020204" pitchFamily="34" charset="0"/>
                      </a:endParaRPr>
                    </a:p>
                  </a:txBody>
                  <a:tcPr marL="56789" marR="56789" marT="30498" marB="30498" anchor="ctr"/>
                </a:tc>
                <a:tc>
                  <a:txBody>
                    <a:bodyPr/>
                    <a:lstStyle/>
                    <a:p>
                      <a:pPr marL="0" marR="0" algn="ctr">
                        <a:lnSpc>
                          <a:spcPct val="107000"/>
                        </a:lnSpc>
                        <a:spcAft>
                          <a:spcPts val="800"/>
                        </a:spcAft>
                      </a:pPr>
                      <a:r>
                        <a:rPr lang="en-US" sz="800" kern="100">
                          <a:effectLst/>
                        </a:rPr>
                        <a:t>Laptops</a:t>
                      </a:r>
                      <a:endParaRPr lang="en-US" sz="900" kern="100">
                        <a:effectLst/>
                        <a:latin typeface="Aptos" panose="020B0004020202020204" pitchFamily="34" charset="0"/>
                        <a:ea typeface="Aptos" panose="020B0004020202020204" pitchFamily="34" charset="0"/>
                        <a:cs typeface="Arial" panose="020B0604020202020204" pitchFamily="34" charset="0"/>
                      </a:endParaRPr>
                    </a:p>
                  </a:txBody>
                  <a:tcPr marL="56789" marR="56789" marT="30498" marB="30498" anchor="ctr"/>
                </a:tc>
                <a:tc>
                  <a:txBody>
                    <a:bodyPr/>
                    <a:lstStyle/>
                    <a:p>
                      <a:pPr marL="0" marR="0" algn="ctr">
                        <a:lnSpc>
                          <a:spcPct val="107000"/>
                        </a:lnSpc>
                        <a:spcAft>
                          <a:spcPts val="800"/>
                        </a:spcAft>
                      </a:pPr>
                      <a:r>
                        <a:rPr lang="en-US" sz="800" kern="100">
                          <a:effectLst/>
                        </a:rPr>
                        <a:t>Machine</a:t>
                      </a:r>
                      <a:endParaRPr lang="en-US" sz="900" kern="100">
                        <a:effectLst/>
                        <a:latin typeface="Aptos" panose="020B0004020202020204" pitchFamily="34" charset="0"/>
                        <a:ea typeface="Aptos" panose="020B0004020202020204" pitchFamily="34" charset="0"/>
                        <a:cs typeface="Arial" panose="020B0604020202020204" pitchFamily="34" charset="0"/>
                      </a:endParaRPr>
                    </a:p>
                  </a:txBody>
                  <a:tcPr marL="56789" marR="56789" marT="30498" marB="30498" anchor="ctr"/>
                </a:tc>
                <a:tc>
                  <a:txBody>
                    <a:bodyPr/>
                    <a:lstStyle/>
                    <a:p>
                      <a:pPr marL="0" marR="0" algn="ctr">
                        <a:lnSpc>
                          <a:spcPct val="107000"/>
                        </a:lnSpc>
                        <a:spcAft>
                          <a:spcPts val="800"/>
                        </a:spcAft>
                      </a:pPr>
                      <a:r>
                        <a:rPr lang="en-US" sz="800" kern="100">
                          <a:effectLst/>
                        </a:rPr>
                        <a:t>2</a:t>
                      </a:r>
                      <a:endParaRPr lang="en-US" sz="900" kern="100">
                        <a:effectLst/>
                        <a:latin typeface="Aptos" panose="020B0004020202020204" pitchFamily="34" charset="0"/>
                        <a:ea typeface="Aptos" panose="020B0004020202020204" pitchFamily="34" charset="0"/>
                        <a:cs typeface="Arial" panose="020B0604020202020204" pitchFamily="34" charset="0"/>
                      </a:endParaRPr>
                    </a:p>
                  </a:txBody>
                  <a:tcPr marL="56789" marR="56789" marT="30498" marB="30498" anchor="ctr"/>
                </a:tc>
                <a:tc>
                  <a:txBody>
                    <a:bodyPr/>
                    <a:lstStyle/>
                    <a:p>
                      <a:pPr marL="0" marR="0" algn="ctr">
                        <a:lnSpc>
                          <a:spcPct val="107000"/>
                        </a:lnSpc>
                        <a:spcAft>
                          <a:spcPts val="800"/>
                        </a:spcAft>
                      </a:pPr>
                      <a:r>
                        <a:rPr lang="en-US" sz="800" kern="100">
                          <a:effectLst/>
                        </a:rPr>
                        <a:t>€0</a:t>
                      </a:r>
                      <a:endParaRPr lang="en-US" sz="900" kern="100">
                        <a:effectLst/>
                        <a:latin typeface="Aptos" panose="020B0004020202020204" pitchFamily="34" charset="0"/>
                        <a:ea typeface="Aptos" panose="020B0004020202020204" pitchFamily="34" charset="0"/>
                        <a:cs typeface="Arial" panose="020B0604020202020204" pitchFamily="34" charset="0"/>
                      </a:endParaRPr>
                    </a:p>
                  </a:txBody>
                  <a:tcPr marL="56789" marR="56789" marT="30498" marB="30498" anchor="ctr"/>
                </a:tc>
                <a:tc>
                  <a:txBody>
                    <a:bodyPr/>
                    <a:lstStyle/>
                    <a:p>
                      <a:pPr marL="0" marR="0" algn="ctr">
                        <a:lnSpc>
                          <a:spcPct val="107000"/>
                        </a:lnSpc>
                        <a:spcAft>
                          <a:spcPts val="800"/>
                        </a:spcAft>
                      </a:pPr>
                      <a:r>
                        <a:rPr lang="en-US" sz="800" kern="100">
                          <a:effectLst/>
                        </a:rPr>
                        <a:t>€0</a:t>
                      </a:r>
                      <a:endParaRPr lang="en-US" sz="900" kern="100">
                        <a:effectLst/>
                        <a:latin typeface="Aptos" panose="020B0004020202020204" pitchFamily="34" charset="0"/>
                        <a:ea typeface="Aptos" panose="020B0004020202020204" pitchFamily="34" charset="0"/>
                        <a:cs typeface="Arial" panose="020B0604020202020204" pitchFamily="34" charset="0"/>
                      </a:endParaRPr>
                    </a:p>
                  </a:txBody>
                  <a:tcPr marL="56789" marR="56789" marT="30498" marB="30498" anchor="ctr"/>
                </a:tc>
                <a:extLst>
                  <a:ext uri="{0D108BD9-81ED-4DB2-BD59-A6C34878D82A}">
                    <a16:rowId xmlns:a16="http://schemas.microsoft.com/office/drawing/2014/main" val="7556591"/>
                  </a:ext>
                </a:extLst>
              </a:tr>
              <a:tr h="190244">
                <a:tc>
                  <a:txBody>
                    <a:bodyPr/>
                    <a:lstStyle/>
                    <a:p>
                      <a:pPr marL="0" marR="0" algn="ctr">
                        <a:lnSpc>
                          <a:spcPct val="107000"/>
                        </a:lnSpc>
                        <a:spcAft>
                          <a:spcPts val="800"/>
                        </a:spcAft>
                      </a:pPr>
                      <a:r>
                        <a:rPr lang="en-US" sz="800" kern="100">
                          <a:effectLst/>
                        </a:rPr>
                        <a:t>10</a:t>
                      </a:r>
                      <a:endParaRPr lang="en-US" sz="900" kern="100">
                        <a:effectLst/>
                        <a:latin typeface="Aptos" panose="020B0004020202020204" pitchFamily="34" charset="0"/>
                        <a:ea typeface="Aptos" panose="020B0004020202020204" pitchFamily="34" charset="0"/>
                        <a:cs typeface="Arial" panose="020B0604020202020204" pitchFamily="34" charset="0"/>
                      </a:endParaRPr>
                    </a:p>
                  </a:txBody>
                  <a:tcPr marL="56789" marR="56789" marT="30498" marB="30498" anchor="ctr"/>
                </a:tc>
                <a:tc>
                  <a:txBody>
                    <a:bodyPr/>
                    <a:lstStyle/>
                    <a:p>
                      <a:pPr marL="0" marR="0" algn="ctr">
                        <a:lnSpc>
                          <a:spcPct val="107000"/>
                        </a:lnSpc>
                        <a:spcAft>
                          <a:spcPts val="800"/>
                        </a:spcAft>
                      </a:pPr>
                      <a:r>
                        <a:rPr lang="en-US" sz="800" kern="100">
                          <a:effectLst/>
                        </a:rPr>
                        <a:t>Basic Setup Tools</a:t>
                      </a:r>
                      <a:endParaRPr lang="en-US" sz="900" kern="100">
                        <a:effectLst/>
                        <a:latin typeface="Aptos" panose="020B0004020202020204" pitchFamily="34" charset="0"/>
                        <a:ea typeface="Aptos" panose="020B0004020202020204" pitchFamily="34" charset="0"/>
                        <a:cs typeface="Arial" panose="020B0604020202020204" pitchFamily="34" charset="0"/>
                      </a:endParaRPr>
                    </a:p>
                  </a:txBody>
                  <a:tcPr marL="56789" marR="56789" marT="30498" marB="30498" anchor="ctr"/>
                </a:tc>
                <a:tc>
                  <a:txBody>
                    <a:bodyPr/>
                    <a:lstStyle/>
                    <a:p>
                      <a:pPr marL="0" marR="0" algn="ctr">
                        <a:lnSpc>
                          <a:spcPct val="107000"/>
                        </a:lnSpc>
                        <a:spcAft>
                          <a:spcPts val="800"/>
                        </a:spcAft>
                      </a:pPr>
                      <a:r>
                        <a:rPr lang="en-US" sz="800" kern="100">
                          <a:effectLst/>
                        </a:rPr>
                        <a:t>Tools</a:t>
                      </a:r>
                      <a:endParaRPr lang="en-US" sz="900" kern="100">
                        <a:effectLst/>
                        <a:latin typeface="Aptos" panose="020B0004020202020204" pitchFamily="34" charset="0"/>
                        <a:ea typeface="Aptos" panose="020B0004020202020204" pitchFamily="34" charset="0"/>
                        <a:cs typeface="Arial" panose="020B0604020202020204" pitchFamily="34" charset="0"/>
                      </a:endParaRPr>
                    </a:p>
                  </a:txBody>
                  <a:tcPr marL="56789" marR="56789" marT="30498" marB="30498" anchor="ctr"/>
                </a:tc>
                <a:tc>
                  <a:txBody>
                    <a:bodyPr/>
                    <a:lstStyle/>
                    <a:p>
                      <a:pPr marL="0" marR="0" algn="ctr">
                        <a:lnSpc>
                          <a:spcPct val="107000"/>
                        </a:lnSpc>
                        <a:spcAft>
                          <a:spcPts val="800"/>
                        </a:spcAft>
                      </a:pPr>
                      <a:r>
                        <a:rPr lang="en-US" sz="800" kern="100">
                          <a:effectLst/>
                        </a:rPr>
                        <a:t>Multiple</a:t>
                      </a:r>
                      <a:endParaRPr lang="en-US" sz="900" kern="100">
                        <a:effectLst/>
                        <a:latin typeface="Aptos" panose="020B0004020202020204" pitchFamily="34" charset="0"/>
                        <a:ea typeface="Aptos" panose="020B0004020202020204" pitchFamily="34" charset="0"/>
                        <a:cs typeface="Arial" panose="020B0604020202020204" pitchFamily="34" charset="0"/>
                      </a:endParaRPr>
                    </a:p>
                  </a:txBody>
                  <a:tcPr marL="56789" marR="56789" marT="30498" marB="30498" anchor="ctr"/>
                </a:tc>
                <a:tc>
                  <a:txBody>
                    <a:bodyPr/>
                    <a:lstStyle/>
                    <a:p>
                      <a:pPr marL="0" marR="0" algn="ctr">
                        <a:lnSpc>
                          <a:spcPct val="107000"/>
                        </a:lnSpc>
                        <a:spcAft>
                          <a:spcPts val="800"/>
                        </a:spcAft>
                      </a:pPr>
                      <a:r>
                        <a:rPr lang="en-US" sz="800" kern="100">
                          <a:effectLst/>
                        </a:rPr>
                        <a:t>€300</a:t>
                      </a:r>
                      <a:endParaRPr lang="en-US" sz="900" kern="100">
                        <a:effectLst/>
                        <a:latin typeface="Aptos" panose="020B0004020202020204" pitchFamily="34" charset="0"/>
                        <a:ea typeface="Aptos" panose="020B0004020202020204" pitchFamily="34" charset="0"/>
                        <a:cs typeface="Arial" panose="020B0604020202020204" pitchFamily="34" charset="0"/>
                      </a:endParaRPr>
                    </a:p>
                  </a:txBody>
                  <a:tcPr marL="56789" marR="56789" marT="30498" marB="30498" anchor="ctr"/>
                </a:tc>
                <a:tc>
                  <a:txBody>
                    <a:bodyPr/>
                    <a:lstStyle/>
                    <a:p>
                      <a:pPr marL="0" marR="0" algn="ctr">
                        <a:lnSpc>
                          <a:spcPct val="107000"/>
                        </a:lnSpc>
                        <a:spcAft>
                          <a:spcPts val="800"/>
                        </a:spcAft>
                      </a:pPr>
                      <a:r>
                        <a:rPr lang="en-US" sz="800" kern="100">
                          <a:effectLst/>
                        </a:rPr>
                        <a:t>€300</a:t>
                      </a:r>
                      <a:endParaRPr lang="en-US" sz="900" kern="100">
                        <a:effectLst/>
                        <a:latin typeface="Aptos" panose="020B0004020202020204" pitchFamily="34" charset="0"/>
                        <a:ea typeface="Aptos" panose="020B0004020202020204" pitchFamily="34" charset="0"/>
                        <a:cs typeface="Arial" panose="020B0604020202020204" pitchFamily="34" charset="0"/>
                      </a:endParaRPr>
                    </a:p>
                  </a:txBody>
                  <a:tcPr marL="56789" marR="56789" marT="30498" marB="30498" anchor="ctr"/>
                </a:tc>
                <a:extLst>
                  <a:ext uri="{0D108BD9-81ED-4DB2-BD59-A6C34878D82A}">
                    <a16:rowId xmlns:a16="http://schemas.microsoft.com/office/drawing/2014/main" val="2802438236"/>
                  </a:ext>
                </a:extLst>
              </a:tr>
              <a:tr h="325277">
                <a:tc>
                  <a:txBody>
                    <a:bodyPr/>
                    <a:lstStyle/>
                    <a:p>
                      <a:pPr marL="0" marR="0" algn="ctr">
                        <a:lnSpc>
                          <a:spcPct val="107000"/>
                        </a:lnSpc>
                        <a:spcAft>
                          <a:spcPts val="800"/>
                        </a:spcAft>
                      </a:pPr>
                      <a:r>
                        <a:rPr lang="en-US" sz="800" kern="100">
                          <a:effectLst/>
                        </a:rPr>
                        <a:t>11</a:t>
                      </a:r>
                      <a:endParaRPr lang="en-US" sz="900" kern="100">
                        <a:effectLst/>
                        <a:latin typeface="Aptos" panose="020B0004020202020204" pitchFamily="34" charset="0"/>
                        <a:ea typeface="Aptos" panose="020B0004020202020204" pitchFamily="34" charset="0"/>
                        <a:cs typeface="Arial" panose="020B0604020202020204" pitchFamily="34" charset="0"/>
                      </a:endParaRPr>
                    </a:p>
                  </a:txBody>
                  <a:tcPr marL="56789" marR="56789" marT="30498" marB="30498" anchor="ctr"/>
                </a:tc>
                <a:tc>
                  <a:txBody>
                    <a:bodyPr/>
                    <a:lstStyle/>
                    <a:p>
                      <a:pPr marL="0" marR="0" algn="ctr">
                        <a:lnSpc>
                          <a:spcPct val="107000"/>
                        </a:lnSpc>
                        <a:spcAft>
                          <a:spcPts val="800"/>
                        </a:spcAft>
                      </a:pPr>
                      <a:r>
                        <a:rPr lang="en-US" sz="800" kern="100">
                          <a:effectLst/>
                        </a:rPr>
                        <a:t>Vendor Booths</a:t>
                      </a:r>
                      <a:endParaRPr lang="en-US" sz="900" kern="100">
                        <a:effectLst/>
                        <a:latin typeface="Aptos" panose="020B0004020202020204" pitchFamily="34" charset="0"/>
                        <a:ea typeface="Aptos" panose="020B0004020202020204" pitchFamily="34" charset="0"/>
                        <a:cs typeface="Arial" panose="020B0604020202020204" pitchFamily="34" charset="0"/>
                      </a:endParaRPr>
                    </a:p>
                  </a:txBody>
                  <a:tcPr marL="56789" marR="56789" marT="30498" marB="30498" anchor="ctr"/>
                </a:tc>
                <a:tc>
                  <a:txBody>
                    <a:bodyPr/>
                    <a:lstStyle/>
                    <a:p>
                      <a:pPr marL="0" marR="0" algn="ctr">
                        <a:lnSpc>
                          <a:spcPct val="107000"/>
                        </a:lnSpc>
                        <a:spcAft>
                          <a:spcPts val="800"/>
                        </a:spcAft>
                      </a:pPr>
                      <a:r>
                        <a:rPr lang="en-US" sz="800" kern="100">
                          <a:effectLst/>
                        </a:rPr>
                        <a:t>Parts from Suppliers</a:t>
                      </a:r>
                      <a:endParaRPr lang="en-US" sz="900" kern="100">
                        <a:effectLst/>
                        <a:latin typeface="Aptos" panose="020B0004020202020204" pitchFamily="34" charset="0"/>
                        <a:ea typeface="Aptos" panose="020B0004020202020204" pitchFamily="34" charset="0"/>
                        <a:cs typeface="Arial" panose="020B0604020202020204" pitchFamily="34" charset="0"/>
                      </a:endParaRPr>
                    </a:p>
                  </a:txBody>
                  <a:tcPr marL="56789" marR="56789" marT="30498" marB="30498" anchor="ctr"/>
                </a:tc>
                <a:tc>
                  <a:txBody>
                    <a:bodyPr/>
                    <a:lstStyle/>
                    <a:p>
                      <a:pPr marL="0" marR="0" algn="ctr">
                        <a:lnSpc>
                          <a:spcPct val="107000"/>
                        </a:lnSpc>
                        <a:spcAft>
                          <a:spcPts val="800"/>
                        </a:spcAft>
                      </a:pPr>
                      <a:r>
                        <a:rPr lang="en-US" sz="800" kern="100">
                          <a:effectLst/>
                        </a:rPr>
                        <a:t>20</a:t>
                      </a:r>
                      <a:endParaRPr lang="en-US" sz="900" kern="100">
                        <a:effectLst/>
                        <a:latin typeface="Aptos" panose="020B0004020202020204" pitchFamily="34" charset="0"/>
                        <a:ea typeface="Aptos" panose="020B0004020202020204" pitchFamily="34" charset="0"/>
                        <a:cs typeface="Arial" panose="020B0604020202020204" pitchFamily="34" charset="0"/>
                      </a:endParaRPr>
                    </a:p>
                  </a:txBody>
                  <a:tcPr marL="56789" marR="56789" marT="30498" marB="30498" anchor="ctr"/>
                </a:tc>
                <a:tc>
                  <a:txBody>
                    <a:bodyPr/>
                    <a:lstStyle/>
                    <a:p>
                      <a:pPr marL="0" marR="0" algn="ctr">
                        <a:lnSpc>
                          <a:spcPct val="107000"/>
                        </a:lnSpc>
                        <a:spcAft>
                          <a:spcPts val="800"/>
                        </a:spcAft>
                      </a:pPr>
                      <a:r>
                        <a:rPr lang="en-US" sz="800" kern="100">
                          <a:effectLst/>
                        </a:rPr>
                        <a:t>€350</a:t>
                      </a:r>
                      <a:endParaRPr lang="en-US" sz="900" kern="100">
                        <a:effectLst/>
                        <a:latin typeface="Aptos" panose="020B0004020202020204" pitchFamily="34" charset="0"/>
                        <a:ea typeface="Aptos" panose="020B0004020202020204" pitchFamily="34" charset="0"/>
                        <a:cs typeface="Arial" panose="020B0604020202020204" pitchFamily="34" charset="0"/>
                      </a:endParaRPr>
                    </a:p>
                  </a:txBody>
                  <a:tcPr marL="56789" marR="56789" marT="30498" marB="30498" anchor="ctr"/>
                </a:tc>
                <a:tc>
                  <a:txBody>
                    <a:bodyPr/>
                    <a:lstStyle/>
                    <a:p>
                      <a:pPr marL="0" marR="0" algn="ctr">
                        <a:lnSpc>
                          <a:spcPct val="107000"/>
                        </a:lnSpc>
                        <a:spcAft>
                          <a:spcPts val="800"/>
                        </a:spcAft>
                      </a:pPr>
                      <a:r>
                        <a:rPr lang="en-US" sz="800" kern="100">
                          <a:effectLst/>
                        </a:rPr>
                        <a:t>€7,000</a:t>
                      </a:r>
                      <a:endParaRPr lang="en-US" sz="900" kern="100">
                        <a:effectLst/>
                        <a:latin typeface="Aptos" panose="020B0004020202020204" pitchFamily="34" charset="0"/>
                        <a:ea typeface="Aptos" panose="020B0004020202020204" pitchFamily="34" charset="0"/>
                        <a:cs typeface="Arial" panose="020B0604020202020204" pitchFamily="34" charset="0"/>
                      </a:endParaRPr>
                    </a:p>
                  </a:txBody>
                  <a:tcPr marL="56789" marR="56789" marT="30498" marB="30498" anchor="ctr"/>
                </a:tc>
                <a:extLst>
                  <a:ext uri="{0D108BD9-81ED-4DB2-BD59-A6C34878D82A}">
                    <a16:rowId xmlns:a16="http://schemas.microsoft.com/office/drawing/2014/main" val="3433638833"/>
                  </a:ext>
                </a:extLst>
              </a:tr>
              <a:tr h="325277">
                <a:tc>
                  <a:txBody>
                    <a:bodyPr/>
                    <a:lstStyle/>
                    <a:p>
                      <a:pPr marL="0" marR="0" algn="ctr">
                        <a:lnSpc>
                          <a:spcPct val="107000"/>
                        </a:lnSpc>
                        <a:spcAft>
                          <a:spcPts val="800"/>
                        </a:spcAft>
                      </a:pPr>
                      <a:r>
                        <a:rPr lang="en-US" sz="800" kern="100">
                          <a:effectLst/>
                        </a:rPr>
                        <a:t>12</a:t>
                      </a:r>
                      <a:endParaRPr lang="en-US" sz="900" kern="100">
                        <a:effectLst/>
                        <a:latin typeface="Aptos" panose="020B0004020202020204" pitchFamily="34" charset="0"/>
                        <a:ea typeface="Aptos" panose="020B0004020202020204" pitchFamily="34" charset="0"/>
                        <a:cs typeface="Arial" panose="020B0604020202020204" pitchFamily="34" charset="0"/>
                      </a:endParaRPr>
                    </a:p>
                  </a:txBody>
                  <a:tcPr marL="56789" marR="56789" marT="30498" marB="30498" anchor="ctr"/>
                </a:tc>
                <a:tc>
                  <a:txBody>
                    <a:bodyPr/>
                    <a:lstStyle/>
                    <a:p>
                      <a:pPr marL="0" marR="0" algn="ctr">
                        <a:lnSpc>
                          <a:spcPct val="107000"/>
                        </a:lnSpc>
                        <a:spcAft>
                          <a:spcPts val="800"/>
                        </a:spcAft>
                      </a:pPr>
                      <a:r>
                        <a:rPr lang="en-US" sz="800" kern="100">
                          <a:effectLst/>
                        </a:rPr>
                        <a:t>Produce Stands</a:t>
                      </a:r>
                      <a:endParaRPr lang="en-US" sz="900" kern="100">
                        <a:effectLst/>
                        <a:latin typeface="Aptos" panose="020B0004020202020204" pitchFamily="34" charset="0"/>
                        <a:ea typeface="Aptos" panose="020B0004020202020204" pitchFamily="34" charset="0"/>
                        <a:cs typeface="Arial" panose="020B0604020202020204" pitchFamily="34" charset="0"/>
                      </a:endParaRPr>
                    </a:p>
                  </a:txBody>
                  <a:tcPr marL="56789" marR="56789" marT="30498" marB="30498" anchor="ctr"/>
                </a:tc>
                <a:tc>
                  <a:txBody>
                    <a:bodyPr/>
                    <a:lstStyle/>
                    <a:p>
                      <a:pPr marL="0" marR="0" algn="ctr">
                        <a:lnSpc>
                          <a:spcPct val="107000"/>
                        </a:lnSpc>
                        <a:spcAft>
                          <a:spcPts val="800"/>
                        </a:spcAft>
                      </a:pPr>
                      <a:r>
                        <a:rPr lang="en-US" sz="800" kern="100">
                          <a:effectLst/>
                        </a:rPr>
                        <a:t>Parts from Suppliers</a:t>
                      </a:r>
                      <a:endParaRPr lang="en-US" sz="900" kern="100">
                        <a:effectLst/>
                        <a:latin typeface="Aptos" panose="020B0004020202020204" pitchFamily="34" charset="0"/>
                        <a:ea typeface="Aptos" panose="020B0004020202020204" pitchFamily="34" charset="0"/>
                        <a:cs typeface="Arial" panose="020B0604020202020204" pitchFamily="34" charset="0"/>
                      </a:endParaRPr>
                    </a:p>
                  </a:txBody>
                  <a:tcPr marL="56789" marR="56789" marT="30498" marB="30498" anchor="ctr"/>
                </a:tc>
                <a:tc>
                  <a:txBody>
                    <a:bodyPr/>
                    <a:lstStyle/>
                    <a:p>
                      <a:pPr marL="0" marR="0" algn="ctr">
                        <a:lnSpc>
                          <a:spcPct val="107000"/>
                        </a:lnSpc>
                        <a:spcAft>
                          <a:spcPts val="800"/>
                        </a:spcAft>
                      </a:pPr>
                      <a:r>
                        <a:rPr lang="en-US" sz="800" kern="100">
                          <a:effectLst/>
                        </a:rPr>
                        <a:t>10</a:t>
                      </a:r>
                      <a:endParaRPr lang="en-US" sz="900" kern="100">
                        <a:effectLst/>
                        <a:latin typeface="Aptos" panose="020B0004020202020204" pitchFamily="34" charset="0"/>
                        <a:ea typeface="Aptos" panose="020B0004020202020204" pitchFamily="34" charset="0"/>
                        <a:cs typeface="Arial" panose="020B0604020202020204" pitchFamily="34" charset="0"/>
                      </a:endParaRPr>
                    </a:p>
                  </a:txBody>
                  <a:tcPr marL="56789" marR="56789" marT="30498" marB="30498" anchor="ctr"/>
                </a:tc>
                <a:tc>
                  <a:txBody>
                    <a:bodyPr/>
                    <a:lstStyle/>
                    <a:p>
                      <a:pPr marL="0" marR="0" algn="ctr">
                        <a:lnSpc>
                          <a:spcPct val="107000"/>
                        </a:lnSpc>
                        <a:spcAft>
                          <a:spcPts val="800"/>
                        </a:spcAft>
                      </a:pPr>
                      <a:r>
                        <a:rPr lang="en-US" sz="800" kern="100">
                          <a:effectLst/>
                        </a:rPr>
                        <a:t>€200</a:t>
                      </a:r>
                      <a:endParaRPr lang="en-US" sz="900" kern="100">
                        <a:effectLst/>
                        <a:latin typeface="Aptos" panose="020B0004020202020204" pitchFamily="34" charset="0"/>
                        <a:ea typeface="Aptos" panose="020B0004020202020204" pitchFamily="34" charset="0"/>
                        <a:cs typeface="Arial" panose="020B0604020202020204" pitchFamily="34" charset="0"/>
                      </a:endParaRPr>
                    </a:p>
                  </a:txBody>
                  <a:tcPr marL="56789" marR="56789" marT="30498" marB="30498" anchor="ctr"/>
                </a:tc>
                <a:tc>
                  <a:txBody>
                    <a:bodyPr/>
                    <a:lstStyle/>
                    <a:p>
                      <a:pPr marL="0" marR="0" algn="ctr">
                        <a:lnSpc>
                          <a:spcPct val="107000"/>
                        </a:lnSpc>
                        <a:spcAft>
                          <a:spcPts val="800"/>
                        </a:spcAft>
                      </a:pPr>
                      <a:r>
                        <a:rPr lang="en-US" sz="800" kern="100">
                          <a:effectLst/>
                        </a:rPr>
                        <a:t>€2,000</a:t>
                      </a:r>
                      <a:endParaRPr lang="en-US" sz="900" kern="100">
                        <a:effectLst/>
                        <a:latin typeface="Aptos" panose="020B0004020202020204" pitchFamily="34" charset="0"/>
                        <a:ea typeface="Aptos" panose="020B0004020202020204" pitchFamily="34" charset="0"/>
                        <a:cs typeface="Arial" panose="020B0604020202020204" pitchFamily="34" charset="0"/>
                      </a:endParaRPr>
                    </a:p>
                  </a:txBody>
                  <a:tcPr marL="56789" marR="56789" marT="30498" marB="30498" anchor="ctr"/>
                </a:tc>
                <a:extLst>
                  <a:ext uri="{0D108BD9-81ED-4DB2-BD59-A6C34878D82A}">
                    <a16:rowId xmlns:a16="http://schemas.microsoft.com/office/drawing/2014/main" val="2882213645"/>
                  </a:ext>
                </a:extLst>
              </a:tr>
              <a:tr h="325277">
                <a:tc>
                  <a:txBody>
                    <a:bodyPr/>
                    <a:lstStyle/>
                    <a:p>
                      <a:pPr marL="0" marR="0" algn="ctr">
                        <a:lnSpc>
                          <a:spcPct val="107000"/>
                        </a:lnSpc>
                        <a:spcAft>
                          <a:spcPts val="800"/>
                        </a:spcAft>
                      </a:pPr>
                      <a:r>
                        <a:rPr lang="en-US" sz="800" kern="100">
                          <a:effectLst/>
                        </a:rPr>
                        <a:t>13</a:t>
                      </a:r>
                      <a:endParaRPr lang="en-US" sz="900" kern="100">
                        <a:effectLst/>
                        <a:latin typeface="Aptos" panose="020B0004020202020204" pitchFamily="34" charset="0"/>
                        <a:ea typeface="Aptos" panose="020B0004020202020204" pitchFamily="34" charset="0"/>
                        <a:cs typeface="Arial" panose="020B0604020202020204" pitchFamily="34" charset="0"/>
                      </a:endParaRPr>
                    </a:p>
                  </a:txBody>
                  <a:tcPr marL="56789" marR="56789" marT="30498" marB="30498" anchor="ctr"/>
                </a:tc>
                <a:tc>
                  <a:txBody>
                    <a:bodyPr/>
                    <a:lstStyle/>
                    <a:p>
                      <a:pPr marL="0" marR="0" algn="ctr">
                        <a:lnSpc>
                          <a:spcPct val="107000"/>
                        </a:lnSpc>
                        <a:spcAft>
                          <a:spcPts val="800"/>
                        </a:spcAft>
                      </a:pPr>
                      <a:r>
                        <a:rPr lang="en-US" sz="800" kern="100">
                          <a:effectLst/>
                        </a:rPr>
                        <a:t>Branded Banners/Signage</a:t>
                      </a:r>
                      <a:endParaRPr lang="en-US" sz="900" kern="100">
                        <a:effectLst/>
                        <a:latin typeface="Aptos" panose="020B0004020202020204" pitchFamily="34" charset="0"/>
                        <a:ea typeface="Aptos" panose="020B0004020202020204" pitchFamily="34" charset="0"/>
                        <a:cs typeface="Arial" panose="020B0604020202020204" pitchFamily="34" charset="0"/>
                      </a:endParaRPr>
                    </a:p>
                  </a:txBody>
                  <a:tcPr marL="56789" marR="56789" marT="30498" marB="30498" anchor="ctr"/>
                </a:tc>
                <a:tc>
                  <a:txBody>
                    <a:bodyPr/>
                    <a:lstStyle/>
                    <a:p>
                      <a:pPr marL="0" marR="0" algn="ctr">
                        <a:lnSpc>
                          <a:spcPct val="107000"/>
                        </a:lnSpc>
                        <a:spcAft>
                          <a:spcPts val="800"/>
                        </a:spcAft>
                      </a:pPr>
                      <a:r>
                        <a:rPr lang="en-US" sz="800" kern="100">
                          <a:effectLst/>
                        </a:rPr>
                        <a:t>Parts from Suppliers</a:t>
                      </a:r>
                      <a:endParaRPr lang="en-US" sz="900" kern="100">
                        <a:effectLst/>
                        <a:latin typeface="Aptos" panose="020B0004020202020204" pitchFamily="34" charset="0"/>
                        <a:ea typeface="Aptos" panose="020B0004020202020204" pitchFamily="34" charset="0"/>
                        <a:cs typeface="Arial" panose="020B0604020202020204" pitchFamily="34" charset="0"/>
                      </a:endParaRPr>
                    </a:p>
                  </a:txBody>
                  <a:tcPr marL="56789" marR="56789" marT="30498" marB="30498" anchor="ctr"/>
                </a:tc>
                <a:tc>
                  <a:txBody>
                    <a:bodyPr/>
                    <a:lstStyle/>
                    <a:p>
                      <a:pPr marL="0" marR="0" algn="ctr">
                        <a:lnSpc>
                          <a:spcPct val="107000"/>
                        </a:lnSpc>
                        <a:spcAft>
                          <a:spcPts val="800"/>
                        </a:spcAft>
                      </a:pPr>
                      <a:r>
                        <a:rPr lang="en-US" sz="800" kern="100">
                          <a:effectLst/>
                        </a:rPr>
                        <a:t>5</a:t>
                      </a:r>
                      <a:endParaRPr lang="en-US" sz="900" kern="100">
                        <a:effectLst/>
                        <a:latin typeface="Aptos" panose="020B0004020202020204" pitchFamily="34" charset="0"/>
                        <a:ea typeface="Aptos" panose="020B0004020202020204" pitchFamily="34" charset="0"/>
                        <a:cs typeface="Arial" panose="020B0604020202020204" pitchFamily="34" charset="0"/>
                      </a:endParaRPr>
                    </a:p>
                  </a:txBody>
                  <a:tcPr marL="56789" marR="56789" marT="30498" marB="30498" anchor="ctr"/>
                </a:tc>
                <a:tc>
                  <a:txBody>
                    <a:bodyPr/>
                    <a:lstStyle/>
                    <a:p>
                      <a:pPr marL="0" marR="0" algn="ctr">
                        <a:lnSpc>
                          <a:spcPct val="107000"/>
                        </a:lnSpc>
                        <a:spcAft>
                          <a:spcPts val="800"/>
                        </a:spcAft>
                      </a:pPr>
                      <a:r>
                        <a:rPr lang="en-US" sz="800" kern="100">
                          <a:effectLst/>
                        </a:rPr>
                        <a:t>€300</a:t>
                      </a:r>
                      <a:endParaRPr lang="en-US" sz="900" kern="100">
                        <a:effectLst/>
                        <a:latin typeface="Aptos" panose="020B0004020202020204" pitchFamily="34" charset="0"/>
                        <a:ea typeface="Aptos" panose="020B0004020202020204" pitchFamily="34" charset="0"/>
                        <a:cs typeface="Arial" panose="020B0604020202020204" pitchFamily="34" charset="0"/>
                      </a:endParaRPr>
                    </a:p>
                  </a:txBody>
                  <a:tcPr marL="56789" marR="56789" marT="30498" marB="30498" anchor="ctr"/>
                </a:tc>
                <a:tc>
                  <a:txBody>
                    <a:bodyPr/>
                    <a:lstStyle/>
                    <a:p>
                      <a:pPr marL="0" marR="0" algn="ctr">
                        <a:lnSpc>
                          <a:spcPct val="107000"/>
                        </a:lnSpc>
                        <a:spcAft>
                          <a:spcPts val="800"/>
                        </a:spcAft>
                      </a:pPr>
                      <a:r>
                        <a:rPr lang="en-US" sz="800" kern="100" dirty="0">
                          <a:effectLst/>
                        </a:rPr>
                        <a:t>€1,500</a:t>
                      </a:r>
                      <a:endParaRPr lang="en-US" sz="900" kern="100" dirty="0">
                        <a:effectLst/>
                        <a:latin typeface="Aptos" panose="020B0004020202020204" pitchFamily="34" charset="0"/>
                        <a:ea typeface="Aptos" panose="020B0004020202020204" pitchFamily="34" charset="0"/>
                        <a:cs typeface="Arial" panose="020B0604020202020204" pitchFamily="34" charset="0"/>
                      </a:endParaRPr>
                    </a:p>
                  </a:txBody>
                  <a:tcPr marL="56789" marR="56789" marT="30498" marB="30498" anchor="ctr"/>
                </a:tc>
                <a:extLst>
                  <a:ext uri="{0D108BD9-81ED-4DB2-BD59-A6C34878D82A}">
                    <a16:rowId xmlns:a16="http://schemas.microsoft.com/office/drawing/2014/main" val="2149490387"/>
                  </a:ext>
                </a:extLst>
              </a:tr>
            </a:tbl>
          </a:graphicData>
        </a:graphic>
      </p:graphicFrame>
    </p:spTree>
    <p:extLst>
      <p:ext uri="{BB962C8B-B14F-4D97-AF65-F5344CB8AC3E}">
        <p14:creationId xmlns:p14="http://schemas.microsoft.com/office/powerpoint/2010/main" val="20958224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26">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Rectangle 36">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BAD252-A9E3-99C0-6394-3780D5ECA41D}"/>
              </a:ext>
            </a:extLst>
          </p:cNvPr>
          <p:cNvSpPr>
            <a:spLocks noGrp="1"/>
          </p:cNvSpPr>
          <p:nvPr>
            <p:ph type="title"/>
          </p:nvPr>
        </p:nvSpPr>
        <p:spPr>
          <a:xfrm>
            <a:off x="350041" y="586855"/>
            <a:ext cx="2401025" cy="3387497"/>
          </a:xfrm>
        </p:spPr>
        <p:txBody>
          <a:bodyPr anchor="b">
            <a:normAutofit/>
          </a:bodyPr>
          <a:lstStyle/>
          <a:p>
            <a:pPr algn="r"/>
            <a:r>
              <a:rPr lang="en-US" sz="3500" dirty="0">
                <a:solidFill>
                  <a:srgbClr val="FFFFFF"/>
                </a:solidFill>
              </a:rPr>
              <a:t>Total Price Costing</a:t>
            </a:r>
          </a:p>
        </p:txBody>
      </p:sp>
      <p:sp>
        <p:nvSpPr>
          <p:cNvPr id="3" name="Content Placeholder 2">
            <a:extLst>
              <a:ext uri="{FF2B5EF4-FFF2-40B4-BE49-F238E27FC236}">
                <a16:creationId xmlns:a16="http://schemas.microsoft.com/office/drawing/2014/main" id="{32CC488F-DE40-E5DC-B213-D1DD83E5E043}"/>
              </a:ext>
            </a:extLst>
          </p:cNvPr>
          <p:cNvSpPr>
            <a:spLocks noGrp="1"/>
          </p:cNvSpPr>
          <p:nvPr>
            <p:ph idx="1"/>
          </p:nvPr>
        </p:nvSpPr>
        <p:spPr>
          <a:xfrm>
            <a:off x="3607694" y="649480"/>
            <a:ext cx="4916510" cy="5546047"/>
          </a:xfrm>
        </p:spPr>
        <p:txBody>
          <a:bodyPr anchor="ctr">
            <a:normAutofit/>
          </a:bodyPr>
          <a:lstStyle/>
          <a:p>
            <a:pPr marL="0" marR="0">
              <a:spcAft>
                <a:spcPts val="800"/>
              </a:spcAft>
            </a:pPr>
            <a:r>
              <a:rPr lang="en-US" sz="1700" b="1" kern="100">
                <a:effectLst/>
                <a:latin typeface="Arial" panose="020B0604020202020204" pitchFamily="34" charset="0"/>
                <a:ea typeface="Aptos" panose="020B0004020202020204" pitchFamily="34" charset="0"/>
                <a:cs typeface="Arial" panose="020B0604020202020204" pitchFamily="34" charset="0"/>
              </a:rPr>
              <a:t>Total Project Costs</a:t>
            </a:r>
            <a:endParaRPr lang="en-US" sz="1700" kern="100">
              <a:effectLst/>
              <a:latin typeface="Aptos" panose="020B0004020202020204" pitchFamily="34" charset="0"/>
              <a:ea typeface="Aptos" panose="020B0004020202020204" pitchFamily="34" charset="0"/>
              <a:cs typeface="Arial" panose="020B0604020202020204" pitchFamily="34" charset="0"/>
            </a:endParaRPr>
          </a:p>
          <a:p>
            <a:pPr marL="0" marR="0">
              <a:spcAft>
                <a:spcPts val="800"/>
              </a:spcAft>
            </a:pPr>
            <a:r>
              <a:rPr lang="en-US" sz="1700" kern="100">
                <a:effectLst/>
                <a:latin typeface="Arial" panose="020B0604020202020204" pitchFamily="34" charset="0"/>
                <a:ea typeface="Aptos" panose="020B0004020202020204" pitchFamily="34" charset="0"/>
                <a:cs typeface="Arial" panose="020B0604020202020204" pitchFamily="34" charset="0"/>
              </a:rPr>
              <a:t>The total project costs, including the resource costs and risk surcharge, are summarized below:</a:t>
            </a:r>
            <a:endParaRPr lang="en-US" sz="1700" kern="100">
              <a:effectLst/>
              <a:latin typeface="Aptos" panose="020B0004020202020204" pitchFamily="34" charset="0"/>
              <a:ea typeface="Aptos" panose="020B0004020202020204" pitchFamily="34" charset="0"/>
              <a:cs typeface="Arial" panose="020B0604020202020204" pitchFamily="34" charset="0"/>
            </a:endParaRPr>
          </a:p>
          <a:p>
            <a:pPr marL="342900" marR="0" lvl="0" indent="-342900">
              <a:spcAft>
                <a:spcPts val="800"/>
              </a:spcAft>
              <a:buSzPts val="1000"/>
              <a:buFont typeface="Symbol" panose="05050102010706020507" pitchFamily="18" charset="2"/>
              <a:buChar char=""/>
              <a:tabLst>
                <a:tab pos="457200" algn="l"/>
              </a:tabLst>
            </a:pPr>
            <a:r>
              <a:rPr lang="en-US" sz="1700" kern="100">
                <a:effectLst/>
                <a:latin typeface="Arial" panose="020B0604020202020204" pitchFamily="34" charset="0"/>
                <a:ea typeface="Aptos" panose="020B0004020202020204" pitchFamily="34" charset="0"/>
                <a:cs typeface="Arial" panose="020B0604020202020204" pitchFamily="34" charset="0"/>
              </a:rPr>
              <a:t>Resource Costs: </a:t>
            </a:r>
            <a:r>
              <a:rPr lang="en-US" sz="1700" b="1" kern="100">
                <a:effectLst/>
                <a:latin typeface="Arial" panose="020B0604020202020204" pitchFamily="34" charset="0"/>
                <a:ea typeface="Aptos" panose="020B0004020202020204" pitchFamily="34" charset="0"/>
                <a:cs typeface="Arial" panose="020B0604020202020204" pitchFamily="34" charset="0"/>
              </a:rPr>
              <a:t>€19,750</a:t>
            </a:r>
            <a:endParaRPr lang="en-US" sz="1700" kern="100">
              <a:effectLst/>
              <a:latin typeface="Aptos" panose="020B0004020202020204" pitchFamily="34" charset="0"/>
              <a:ea typeface="Aptos" panose="020B0004020202020204" pitchFamily="34" charset="0"/>
              <a:cs typeface="Arial" panose="020B0604020202020204" pitchFamily="34" charset="0"/>
            </a:endParaRPr>
          </a:p>
          <a:p>
            <a:pPr marL="342900" marR="0" lvl="0" indent="-342900">
              <a:spcAft>
                <a:spcPts val="800"/>
              </a:spcAft>
              <a:buSzPts val="1000"/>
              <a:buFont typeface="Symbol" panose="05050102010706020507" pitchFamily="18" charset="2"/>
              <a:buChar char=""/>
              <a:tabLst>
                <a:tab pos="457200" algn="l"/>
              </a:tabLst>
            </a:pPr>
            <a:r>
              <a:rPr lang="en-US" sz="1700" kern="100">
                <a:effectLst/>
                <a:latin typeface="Arial" panose="020B0604020202020204" pitchFamily="34" charset="0"/>
                <a:ea typeface="Aptos" panose="020B0004020202020204" pitchFamily="34" charset="0"/>
                <a:cs typeface="Arial" panose="020B0604020202020204" pitchFamily="34" charset="0"/>
              </a:rPr>
              <a:t>Risk Surcharge: </a:t>
            </a:r>
            <a:r>
              <a:rPr lang="en-US" sz="1700" b="1" kern="100">
                <a:effectLst/>
                <a:latin typeface="Arial" panose="020B0604020202020204" pitchFamily="34" charset="0"/>
                <a:ea typeface="Aptos" panose="020B0004020202020204" pitchFamily="34" charset="0"/>
                <a:cs typeface="Arial" panose="020B0604020202020204" pitchFamily="34" charset="0"/>
              </a:rPr>
              <a:t>€4,400</a:t>
            </a:r>
            <a:endParaRPr lang="en-US" sz="1700" kern="100">
              <a:effectLst/>
              <a:latin typeface="Aptos" panose="020B0004020202020204" pitchFamily="34" charset="0"/>
              <a:ea typeface="Aptos" panose="020B0004020202020204" pitchFamily="34" charset="0"/>
              <a:cs typeface="Arial" panose="020B0604020202020204" pitchFamily="34" charset="0"/>
            </a:endParaRPr>
          </a:p>
          <a:p>
            <a:pPr marL="342900" marR="0" lvl="0" indent="-342900">
              <a:spcAft>
                <a:spcPts val="800"/>
              </a:spcAft>
              <a:buSzPts val="1000"/>
              <a:buFont typeface="Symbol" panose="05050102010706020507" pitchFamily="18" charset="2"/>
              <a:buChar char=""/>
              <a:tabLst>
                <a:tab pos="457200" algn="l"/>
              </a:tabLst>
            </a:pPr>
            <a:r>
              <a:rPr lang="en-US" sz="1700" kern="100">
                <a:effectLst/>
                <a:latin typeface="Arial" panose="020B0604020202020204" pitchFamily="34" charset="0"/>
                <a:ea typeface="Aptos" panose="020B0004020202020204" pitchFamily="34" charset="0"/>
                <a:cs typeface="Arial" panose="020B0604020202020204" pitchFamily="34" charset="0"/>
              </a:rPr>
              <a:t>Total Project Budget: </a:t>
            </a:r>
            <a:r>
              <a:rPr lang="en-US" sz="1700" b="1" kern="100">
                <a:effectLst/>
                <a:latin typeface="Arial" panose="020B0604020202020204" pitchFamily="34" charset="0"/>
                <a:ea typeface="Aptos" panose="020B0004020202020204" pitchFamily="34" charset="0"/>
                <a:cs typeface="Arial" panose="020B0604020202020204" pitchFamily="34" charset="0"/>
              </a:rPr>
              <a:t>€24,150</a:t>
            </a:r>
            <a:endParaRPr lang="en-US" sz="1700" kern="100">
              <a:effectLst/>
              <a:latin typeface="Aptos" panose="020B0004020202020204" pitchFamily="34" charset="0"/>
              <a:ea typeface="Aptos" panose="020B0004020202020204" pitchFamily="34" charset="0"/>
              <a:cs typeface="Arial" panose="020B0604020202020204" pitchFamily="34" charset="0"/>
            </a:endParaRPr>
          </a:p>
          <a:p>
            <a:pPr marL="0" marR="0">
              <a:spcAft>
                <a:spcPts val="800"/>
              </a:spcAft>
            </a:pPr>
            <a:r>
              <a:rPr lang="en-US" sz="1700" kern="100">
                <a:effectLst/>
                <a:latin typeface="Arial" panose="020B0604020202020204" pitchFamily="34" charset="0"/>
                <a:ea typeface="Aptos" panose="020B0004020202020204" pitchFamily="34" charset="0"/>
                <a:cs typeface="Arial" panose="020B0604020202020204" pitchFamily="34" charset="0"/>
              </a:rPr>
              <a:t>By incorporating the risk surcharge and detailed cost breakdown, this cost plan ensures the project is financially prepared to manage unforeseen challenges while delivering a successful market launch.</a:t>
            </a:r>
            <a:endParaRPr lang="en-US" sz="1700" kern="100">
              <a:effectLst/>
              <a:latin typeface="Aptos" panose="020B0004020202020204" pitchFamily="34" charset="0"/>
              <a:ea typeface="Aptos" panose="020B0004020202020204" pitchFamily="34" charset="0"/>
              <a:cs typeface="Arial" panose="020B0604020202020204" pitchFamily="34" charset="0"/>
            </a:endParaRPr>
          </a:p>
          <a:p>
            <a:endParaRPr lang="en-US" sz="1700"/>
          </a:p>
        </p:txBody>
      </p:sp>
    </p:spTree>
    <p:extLst>
      <p:ext uri="{BB962C8B-B14F-4D97-AF65-F5344CB8AC3E}">
        <p14:creationId xmlns:p14="http://schemas.microsoft.com/office/powerpoint/2010/main" val="3206811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50041" y="586855"/>
            <a:ext cx="2401025" cy="3387497"/>
          </a:xfrm>
        </p:spPr>
        <p:txBody>
          <a:bodyPr anchor="b">
            <a:normAutofit/>
          </a:bodyPr>
          <a:lstStyle/>
          <a:p>
            <a:pPr algn="r"/>
            <a:r>
              <a:rPr lang="en-US" sz="3500">
                <a:solidFill>
                  <a:srgbClr val="FFFFFF"/>
                </a:solidFill>
              </a:rPr>
              <a:t>Project Overview</a:t>
            </a:r>
          </a:p>
        </p:txBody>
      </p:sp>
      <p:sp>
        <p:nvSpPr>
          <p:cNvPr id="3" name="Content Placeholder 2"/>
          <p:cNvSpPr>
            <a:spLocks noGrp="1"/>
          </p:cNvSpPr>
          <p:nvPr>
            <p:ph idx="1"/>
          </p:nvPr>
        </p:nvSpPr>
        <p:spPr>
          <a:xfrm>
            <a:off x="3607694" y="649480"/>
            <a:ext cx="4916510" cy="5546047"/>
          </a:xfrm>
        </p:spPr>
        <p:txBody>
          <a:bodyPr anchor="ctr">
            <a:normAutofit/>
          </a:bodyPr>
          <a:lstStyle/>
          <a:p>
            <a:r>
              <a:rPr lang="en-US" sz="1700"/>
              <a:t>This project aims to establish a Farmers' Market where local farmers and artisans can sell fresh produce and handmade goods directly to the community. It promotes local agriculture, strengthens community ties, and supports sustainable practices.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50041" y="586855"/>
            <a:ext cx="2401025" cy="3387497"/>
          </a:xfrm>
        </p:spPr>
        <p:txBody>
          <a:bodyPr anchor="b">
            <a:normAutofit/>
          </a:bodyPr>
          <a:lstStyle/>
          <a:p>
            <a:pPr algn="r"/>
            <a:r>
              <a:rPr lang="en-US" sz="3500">
                <a:solidFill>
                  <a:srgbClr val="FFFFFF"/>
                </a:solidFill>
              </a:rPr>
              <a:t>Marketing Strategies</a:t>
            </a:r>
          </a:p>
        </p:txBody>
      </p:sp>
      <p:sp>
        <p:nvSpPr>
          <p:cNvPr id="3" name="Content Placeholder 2"/>
          <p:cNvSpPr>
            <a:spLocks noGrp="1"/>
          </p:cNvSpPr>
          <p:nvPr>
            <p:ph idx="1"/>
          </p:nvPr>
        </p:nvSpPr>
        <p:spPr>
          <a:xfrm>
            <a:off x="3607694" y="649480"/>
            <a:ext cx="4916510" cy="5546047"/>
          </a:xfrm>
        </p:spPr>
        <p:txBody>
          <a:bodyPr anchor="ctr">
            <a:normAutofit/>
          </a:bodyPr>
          <a:lstStyle/>
          <a:p>
            <a:r>
              <a:rPr lang="en-US" sz="1700"/>
              <a:t>1. Use social media platforms (Instagram, Facebook).</a:t>
            </a:r>
          </a:p>
          <a:p>
            <a:r>
              <a:rPr lang="en-US" sz="1700"/>
              <a:t>2. Create and distribute promotional flyers.</a:t>
            </a:r>
          </a:p>
          <a:p>
            <a:r>
              <a:rPr lang="en-US" sz="1700"/>
              <a:t>3. Host pre-launch events for community engagement.</a:t>
            </a:r>
          </a:p>
          <a:p>
            <a:r>
              <a:rPr lang="en-US" sz="1700"/>
              <a:t>4. Highlight vendors through targeted campaigns.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50041" y="586855"/>
            <a:ext cx="2401025" cy="3387497"/>
          </a:xfrm>
        </p:spPr>
        <p:txBody>
          <a:bodyPr anchor="b">
            <a:normAutofit/>
          </a:bodyPr>
          <a:lstStyle/>
          <a:p>
            <a:pPr algn="r"/>
            <a:r>
              <a:rPr lang="en-US" sz="3500">
                <a:solidFill>
                  <a:srgbClr val="FFFFFF"/>
                </a:solidFill>
              </a:rPr>
              <a:t>Evaluation and Feedback</a:t>
            </a:r>
          </a:p>
        </p:txBody>
      </p:sp>
      <p:sp>
        <p:nvSpPr>
          <p:cNvPr id="3" name="Content Placeholder 2"/>
          <p:cNvSpPr>
            <a:spLocks noGrp="1"/>
          </p:cNvSpPr>
          <p:nvPr>
            <p:ph idx="1"/>
          </p:nvPr>
        </p:nvSpPr>
        <p:spPr>
          <a:xfrm>
            <a:off x="3607694" y="649480"/>
            <a:ext cx="4916510" cy="5546047"/>
          </a:xfrm>
        </p:spPr>
        <p:txBody>
          <a:bodyPr anchor="ctr">
            <a:normAutofit/>
          </a:bodyPr>
          <a:lstStyle/>
          <a:p>
            <a:r>
              <a:rPr lang="en-US" sz="1700"/>
              <a:t>1. Collect feedback from attendees and vendors.</a:t>
            </a:r>
          </a:p>
          <a:p>
            <a:r>
              <a:rPr lang="en-US" sz="1700"/>
              <a:t>2. Measure success by attendance and satisfaction.</a:t>
            </a:r>
          </a:p>
          <a:p>
            <a:r>
              <a:rPr lang="en-US" sz="1700"/>
              <a:t>3. Document lessons for future improvements.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Shape 31">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4" name="Rectangle 33">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2" y="1914808"/>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CCEE8920-BBE1-2CDA-E383-B380E3ED21AF}"/>
              </a:ext>
            </a:extLst>
          </p:cNvPr>
          <p:cNvGraphicFramePr>
            <a:graphicFrameLocks noGrp="1"/>
          </p:cNvGraphicFramePr>
          <p:nvPr>
            <p:ph idx="1"/>
            <p:extLst>
              <p:ext uri="{D42A27DB-BD31-4B8C-83A1-F6EECF244321}">
                <p14:modId xmlns:p14="http://schemas.microsoft.com/office/powerpoint/2010/main" val="20438751"/>
              </p:ext>
            </p:extLst>
          </p:nvPr>
        </p:nvGraphicFramePr>
        <p:xfrm>
          <a:off x="3678788" y="841470"/>
          <a:ext cx="5160412" cy="5676711"/>
        </p:xfrm>
        <a:graphic>
          <a:graphicData uri="http://schemas.openxmlformats.org/drawingml/2006/table">
            <a:tbl>
              <a:tblPr firstRow="1" firstCol="1" lastRow="1" lastCol="1" bandRow="1" bandCol="1">
                <a:tableStyleId>{69CF1AB2-1976-4502-BF36-3FF5EA218861}</a:tableStyleId>
              </a:tblPr>
              <a:tblGrid>
                <a:gridCol w="1488757">
                  <a:extLst>
                    <a:ext uri="{9D8B030D-6E8A-4147-A177-3AD203B41FA5}">
                      <a16:colId xmlns:a16="http://schemas.microsoft.com/office/drawing/2014/main" val="4147373099"/>
                    </a:ext>
                  </a:extLst>
                </a:gridCol>
                <a:gridCol w="2049320">
                  <a:extLst>
                    <a:ext uri="{9D8B030D-6E8A-4147-A177-3AD203B41FA5}">
                      <a16:colId xmlns:a16="http://schemas.microsoft.com/office/drawing/2014/main" val="431361097"/>
                    </a:ext>
                  </a:extLst>
                </a:gridCol>
                <a:gridCol w="334336">
                  <a:extLst>
                    <a:ext uri="{9D8B030D-6E8A-4147-A177-3AD203B41FA5}">
                      <a16:colId xmlns:a16="http://schemas.microsoft.com/office/drawing/2014/main" val="3726999953"/>
                    </a:ext>
                  </a:extLst>
                </a:gridCol>
                <a:gridCol w="324562">
                  <a:extLst>
                    <a:ext uri="{9D8B030D-6E8A-4147-A177-3AD203B41FA5}">
                      <a16:colId xmlns:a16="http://schemas.microsoft.com/office/drawing/2014/main" val="3379325314"/>
                    </a:ext>
                  </a:extLst>
                </a:gridCol>
                <a:gridCol w="963437">
                  <a:extLst>
                    <a:ext uri="{9D8B030D-6E8A-4147-A177-3AD203B41FA5}">
                      <a16:colId xmlns:a16="http://schemas.microsoft.com/office/drawing/2014/main" val="3981172597"/>
                    </a:ext>
                  </a:extLst>
                </a:gridCol>
              </a:tblGrid>
              <a:tr h="210439">
                <a:tc gridSpan="5">
                  <a:txBody>
                    <a:bodyPr/>
                    <a:lstStyle/>
                    <a:p>
                      <a:pPr marL="0" marR="0" algn="l">
                        <a:lnSpc>
                          <a:spcPct val="107000"/>
                        </a:lnSpc>
                        <a:spcAft>
                          <a:spcPts val="800"/>
                        </a:spcAft>
                      </a:pPr>
                      <a:r>
                        <a:rPr lang="en-US" sz="800" b="1" kern="100" cap="none" spc="0">
                          <a:solidFill>
                            <a:schemeClr val="tx1"/>
                          </a:solidFill>
                          <a:effectLst/>
                        </a:rPr>
                        <a:t>PROJECT CHARTER</a:t>
                      </a:r>
                      <a:endParaRPr lang="en-US" sz="800" b="1" kern="100" cap="none" spc="0">
                        <a:solidFill>
                          <a:schemeClr val="tx1"/>
                        </a:solidFill>
                        <a:effectLst/>
                        <a:latin typeface="Aptos" panose="020B0004020202020204" pitchFamily="34" charset="0"/>
                        <a:ea typeface="Aptos" panose="020B0004020202020204" pitchFamily="34" charset="0"/>
                        <a:cs typeface="Arial" panose="020B0604020202020204" pitchFamily="34" charset="0"/>
                      </a:endParaRPr>
                    </a:p>
                  </a:txBody>
                  <a:tcPr marL="30486" marR="7395" marT="8710" marB="65327"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926682150"/>
                  </a:ext>
                </a:extLst>
              </a:tr>
              <a:tr h="180679">
                <a:tc>
                  <a:txBody>
                    <a:bodyPr/>
                    <a:lstStyle/>
                    <a:p>
                      <a:pPr marL="0" marR="113665" algn="r">
                        <a:lnSpc>
                          <a:spcPct val="107000"/>
                        </a:lnSpc>
                        <a:spcAft>
                          <a:spcPts val="800"/>
                        </a:spcAft>
                      </a:pPr>
                      <a:r>
                        <a:rPr lang="en-US" sz="600" b="1" kern="100" cap="none" spc="0">
                          <a:solidFill>
                            <a:schemeClr val="tx1"/>
                          </a:solidFill>
                          <a:effectLst/>
                        </a:rPr>
                        <a:t>Project name</a:t>
                      </a:r>
                      <a:endParaRPr lang="en-US" sz="600" b="1" kern="100" cap="none" spc="0">
                        <a:solidFill>
                          <a:schemeClr val="tx1"/>
                        </a:solidFill>
                        <a:effectLst/>
                        <a:latin typeface="Aptos" panose="020B0004020202020204" pitchFamily="34" charset="0"/>
                        <a:ea typeface="Aptos" panose="020B0004020202020204" pitchFamily="34" charset="0"/>
                        <a:cs typeface="Arial" panose="020B0604020202020204" pitchFamily="34" charset="0"/>
                      </a:endParaRPr>
                    </a:p>
                  </a:txBody>
                  <a:tcPr marL="30486" marR="7395" marT="8710" marB="65327" anchor="ctr"/>
                </a:tc>
                <a:tc>
                  <a:txBody>
                    <a:bodyPr/>
                    <a:lstStyle/>
                    <a:p>
                      <a:pPr marL="0" marR="0">
                        <a:lnSpc>
                          <a:spcPct val="107000"/>
                        </a:lnSpc>
                        <a:spcAft>
                          <a:spcPts val="800"/>
                        </a:spcAft>
                      </a:pPr>
                      <a:r>
                        <a:rPr lang="en-US" sz="600" kern="100" cap="none" spc="0">
                          <a:solidFill>
                            <a:schemeClr val="tx1"/>
                          </a:solidFill>
                          <a:effectLst/>
                        </a:rPr>
                        <a:t>Farmers' Market Setup and Launch</a:t>
                      </a:r>
                      <a:endParaRPr lang="en-US" sz="600" kern="100" cap="none" spc="0">
                        <a:solidFill>
                          <a:schemeClr val="tx1"/>
                        </a:solidFill>
                        <a:effectLst/>
                        <a:latin typeface="Aptos" panose="020B0004020202020204" pitchFamily="34" charset="0"/>
                        <a:ea typeface="Aptos" panose="020B0004020202020204" pitchFamily="34" charset="0"/>
                        <a:cs typeface="Arial" panose="020B0604020202020204" pitchFamily="34" charset="0"/>
                      </a:endParaRPr>
                    </a:p>
                  </a:txBody>
                  <a:tcPr marL="30486" marR="7395" marT="8710" marB="65327" anchor="ctr"/>
                </a:tc>
                <a:tc gridSpan="2">
                  <a:txBody>
                    <a:bodyPr/>
                    <a:lstStyle/>
                    <a:p>
                      <a:pPr marL="0" marR="0" algn="r">
                        <a:lnSpc>
                          <a:spcPct val="107000"/>
                        </a:lnSpc>
                        <a:spcAft>
                          <a:spcPts val="800"/>
                        </a:spcAft>
                      </a:pPr>
                      <a:r>
                        <a:rPr lang="en-US" sz="600" kern="100" cap="none" spc="0" dirty="0">
                          <a:solidFill>
                            <a:schemeClr val="tx1"/>
                          </a:solidFill>
                          <a:effectLst/>
                        </a:rPr>
                        <a:t> Project ID</a:t>
                      </a:r>
                      <a:endParaRPr lang="en-US" sz="600" kern="100" cap="none" spc="0" dirty="0">
                        <a:solidFill>
                          <a:schemeClr val="tx1"/>
                        </a:solidFill>
                        <a:effectLst/>
                        <a:latin typeface="Aptos" panose="020B0004020202020204" pitchFamily="34" charset="0"/>
                        <a:ea typeface="Aptos" panose="020B0004020202020204" pitchFamily="34" charset="0"/>
                        <a:cs typeface="Arial" panose="020B0604020202020204" pitchFamily="34" charset="0"/>
                      </a:endParaRPr>
                    </a:p>
                  </a:txBody>
                  <a:tcPr marL="30486" marR="7395" marT="8710" marB="65327" anchor="ctr"/>
                </a:tc>
                <a:tc hMerge="1">
                  <a:txBody>
                    <a:bodyPr/>
                    <a:lstStyle/>
                    <a:p>
                      <a:endParaRPr lang="en-US"/>
                    </a:p>
                  </a:txBody>
                  <a:tcPr/>
                </a:tc>
                <a:tc>
                  <a:txBody>
                    <a:bodyPr/>
                    <a:lstStyle/>
                    <a:p>
                      <a:pPr marL="0" marR="0" algn="l">
                        <a:lnSpc>
                          <a:spcPct val="107000"/>
                        </a:lnSpc>
                        <a:spcAft>
                          <a:spcPts val="800"/>
                        </a:spcAft>
                      </a:pPr>
                      <a:r>
                        <a:rPr lang="en-US" sz="600" b="1" kern="100" cap="none" spc="0">
                          <a:solidFill>
                            <a:schemeClr val="tx1"/>
                          </a:solidFill>
                          <a:effectLst/>
                        </a:rPr>
                        <a:t>FM-001</a:t>
                      </a:r>
                      <a:endParaRPr lang="en-US" sz="600" b="1" kern="100" cap="none" spc="0">
                        <a:solidFill>
                          <a:schemeClr val="tx1"/>
                        </a:solidFill>
                        <a:effectLst/>
                        <a:latin typeface="Aptos" panose="020B0004020202020204" pitchFamily="34" charset="0"/>
                        <a:ea typeface="Aptos" panose="020B0004020202020204" pitchFamily="34" charset="0"/>
                        <a:cs typeface="Arial" panose="020B0604020202020204" pitchFamily="34" charset="0"/>
                      </a:endParaRPr>
                    </a:p>
                  </a:txBody>
                  <a:tcPr marL="30486" marR="7395" marT="8710" marB="65327" anchor="ctr"/>
                </a:tc>
                <a:extLst>
                  <a:ext uri="{0D108BD9-81ED-4DB2-BD59-A6C34878D82A}">
                    <a16:rowId xmlns:a16="http://schemas.microsoft.com/office/drawing/2014/main" val="728510776"/>
                  </a:ext>
                </a:extLst>
              </a:tr>
              <a:tr h="180679">
                <a:tc>
                  <a:txBody>
                    <a:bodyPr/>
                    <a:lstStyle/>
                    <a:p>
                      <a:pPr marL="0" marR="113665" algn="r">
                        <a:lnSpc>
                          <a:spcPct val="107000"/>
                        </a:lnSpc>
                        <a:spcAft>
                          <a:spcPts val="800"/>
                        </a:spcAft>
                      </a:pPr>
                      <a:r>
                        <a:rPr lang="en-US" sz="600" b="1" kern="100" cap="none" spc="0">
                          <a:solidFill>
                            <a:schemeClr val="tx1"/>
                          </a:solidFill>
                          <a:effectLst/>
                        </a:rPr>
                        <a:t>Client</a:t>
                      </a:r>
                      <a:endParaRPr lang="en-US" sz="600" b="1" kern="100" cap="none" spc="0">
                        <a:solidFill>
                          <a:schemeClr val="tx1"/>
                        </a:solidFill>
                        <a:effectLst/>
                        <a:latin typeface="Aptos" panose="020B0004020202020204" pitchFamily="34" charset="0"/>
                        <a:ea typeface="Aptos" panose="020B0004020202020204" pitchFamily="34" charset="0"/>
                        <a:cs typeface="Arial" panose="020B0604020202020204" pitchFamily="34" charset="0"/>
                      </a:endParaRPr>
                    </a:p>
                  </a:txBody>
                  <a:tcPr marL="30486" marR="7395" marT="8710" marB="65327" anchor="ctr"/>
                </a:tc>
                <a:tc gridSpan="4">
                  <a:txBody>
                    <a:bodyPr/>
                    <a:lstStyle/>
                    <a:p>
                      <a:pPr marL="0" marR="0" algn="l">
                        <a:lnSpc>
                          <a:spcPct val="107000"/>
                        </a:lnSpc>
                        <a:spcAft>
                          <a:spcPts val="800"/>
                        </a:spcAft>
                      </a:pPr>
                      <a:r>
                        <a:rPr lang="en-US" sz="600" b="1" kern="100" cap="none" spc="0">
                          <a:solidFill>
                            <a:schemeClr val="tx1"/>
                          </a:solidFill>
                          <a:effectLst/>
                        </a:rPr>
                        <a:t>University</a:t>
                      </a:r>
                      <a:endParaRPr lang="en-US" sz="600" b="1" kern="100" cap="none" spc="0">
                        <a:solidFill>
                          <a:schemeClr val="tx1"/>
                        </a:solidFill>
                        <a:effectLst/>
                        <a:latin typeface="Aptos" panose="020B0004020202020204" pitchFamily="34" charset="0"/>
                        <a:ea typeface="Aptos" panose="020B0004020202020204" pitchFamily="34" charset="0"/>
                        <a:cs typeface="Arial" panose="020B0604020202020204" pitchFamily="34" charset="0"/>
                      </a:endParaRPr>
                    </a:p>
                  </a:txBody>
                  <a:tcPr marL="30486" marR="7395" marT="8710" marB="65327"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774943138"/>
                  </a:ext>
                </a:extLst>
              </a:tr>
              <a:tr h="180679">
                <a:tc>
                  <a:txBody>
                    <a:bodyPr/>
                    <a:lstStyle/>
                    <a:p>
                      <a:pPr marL="0" marR="113665" algn="r">
                        <a:lnSpc>
                          <a:spcPct val="107000"/>
                        </a:lnSpc>
                        <a:spcAft>
                          <a:spcPts val="800"/>
                        </a:spcAft>
                      </a:pPr>
                      <a:r>
                        <a:rPr lang="en-US" sz="600" b="1" kern="100" cap="none" spc="0">
                          <a:solidFill>
                            <a:schemeClr val="tx1"/>
                          </a:solidFill>
                          <a:effectLst/>
                        </a:rPr>
                        <a:t>Project manager</a:t>
                      </a:r>
                      <a:endParaRPr lang="en-US" sz="600" b="1" kern="100" cap="none" spc="0">
                        <a:solidFill>
                          <a:schemeClr val="tx1"/>
                        </a:solidFill>
                        <a:effectLst/>
                        <a:latin typeface="Aptos" panose="020B0004020202020204" pitchFamily="34" charset="0"/>
                        <a:ea typeface="Aptos" panose="020B0004020202020204" pitchFamily="34" charset="0"/>
                        <a:cs typeface="Arial" panose="020B0604020202020204" pitchFamily="34" charset="0"/>
                      </a:endParaRPr>
                    </a:p>
                  </a:txBody>
                  <a:tcPr marL="30486" marR="7395" marT="8710" marB="65327" anchor="ctr"/>
                </a:tc>
                <a:tc gridSpan="4">
                  <a:txBody>
                    <a:bodyPr/>
                    <a:lstStyle/>
                    <a:p>
                      <a:pPr marL="0" marR="0" algn="l">
                        <a:lnSpc>
                          <a:spcPct val="107000"/>
                        </a:lnSpc>
                        <a:spcAft>
                          <a:spcPts val="800"/>
                        </a:spcAft>
                      </a:pPr>
                      <a:r>
                        <a:rPr lang="en-US" sz="600" b="1" kern="100" cap="none" spc="0">
                          <a:solidFill>
                            <a:schemeClr val="tx1"/>
                          </a:solidFill>
                          <a:effectLst/>
                        </a:rPr>
                        <a:t>Md Fahim Hossain</a:t>
                      </a:r>
                      <a:endParaRPr lang="en-US" sz="600" b="1" kern="100" cap="none" spc="0">
                        <a:solidFill>
                          <a:schemeClr val="tx1"/>
                        </a:solidFill>
                        <a:effectLst/>
                        <a:latin typeface="Aptos" panose="020B0004020202020204" pitchFamily="34" charset="0"/>
                        <a:ea typeface="Aptos" panose="020B0004020202020204" pitchFamily="34" charset="0"/>
                        <a:cs typeface="Arial" panose="020B0604020202020204" pitchFamily="34" charset="0"/>
                      </a:endParaRPr>
                    </a:p>
                  </a:txBody>
                  <a:tcPr marL="30486" marR="7395" marT="8710" marB="65327"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973340402"/>
                  </a:ext>
                </a:extLst>
              </a:tr>
              <a:tr h="460317">
                <a:tc>
                  <a:txBody>
                    <a:bodyPr/>
                    <a:lstStyle/>
                    <a:p>
                      <a:pPr marL="0" marR="113665" algn="r">
                        <a:lnSpc>
                          <a:spcPct val="107000"/>
                        </a:lnSpc>
                        <a:spcAft>
                          <a:spcPts val="800"/>
                        </a:spcAft>
                      </a:pPr>
                      <a:r>
                        <a:rPr lang="en-US" sz="600" b="1" kern="100" cap="none" spc="0">
                          <a:solidFill>
                            <a:schemeClr val="tx1"/>
                          </a:solidFill>
                          <a:effectLst/>
                        </a:rPr>
                        <a:t>Business case</a:t>
                      </a:r>
                      <a:endParaRPr lang="en-US" sz="600" b="1" kern="100" cap="none" spc="0">
                        <a:solidFill>
                          <a:schemeClr val="tx1"/>
                        </a:solidFill>
                        <a:effectLst/>
                        <a:latin typeface="Aptos" panose="020B0004020202020204" pitchFamily="34" charset="0"/>
                        <a:ea typeface="Aptos" panose="020B0004020202020204" pitchFamily="34" charset="0"/>
                        <a:cs typeface="Arial" panose="020B0604020202020204" pitchFamily="34" charset="0"/>
                      </a:endParaRPr>
                    </a:p>
                  </a:txBody>
                  <a:tcPr marL="30486" marR="7395" marT="8710" marB="65327" anchor="ctr"/>
                </a:tc>
                <a:tc gridSpan="4">
                  <a:txBody>
                    <a:bodyPr/>
                    <a:lstStyle/>
                    <a:p>
                      <a:pPr marL="0" marR="0" algn="l">
                        <a:lnSpc>
                          <a:spcPct val="107000"/>
                        </a:lnSpc>
                        <a:spcAft>
                          <a:spcPts val="800"/>
                        </a:spcAft>
                      </a:pPr>
                      <a:r>
                        <a:rPr lang="en-US" sz="600" b="1" kern="100" cap="none" spc="0">
                          <a:solidFill>
                            <a:schemeClr val="tx1"/>
                          </a:solidFill>
                          <a:effectLst/>
                        </a:rPr>
                        <a:t>The establishment of a farmers' market aims to provide the local community with fresh, locally grown produce and products while supporting local farmers and promoting sustainable agriculture. This project will focus on setting up the infrastructure, recruiting vendors, and ensuring a successful market launch. The actual operation of the market after the launch will not be part of the project.</a:t>
                      </a:r>
                      <a:endParaRPr lang="en-US" sz="600" b="1" kern="100" cap="none" spc="0">
                        <a:solidFill>
                          <a:schemeClr val="tx1"/>
                        </a:solidFill>
                        <a:effectLst/>
                        <a:latin typeface="Aptos" panose="020B0004020202020204" pitchFamily="34" charset="0"/>
                        <a:ea typeface="Aptos" panose="020B0004020202020204" pitchFamily="34" charset="0"/>
                        <a:cs typeface="Arial" panose="020B0604020202020204" pitchFamily="34" charset="0"/>
                      </a:endParaRPr>
                    </a:p>
                  </a:txBody>
                  <a:tcPr marL="30486" marR="7395" marT="8710" marB="65327"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342070954"/>
                  </a:ext>
                </a:extLst>
              </a:tr>
              <a:tr h="367104">
                <a:tc>
                  <a:txBody>
                    <a:bodyPr/>
                    <a:lstStyle/>
                    <a:p>
                      <a:pPr marL="0" marR="113665" algn="r">
                        <a:lnSpc>
                          <a:spcPct val="107000"/>
                        </a:lnSpc>
                        <a:spcAft>
                          <a:spcPts val="800"/>
                        </a:spcAft>
                      </a:pPr>
                      <a:r>
                        <a:rPr lang="en-US" sz="600" b="1" kern="100" cap="none" spc="0">
                          <a:solidFill>
                            <a:schemeClr val="tx1"/>
                          </a:solidFill>
                          <a:effectLst/>
                        </a:rPr>
                        <a:t>Main goal</a:t>
                      </a:r>
                      <a:endParaRPr lang="en-US" sz="600" b="1" kern="100" cap="none" spc="0">
                        <a:solidFill>
                          <a:schemeClr val="tx1"/>
                        </a:solidFill>
                        <a:effectLst/>
                        <a:latin typeface="Aptos" panose="020B0004020202020204" pitchFamily="34" charset="0"/>
                        <a:ea typeface="Aptos" panose="020B0004020202020204" pitchFamily="34" charset="0"/>
                        <a:cs typeface="Arial" panose="020B0604020202020204" pitchFamily="34" charset="0"/>
                      </a:endParaRPr>
                    </a:p>
                  </a:txBody>
                  <a:tcPr marL="30486" marR="7395" marT="8710" marB="65327" anchor="ctr"/>
                </a:tc>
                <a:tc gridSpan="4">
                  <a:txBody>
                    <a:bodyPr/>
                    <a:lstStyle/>
                    <a:p>
                      <a:pPr marL="0" marR="0" algn="l">
                        <a:lnSpc>
                          <a:spcPct val="107000"/>
                        </a:lnSpc>
                        <a:spcAft>
                          <a:spcPts val="800"/>
                        </a:spcAft>
                      </a:pPr>
                      <a:r>
                        <a:rPr lang="en-US" sz="600" b="1" kern="100" cap="none" spc="0">
                          <a:solidFill>
                            <a:schemeClr val="tx1"/>
                          </a:solidFill>
                          <a:effectLst/>
                        </a:rPr>
                        <a:t>To successfully set up and launch the first day of a farmers' market, providing a platform for local vendors to sell their goods, and ensuring the market's infrastructure and logistics are in place for smooth operation on launch day.</a:t>
                      </a:r>
                      <a:endParaRPr lang="en-US" sz="600" b="1" kern="100" cap="none" spc="0">
                        <a:solidFill>
                          <a:schemeClr val="tx1"/>
                        </a:solidFill>
                        <a:effectLst/>
                        <a:latin typeface="Aptos" panose="020B0004020202020204" pitchFamily="34" charset="0"/>
                        <a:ea typeface="Aptos" panose="020B0004020202020204" pitchFamily="34" charset="0"/>
                        <a:cs typeface="Arial" panose="020B0604020202020204" pitchFamily="34" charset="0"/>
                      </a:endParaRPr>
                    </a:p>
                  </a:txBody>
                  <a:tcPr marL="30486" marR="7395" marT="8710" marB="65327"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842413463"/>
                  </a:ext>
                </a:extLst>
              </a:tr>
              <a:tr h="686724">
                <a:tc>
                  <a:txBody>
                    <a:bodyPr/>
                    <a:lstStyle/>
                    <a:p>
                      <a:pPr marL="0" marR="113665" algn="r">
                        <a:lnSpc>
                          <a:spcPct val="107000"/>
                        </a:lnSpc>
                        <a:spcAft>
                          <a:spcPts val="800"/>
                        </a:spcAft>
                      </a:pPr>
                      <a:r>
                        <a:rPr lang="en-US" sz="600" b="1" kern="100" cap="none" spc="0">
                          <a:solidFill>
                            <a:schemeClr val="tx1"/>
                          </a:solidFill>
                          <a:effectLst/>
                        </a:rPr>
                        <a:t>Important stakeholders</a:t>
                      </a:r>
                      <a:endParaRPr lang="en-US" sz="600" b="1" kern="100" cap="none" spc="0">
                        <a:solidFill>
                          <a:schemeClr val="tx1"/>
                        </a:solidFill>
                        <a:effectLst/>
                        <a:latin typeface="Aptos" panose="020B0004020202020204" pitchFamily="34" charset="0"/>
                        <a:ea typeface="Aptos" panose="020B0004020202020204" pitchFamily="34" charset="0"/>
                        <a:cs typeface="Arial" panose="020B0604020202020204" pitchFamily="34" charset="0"/>
                      </a:endParaRPr>
                    </a:p>
                  </a:txBody>
                  <a:tcPr marL="30486" marR="7395" marT="8710" marB="65327" anchor="ctr"/>
                </a:tc>
                <a:tc gridSpan="4">
                  <a:txBody>
                    <a:bodyPr/>
                    <a:lstStyle/>
                    <a:p>
                      <a:pPr marL="171450" marR="0" lvl="0" indent="-171450" algn="l" rtl="0">
                        <a:lnSpc>
                          <a:spcPct val="115000"/>
                        </a:lnSpc>
                        <a:buFont typeface="Arial" panose="020B0604020202020204" pitchFamily="34" charset="0"/>
                        <a:buChar char="•"/>
                      </a:pPr>
                      <a:r>
                        <a:rPr lang="en-US" sz="600" b="1" kern="100" cap="none" spc="0" dirty="0">
                          <a:solidFill>
                            <a:schemeClr val="tx1"/>
                          </a:solidFill>
                          <a:effectLst/>
                        </a:rPr>
                        <a:t>Local Community: The potential customers of the market.</a:t>
                      </a:r>
                    </a:p>
                    <a:p>
                      <a:pPr marL="171450" marR="0" lvl="0" indent="-171450" algn="l">
                        <a:lnSpc>
                          <a:spcPct val="115000"/>
                        </a:lnSpc>
                        <a:buFont typeface="Arial" panose="020B0604020202020204" pitchFamily="34" charset="0"/>
                        <a:buChar char="•"/>
                      </a:pPr>
                      <a:r>
                        <a:rPr lang="en-US" sz="600" b="1" kern="100" cap="none" spc="0" dirty="0">
                          <a:solidFill>
                            <a:schemeClr val="tx1"/>
                          </a:solidFill>
                          <a:effectLst/>
                        </a:rPr>
                        <a:t>Farmers/Vendors: Local producers and artisans participating in the market.</a:t>
                      </a:r>
                    </a:p>
                    <a:p>
                      <a:pPr marL="171450" marR="0" lvl="0" indent="-171450" algn="l">
                        <a:lnSpc>
                          <a:spcPct val="115000"/>
                        </a:lnSpc>
                        <a:buFont typeface="Arial" panose="020B0604020202020204" pitchFamily="34" charset="0"/>
                        <a:buChar char="•"/>
                      </a:pPr>
                      <a:r>
                        <a:rPr lang="en-US" sz="600" b="1" kern="100" cap="none" spc="0" dirty="0">
                          <a:solidFill>
                            <a:schemeClr val="tx1"/>
                          </a:solidFill>
                          <a:effectLst/>
                        </a:rPr>
                        <a:t>Local Authorities/Regulatory Bodies: Ensuring all legal and health requirements are met for the market setup.</a:t>
                      </a:r>
                    </a:p>
                    <a:p>
                      <a:pPr marL="171450" marR="0" lvl="0" indent="-171450" algn="l">
                        <a:lnSpc>
                          <a:spcPct val="115000"/>
                        </a:lnSpc>
                        <a:buFont typeface="Arial" panose="020B0604020202020204" pitchFamily="34" charset="0"/>
                        <a:buChar char="•"/>
                      </a:pPr>
                      <a:r>
                        <a:rPr lang="en-US" sz="600" b="1" kern="100" cap="none" spc="0" dirty="0">
                          <a:solidFill>
                            <a:schemeClr val="tx1"/>
                          </a:solidFill>
                          <a:effectLst/>
                        </a:rPr>
                        <a:t>Project Team Members: Responsible for planning and execution.</a:t>
                      </a:r>
                    </a:p>
                    <a:p>
                      <a:pPr marL="171450" marR="0" lvl="0" indent="-171450" algn="l">
                        <a:lnSpc>
                          <a:spcPct val="115000"/>
                        </a:lnSpc>
                        <a:spcAft>
                          <a:spcPts val="800"/>
                        </a:spcAft>
                        <a:buFont typeface="Arial" panose="020B0604020202020204" pitchFamily="34" charset="0"/>
                        <a:buChar char="•"/>
                      </a:pPr>
                      <a:r>
                        <a:rPr lang="en-US" sz="600" b="1" kern="100" cap="none" spc="0" dirty="0">
                          <a:solidFill>
                            <a:schemeClr val="tx1"/>
                          </a:solidFill>
                          <a:effectLst/>
                        </a:rPr>
                        <a:t>Marketing Partners: Responsible for advertising and publicizing the market before its launch.</a:t>
                      </a:r>
                      <a:endParaRPr lang="en-US" sz="600" b="1" kern="100" cap="none" spc="0" dirty="0">
                        <a:solidFill>
                          <a:schemeClr val="tx1"/>
                        </a:solidFill>
                        <a:effectLst/>
                        <a:latin typeface="Aptos" panose="020B0004020202020204" pitchFamily="34" charset="0"/>
                        <a:ea typeface="Aptos" panose="020B0004020202020204" pitchFamily="34" charset="0"/>
                        <a:cs typeface="Arial" panose="020B0604020202020204" pitchFamily="34" charset="0"/>
                      </a:endParaRPr>
                    </a:p>
                  </a:txBody>
                  <a:tcPr marL="30486" marR="7395" marT="8710" marB="65327"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986298733"/>
                  </a:ext>
                </a:extLst>
              </a:tr>
              <a:tr h="1087399">
                <a:tc>
                  <a:txBody>
                    <a:bodyPr/>
                    <a:lstStyle/>
                    <a:p>
                      <a:pPr marL="0" marR="113665" algn="r">
                        <a:lnSpc>
                          <a:spcPct val="107000"/>
                        </a:lnSpc>
                        <a:spcAft>
                          <a:spcPts val="800"/>
                        </a:spcAft>
                      </a:pPr>
                      <a:r>
                        <a:rPr lang="en-US" sz="600" b="1" kern="100" cap="none" spc="0">
                          <a:solidFill>
                            <a:schemeClr val="tx1"/>
                          </a:solidFill>
                          <a:effectLst/>
                        </a:rPr>
                        <a:t>Risks</a:t>
                      </a:r>
                      <a:endParaRPr lang="en-US" sz="600" b="1" kern="100" cap="none" spc="0">
                        <a:solidFill>
                          <a:schemeClr val="tx1"/>
                        </a:solidFill>
                        <a:effectLst/>
                        <a:latin typeface="Aptos" panose="020B0004020202020204" pitchFamily="34" charset="0"/>
                        <a:ea typeface="Aptos" panose="020B0004020202020204" pitchFamily="34" charset="0"/>
                        <a:cs typeface="Arial" panose="020B0604020202020204" pitchFamily="34" charset="0"/>
                      </a:endParaRPr>
                    </a:p>
                  </a:txBody>
                  <a:tcPr marL="30486" marR="7395" marT="8710" marB="65327" anchor="ctr"/>
                </a:tc>
                <a:tc gridSpan="4">
                  <a:txBody>
                    <a:bodyPr/>
                    <a:lstStyle/>
                    <a:p>
                      <a:pPr marL="171450" marR="0" lvl="0" indent="-171450" algn="l" rtl="0">
                        <a:lnSpc>
                          <a:spcPct val="115000"/>
                        </a:lnSpc>
                        <a:buFont typeface="Arial" panose="020B0604020202020204" pitchFamily="34" charset="0"/>
                        <a:buChar char="•"/>
                      </a:pPr>
                      <a:r>
                        <a:rPr lang="en-US" sz="600" b="1" kern="100" cap="none" spc="0" dirty="0">
                          <a:solidFill>
                            <a:schemeClr val="tx1"/>
                          </a:solidFill>
                          <a:effectLst/>
                        </a:rPr>
                        <a:t>Vendor Non-participation or Delayed Sign-ups:</a:t>
                      </a:r>
                      <a:br>
                        <a:rPr lang="en-US" sz="600" b="1" kern="100" cap="none" spc="0" dirty="0">
                          <a:solidFill>
                            <a:schemeClr val="tx1"/>
                          </a:solidFill>
                          <a:effectLst/>
                        </a:rPr>
                      </a:br>
                      <a:r>
                        <a:rPr lang="en-US" sz="600" b="1" kern="100" cap="none" spc="0" dirty="0">
                          <a:solidFill>
                            <a:schemeClr val="tx1"/>
                          </a:solidFill>
                          <a:effectLst/>
                        </a:rPr>
                        <a:t>Mitigated by early vendor outreach and clear contracts.</a:t>
                      </a:r>
                    </a:p>
                    <a:p>
                      <a:pPr marL="171450" marR="0" lvl="0" indent="-171450" algn="l">
                        <a:lnSpc>
                          <a:spcPct val="115000"/>
                        </a:lnSpc>
                        <a:buFont typeface="Arial" panose="020B0604020202020204" pitchFamily="34" charset="0"/>
                        <a:buChar char="•"/>
                      </a:pPr>
                      <a:r>
                        <a:rPr lang="en-US" sz="600" b="1" kern="100" cap="none" spc="0" dirty="0">
                          <a:solidFill>
                            <a:schemeClr val="tx1"/>
                          </a:solidFill>
                          <a:effectLst/>
                        </a:rPr>
                        <a:t>Permit Delays or Legal Hurdles:</a:t>
                      </a:r>
                      <a:br>
                        <a:rPr lang="en-US" sz="600" b="1" kern="100" cap="none" spc="0" dirty="0">
                          <a:solidFill>
                            <a:schemeClr val="tx1"/>
                          </a:solidFill>
                          <a:effectLst/>
                        </a:rPr>
                      </a:br>
                      <a:r>
                        <a:rPr lang="en-US" sz="600" b="1" kern="100" cap="none" spc="0" dirty="0">
                          <a:solidFill>
                            <a:schemeClr val="tx1"/>
                          </a:solidFill>
                          <a:effectLst/>
                        </a:rPr>
                        <a:t>Mitigated by starting the permit process early and close collaboration with local authorities.</a:t>
                      </a:r>
                    </a:p>
                    <a:p>
                      <a:pPr marL="171450" marR="0" lvl="0" indent="-171450" algn="l">
                        <a:lnSpc>
                          <a:spcPct val="115000"/>
                        </a:lnSpc>
                        <a:buFont typeface="Arial" panose="020B0604020202020204" pitchFamily="34" charset="0"/>
                        <a:buChar char="•"/>
                      </a:pPr>
                      <a:r>
                        <a:rPr lang="en-US" sz="600" b="1" kern="100" cap="none" spc="0" dirty="0">
                          <a:solidFill>
                            <a:schemeClr val="tx1"/>
                          </a:solidFill>
                          <a:effectLst/>
                        </a:rPr>
                        <a:t>Weather Impact on Market Setup:</a:t>
                      </a:r>
                      <a:br>
                        <a:rPr lang="en-US" sz="600" b="1" kern="100" cap="none" spc="0" dirty="0">
                          <a:solidFill>
                            <a:schemeClr val="tx1"/>
                          </a:solidFill>
                          <a:effectLst/>
                        </a:rPr>
                      </a:br>
                      <a:r>
                        <a:rPr lang="en-US" sz="600" b="1" kern="100" cap="none" spc="0" dirty="0">
                          <a:solidFill>
                            <a:schemeClr val="tx1"/>
                          </a:solidFill>
                          <a:effectLst/>
                        </a:rPr>
                        <a:t>Mitigated by choosing a location with an indoor contingency or by having flexible plans for outdoor setups.</a:t>
                      </a:r>
                    </a:p>
                    <a:p>
                      <a:pPr marL="171450" marR="0" lvl="0" indent="-171450" algn="l">
                        <a:lnSpc>
                          <a:spcPct val="115000"/>
                        </a:lnSpc>
                        <a:spcAft>
                          <a:spcPts val="800"/>
                        </a:spcAft>
                        <a:buFont typeface="Arial" panose="020B0604020202020204" pitchFamily="34" charset="0"/>
                        <a:buChar char="•"/>
                      </a:pPr>
                      <a:r>
                        <a:rPr lang="en-US" sz="600" b="1" kern="100" cap="none" spc="0" dirty="0">
                          <a:solidFill>
                            <a:schemeClr val="tx1"/>
                          </a:solidFill>
                          <a:effectLst/>
                        </a:rPr>
                        <a:t>Budget Overruns:</a:t>
                      </a:r>
                      <a:br>
                        <a:rPr lang="en-US" sz="600" b="1" kern="100" cap="none" spc="0" dirty="0">
                          <a:solidFill>
                            <a:schemeClr val="tx1"/>
                          </a:solidFill>
                          <a:effectLst/>
                        </a:rPr>
                      </a:br>
                      <a:r>
                        <a:rPr lang="en-US" sz="600" b="1" kern="100" cap="none" spc="0" dirty="0">
                          <a:solidFill>
                            <a:schemeClr val="tx1"/>
                          </a:solidFill>
                          <a:effectLst/>
                        </a:rPr>
                        <a:t>Managed by carefully tracking all expenses and adjusting plans where necessary to stay within the approved budget.</a:t>
                      </a:r>
                      <a:endParaRPr lang="en-US" sz="600" b="1" kern="100" cap="none" spc="0" dirty="0">
                        <a:solidFill>
                          <a:schemeClr val="tx1"/>
                        </a:solidFill>
                        <a:effectLst/>
                        <a:latin typeface="Aptos" panose="020B0004020202020204" pitchFamily="34" charset="0"/>
                        <a:ea typeface="Aptos" panose="020B0004020202020204" pitchFamily="34" charset="0"/>
                        <a:cs typeface="Arial" panose="020B0604020202020204" pitchFamily="34" charset="0"/>
                      </a:endParaRPr>
                    </a:p>
                  </a:txBody>
                  <a:tcPr marL="30486" marR="7395" marT="8710" marB="65327"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742061701"/>
                  </a:ext>
                </a:extLst>
              </a:tr>
              <a:tr h="180679">
                <a:tc>
                  <a:txBody>
                    <a:bodyPr/>
                    <a:lstStyle/>
                    <a:p>
                      <a:pPr marL="0" marR="113665" algn="r">
                        <a:lnSpc>
                          <a:spcPct val="107000"/>
                        </a:lnSpc>
                        <a:spcAft>
                          <a:spcPts val="800"/>
                        </a:spcAft>
                      </a:pPr>
                      <a:r>
                        <a:rPr lang="en-US" sz="600" b="1" kern="100" cap="none" spc="0">
                          <a:solidFill>
                            <a:schemeClr val="tx1"/>
                          </a:solidFill>
                          <a:effectLst/>
                        </a:rPr>
                        <a:t>Total project budget</a:t>
                      </a:r>
                      <a:endParaRPr lang="en-US" sz="600" b="1" kern="100" cap="none" spc="0">
                        <a:solidFill>
                          <a:schemeClr val="tx1"/>
                        </a:solidFill>
                        <a:effectLst/>
                        <a:latin typeface="Aptos" panose="020B0004020202020204" pitchFamily="34" charset="0"/>
                        <a:ea typeface="Aptos" panose="020B0004020202020204" pitchFamily="34" charset="0"/>
                        <a:cs typeface="Arial" panose="020B0604020202020204" pitchFamily="34" charset="0"/>
                      </a:endParaRPr>
                    </a:p>
                  </a:txBody>
                  <a:tcPr marL="30486" marR="7395" marT="8710" marB="65327" anchor="ctr"/>
                </a:tc>
                <a:tc gridSpan="4">
                  <a:txBody>
                    <a:bodyPr/>
                    <a:lstStyle/>
                    <a:p>
                      <a:pPr marL="0" marR="0" algn="l">
                        <a:lnSpc>
                          <a:spcPct val="107000"/>
                        </a:lnSpc>
                        <a:spcAft>
                          <a:spcPts val="800"/>
                        </a:spcAft>
                      </a:pPr>
                      <a:r>
                        <a:rPr lang="en-US" sz="600" b="1" kern="100" cap="none" spc="0">
                          <a:solidFill>
                            <a:schemeClr val="tx1"/>
                          </a:solidFill>
                          <a:effectLst/>
                        </a:rPr>
                        <a:t>€24,500</a:t>
                      </a:r>
                      <a:endParaRPr lang="en-US" sz="600" b="1" kern="100" cap="none" spc="0">
                        <a:solidFill>
                          <a:schemeClr val="tx1"/>
                        </a:solidFill>
                        <a:effectLst/>
                        <a:latin typeface="Aptos" panose="020B0004020202020204" pitchFamily="34" charset="0"/>
                        <a:ea typeface="Aptos" panose="020B0004020202020204" pitchFamily="34" charset="0"/>
                        <a:cs typeface="Arial" panose="020B0604020202020204" pitchFamily="34" charset="0"/>
                      </a:endParaRPr>
                    </a:p>
                  </a:txBody>
                  <a:tcPr marL="30486" marR="7395" marT="8710" marB="65327"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820479972"/>
                  </a:ext>
                </a:extLst>
              </a:tr>
              <a:tr h="631559">
                <a:tc>
                  <a:txBody>
                    <a:bodyPr/>
                    <a:lstStyle/>
                    <a:p>
                      <a:pPr marL="0" marR="113665" algn="r">
                        <a:lnSpc>
                          <a:spcPct val="107000"/>
                        </a:lnSpc>
                        <a:spcAft>
                          <a:spcPts val="800"/>
                        </a:spcAft>
                      </a:pPr>
                      <a:r>
                        <a:rPr lang="en-US" sz="600" b="1" kern="100" cap="none" spc="0">
                          <a:solidFill>
                            <a:schemeClr val="tx1"/>
                          </a:solidFill>
                          <a:effectLst/>
                        </a:rPr>
                        <a:t>Costs </a:t>
                      </a:r>
                    </a:p>
                    <a:p>
                      <a:pPr marL="0" marR="113665" algn="r">
                        <a:lnSpc>
                          <a:spcPct val="107000"/>
                        </a:lnSpc>
                        <a:spcAft>
                          <a:spcPts val="800"/>
                        </a:spcAft>
                      </a:pPr>
                      <a:r>
                        <a:rPr lang="en-US" sz="600" b="1" kern="100" cap="none" spc="0">
                          <a:solidFill>
                            <a:schemeClr val="tx1"/>
                          </a:solidFill>
                          <a:effectLst/>
                        </a:rPr>
                        <a:t> </a:t>
                      </a:r>
                      <a:endParaRPr lang="en-US" sz="600" b="1" kern="100" cap="none" spc="0">
                        <a:solidFill>
                          <a:schemeClr val="tx1"/>
                        </a:solidFill>
                        <a:effectLst/>
                        <a:latin typeface="Aptos" panose="020B0004020202020204" pitchFamily="34" charset="0"/>
                        <a:ea typeface="Aptos" panose="020B0004020202020204" pitchFamily="34" charset="0"/>
                        <a:cs typeface="Arial" panose="020B0604020202020204" pitchFamily="34" charset="0"/>
                      </a:endParaRPr>
                    </a:p>
                  </a:txBody>
                  <a:tcPr marL="30486" marR="7395" marT="8710" marB="65327" anchor="ctr"/>
                </a:tc>
                <a:tc gridSpan="2">
                  <a:txBody>
                    <a:bodyPr/>
                    <a:lstStyle/>
                    <a:p>
                      <a:pPr marL="0" marR="0">
                        <a:lnSpc>
                          <a:spcPct val="115000"/>
                        </a:lnSpc>
                        <a:spcAft>
                          <a:spcPts val="800"/>
                        </a:spcAft>
                      </a:pPr>
                      <a:r>
                        <a:rPr lang="en-US" sz="600" kern="100" cap="none" spc="0" dirty="0">
                          <a:solidFill>
                            <a:schemeClr val="tx1"/>
                          </a:solidFill>
                          <a:effectLst/>
                        </a:rPr>
                        <a:t>Human Resources: €8,500</a:t>
                      </a:r>
                    </a:p>
                    <a:p>
                      <a:pPr marL="0" marR="0">
                        <a:lnSpc>
                          <a:spcPct val="115000"/>
                        </a:lnSpc>
                        <a:spcAft>
                          <a:spcPts val="800"/>
                        </a:spcAft>
                      </a:pPr>
                      <a:r>
                        <a:rPr lang="en-US" sz="600" kern="100" cap="none" spc="0" dirty="0">
                          <a:solidFill>
                            <a:schemeClr val="tx1"/>
                          </a:solidFill>
                          <a:effectLst/>
                        </a:rPr>
                        <a:t>Internal: Not Calculated</a:t>
                      </a:r>
                    </a:p>
                    <a:p>
                      <a:pPr marL="0" marR="0">
                        <a:lnSpc>
                          <a:spcPct val="115000"/>
                        </a:lnSpc>
                        <a:spcAft>
                          <a:spcPts val="800"/>
                        </a:spcAft>
                      </a:pPr>
                      <a:r>
                        <a:rPr lang="en-US" sz="600" kern="100" cap="none" spc="0" dirty="0">
                          <a:solidFill>
                            <a:schemeClr val="tx1"/>
                          </a:solidFill>
                          <a:effectLst/>
                        </a:rPr>
                        <a:t>External: Not Calculated</a:t>
                      </a:r>
                    </a:p>
                    <a:p>
                      <a:pPr marL="0" marR="0">
                        <a:lnSpc>
                          <a:spcPct val="115000"/>
                        </a:lnSpc>
                        <a:spcAft>
                          <a:spcPts val="800"/>
                        </a:spcAft>
                      </a:pPr>
                      <a:r>
                        <a:rPr lang="en-US" sz="600" kern="100" cap="none" spc="0" dirty="0">
                          <a:solidFill>
                            <a:schemeClr val="tx1"/>
                          </a:solidFill>
                          <a:effectLst/>
                        </a:rPr>
                        <a:t>Risk Surcharge: €4,400</a:t>
                      </a:r>
                      <a:endParaRPr lang="en-US" sz="600" kern="100" cap="none" spc="0" dirty="0">
                        <a:solidFill>
                          <a:schemeClr val="tx1"/>
                        </a:solidFill>
                        <a:effectLst/>
                        <a:latin typeface="Aptos" panose="020B0004020202020204" pitchFamily="34" charset="0"/>
                        <a:ea typeface="Aptos" panose="020B0004020202020204" pitchFamily="34" charset="0"/>
                        <a:cs typeface="Arial" panose="020B0604020202020204" pitchFamily="34" charset="0"/>
                      </a:endParaRPr>
                    </a:p>
                  </a:txBody>
                  <a:tcPr marL="30486" marR="7395" marT="8710" marB="65327" anchor="ctr"/>
                </a:tc>
                <a:tc hMerge="1">
                  <a:txBody>
                    <a:bodyPr/>
                    <a:lstStyle/>
                    <a:p>
                      <a:endParaRPr lang="en-US"/>
                    </a:p>
                  </a:txBody>
                  <a:tcPr/>
                </a:tc>
                <a:tc gridSpan="2">
                  <a:txBody>
                    <a:bodyPr/>
                    <a:lstStyle/>
                    <a:p>
                      <a:pPr marL="0" marR="0" algn="l">
                        <a:lnSpc>
                          <a:spcPct val="107000"/>
                        </a:lnSpc>
                        <a:spcAft>
                          <a:spcPts val="800"/>
                        </a:spcAft>
                      </a:pPr>
                      <a:r>
                        <a:rPr lang="en-US" sz="600" b="1" kern="100" cap="none" spc="0">
                          <a:solidFill>
                            <a:schemeClr val="tx1"/>
                          </a:solidFill>
                          <a:effectLst/>
                        </a:rPr>
                        <a:t>Material: €11,150</a:t>
                      </a:r>
                      <a:endParaRPr lang="en-US" sz="600" b="1" kern="100" cap="none" spc="0">
                        <a:solidFill>
                          <a:schemeClr val="tx1"/>
                        </a:solidFill>
                        <a:effectLst/>
                        <a:latin typeface="Aptos" panose="020B0004020202020204" pitchFamily="34" charset="0"/>
                        <a:ea typeface="Aptos" panose="020B0004020202020204" pitchFamily="34" charset="0"/>
                        <a:cs typeface="Arial" panose="020B0604020202020204" pitchFamily="34" charset="0"/>
                      </a:endParaRPr>
                    </a:p>
                  </a:txBody>
                  <a:tcPr marL="30486" marR="7395" marT="8710" marB="65327" anchor="ctr"/>
                </a:tc>
                <a:tc hMerge="1">
                  <a:txBody>
                    <a:bodyPr/>
                    <a:lstStyle/>
                    <a:p>
                      <a:endParaRPr lang="en-US"/>
                    </a:p>
                  </a:txBody>
                  <a:tcPr/>
                </a:tc>
                <a:extLst>
                  <a:ext uri="{0D108BD9-81ED-4DB2-BD59-A6C34878D82A}">
                    <a16:rowId xmlns:a16="http://schemas.microsoft.com/office/drawing/2014/main" val="1486863083"/>
                  </a:ext>
                </a:extLst>
              </a:tr>
              <a:tr h="180679">
                <a:tc>
                  <a:txBody>
                    <a:bodyPr/>
                    <a:lstStyle/>
                    <a:p>
                      <a:pPr marL="0" marR="113665" algn="r">
                        <a:lnSpc>
                          <a:spcPct val="107000"/>
                        </a:lnSpc>
                        <a:spcAft>
                          <a:spcPts val="800"/>
                        </a:spcAft>
                      </a:pPr>
                      <a:r>
                        <a:rPr lang="en-US" sz="600" b="1" kern="100" cap="none" spc="0">
                          <a:solidFill>
                            <a:schemeClr val="tx1"/>
                          </a:solidFill>
                          <a:effectLst/>
                        </a:rPr>
                        <a:t>Time frame </a:t>
                      </a:r>
                      <a:endParaRPr lang="en-US" sz="600" b="1" kern="100" cap="none" spc="0">
                        <a:solidFill>
                          <a:schemeClr val="tx1"/>
                        </a:solidFill>
                        <a:effectLst/>
                        <a:latin typeface="Aptos" panose="020B0004020202020204" pitchFamily="34" charset="0"/>
                        <a:ea typeface="Aptos" panose="020B0004020202020204" pitchFamily="34" charset="0"/>
                        <a:cs typeface="Arial" panose="020B0604020202020204" pitchFamily="34" charset="0"/>
                      </a:endParaRPr>
                    </a:p>
                  </a:txBody>
                  <a:tcPr marL="30486" marR="7395" marT="8710" marB="65327" anchor="ctr"/>
                </a:tc>
                <a:tc gridSpan="2">
                  <a:txBody>
                    <a:bodyPr/>
                    <a:lstStyle/>
                    <a:p>
                      <a:pPr marL="0" marR="0">
                        <a:lnSpc>
                          <a:spcPct val="107000"/>
                        </a:lnSpc>
                        <a:spcAft>
                          <a:spcPts val="800"/>
                        </a:spcAft>
                      </a:pPr>
                      <a:r>
                        <a:rPr lang="en-US" sz="600" kern="100" cap="none" spc="0">
                          <a:solidFill>
                            <a:schemeClr val="tx1"/>
                          </a:solidFill>
                          <a:effectLst/>
                        </a:rPr>
                        <a:t>Start: 11.10.24</a:t>
                      </a:r>
                      <a:endParaRPr lang="en-US" sz="600" kern="100" cap="none" spc="0">
                        <a:solidFill>
                          <a:schemeClr val="tx1"/>
                        </a:solidFill>
                        <a:effectLst/>
                        <a:latin typeface="Aptos" panose="020B0004020202020204" pitchFamily="34" charset="0"/>
                        <a:ea typeface="Aptos" panose="020B0004020202020204" pitchFamily="34" charset="0"/>
                        <a:cs typeface="Arial" panose="020B0604020202020204" pitchFamily="34" charset="0"/>
                      </a:endParaRPr>
                    </a:p>
                  </a:txBody>
                  <a:tcPr marL="30486" marR="7395" marT="8710" marB="65327" anchor="ctr"/>
                </a:tc>
                <a:tc hMerge="1">
                  <a:txBody>
                    <a:bodyPr/>
                    <a:lstStyle/>
                    <a:p>
                      <a:endParaRPr lang="en-US"/>
                    </a:p>
                  </a:txBody>
                  <a:tcPr/>
                </a:tc>
                <a:tc gridSpan="2">
                  <a:txBody>
                    <a:bodyPr/>
                    <a:lstStyle/>
                    <a:p>
                      <a:pPr marL="0" marR="0" algn="l">
                        <a:lnSpc>
                          <a:spcPct val="107000"/>
                        </a:lnSpc>
                        <a:spcAft>
                          <a:spcPts val="800"/>
                        </a:spcAft>
                      </a:pPr>
                      <a:r>
                        <a:rPr lang="en-US" sz="600" b="1" kern="100" cap="none" spc="0">
                          <a:solidFill>
                            <a:schemeClr val="tx1"/>
                          </a:solidFill>
                          <a:effectLst/>
                        </a:rPr>
                        <a:t>Finish: 10.01.25</a:t>
                      </a:r>
                      <a:endParaRPr lang="en-US" sz="600" b="1" kern="100" cap="none" spc="0">
                        <a:solidFill>
                          <a:schemeClr val="tx1"/>
                        </a:solidFill>
                        <a:effectLst/>
                        <a:latin typeface="Aptos" panose="020B0004020202020204" pitchFamily="34" charset="0"/>
                        <a:ea typeface="Aptos" panose="020B0004020202020204" pitchFamily="34" charset="0"/>
                        <a:cs typeface="Arial" panose="020B0604020202020204" pitchFamily="34" charset="0"/>
                      </a:endParaRPr>
                    </a:p>
                  </a:txBody>
                  <a:tcPr marL="30486" marR="7395" marT="8710" marB="65327" anchor="ctr"/>
                </a:tc>
                <a:tc hMerge="1">
                  <a:txBody>
                    <a:bodyPr/>
                    <a:lstStyle/>
                    <a:p>
                      <a:endParaRPr lang="en-US"/>
                    </a:p>
                  </a:txBody>
                  <a:tcPr/>
                </a:tc>
                <a:extLst>
                  <a:ext uri="{0D108BD9-81ED-4DB2-BD59-A6C34878D82A}">
                    <a16:rowId xmlns:a16="http://schemas.microsoft.com/office/drawing/2014/main" val="1725944068"/>
                  </a:ext>
                </a:extLst>
              </a:tr>
              <a:tr h="924928">
                <a:tc>
                  <a:txBody>
                    <a:bodyPr/>
                    <a:lstStyle/>
                    <a:p>
                      <a:pPr marL="0" marR="113665" algn="r">
                        <a:lnSpc>
                          <a:spcPct val="107000"/>
                        </a:lnSpc>
                        <a:spcAft>
                          <a:spcPts val="800"/>
                        </a:spcAft>
                      </a:pPr>
                      <a:r>
                        <a:rPr lang="en-US" sz="600" b="1" kern="100" cap="none" spc="0">
                          <a:solidFill>
                            <a:schemeClr val="tx1"/>
                          </a:solidFill>
                          <a:effectLst/>
                        </a:rPr>
                        <a:t>Important milestones</a:t>
                      </a:r>
                      <a:endParaRPr lang="en-US" sz="600" b="1" kern="100" cap="none" spc="0">
                        <a:solidFill>
                          <a:schemeClr val="tx1"/>
                        </a:solidFill>
                        <a:effectLst/>
                        <a:latin typeface="Aptos" panose="020B0004020202020204" pitchFamily="34" charset="0"/>
                        <a:ea typeface="Aptos" panose="020B0004020202020204" pitchFamily="34" charset="0"/>
                        <a:cs typeface="Arial" panose="020B0604020202020204" pitchFamily="34" charset="0"/>
                      </a:endParaRPr>
                    </a:p>
                  </a:txBody>
                  <a:tcPr marL="30486" marR="7395" marT="8710" marB="65327" anchor="ctr"/>
                </a:tc>
                <a:tc gridSpan="4">
                  <a:txBody>
                    <a:bodyPr/>
                    <a:lstStyle/>
                    <a:p>
                      <a:pPr marL="0" marR="0" algn="l">
                        <a:lnSpc>
                          <a:spcPct val="150000"/>
                        </a:lnSpc>
                        <a:spcAft>
                          <a:spcPts val="800"/>
                        </a:spcAft>
                      </a:pPr>
                      <a:r>
                        <a:rPr lang="en-US" sz="600" b="1" kern="100" cap="none" spc="0" dirty="0">
                          <a:solidFill>
                            <a:schemeClr val="tx1"/>
                          </a:solidFill>
                          <a:effectLst/>
                        </a:rPr>
                        <a:t>Market Research &amp; Location Secured: 24.10.24</a:t>
                      </a:r>
                    </a:p>
                    <a:p>
                      <a:pPr marL="0" marR="0" algn="l">
                        <a:lnSpc>
                          <a:spcPct val="150000"/>
                        </a:lnSpc>
                        <a:spcAft>
                          <a:spcPts val="800"/>
                        </a:spcAft>
                      </a:pPr>
                      <a:r>
                        <a:rPr lang="en-US" sz="600" b="1" kern="100" cap="none" spc="0" dirty="0">
                          <a:solidFill>
                            <a:schemeClr val="tx1"/>
                          </a:solidFill>
                          <a:effectLst/>
                        </a:rPr>
                        <a:t>Vendor Recruitment Complete: 12.12.24</a:t>
                      </a:r>
                    </a:p>
                    <a:p>
                      <a:pPr marL="0" marR="0" algn="l">
                        <a:lnSpc>
                          <a:spcPct val="150000"/>
                        </a:lnSpc>
                        <a:spcAft>
                          <a:spcPts val="800"/>
                        </a:spcAft>
                      </a:pPr>
                      <a:r>
                        <a:rPr lang="en-US" sz="600" b="1" kern="100" cap="none" spc="0" dirty="0">
                          <a:solidFill>
                            <a:schemeClr val="tx1"/>
                          </a:solidFill>
                          <a:effectLst/>
                        </a:rPr>
                        <a:t>Marketing Campaign Launch: 13.12.24</a:t>
                      </a:r>
                    </a:p>
                    <a:p>
                      <a:pPr marL="0" marR="0" algn="l">
                        <a:lnSpc>
                          <a:spcPct val="150000"/>
                        </a:lnSpc>
                        <a:spcAft>
                          <a:spcPts val="800"/>
                        </a:spcAft>
                      </a:pPr>
                      <a:r>
                        <a:rPr lang="en-US" sz="600" b="1" kern="100" cap="none" spc="0" dirty="0">
                          <a:solidFill>
                            <a:schemeClr val="tx1"/>
                          </a:solidFill>
                          <a:effectLst/>
                        </a:rPr>
                        <a:t>Market Setup Complete: 09.01.25</a:t>
                      </a:r>
                    </a:p>
                    <a:p>
                      <a:pPr marL="0" marR="0" algn="l">
                        <a:lnSpc>
                          <a:spcPct val="150000"/>
                        </a:lnSpc>
                        <a:spcAft>
                          <a:spcPts val="800"/>
                        </a:spcAft>
                      </a:pPr>
                      <a:r>
                        <a:rPr lang="en-US" sz="600" b="1" kern="100" cap="none" spc="0" dirty="0">
                          <a:solidFill>
                            <a:schemeClr val="tx1"/>
                          </a:solidFill>
                          <a:effectLst/>
                        </a:rPr>
                        <a:t>Market Opening Day: 10.01.25</a:t>
                      </a:r>
                      <a:endParaRPr lang="en-US" sz="600" b="1" kern="100" cap="none" spc="0" dirty="0">
                        <a:solidFill>
                          <a:schemeClr val="tx1"/>
                        </a:solidFill>
                        <a:effectLst/>
                        <a:latin typeface="Aptos" panose="020B0004020202020204" pitchFamily="34" charset="0"/>
                        <a:ea typeface="Aptos" panose="020B0004020202020204" pitchFamily="34" charset="0"/>
                        <a:cs typeface="Arial" panose="020B0604020202020204" pitchFamily="34" charset="0"/>
                      </a:endParaRPr>
                    </a:p>
                  </a:txBody>
                  <a:tcPr marL="30486" marR="7395" marT="8710" marB="65327"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84851622"/>
                  </a:ext>
                </a:extLst>
              </a:tr>
            </a:tbl>
          </a:graphicData>
        </a:graphic>
      </p:graphicFrame>
    </p:spTree>
    <p:extLst>
      <p:ext uri="{BB962C8B-B14F-4D97-AF65-F5344CB8AC3E}">
        <p14:creationId xmlns:p14="http://schemas.microsoft.com/office/powerpoint/2010/main" val="75549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50041" y="586855"/>
            <a:ext cx="2401025" cy="3387497"/>
          </a:xfrm>
        </p:spPr>
        <p:txBody>
          <a:bodyPr anchor="b">
            <a:normAutofit/>
          </a:bodyPr>
          <a:lstStyle/>
          <a:p>
            <a:pPr algn="r"/>
            <a:r>
              <a:rPr lang="en-US" sz="3500">
                <a:solidFill>
                  <a:srgbClr val="FFFFFF"/>
                </a:solidFill>
              </a:rPr>
              <a:t>Goals of the Project</a:t>
            </a:r>
          </a:p>
        </p:txBody>
      </p:sp>
      <p:sp>
        <p:nvSpPr>
          <p:cNvPr id="3" name="Content Placeholder 2"/>
          <p:cNvSpPr>
            <a:spLocks noGrp="1"/>
          </p:cNvSpPr>
          <p:nvPr>
            <p:ph idx="1"/>
          </p:nvPr>
        </p:nvSpPr>
        <p:spPr>
          <a:xfrm>
            <a:off x="3607694" y="649480"/>
            <a:ext cx="4916510" cy="5546047"/>
          </a:xfrm>
        </p:spPr>
        <p:txBody>
          <a:bodyPr anchor="ctr">
            <a:normAutofit/>
          </a:bodyPr>
          <a:lstStyle/>
          <a:p>
            <a:r>
              <a:rPr lang="en-US" sz="1700"/>
              <a:t>1. Successfully launch the Farmers' Market within the set timeline.</a:t>
            </a:r>
          </a:p>
          <a:p>
            <a:r>
              <a:rPr lang="en-US" sz="1700"/>
              <a:t>2. Ensure collaboration among team members for smooth execution.</a:t>
            </a:r>
          </a:p>
          <a:p>
            <a:r>
              <a:rPr lang="en-US" sz="1700"/>
              <a:t>3. Provide an accessible and organized venue for farmers and artisans.</a:t>
            </a:r>
          </a:p>
          <a:p>
            <a:r>
              <a:rPr lang="en-US" sz="1700"/>
              <a:t>4. Promote sustainability through locally sourced products.</a:t>
            </a:r>
          </a:p>
          <a:p>
            <a:r>
              <a:rPr lang="en-US" sz="1700"/>
              <a:t>5. Attract and engage vendors and customers via targeted marketing.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22632" y="1922631"/>
            <a:ext cx="6875818" cy="3030558"/>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63321" y="3165298"/>
            <a:ext cx="4355594" cy="302895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742858" y="2085760"/>
            <a:ext cx="6857572" cy="268605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Freeform: Shape 30">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1161554" y="1712395"/>
            <a:ext cx="4808302" cy="3066500"/>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F1A5E3F8-BFAF-7CF0-6707-69E83B1E462F}"/>
              </a:ext>
            </a:extLst>
          </p:cNvPr>
          <p:cNvSpPr>
            <a:spLocks noGrp="1"/>
          </p:cNvSpPr>
          <p:nvPr>
            <p:ph type="title"/>
          </p:nvPr>
        </p:nvSpPr>
        <p:spPr>
          <a:xfrm>
            <a:off x="434164" y="1053484"/>
            <a:ext cx="2160621" cy="4046835"/>
          </a:xfrm>
        </p:spPr>
        <p:txBody>
          <a:bodyPr vert="horz" lIns="91440" tIns="45720" rIns="91440" bIns="45720" rtlCol="0" anchor="t">
            <a:noAutofit/>
          </a:bodyPr>
          <a:lstStyle/>
          <a:p>
            <a:pPr algn="l" defTabSz="914400">
              <a:lnSpc>
                <a:spcPct val="90000"/>
              </a:lnSpc>
            </a:pPr>
            <a:r>
              <a:rPr lang="en-US" sz="1000" b="1" kern="1200" dirty="0">
                <a:solidFill>
                  <a:srgbClr val="FFFFFF"/>
                </a:solidFill>
                <a:latin typeface="+mj-lt"/>
                <a:ea typeface="+mj-ea"/>
                <a:cs typeface="+mj-cs"/>
              </a:rPr>
              <a:t>Sc-1 (Secure a Location)</a:t>
            </a:r>
            <a:r>
              <a:rPr lang="en-US" sz="1000" kern="1200" dirty="0">
                <a:solidFill>
                  <a:srgbClr val="FFFFFF"/>
                </a:solidFill>
                <a:latin typeface="+mj-lt"/>
                <a:ea typeface="+mj-ea"/>
                <a:cs typeface="+mj-cs"/>
              </a:rPr>
              <a:t> &amp; </a:t>
            </a:r>
            <a:r>
              <a:rPr lang="en-US" sz="1000" b="1" kern="1200" dirty="0">
                <a:solidFill>
                  <a:srgbClr val="FFFFFF"/>
                </a:solidFill>
                <a:latin typeface="+mj-lt"/>
                <a:ea typeface="+mj-ea"/>
                <a:cs typeface="+mj-cs"/>
              </a:rPr>
              <a:t>Ti-1 (Complete Setup)</a:t>
            </a:r>
            <a:r>
              <a:rPr lang="en-US" sz="1000" kern="1200" dirty="0">
                <a:solidFill>
                  <a:srgbClr val="FFFFFF"/>
                </a:solidFill>
                <a:latin typeface="+mj-lt"/>
                <a:ea typeface="+mj-ea"/>
                <a:cs typeface="+mj-cs"/>
              </a:rPr>
              <a:t>:</a:t>
            </a:r>
            <a:br>
              <a:rPr lang="en-US" sz="1000" kern="1200" dirty="0">
                <a:solidFill>
                  <a:srgbClr val="FFFFFF"/>
                </a:solidFill>
                <a:latin typeface="+mj-lt"/>
                <a:ea typeface="+mj-ea"/>
                <a:cs typeface="+mj-cs"/>
              </a:rPr>
            </a:br>
            <a:r>
              <a:rPr lang="en-US" sz="1000" b="1" kern="1200" dirty="0">
                <a:solidFill>
                  <a:srgbClr val="FFFFFF"/>
                </a:solidFill>
                <a:latin typeface="+mj-lt"/>
                <a:ea typeface="+mj-ea"/>
                <a:cs typeface="+mj-cs"/>
              </a:rPr>
              <a:t>Type</a:t>
            </a:r>
            <a:r>
              <a:rPr lang="en-US" sz="1000" kern="1200" dirty="0">
                <a:solidFill>
                  <a:srgbClr val="FFFFFF"/>
                </a:solidFill>
                <a:latin typeface="+mj-lt"/>
                <a:ea typeface="+mj-ea"/>
                <a:cs typeface="+mj-cs"/>
              </a:rPr>
              <a:t>: Complementary</a:t>
            </a:r>
            <a:br>
              <a:rPr lang="en-US" sz="1000" kern="1200" dirty="0">
                <a:solidFill>
                  <a:srgbClr val="FFFFFF"/>
                </a:solidFill>
                <a:latin typeface="+mj-lt"/>
                <a:ea typeface="+mj-ea"/>
                <a:cs typeface="+mj-cs"/>
              </a:rPr>
            </a:br>
            <a:r>
              <a:rPr lang="en-US" sz="1000" b="1" kern="1200" dirty="0">
                <a:solidFill>
                  <a:srgbClr val="FFFFFF"/>
                </a:solidFill>
                <a:latin typeface="+mj-lt"/>
                <a:ea typeface="+mj-ea"/>
                <a:cs typeface="+mj-cs"/>
              </a:rPr>
              <a:t>Summary</a:t>
            </a:r>
            <a:r>
              <a:rPr lang="en-US" sz="1000" kern="1200" dirty="0">
                <a:solidFill>
                  <a:srgbClr val="FFFFFF"/>
                </a:solidFill>
                <a:latin typeface="+mj-lt"/>
                <a:ea typeface="+mj-ea"/>
                <a:cs typeface="+mj-cs"/>
              </a:rPr>
              <a:t>: A secured location is essential for completing the setup, as it provides the foundation for infrastructure and stall installation.</a:t>
            </a:r>
            <a:br>
              <a:rPr lang="en-US" sz="1000" kern="1200" dirty="0">
                <a:solidFill>
                  <a:srgbClr val="FFFFFF"/>
                </a:solidFill>
                <a:latin typeface="+mj-lt"/>
                <a:ea typeface="+mj-ea"/>
                <a:cs typeface="+mj-cs"/>
              </a:rPr>
            </a:br>
            <a:r>
              <a:rPr lang="en-US" sz="1000" b="1" kern="1200" dirty="0">
                <a:solidFill>
                  <a:srgbClr val="FFFFFF"/>
                </a:solidFill>
                <a:latin typeface="+mj-lt"/>
                <a:ea typeface="+mj-ea"/>
                <a:cs typeface="+mj-cs"/>
              </a:rPr>
              <a:t>Sc-2 (Obtain Permits)</a:t>
            </a:r>
            <a:r>
              <a:rPr lang="en-US" sz="1000" kern="1200" dirty="0">
                <a:solidFill>
                  <a:srgbClr val="FFFFFF"/>
                </a:solidFill>
                <a:latin typeface="+mj-lt"/>
                <a:ea typeface="+mj-ea"/>
                <a:cs typeface="+mj-cs"/>
              </a:rPr>
              <a:t> &amp; </a:t>
            </a:r>
            <a:r>
              <a:rPr lang="en-US" sz="1000" b="1" kern="1200" dirty="0">
                <a:solidFill>
                  <a:srgbClr val="FFFFFF"/>
                </a:solidFill>
                <a:latin typeface="+mj-lt"/>
                <a:ea typeface="+mj-ea"/>
                <a:cs typeface="+mj-cs"/>
              </a:rPr>
              <a:t>Ti-2 (Launch Market on Time)</a:t>
            </a:r>
            <a:r>
              <a:rPr lang="en-US" sz="1000" kern="1200" dirty="0">
                <a:solidFill>
                  <a:srgbClr val="FFFFFF"/>
                </a:solidFill>
                <a:latin typeface="+mj-lt"/>
                <a:ea typeface="+mj-ea"/>
                <a:cs typeface="+mj-cs"/>
              </a:rPr>
              <a:t>:</a:t>
            </a:r>
            <a:br>
              <a:rPr lang="en-US" sz="1000" kern="1200" dirty="0">
                <a:solidFill>
                  <a:srgbClr val="FFFFFF"/>
                </a:solidFill>
                <a:latin typeface="+mj-lt"/>
                <a:ea typeface="+mj-ea"/>
                <a:cs typeface="+mj-cs"/>
              </a:rPr>
            </a:br>
            <a:r>
              <a:rPr lang="en-US" sz="1000" b="1" kern="1200" dirty="0">
                <a:solidFill>
                  <a:srgbClr val="FFFFFF"/>
                </a:solidFill>
                <a:latin typeface="+mj-lt"/>
                <a:ea typeface="+mj-ea"/>
                <a:cs typeface="+mj-cs"/>
              </a:rPr>
              <a:t>Type</a:t>
            </a:r>
            <a:r>
              <a:rPr lang="en-US" sz="1000" kern="1200" dirty="0">
                <a:solidFill>
                  <a:srgbClr val="FFFFFF"/>
                </a:solidFill>
                <a:latin typeface="+mj-lt"/>
                <a:ea typeface="+mj-ea"/>
                <a:cs typeface="+mj-cs"/>
              </a:rPr>
              <a:t>: Complementary</a:t>
            </a:r>
            <a:br>
              <a:rPr lang="en-US" sz="1000" kern="1200" dirty="0">
                <a:solidFill>
                  <a:srgbClr val="FFFFFF"/>
                </a:solidFill>
                <a:latin typeface="+mj-lt"/>
                <a:ea typeface="+mj-ea"/>
                <a:cs typeface="+mj-cs"/>
              </a:rPr>
            </a:br>
            <a:r>
              <a:rPr lang="en-US" sz="1000" b="1" kern="1200" dirty="0">
                <a:solidFill>
                  <a:srgbClr val="FFFFFF"/>
                </a:solidFill>
                <a:latin typeface="+mj-lt"/>
                <a:ea typeface="+mj-ea"/>
                <a:cs typeface="+mj-cs"/>
              </a:rPr>
              <a:t>Summary</a:t>
            </a:r>
            <a:r>
              <a:rPr lang="en-US" sz="1000" kern="1200" dirty="0">
                <a:solidFill>
                  <a:srgbClr val="FFFFFF"/>
                </a:solidFill>
                <a:latin typeface="+mj-lt"/>
                <a:ea typeface="+mj-ea"/>
                <a:cs typeface="+mj-cs"/>
              </a:rPr>
              <a:t>: Securing permits on time is critical to launching the market as scheduled; delays may hinder the opening.</a:t>
            </a:r>
            <a:br>
              <a:rPr lang="en-US" sz="1000" kern="1200" dirty="0">
                <a:solidFill>
                  <a:srgbClr val="FFFFFF"/>
                </a:solidFill>
                <a:latin typeface="+mj-lt"/>
                <a:ea typeface="+mj-ea"/>
                <a:cs typeface="+mj-cs"/>
              </a:rPr>
            </a:br>
            <a:r>
              <a:rPr lang="en-US" sz="1000" b="1" kern="1200" dirty="0">
                <a:solidFill>
                  <a:srgbClr val="FFFFFF"/>
                </a:solidFill>
                <a:latin typeface="+mj-lt"/>
                <a:ea typeface="+mj-ea"/>
                <a:cs typeface="+mj-cs"/>
              </a:rPr>
              <a:t>Co-1 (Stay Under Budget)</a:t>
            </a:r>
            <a:r>
              <a:rPr lang="en-US" sz="1000" kern="1200" dirty="0">
                <a:solidFill>
                  <a:srgbClr val="FFFFFF"/>
                </a:solidFill>
                <a:latin typeface="+mj-lt"/>
                <a:ea typeface="+mj-ea"/>
                <a:cs typeface="+mj-cs"/>
              </a:rPr>
              <a:t> &amp; </a:t>
            </a:r>
            <a:r>
              <a:rPr lang="en-US" sz="1000" b="1" kern="1200" dirty="0">
                <a:solidFill>
                  <a:srgbClr val="FFFFFF"/>
                </a:solidFill>
                <a:latin typeface="+mj-lt"/>
                <a:ea typeface="+mj-ea"/>
                <a:cs typeface="+mj-cs"/>
              </a:rPr>
              <a:t>So-3 (Promote Market via Social Media)</a:t>
            </a:r>
            <a:r>
              <a:rPr lang="en-US" sz="1000" kern="1200" dirty="0">
                <a:solidFill>
                  <a:srgbClr val="FFFFFF"/>
                </a:solidFill>
                <a:latin typeface="+mj-lt"/>
                <a:ea typeface="+mj-ea"/>
                <a:cs typeface="+mj-cs"/>
              </a:rPr>
              <a:t>:</a:t>
            </a:r>
            <a:br>
              <a:rPr lang="en-US" sz="1000" kern="1200" dirty="0">
                <a:solidFill>
                  <a:srgbClr val="FFFFFF"/>
                </a:solidFill>
                <a:latin typeface="+mj-lt"/>
                <a:ea typeface="+mj-ea"/>
                <a:cs typeface="+mj-cs"/>
              </a:rPr>
            </a:br>
            <a:r>
              <a:rPr lang="en-US" sz="1000" b="1" kern="1200" dirty="0">
                <a:solidFill>
                  <a:srgbClr val="FFFFFF"/>
                </a:solidFill>
                <a:latin typeface="+mj-lt"/>
                <a:ea typeface="+mj-ea"/>
                <a:cs typeface="+mj-cs"/>
              </a:rPr>
              <a:t>Type</a:t>
            </a:r>
            <a:r>
              <a:rPr lang="en-US" sz="1000" kern="1200" dirty="0">
                <a:solidFill>
                  <a:srgbClr val="FFFFFF"/>
                </a:solidFill>
                <a:latin typeface="+mj-lt"/>
                <a:ea typeface="+mj-ea"/>
                <a:cs typeface="+mj-cs"/>
              </a:rPr>
              <a:t>: Conflicting</a:t>
            </a:r>
            <a:br>
              <a:rPr lang="en-US" sz="1000" kern="1200" dirty="0">
                <a:solidFill>
                  <a:srgbClr val="FFFFFF"/>
                </a:solidFill>
                <a:latin typeface="+mj-lt"/>
                <a:ea typeface="+mj-ea"/>
                <a:cs typeface="+mj-cs"/>
              </a:rPr>
            </a:br>
            <a:r>
              <a:rPr lang="en-US" sz="1000" b="1" kern="1200" dirty="0">
                <a:solidFill>
                  <a:srgbClr val="FFFFFF"/>
                </a:solidFill>
                <a:latin typeface="+mj-lt"/>
                <a:ea typeface="+mj-ea"/>
                <a:cs typeface="+mj-cs"/>
              </a:rPr>
              <a:t>Summary</a:t>
            </a:r>
            <a:r>
              <a:rPr lang="en-US" sz="1000" kern="1200" dirty="0">
                <a:solidFill>
                  <a:srgbClr val="FFFFFF"/>
                </a:solidFill>
                <a:latin typeface="+mj-lt"/>
                <a:ea typeface="+mj-ea"/>
                <a:cs typeface="+mj-cs"/>
              </a:rPr>
              <a:t>: Extensive marketing may exceed the allocated budget, creating a conflict between staying under budget and promoting effectively.</a:t>
            </a:r>
            <a:br>
              <a:rPr lang="en-US" sz="1000" kern="1200" dirty="0">
                <a:solidFill>
                  <a:srgbClr val="FFFFFF"/>
                </a:solidFill>
                <a:latin typeface="+mj-lt"/>
                <a:ea typeface="+mj-ea"/>
                <a:cs typeface="+mj-cs"/>
              </a:rPr>
            </a:br>
            <a:r>
              <a:rPr lang="en-US" sz="1000" b="1" kern="1200" dirty="0">
                <a:solidFill>
                  <a:srgbClr val="FFFFFF"/>
                </a:solidFill>
                <a:latin typeface="+mj-lt"/>
                <a:ea typeface="+mj-ea"/>
                <a:cs typeface="+mj-cs"/>
              </a:rPr>
              <a:t>So-1 (Attract Vendors)</a:t>
            </a:r>
            <a:r>
              <a:rPr lang="en-US" sz="1000" kern="1200" dirty="0">
                <a:solidFill>
                  <a:srgbClr val="FFFFFF"/>
                </a:solidFill>
                <a:latin typeface="+mj-lt"/>
                <a:ea typeface="+mj-ea"/>
                <a:cs typeface="+mj-cs"/>
              </a:rPr>
              <a:t> &amp; </a:t>
            </a:r>
            <a:r>
              <a:rPr lang="en-US" sz="1000" b="1" kern="1200" dirty="0">
                <a:solidFill>
                  <a:srgbClr val="FFFFFF"/>
                </a:solidFill>
                <a:latin typeface="+mj-lt"/>
                <a:ea typeface="+mj-ea"/>
                <a:cs typeface="+mj-cs"/>
              </a:rPr>
              <a:t>So-2 (Attract Visitors)</a:t>
            </a:r>
            <a:r>
              <a:rPr lang="en-US" sz="1000" kern="1200" dirty="0">
                <a:solidFill>
                  <a:srgbClr val="FFFFFF"/>
                </a:solidFill>
                <a:latin typeface="+mj-lt"/>
                <a:ea typeface="+mj-ea"/>
                <a:cs typeface="+mj-cs"/>
              </a:rPr>
              <a:t>:</a:t>
            </a:r>
            <a:br>
              <a:rPr lang="en-US" sz="1000" kern="1200" dirty="0">
                <a:solidFill>
                  <a:srgbClr val="FFFFFF"/>
                </a:solidFill>
                <a:latin typeface="+mj-lt"/>
                <a:ea typeface="+mj-ea"/>
                <a:cs typeface="+mj-cs"/>
              </a:rPr>
            </a:br>
            <a:r>
              <a:rPr lang="en-US" sz="1000" b="1" kern="1200" dirty="0">
                <a:solidFill>
                  <a:srgbClr val="FFFFFF"/>
                </a:solidFill>
                <a:latin typeface="+mj-lt"/>
                <a:ea typeface="+mj-ea"/>
                <a:cs typeface="+mj-cs"/>
              </a:rPr>
              <a:t>Type</a:t>
            </a:r>
            <a:r>
              <a:rPr lang="en-US" sz="1000" kern="1200" dirty="0">
                <a:solidFill>
                  <a:srgbClr val="FFFFFF"/>
                </a:solidFill>
                <a:latin typeface="+mj-lt"/>
                <a:ea typeface="+mj-ea"/>
                <a:cs typeface="+mj-cs"/>
              </a:rPr>
              <a:t>: Complementary</a:t>
            </a:r>
            <a:br>
              <a:rPr lang="en-US" sz="1000" kern="1200" dirty="0">
                <a:solidFill>
                  <a:srgbClr val="FFFFFF"/>
                </a:solidFill>
                <a:latin typeface="+mj-lt"/>
                <a:ea typeface="+mj-ea"/>
                <a:cs typeface="+mj-cs"/>
              </a:rPr>
            </a:br>
            <a:r>
              <a:rPr lang="en-US" sz="1000" b="1" kern="1200" dirty="0">
                <a:solidFill>
                  <a:srgbClr val="FFFFFF"/>
                </a:solidFill>
                <a:latin typeface="+mj-lt"/>
                <a:ea typeface="+mj-ea"/>
                <a:cs typeface="+mj-cs"/>
              </a:rPr>
              <a:t>Summary</a:t>
            </a:r>
            <a:r>
              <a:rPr lang="en-US" sz="1000" kern="1200" dirty="0">
                <a:solidFill>
                  <a:srgbClr val="FFFFFF"/>
                </a:solidFill>
                <a:latin typeface="+mj-lt"/>
                <a:ea typeface="+mj-ea"/>
                <a:cs typeface="+mj-cs"/>
              </a:rPr>
              <a:t>: More vendors increase market appeal, leading to higher visitor attendance on the opening day.</a:t>
            </a:r>
            <a:br>
              <a:rPr lang="en-US" sz="1000" kern="1200" dirty="0">
                <a:solidFill>
                  <a:srgbClr val="FFFFFF"/>
                </a:solidFill>
                <a:latin typeface="+mj-lt"/>
                <a:ea typeface="+mj-ea"/>
                <a:cs typeface="+mj-cs"/>
              </a:rPr>
            </a:br>
            <a:r>
              <a:rPr lang="en-US" sz="1000" b="1" kern="1200" dirty="0">
                <a:solidFill>
                  <a:srgbClr val="FFFFFF"/>
                </a:solidFill>
                <a:latin typeface="+mj-lt"/>
                <a:ea typeface="+mj-ea"/>
                <a:cs typeface="+mj-cs"/>
              </a:rPr>
              <a:t>Co-2 (Collect Vendor Payments)</a:t>
            </a:r>
            <a:r>
              <a:rPr lang="en-US" sz="1000" kern="1200" dirty="0">
                <a:solidFill>
                  <a:srgbClr val="FFFFFF"/>
                </a:solidFill>
                <a:latin typeface="+mj-lt"/>
                <a:ea typeface="+mj-ea"/>
                <a:cs typeface="+mj-cs"/>
              </a:rPr>
              <a:t> &amp; </a:t>
            </a:r>
            <a:r>
              <a:rPr lang="en-US" sz="1000" b="1" kern="1200" dirty="0">
                <a:solidFill>
                  <a:srgbClr val="FFFFFF"/>
                </a:solidFill>
                <a:latin typeface="+mj-lt"/>
                <a:ea typeface="+mj-ea"/>
                <a:cs typeface="+mj-cs"/>
              </a:rPr>
              <a:t>Ti-2 (Launch Market on Time)</a:t>
            </a:r>
            <a:r>
              <a:rPr lang="en-US" sz="1000" kern="1200" dirty="0">
                <a:solidFill>
                  <a:srgbClr val="FFFFFF"/>
                </a:solidFill>
                <a:latin typeface="+mj-lt"/>
                <a:ea typeface="+mj-ea"/>
                <a:cs typeface="+mj-cs"/>
              </a:rPr>
              <a:t>:</a:t>
            </a:r>
            <a:br>
              <a:rPr lang="en-US" sz="1000" kern="1200" dirty="0">
                <a:solidFill>
                  <a:srgbClr val="FFFFFF"/>
                </a:solidFill>
                <a:latin typeface="+mj-lt"/>
                <a:ea typeface="+mj-ea"/>
                <a:cs typeface="+mj-cs"/>
              </a:rPr>
            </a:br>
            <a:r>
              <a:rPr lang="en-US" sz="1000" b="1" kern="1200" dirty="0">
                <a:solidFill>
                  <a:srgbClr val="FFFFFF"/>
                </a:solidFill>
                <a:latin typeface="+mj-lt"/>
                <a:ea typeface="+mj-ea"/>
                <a:cs typeface="+mj-cs"/>
              </a:rPr>
              <a:t>Type</a:t>
            </a:r>
            <a:r>
              <a:rPr lang="en-US" sz="1000" kern="1200" dirty="0">
                <a:solidFill>
                  <a:srgbClr val="FFFFFF"/>
                </a:solidFill>
                <a:latin typeface="+mj-lt"/>
                <a:ea typeface="+mj-ea"/>
                <a:cs typeface="+mj-cs"/>
              </a:rPr>
              <a:t>: Neutral</a:t>
            </a:r>
            <a:br>
              <a:rPr lang="en-US" sz="1000" kern="1200" dirty="0">
                <a:solidFill>
                  <a:srgbClr val="FFFFFF"/>
                </a:solidFill>
                <a:latin typeface="+mj-lt"/>
                <a:ea typeface="+mj-ea"/>
                <a:cs typeface="+mj-cs"/>
              </a:rPr>
            </a:br>
            <a:r>
              <a:rPr lang="en-US" sz="1000" b="1" kern="1200" dirty="0">
                <a:solidFill>
                  <a:srgbClr val="FFFFFF"/>
                </a:solidFill>
                <a:latin typeface="+mj-lt"/>
                <a:ea typeface="+mj-ea"/>
                <a:cs typeface="+mj-cs"/>
              </a:rPr>
              <a:t>Summary</a:t>
            </a:r>
            <a:r>
              <a:rPr lang="en-US" sz="1000" kern="1200" dirty="0">
                <a:solidFill>
                  <a:srgbClr val="FFFFFF"/>
                </a:solidFill>
                <a:latin typeface="+mj-lt"/>
                <a:ea typeface="+mj-ea"/>
                <a:cs typeface="+mj-cs"/>
              </a:rPr>
              <a:t>: These tasks are independent and do not directly impact each other, as they can be managed simultaneously.</a:t>
            </a:r>
          </a:p>
        </p:txBody>
      </p:sp>
      <p:pic>
        <p:nvPicPr>
          <p:cNvPr id="5" name="Content Placeholder 4">
            <a:extLst>
              <a:ext uri="{FF2B5EF4-FFF2-40B4-BE49-F238E27FC236}">
                <a16:creationId xmlns:a16="http://schemas.microsoft.com/office/drawing/2014/main" id="{65F97071-1C0C-1FFB-5691-35D454E2AE5C}"/>
              </a:ext>
            </a:extLst>
          </p:cNvPr>
          <p:cNvPicPr>
            <a:picLocks noGrp="1" noChangeAspect="1"/>
          </p:cNvPicPr>
          <p:nvPr>
            <p:ph idx="1"/>
          </p:nvPr>
        </p:nvPicPr>
        <p:blipFill>
          <a:blip r:embed="rId2"/>
          <a:stretch>
            <a:fillRect/>
          </a:stretch>
        </p:blipFill>
        <p:spPr>
          <a:xfrm>
            <a:off x="3376821" y="1356114"/>
            <a:ext cx="5419311" cy="4145772"/>
          </a:xfrm>
          <a:prstGeom prst="rect">
            <a:avLst/>
          </a:prstGeom>
        </p:spPr>
      </p:pic>
    </p:spTree>
    <p:extLst>
      <p:ext uri="{BB962C8B-B14F-4D97-AF65-F5344CB8AC3E}">
        <p14:creationId xmlns:p14="http://schemas.microsoft.com/office/powerpoint/2010/main" val="675507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22632" y="1922631"/>
            <a:ext cx="6875818" cy="3030558"/>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63321" y="3165298"/>
            <a:ext cx="4355594" cy="302895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742858" y="2085760"/>
            <a:ext cx="6857572" cy="268605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1161554" y="1712395"/>
            <a:ext cx="4808302" cy="3066500"/>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Title 11">
            <a:extLst>
              <a:ext uri="{FF2B5EF4-FFF2-40B4-BE49-F238E27FC236}">
                <a16:creationId xmlns:a16="http://schemas.microsoft.com/office/drawing/2014/main" id="{21CB6C34-DDBC-5A02-9ABA-8176D1C56797}"/>
              </a:ext>
            </a:extLst>
          </p:cNvPr>
          <p:cNvSpPr>
            <a:spLocks noGrp="1"/>
          </p:cNvSpPr>
          <p:nvPr>
            <p:ph type="title"/>
          </p:nvPr>
        </p:nvSpPr>
        <p:spPr>
          <a:xfrm>
            <a:off x="495030" y="2767106"/>
            <a:ext cx="2160621" cy="3071906"/>
          </a:xfrm>
        </p:spPr>
        <p:txBody>
          <a:bodyPr vert="horz" lIns="91440" tIns="45720" rIns="91440" bIns="45720" rtlCol="0" anchor="t">
            <a:normAutofit/>
          </a:bodyPr>
          <a:lstStyle/>
          <a:p>
            <a:pPr algn="l" defTabSz="914400">
              <a:lnSpc>
                <a:spcPct val="90000"/>
              </a:lnSpc>
            </a:pPr>
            <a:r>
              <a:rPr lang="en-US" sz="2700" kern="1200">
                <a:solidFill>
                  <a:srgbClr val="FFFFFF"/>
                </a:solidFill>
                <a:latin typeface="+mj-lt"/>
                <a:ea typeface="+mj-ea"/>
                <a:cs typeface="+mj-cs"/>
              </a:rPr>
              <a:t>Stakeholders</a:t>
            </a:r>
          </a:p>
        </p:txBody>
      </p:sp>
      <p:graphicFrame>
        <p:nvGraphicFramePr>
          <p:cNvPr id="4" name="Content Placeholder 3">
            <a:extLst>
              <a:ext uri="{FF2B5EF4-FFF2-40B4-BE49-F238E27FC236}">
                <a16:creationId xmlns:a16="http://schemas.microsoft.com/office/drawing/2014/main" id="{8FBAA05E-4E81-DC04-7A88-C157F6898D6E}"/>
              </a:ext>
            </a:extLst>
          </p:cNvPr>
          <p:cNvGraphicFramePr>
            <a:graphicFrameLocks noGrp="1"/>
          </p:cNvGraphicFramePr>
          <p:nvPr>
            <p:ph idx="1"/>
            <p:extLst>
              <p:ext uri="{D42A27DB-BD31-4B8C-83A1-F6EECF244321}">
                <p14:modId xmlns:p14="http://schemas.microsoft.com/office/powerpoint/2010/main" val="424538066"/>
              </p:ext>
            </p:extLst>
          </p:nvPr>
        </p:nvGraphicFramePr>
        <p:xfrm>
          <a:off x="3371854" y="782587"/>
          <a:ext cx="5419313" cy="2655323"/>
        </p:xfrm>
        <a:graphic>
          <a:graphicData uri="http://schemas.openxmlformats.org/drawingml/2006/table">
            <a:tbl>
              <a:tblPr firstRow="1" firstCol="1" bandRow="1">
                <a:tableStyleId>{69CF1AB2-1976-4502-BF36-3FF5EA218861}</a:tableStyleId>
              </a:tblPr>
              <a:tblGrid>
                <a:gridCol w="209390">
                  <a:extLst>
                    <a:ext uri="{9D8B030D-6E8A-4147-A177-3AD203B41FA5}">
                      <a16:colId xmlns:a16="http://schemas.microsoft.com/office/drawing/2014/main" val="1016937424"/>
                    </a:ext>
                  </a:extLst>
                </a:gridCol>
                <a:gridCol w="679592">
                  <a:extLst>
                    <a:ext uri="{9D8B030D-6E8A-4147-A177-3AD203B41FA5}">
                      <a16:colId xmlns:a16="http://schemas.microsoft.com/office/drawing/2014/main" val="419382131"/>
                    </a:ext>
                  </a:extLst>
                </a:gridCol>
                <a:gridCol w="1464815">
                  <a:extLst>
                    <a:ext uri="{9D8B030D-6E8A-4147-A177-3AD203B41FA5}">
                      <a16:colId xmlns:a16="http://schemas.microsoft.com/office/drawing/2014/main" val="423835617"/>
                    </a:ext>
                  </a:extLst>
                </a:gridCol>
                <a:gridCol w="793933">
                  <a:extLst>
                    <a:ext uri="{9D8B030D-6E8A-4147-A177-3AD203B41FA5}">
                      <a16:colId xmlns:a16="http://schemas.microsoft.com/office/drawing/2014/main" val="1328979454"/>
                    </a:ext>
                  </a:extLst>
                </a:gridCol>
                <a:gridCol w="494078">
                  <a:extLst>
                    <a:ext uri="{9D8B030D-6E8A-4147-A177-3AD203B41FA5}">
                      <a16:colId xmlns:a16="http://schemas.microsoft.com/office/drawing/2014/main" val="1988708444"/>
                    </a:ext>
                  </a:extLst>
                </a:gridCol>
                <a:gridCol w="1777505">
                  <a:extLst>
                    <a:ext uri="{9D8B030D-6E8A-4147-A177-3AD203B41FA5}">
                      <a16:colId xmlns:a16="http://schemas.microsoft.com/office/drawing/2014/main" val="4174724350"/>
                    </a:ext>
                  </a:extLst>
                </a:gridCol>
              </a:tblGrid>
              <a:tr h="282756">
                <a:tc>
                  <a:txBody>
                    <a:bodyPr/>
                    <a:lstStyle/>
                    <a:p>
                      <a:pPr marL="0" marR="0" algn="ctr">
                        <a:lnSpc>
                          <a:spcPct val="107000"/>
                        </a:lnSpc>
                        <a:spcAft>
                          <a:spcPts val="800"/>
                        </a:spcAft>
                      </a:pPr>
                      <a:r>
                        <a:rPr lang="en-US" sz="700" kern="100">
                          <a:effectLst/>
                        </a:rPr>
                        <a:t>No</a:t>
                      </a:r>
                      <a:endParaRPr lang="en-US" sz="700" kern="100">
                        <a:effectLst/>
                        <a:latin typeface="Aptos" panose="020B0004020202020204" pitchFamily="34" charset="0"/>
                        <a:ea typeface="Aptos" panose="020B0004020202020204" pitchFamily="34" charset="0"/>
                        <a:cs typeface="Arial" panose="020B0604020202020204" pitchFamily="34" charset="0"/>
                      </a:endParaRPr>
                    </a:p>
                  </a:txBody>
                  <a:tcPr marL="10655" marR="10655" marT="10655" marB="10655" anchor="ctr"/>
                </a:tc>
                <a:tc>
                  <a:txBody>
                    <a:bodyPr/>
                    <a:lstStyle/>
                    <a:p>
                      <a:pPr marL="0" marR="0" algn="ctr">
                        <a:lnSpc>
                          <a:spcPct val="107000"/>
                        </a:lnSpc>
                        <a:spcAft>
                          <a:spcPts val="800"/>
                        </a:spcAft>
                      </a:pPr>
                      <a:r>
                        <a:rPr lang="en-US" sz="700" kern="100">
                          <a:effectLst/>
                        </a:rPr>
                        <a:t>Stakeholder</a:t>
                      </a:r>
                      <a:endParaRPr lang="en-US" sz="700" kern="100">
                        <a:effectLst/>
                        <a:latin typeface="Aptos" panose="020B0004020202020204" pitchFamily="34" charset="0"/>
                        <a:ea typeface="Aptos" panose="020B0004020202020204" pitchFamily="34" charset="0"/>
                        <a:cs typeface="Arial" panose="020B0604020202020204" pitchFamily="34" charset="0"/>
                      </a:endParaRPr>
                    </a:p>
                  </a:txBody>
                  <a:tcPr marL="10655" marR="10655" marT="10655" marB="10655" anchor="ctr"/>
                </a:tc>
                <a:tc>
                  <a:txBody>
                    <a:bodyPr/>
                    <a:lstStyle/>
                    <a:p>
                      <a:pPr marL="0" marR="0" algn="ctr">
                        <a:lnSpc>
                          <a:spcPct val="107000"/>
                        </a:lnSpc>
                        <a:spcAft>
                          <a:spcPts val="800"/>
                        </a:spcAft>
                      </a:pPr>
                      <a:r>
                        <a:rPr lang="en-US" sz="700" kern="100">
                          <a:effectLst/>
                        </a:rPr>
                        <a:t>Expectations of the Stakeholder</a:t>
                      </a:r>
                      <a:endParaRPr lang="en-US" sz="700" kern="100">
                        <a:effectLst/>
                        <a:latin typeface="Aptos" panose="020B0004020202020204" pitchFamily="34" charset="0"/>
                        <a:ea typeface="Aptos" panose="020B0004020202020204" pitchFamily="34" charset="0"/>
                        <a:cs typeface="Arial" panose="020B0604020202020204" pitchFamily="34" charset="0"/>
                      </a:endParaRPr>
                    </a:p>
                  </a:txBody>
                  <a:tcPr marL="10655" marR="10655" marT="10655" marB="10655" anchor="ctr"/>
                </a:tc>
                <a:tc>
                  <a:txBody>
                    <a:bodyPr/>
                    <a:lstStyle/>
                    <a:p>
                      <a:pPr marL="0" marR="0" algn="ctr">
                        <a:lnSpc>
                          <a:spcPct val="107000"/>
                        </a:lnSpc>
                        <a:spcAft>
                          <a:spcPts val="800"/>
                        </a:spcAft>
                      </a:pPr>
                      <a:r>
                        <a:rPr lang="en-US" sz="700" kern="100">
                          <a:effectLst/>
                        </a:rPr>
                        <a:t>Conflict Potential (high/low)</a:t>
                      </a:r>
                      <a:endParaRPr lang="en-US" sz="700" kern="100">
                        <a:effectLst/>
                        <a:latin typeface="Aptos" panose="020B0004020202020204" pitchFamily="34" charset="0"/>
                        <a:ea typeface="Aptos" panose="020B0004020202020204" pitchFamily="34" charset="0"/>
                        <a:cs typeface="Arial" panose="020B0604020202020204" pitchFamily="34" charset="0"/>
                      </a:endParaRPr>
                    </a:p>
                  </a:txBody>
                  <a:tcPr marL="10655" marR="10655" marT="10655" marB="10655" anchor="ctr"/>
                </a:tc>
                <a:tc>
                  <a:txBody>
                    <a:bodyPr/>
                    <a:lstStyle/>
                    <a:p>
                      <a:pPr marL="0" marR="0" algn="ctr">
                        <a:lnSpc>
                          <a:spcPct val="107000"/>
                        </a:lnSpc>
                        <a:spcAft>
                          <a:spcPts val="800"/>
                        </a:spcAft>
                      </a:pPr>
                      <a:r>
                        <a:rPr lang="en-US" sz="700" kern="100">
                          <a:effectLst/>
                        </a:rPr>
                        <a:t>Power (high/low)</a:t>
                      </a:r>
                      <a:endParaRPr lang="en-US" sz="700" kern="100">
                        <a:effectLst/>
                        <a:latin typeface="Aptos" panose="020B0004020202020204" pitchFamily="34" charset="0"/>
                        <a:ea typeface="Aptos" panose="020B0004020202020204" pitchFamily="34" charset="0"/>
                        <a:cs typeface="Arial" panose="020B0604020202020204" pitchFamily="34" charset="0"/>
                      </a:endParaRPr>
                    </a:p>
                  </a:txBody>
                  <a:tcPr marL="10655" marR="10655" marT="10655" marB="10655" anchor="ctr"/>
                </a:tc>
                <a:tc>
                  <a:txBody>
                    <a:bodyPr/>
                    <a:lstStyle/>
                    <a:p>
                      <a:pPr marL="0" marR="0" algn="ctr">
                        <a:lnSpc>
                          <a:spcPct val="107000"/>
                        </a:lnSpc>
                        <a:spcAft>
                          <a:spcPts val="800"/>
                        </a:spcAft>
                      </a:pPr>
                      <a:r>
                        <a:rPr lang="en-US" sz="700" kern="100">
                          <a:effectLst/>
                        </a:rPr>
                        <a:t>Actions to be taken</a:t>
                      </a:r>
                      <a:endParaRPr lang="en-US" sz="700" kern="100">
                        <a:effectLst/>
                        <a:latin typeface="Aptos" panose="020B0004020202020204" pitchFamily="34" charset="0"/>
                        <a:ea typeface="Aptos" panose="020B0004020202020204" pitchFamily="34" charset="0"/>
                        <a:cs typeface="Arial" panose="020B0604020202020204" pitchFamily="34" charset="0"/>
                      </a:endParaRPr>
                    </a:p>
                  </a:txBody>
                  <a:tcPr marL="10655" marR="10655" marT="10655" marB="10655" anchor="ctr"/>
                </a:tc>
                <a:extLst>
                  <a:ext uri="{0D108BD9-81ED-4DB2-BD59-A6C34878D82A}">
                    <a16:rowId xmlns:a16="http://schemas.microsoft.com/office/drawing/2014/main" val="1125253174"/>
                  </a:ext>
                </a:extLst>
              </a:tr>
              <a:tr h="402604">
                <a:tc>
                  <a:txBody>
                    <a:bodyPr/>
                    <a:lstStyle/>
                    <a:p>
                      <a:pPr marL="0" marR="0" algn="ctr">
                        <a:lnSpc>
                          <a:spcPct val="107000"/>
                        </a:lnSpc>
                        <a:spcAft>
                          <a:spcPts val="800"/>
                        </a:spcAft>
                      </a:pPr>
                      <a:r>
                        <a:rPr lang="en-US" sz="700" kern="100">
                          <a:effectLst/>
                        </a:rPr>
                        <a:t>1</a:t>
                      </a:r>
                      <a:endParaRPr lang="en-US" sz="700" kern="100">
                        <a:effectLst/>
                        <a:latin typeface="Aptos" panose="020B0004020202020204" pitchFamily="34" charset="0"/>
                        <a:ea typeface="Aptos" panose="020B0004020202020204" pitchFamily="34" charset="0"/>
                        <a:cs typeface="Arial" panose="020B0604020202020204" pitchFamily="34" charset="0"/>
                      </a:endParaRPr>
                    </a:p>
                  </a:txBody>
                  <a:tcPr marL="10655" marR="10655" marT="10655" marB="10655" anchor="ctr"/>
                </a:tc>
                <a:tc>
                  <a:txBody>
                    <a:bodyPr/>
                    <a:lstStyle/>
                    <a:p>
                      <a:pPr marL="0" marR="0" algn="ctr">
                        <a:lnSpc>
                          <a:spcPct val="107000"/>
                        </a:lnSpc>
                        <a:spcAft>
                          <a:spcPts val="800"/>
                        </a:spcAft>
                      </a:pPr>
                      <a:r>
                        <a:rPr lang="en-US" sz="700" kern="100">
                          <a:effectLst/>
                        </a:rPr>
                        <a:t>Local Vendors</a:t>
                      </a:r>
                      <a:endParaRPr lang="en-US" sz="700" kern="100">
                        <a:effectLst/>
                        <a:latin typeface="Aptos" panose="020B0004020202020204" pitchFamily="34" charset="0"/>
                        <a:ea typeface="Aptos" panose="020B0004020202020204" pitchFamily="34" charset="0"/>
                        <a:cs typeface="Arial" panose="020B0604020202020204" pitchFamily="34" charset="0"/>
                      </a:endParaRPr>
                    </a:p>
                  </a:txBody>
                  <a:tcPr marL="10655" marR="10655" marT="10655" marB="10655" anchor="ctr"/>
                </a:tc>
                <a:tc>
                  <a:txBody>
                    <a:bodyPr/>
                    <a:lstStyle/>
                    <a:p>
                      <a:pPr marL="0" marR="0">
                        <a:lnSpc>
                          <a:spcPct val="107000"/>
                        </a:lnSpc>
                        <a:spcAft>
                          <a:spcPts val="800"/>
                        </a:spcAft>
                      </a:pPr>
                      <a:r>
                        <a:rPr lang="en-US" sz="700" kern="100">
                          <a:effectLst/>
                        </a:rPr>
                        <a:t>Vendors expect a well-organized platform to sell their goods and attract customers.</a:t>
                      </a:r>
                      <a:endParaRPr lang="en-US" sz="700" kern="100">
                        <a:effectLst/>
                        <a:latin typeface="Aptos" panose="020B0004020202020204" pitchFamily="34" charset="0"/>
                        <a:ea typeface="Aptos" panose="020B0004020202020204" pitchFamily="34" charset="0"/>
                        <a:cs typeface="Arial" panose="020B0604020202020204" pitchFamily="34" charset="0"/>
                      </a:endParaRPr>
                    </a:p>
                  </a:txBody>
                  <a:tcPr marL="10655" marR="10655" marT="10655" marB="10655" anchor="ctr"/>
                </a:tc>
                <a:tc>
                  <a:txBody>
                    <a:bodyPr/>
                    <a:lstStyle/>
                    <a:p>
                      <a:pPr marL="0" marR="0" algn="ctr">
                        <a:lnSpc>
                          <a:spcPct val="107000"/>
                        </a:lnSpc>
                        <a:spcAft>
                          <a:spcPts val="800"/>
                        </a:spcAft>
                      </a:pPr>
                      <a:r>
                        <a:rPr lang="en-US" sz="700" kern="100">
                          <a:effectLst/>
                        </a:rPr>
                        <a:t>Low</a:t>
                      </a:r>
                      <a:endParaRPr lang="en-US" sz="700" kern="100">
                        <a:effectLst/>
                        <a:latin typeface="Aptos" panose="020B0004020202020204" pitchFamily="34" charset="0"/>
                        <a:ea typeface="Aptos" panose="020B0004020202020204" pitchFamily="34" charset="0"/>
                        <a:cs typeface="Arial" panose="020B0604020202020204" pitchFamily="34" charset="0"/>
                      </a:endParaRPr>
                    </a:p>
                  </a:txBody>
                  <a:tcPr marL="10655" marR="10655" marT="10655" marB="10655" anchor="ctr"/>
                </a:tc>
                <a:tc>
                  <a:txBody>
                    <a:bodyPr/>
                    <a:lstStyle/>
                    <a:p>
                      <a:pPr marL="0" marR="0" algn="ctr">
                        <a:lnSpc>
                          <a:spcPct val="107000"/>
                        </a:lnSpc>
                        <a:spcAft>
                          <a:spcPts val="800"/>
                        </a:spcAft>
                      </a:pPr>
                      <a:r>
                        <a:rPr lang="en-US" sz="700" kern="100">
                          <a:effectLst/>
                        </a:rPr>
                        <a:t>High</a:t>
                      </a:r>
                      <a:endParaRPr lang="en-US" sz="700" kern="100">
                        <a:effectLst/>
                        <a:latin typeface="Aptos" panose="020B0004020202020204" pitchFamily="34" charset="0"/>
                        <a:ea typeface="Aptos" panose="020B0004020202020204" pitchFamily="34" charset="0"/>
                        <a:cs typeface="Arial" panose="020B0604020202020204" pitchFamily="34" charset="0"/>
                      </a:endParaRPr>
                    </a:p>
                  </a:txBody>
                  <a:tcPr marL="10655" marR="10655" marT="10655" marB="10655" anchor="ctr"/>
                </a:tc>
                <a:tc>
                  <a:txBody>
                    <a:bodyPr/>
                    <a:lstStyle/>
                    <a:p>
                      <a:pPr marL="0" marR="0">
                        <a:lnSpc>
                          <a:spcPct val="107000"/>
                        </a:lnSpc>
                        <a:spcAft>
                          <a:spcPts val="800"/>
                        </a:spcAft>
                      </a:pPr>
                      <a:r>
                        <a:rPr lang="en-US" sz="700" kern="100">
                          <a:effectLst/>
                        </a:rPr>
                        <a:t>Provide regular updates on market setup, ensure fair allocation of stalls, and offer promotional support for vendor products.</a:t>
                      </a:r>
                      <a:endParaRPr lang="en-US" sz="700" kern="100">
                        <a:effectLst/>
                        <a:latin typeface="Aptos" panose="020B0004020202020204" pitchFamily="34" charset="0"/>
                        <a:ea typeface="Aptos" panose="020B0004020202020204" pitchFamily="34" charset="0"/>
                        <a:cs typeface="Arial" panose="020B0604020202020204" pitchFamily="34" charset="0"/>
                      </a:endParaRPr>
                    </a:p>
                  </a:txBody>
                  <a:tcPr marL="10655" marR="10655" marT="10655" marB="10655" anchor="ctr"/>
                </a:tc>
                <a:extLst>
                  <a:ext uri="{0D108BD9-81ED-4DB2-BD59-A6C34878D82A}">
                    <a16:rowId xmlns:a16="http://schemas.microsoft.com/office/drawing/2014/main" val="3485695929"/>
                  </a:ext>
                </a:extLst>
              </a:tr>
              <a:tr h="522453">
                <a:tc>
                  <a:txBody>
                    <a:bodyPr/>
                    <a:lstStyle/>
                    <a:p>
                      <a:pPr marL="0" marR="0" algn="ctr">
                        <a:lnSpc>
                          <a:spcPct val="107000"/>
                        </a:lnSpc>
                        <a:spcAft>
                          <a:spcPts val="800"/>
                        </a:spcAft>
                      </a:pPr>
                      <a:r>
                        <a:rPr lang="en-US" sz="700" kern="100">
                          <a:effectLst/>
                        </a:rPr>
                        <a:t>2</a:t>
                      </a:r>
                      <a:endParaRPr lang="en-US" sz="700" kern="100">
                        <a:effectLst/>
                        <a:latin typeface="Aptos" panose="020B0004020202020204" pitchFamily="34" charset="0"/>
                        <a:ea typeface="Aptos" panose="020B0004020202020204" pitchFamily="34" charset="0"/>
                        <a:cs typeface="Arial" panose="020B0604020202020204" pitchFamily="34" charset="0"/>
                      </a:endParaRPr>
                    </a:p>
                  </a:txBody>
                  <a:tcPr marL="10655" marR="10655" marT="10655" marB="10655" anchor="ctr"/>
                </a:tc>
                <a:tc>
                  <a:txBody>
                    <a:bodyPr/>
                    <a:lstStyle/>
                    <a:p>
                      <a:pPr marL="0" marR="0" algn="ctr">
                        <a:lnSpc>
                          <a:spcPct val="107000"/>
                        </a:lnSpc>
                        <a:spcAft>
                          <a:spcPts val="800"/>
                        </a:spcAft>
                      </a:pPr>
                      <a:r>
                        <a:rPr lang="en-US" sz="700" kern="100">
                          <a:effectLst/>
                        </a:rPr>
                        <a:t>Community Members</a:t>
                      </a:r>
                      <a:endParaRPr lang="en-US" sz="700" kern="100">
                        <a:effectLst/>
                        <a:latin typeface="Aptos" panose="020B0004020202020204" pitchFamily="34" charset="0"/>
                        <a:ea typeface="Aptos" panose="020B0004020202020204" pitchFamily="34" charset="0"/>
                        <a:cs typeface="Arial" panose="020B0604020202020204" pitchFamily="34" charset="0"/>
                      </a:endParaRPr>
                    </a:p>
                  </a:txBody>
                  <a:tcPr marL="10655" marR="10655" marT="10655" marB="10655" anchor="ctr"/>
                </a:tc>
                <a:tc>
                  <a:txBody>
                    <a:bodyPr/>
                    <a:lstStyle/>
                    <a:p>
                      <a:pPr marL="0" marR="0">
                        <a:lnSpc>
                          <a:spcPct val="107000"/>
                        </a:lnSpc>
                        <a:spcAft>
                          <a:spcPts val="800"/>
                        </a:spcAft>
                      </a:pPr>
                      <a:r>
                        <a:rPr lang="en-US" sz="700" kern="100">
                          <a:effectLst/>
                        </a:rPr>
                        <a:t>Expect access to fresh produce, a community-driven event, and an enjoyable shopping experience.</a:t>
                      </a:r>
                      <a:endParaRPr lang="en-US" sz="700" kern="100">
                        <a:effectLst/>
                        <a:latin typeface="Aptos" panose="020B0004020202020204" pitchFamily="34" charset="0"/>
                        <a:ea typeface="Aptos" panose="020B0004020202020204" pitchFamily="34" charset="0"/>
                        <a:cs typeface="Arial" panose="020B0604020202020204" pitchFamily="34" charset="0"/>
                      </a:endParaRPr>
                    </a:p>
                  </a:txBody>
                  <a:tcPr marL="10655" marR="10655" marT="10655" marB="10655" anchor="ctr"/>
                </a:tc>
                <a:tc>
                  <a:txBody>
                    <a:bodyPr/>
                    <a:lstStyle/>
                    <a:p>
                      <a:pPr marL="0" marR="0" algn="ctr">
                        <a:lnSpc>
                          <a:spcPct val="107000"/>
                        </a:lnSpc>
                        <a:spcAft>
                          <a:spcPts val="800"/>
                        </a:spcAft>
                      </a:pPr>
                      <a:r>
                        <a:rPr lang="en-US" sz="700" kern="100">
                          <a:effectLst/>
                        </a:rPr>
                        <a:t>Low</a:t>
                      </a:r>
                      <a:endParaRPr lang="en-US" sz="700" kern="100">
                        <a:effectLst/>
                        <a:latin typeface="Aptos" panose="020B0004020202020204" pitchFamily="34" charset="0"/>
                        <a:ea typeface="Aptos" panose="020B0004020202020204" pitchFamily="34" charset="0"/>
                        <a:cs typeface="Arial" panose="020B0604020202020204" pitchFamily="34" charset="0"/>
                      </a:endParaRPr>
                    </a:p>
                  </a:txBody>
                  <a:tcPr marL="10655" marR="10655" marT="10655" marB="10655" anchor="ctr"/>
                </a:tc>
                <a:tc>
                  <a:txBody>
                    <a:bodyPr/>
                    <a:lstStyle/>
                    <a:p>
                      <a:pPr marL="0" marR="0" algn="ctr">
                        <a:lnSpc>
                          <a:spcPct val="107000"/>
                        </a:lnSpc>
                        <a:spcAft>
                          <a:spcPts val="800"/>
                        </a:spcAft>
                      </a:pPr>
                      <a:r>
                        <a:rPr lang="en-US" sz="700" kern="100">
                          <a:effectLst/>
                        </a:rPr>
                        <a:t>Low</a:t>
                      </a:r>
                      <a:endParaRPr lang="en-US" sz="700" kern="100">
                        <a:effectLst/>
                        <a:latin typeface="Aptos" panose="020B0004020202020204" pitchFamily="34" charset="0"/>
                        <a:ea typeface="Aptos" panose="020B0004020202020204" pitchFamily="34" charset="0"/>
                        <a:cs typeface="Arial" panose="020B0604020202020204" pitchFamily="34" charset="0"/>
                      </a:endParaRPr>
                    </a:p>
                  </a:txBody>
                  <a:tcPr marL="10655" marR="10655" marT="10655" marB="10655" anchor="ctr"/>
                </a:tc>
                <a:tc>
                  <a:txBody>
                    <a:bodyPr/>
                    <a:lstStyle/>
                    <a:p>
                      <a:pPr marL="0" marR="0">
                        <a:lnSpc>
                          <a:spcPct val="107000"/>
                        </a:lnSpc>
                        <a:spcAft>
                          <a:spcPts val="800"/>
                        </a:spcAft>
                      </a:pPr>
                      <a:r>
                        <a:rPr lang="en-US" sz="700" kern="100">
                          <a:effectLst/>
                        </a:rPr>
                        <a:t>Promote the market through social media, host pre-launch events to generate interest, and ensure the market layout is customer friendly.</a:t>
                      </a:r>
                      <a:endParaRPr lang="en-US" sz="700" kern="100">
                        <a:effectLst/>
                        <a:latin typeface="Aptos" panose="020B0004020202020204" pitchFamily="34" charset="0"/>
                        <a:ea typeface="Aptos" panose="020B0004020202020204" pitchFamily="34" charset="0"/>
                        <a:cs typeface="Arial" panose="020B0604020202020204" pitchFamily="34" charset="0"/>
                      </a:endParaRPr>
                    </a:p>
                  </a:txBody>
                  <a:tcPr marL="10655" marR="10655" marT="10655" marB="10655" anchor="ctr"/>
                </a:tc>
                <a:extLst>
                  <a:ext uri="{0D108BD9-81ED-4DB2-BD59-A6C34878D82A}">
                    <a16:rowId xmlns:a16="http://schemas.microsoft.com/office/drawing/2014/main" val="822953361"/>
                  </a:ext>
                </a:extLst>
              </a:tr>
              <a:tr h="522453">
                <a:tc>
                  <a:txBody>
                    <a:bodyPr/>
                    <a:lstStyle/>
                    <a:p>
                      <a:pPr marL="0" marR="0" algn="ctr">
                        <a:lnSpc>
                          <a:spcPct val="107000"/>
                        </a:lnSpc>
                        <a:spcAft>
                          <a:spcPts val="800"/>
                        </a:spcAft>
                      </a:pPr>
                      <a:r>
                        <a:rPr lang="en-US" sz="700" kern="100">
                          <a:effectLst/>
                        </a:rPr>
                        <a:t>3</a:t>
                      </a:r>
                      <a:endParaRPr lang="en-US" sz="700" kern="100">
                        <a:effectLst/>
                        <a:latin typeface="Aptos" panose="020B0004020202020204" pitchFamily="34" charset="0"/>
                        <a:ea typeface="Aptos" panose="020B0004020202020204" pitchFamily="34" charset="0"/>
                        <a:cs typeface="Arial" panose="020B0604020202020204" pitchFamily="34" charset="0"/>
                      </a:endParaRPr>
                    </a:p>
                  </a:txBody>
                  <a:tcPr marL="10655" marR="10655" marT="10655" marB="10655" anchor="ctr"/>
                </a:tc>
                <a:tc>
                  <a:txBody>
                    <a:bodyPr/>
                    <a:lstStyle/>
                    <a:p>
                      <a:pPr marL="0" marR="0" algn="ctr">
                        <a:lnSpc>
                          <a:spcPct val="107000"/>
                        </a:lnSpc>
                        <a:spcAft>
                          <a:spcPts val="800"/>
                        </a:spcAft>
                      </a:pPr>
                      <a:r>
                        <a:rPr lang="en-US" sz="700" kern="100">
                          <a:effectLst/>
                        </a:rPr>
                        <a:t>University Administration</a:t>
                      </a:r>
                      <a:endParaRPr lang="en-US" sz="700" kern="100">
                        <a:effectLst/>
                        <a:latin typeface="Aptos" panose="020B0004020202020204" pitchFamily="34" charset="0"/>
                        <a:ea typeface="Aptos" panose="020B0004020202020204" pitchFamily="34" charset="0"/>
                        <a:cs typeface="Arial" panose="020B0604020202020204" pitchFamily="34" charset="0"/>
                      </a:endParaRPr>
                    </a:p>
                  </a:txBody>
                  <a:tcPr marL="10655" marR="10655" marT="10655" marB="10655" anchor="ctr"/>
                </a:tc>
                <a:tc>
                  <a:txBody>
                    <a:bodyPr/>
                    <a:lstStyle/>
                    <a:p>
                      <a:pPr marL="0" marR="0">
                        <a:lnSpc>
                          <a:spcPct val="107000"/>
                        </a:lnSpc>
                        <a:spcAft>
                          <a:spcPts val="800"/>
                        </a:spcAft>
                      </a:pPr>
                      <a:r>
                        <a:rPr lang="en-US" sz="700" kern="100">
                          <a:effectLst/>
                        </a:rPr>
                        <a:t>Expects adherence to academic guidelines, proper resource utilization, and timely project completion.</a:t>
                      </a:r>
                      <a:endParaRPr lang="en-US" sz="700" kern="100">
                        <a:effectLst/>
                        <a:latin typeface="Aptos" panose="020B0004020202020204" pitchFamily="34" charset="0"/>
                        <a:ea typeface="Aptos" panose="020B0004020202020204" pitchFamily="34" charset="0"/>
                        <a:cs typeface="Arial" panose="020B0604020202020204" pitchFamily="34" charset="0"/>
                      </a:endParaRPr>
                    </a:p>
                  </a:txBody>
                  <a:tcPr marL="10655" marR="10655" marT="10655" marB="10655" anchor="ctr"/>
                </a:tc>
                <a:tc>
                  <a:txBody>
                    <a:bodyPr/>
                    <a:lstStyle/>
                    <a:p>
                      <a:pPr marL="0" marR="0" algn="ctr">
                        <a:lnSpc>
                          <a:spcPct val="107000"/>
                        </a:lnSpc>
                        <a:spcAft>
                          <a:spcPts val="800"/>
                        </a:spcAft>
                      </a:pPr>
                      <a:r>
                        <a:rPr lang="en-US" sz="700" kern="100">
                          <a:effectLst/>
                        </a:rPr>
                        <a:t>High</a:t>
                      </a:r>
                      <a:endParaRPr lang="en-US" sz="700" kern="100">
                        <a:effectLst/>
                        <a:latin typeface="Aptos" panose="020B0004020202020204" pitchFamily="34" charset="0"/>
                        <a:ea typeface="Aptos" panose="020B0004020202020204" pitchFamily="34" charset="0"/>
                        <a:cs typeface="Arial" panose="020B0604020202020204" pitchFamily="34" charset="0"/>
                      </a:endParaRPr>
                    </a:p>
                  </a:txBody>
                  <a:tcPr marL="10655" marR="10655" marT="10655" marB="10655" anchor="ctr"/>
                </a:tc>
                <a:tc>
                  <a:txBody>
                    <a:bodyPr/>
                    <a:lstStyle/>
                    <a:p>
                      <a:pPr marL="0" marR="0" algn="ctr">
                        <a:lnSpc>
                          <a:spcPct val="107000"/>
                        </a:lnSpc>
                        <a:spcAft>
                          <a:spcPts val="800"/>
                        </a:spcAft>
                      </a:pPr>
                      <a:r>
                        <a:rPr lang="en-US" sz="700" kern="100">
                          <a:effectLst/>
                        </a:rPr>
                        <a:t>High</a:t>
                      </a:r>
                      <a:endParaRPr lang="en-US" sz="700" kern="100">
                        <a:effectLst/>
                        <a:latin typeface="Aptos" panose="020B0004020202020204" pitchFamily="34" charset="0"/>
                        <a:ea typeface="Aptos" panose="020B0004020202020204" pitchFamily="34" charset="0"/>
                        <a:cs typeface="Arial" panose="020B0604020202020204" pitchFamily="34" charset="0"/>
                      </a:endParaRPr>
                    </a:p>
                  </a:txBody>
                  <a:tcPr marL="10655" marR="10655" marT="10655" marB="10655" anchor="ctr"/>
                </a:tc>
                <a:tc>
                  <a:txBody>
                    <a:bodyPr/>
                    <a:lstStyle/>
                    <a:p>
                      <a:pPr marL="0" marR="0">
                        <a:lnSpc>
                          <a:spcPct val="107000"/>
                        </a:lnSpc>
                        <a:spcAft>
                          <a:spcPts val="800"/>
                        </a:spcAft>
                      </a:pPr>
                      <a:r>
                        <a:rPr lang="en-US" sz="700" kern="100">
                          <a:effectLst/>
                        </a:rPr>
                        <a:t>Maintain transparency through progress reports, ensure compliance with university policies, and address concerns promptly.</a:t>
                      </a:r>
                      <a:endParaRPr lang="en-US" sz="700" kern="100">
                        <a:effectLst/>
                        <a:latin typeface="Aptos" panose="020B0004020202020204" pitchFamily="34" charset="0"/>
                        <a:ea typeface="Aptos" panose="020B0004020202020204" pitchFamily="34" charset="0"/>
                        <a:cs typeface="Arial" panose="020B0604020202020204" pitchFamily="34" charset="0"/>
                      </a:endParaRPr>
                    </a:p>
                  </a:txBody>
                  <a:tcPr marL="10655" marR="10655" marT="10655" marB="10655" anchor="ctr"/>
                </a:tc>
                <a:extLst>
                  <a:ext uri="{0D108BD9-81ED-4DB2-BD59-A6C34878D82A}">
                    <a16:rowId xmlns:a16="http://schemas.microsoft.com/office/drawing/2014/main" val="3218908494"/>
                  </a:ext>
                </a:extLst>
              </a:tr>
              <a:tr h="402604">
                <a:tc>
                  <a:txBody>
                    <a:bodyPr/>
                    <a:lstStyle/>
                    <a:p>
                      <a:pPr marL="0" marR="0" algn="ctr">
                        <a:lnSpc>
                          <a:spcPct val="107000"/>
                        </a:lnSpc>
                        <a:spcAft>
                          <a:spcPts val="800"/>
                        </a:spcAft>
                      </a:pPr>
                      <a:r>
                        <a:rPr lang="en-US" sz="700" kern="100">
                          <a:effectLst/>
                        </a:rPr>
                        <a:t>4</a:t>
                      </a:r>
                      <a:endParaRPr lang="en-US" sz="700" kern="100">
                        <a:effectLst/>
                        <a:latin typeface="Aptos" panose="020B0004020202020204" pitchFamily="34" charset="0"/>
                        <a:ea typeface="Aptos" panose="020B0004020202020204" pitchFamily="34" charset="0"/>
                        <a:cs typeface="Arial" panose="020B0604020202020204" pitchFamily="34" charset="0"/>
                      </a:endParaRPr>
                    </a:p>
                  </a:txBody>
                  <a:tcPr marL="10655" marR="10655" marT="10655" marB="10655" anchor="ctr"/>
                </a:tc>
                <a:tc>
                  <a:txBody>
                    <a:bodyPr/>
                    <a:lstStyle/>
                    <a:p>
                      <a:pPr marL="0" marR="0" algn="ctr">
                        <a:lnSpc>
                          <a:spcPct val="107000"/>
                        </a:lnSpc>
                        <a:spcAft>
                          <a:spcPts val="800"/>
                        </a:spcAft>
                      </a:pPr>
                      <a:r>
                        <a:rPr lang="en-US" sz="700" kern="100">
                          <a:effectLst/>
                        </a:rPr>
                        <a:t>Local Government</a:t>
                      </a:r>
                      <a:endParaRPr lang="en-US" sz="700" kern="100">
                        <a:effectLst/>
                        <a:latin typeface="Aptos" panose="020B0004020202020204" pitchFamily="34" charset="0"/>
                        <a:ea typeface="Aptos" panose="020B0004020202020204" pitchFamily="34" charset="0"/>
                        <a:cs typeface="Arial" panose="020B0604020202020204" pitchFamily="34" charset="0"/>
                      </a:endParaRPr>
                    </a:p>
                  </a:txBody>
                  <a:tcPr marL="10655" marR="10655" marT="10655" marB="10655" anchor="ctr"/>
                </a:tc>
                <a:tc>
                  <a:txBody>
                    <a:bodyPr/>
                    <a:lstStyle/>
                    <a:p>
                      <a:pPr marL="0" marR="0">
                        <a:lnSpc>
                          <a:spcPct val="107000"/>
                        </a:lnSpc>
                        <a:spcAft>
                          <a:spcPts val="800"/>
                        </a:spcAft>
                      </a:pPr>
                      <a:r>
                        <a:rPr lang="en-US" sz="700" kern="100">
                          <a:effectLst/>
                        </a:rPr>
                        <a:t>Expects the project to comply with legal regulations, safety standards, and permit requirements.</a:t>
                      </a:r>
                      <a:endParaRPr lang="en-US" sz="700" kern="100">
                        <a:effectLst/>
                        <a:latin typeface="Aptos" panose="020B0004020202020204" pitchFamily="34" charset="0"/>
                        <a:ea typeface="Aptos" panose="020B0004020202020204" pitchFamily="34" charset="0"/>
                        <a:cs typeface="Arial" panose="020B0604020202020204" pitchFamily="34" charset="0"/>
                      </a:endParaRPr>
                    </a:p>
                  </a:txBody>
                  <a:tcPr marL="10655" marR="10655" marT="10655" marB="10655" anchor="ctr"/>
                </a:tc>
                <a:tc>
                  <a:txBody>
                    <a:bodyPr/>
                    <a:lstStyle/>
                    <a:p>
                      <a:pPr marL="0" marR="0" algn="ctr">
                        <a:lnSpc>
                          <a:spcPct val="107000"/>
                        </a:lnSpc>
                        <a:spcAft>
                          <a:spcPts val="800"/>
                        </a:spcAft>
                      </a:pPr>
                      <a:r>
                        <a:rPr lang="en-US" sz="700" kern="100">
                          <a:effectLst/>
                        </a:rPr>
                        <a:t>High</a:t>
                      </a:r>
                      <a:endParaRPr lang="en-US" sz="700" kern="100">
                        <a:effectLst/>
                        <a:latin typeface="Aptos" panose="020B0004020202020204" pitchFamily="34" charset="0"/>
                        <a:ea typeface="Aptos" panose="020B0004020202020204" pitchFamily="34" charset="0"/>
                        <a:cs typeface="Arial" panose="020B0604020202020204" pitchFamily="34" charset="0"/>
                      </a:endParaRPr>
                    </a:p>
                  </a:txBody>
                  <a:tcPr marL="10655" marR="10655" marT="10655" marB="10655" anchor="ctr"/>
                </a:tc>
                <a:tc>
                  <a:txBody>
                    <a:bodyPr/>
                    <a:lstStyle/>
                    <a:p>
                      <a:pPr marL="0" marR="0" algn="ctr">
                        <a:lnSpc>
                          <a:spcPct val="107000"/>
                        </a:lnSpc>
                        <a:spcAft>
                          <a:spcPts val="800"/>
                        </a:spcAft>
                      </a:pPr>
                      <a:r>
                        <a:rPr lang="en-US" sz="700" kern="100">
                          <a:effectLst/>
                        </a:rPr>
                        <a:t>High</a:t>
                      </a:r>
                      <a:endParaRPr lang="en-US" sz="700" kern="100">
                        <a:effectLst/>
                        <a:latin typeface="Aptos" panose="020B0004020202020204" pitchFamily="34" charset="0"/>
                        <a:ea typeface="Aptos" panose="020B0004020202020204" pitchFamily="34" charset="0"/>
                        <a:cs typeface="Arial" panose="020B0604020202020204" pitchFamily="34" charset="0"/>
                      </a:endParaRPr>
                    </a:p>
                  </a:txBody>
                  <a:tcPr marL="10655" marR="10655" marT="10655" marB="10655" anchor="ctr"/>
                </a:tc>
                <a:tc>
                  <a:txBody>
                    <a:bodyPr/>
                    <a:lstStyle/>
                    <a:p>
                      <a:pPr marL="0" marR="0">
                        <a:lnSpc>
                          <a:spcPct val="107000"/>
                        </a:lnSpc>
                        <a:spcAft>
                          <a:spcPts val="800"/>
                        </a:spcAft>
                      </a:pPr>
                      <a:r>
                        <a:rPr lang="en-US" sz="700" kern="100">
                          <a:effectLst/>
                        </a:rPr>
                        <a:t>Submit all required documents early, address regulatory feedback, and maintain open communication with authorities.</a:t>
                      </a:r>
                      <a:endParaRPr lang="en-US" sz="700" kern="100">
                        <a:effectLst/>
                        <a:latin typeface="Aptos" panose="020B0004020202020204" pitchFamily="34" charset="0"/>
                        <a:ea typeface="Aptos" panose="020B0004020202020204" pitchFamily="34" charset="0"/>
                        <a:cs typeface="Arial" panose="020B0604020202020204" pitchFamily="34" charset="0"/>
                      </a:endParaRPr>
                    </a:p>
                  </a:txBody>
                  <a:tcPr marL="10655" marR="10655" marT="10655" marB="10655" anchor="ctr"/>
                </a:tc>
                <a:extLst>
                  <a:ext uri="{0D108BD9-81ED-4DB2-BD59-A6C34878D82A}">
                    <a16:rowId xmlns:a16="http://schemas.microsoft.com/office/drawing/2014/main" val="1845020914"/>
                  </a:ext>
                </a:extLst>
              </a:tr>
              <a:tr h="522453">
                <a:tc>
                  <a:txBody>
                    <a:bodyPr/>
                    <a:lstStyle/>
                    <a:p>
                      <a:pPr marL="0" marR="0" algn="ctr">
                        <a:lnSpc>
                          <a:spcPct val="107000"/>
                        </a:lnSpc>
                        <a:spcAft>
                          <a:spcPts val="800"/>
                        </a:spcAft>
                      </a:pPr>
                      <a:r>
                        <a:rPr lang="en-US" sz="700" kern="100">
                          <a:effectLst/>
                        </a:rPr>
                        <a:t>5</a:t>
                      </a:r>
                      <a:endParaRPr lang="en-US" sz="700" kern="100">
                        <a:effectLst/>
                        <a:latin typeface="Aptos" panose="020B0004020202020204" pitchFamily="34" charset="0"/>
                        <a:ea typeface="Aptos" panose="020B0004020202020204" pitchFamily="34" charset="0"/>
                        <a:cs typeface="Arial" panose="020B0604020202020204" pitchFamily="34" charset="0"/>
                      </a:endParaRPr>
                    </a:p>
                  </a:txBody>
                  <a:tcPr marL="10655" marR="10655" marT="10655" marB="10655" anchor="ctr"/>
                </a:tc>
                <a:tc>
                  <a:txBody>
                    <a:bodyPr/>
                    <a:lstStyle/>
                    <a:p>
                      <a:pPr marL="0" marR="0" algn="ctr">
                        <a:lnSpc>
                          <a:spcPct val="107000"/>
                        </a:lnSpc>
                        <a:spcAft>
                          <a:spcPts val="800"/>
                        </a:spcAft>
                      </a:pPr>
                      <a:r>
                        <a:rPr lang="en-US" sz="700" kern="100">
                          <a:effectLst/>
                        </a:rPr>
                        <a:t>Project Team</a:t>
                      </a:r>
                      <a:endParaRPr lang="en-US" sz="700" kern="100">
                        <a:effectLst/>
                        <a:latin typeface="Aptos" panose="020B0004020202020204" pitchFamily="34" charset="0"/>
                        <a:ea typeface="Aptos" panose="020B0004020202020204" pitchFamily="34" charset="0"/>
                        <a:cs typeface="Arial" panose="020B0604020202020204" pitchFamily="34" charset="0"/>
                      </a:endParaRPr>
                    </a:p>
                  </a:txBody>
                  <a:tcPr marL="10655" marR="10655" marT="10655" marB="10655" anchor="ctr"/>
                </a:tc>
                <a:tc>
                  <a:txBody>
                    <a:bodyPr/>
                    <a:lstStyle/>
                    <a:p>
                      <a:pPr marL="0" marR="0">
                        <a:lnSpc>
                          <a:spcPct val="107000"/>
                        </a:lnSpc>
                        <a:spcAft>
                          <a:spcPts val="800"/>
                        </a:spcAft>
                      </a:pPr>
                      <a:r>
                        <a:rPr lang="en-US" sz="700" kern="100" dirty="0">
                          <a:effectLst/>
                        </a:rPr>
                        <a:t>The team expects clear task delegation, collaborative problem-solving, and successful completion of the project.</a:t>
                      </a:r>
                      <a:endParaRPr lang="en-US" sz="700" kern="100" dirty="0">
                        <a:effectLst/>
                        <a:latin typeface="Aptos" panose="020B0004020202020204" pitchFamily="34" charset="0"/>
                        <a:ea typeface="Aptos" panose="020B0004020202020204" pitchFamily="34" charset="0"/>
                        <a:cs typeface="Arial" panose="020B0604020202020204" pitchFamily="34" charset="0"/>
                      </a:endParaRPr>
                    </a:p>
                  </a:txBody>
                  <a:tcPr marL="10655" marR="10655" marT="10655" marB="10655" anchor="ctr"/>
                </a:tc>
                <a:tc>
                  <a:txBody>
                    <a:bodyPr/>
                    <a:lstStyle/>
                    <a:p>
                      <a:pPr marL="0" marR="0" algn="ctr">
                        <a:lnSpc>
                          <a:spcPct val="107000"/>
                        </a:lnSpc>
                        <a:spcAft>
                          <a:spcPts val="800"/>
                        </a:spcAft>
                      </a:pPr>
                      <a:r>
                        <a:rPr lang="en-US" sz="700" kern="100">
                          <a:effectLst/>
                        </a:rPr>
                        <a:t>Low</a:t>
                      </a:r>
                      <a:endParaRPr lang="en-US" sz="700" kern="100">
                        <a:effectLst/>
                        <a:latin typeface="Aptos" panose="020B0004020202020204" pitchFamily="34" charset="0"/>
                        <a:ea typeface="Aptos" panose="020B0004020202020204" pitchFamily="34" charset="0"/>
                        <a:cs typeface="Arial" panose="020B0604020202020204" pitchFamily="34" charset="0"/>
                      </a:endParaRPr>
                    </a:p>
                  </a:txBody>
                  <a:tcPr marL="10655" marR="10655" marT="10655" marB="10655" anchor="ctr"/>
                </a:tc>
                <a:tc>
                  <a:txBody>
                    <a:bodyPr/>
                    <a:lstStyle/>
                    <a:p>
                      <a:pPr marL="0" marR="0" algn="ctr">
                        <a:lnSpc>
                          <a:spcPct val="107000"/>
                        </a:lnSpc>
                        <a:spcAft>
                          <a:spcPts val="800"/>
                        </a:spcAft>
                      </a:pPr>
                      <a:r>
                        <a:rPr lang="en-US" sz="700" kern="100">
                          <a:effectLst/>
                        </a:rPr>
                        <a:t>High    </a:t>
                      </a:r>
                      <a:endParaRPr lang="en-US" sz="700" kern="100">
                        <a:effectLst/>
                        <a:latin typeface="Aptos" panose="020B0004020202020204" pitchFamily="34" charset="0"/>
                        <a:ea typeface="Aptos" panose="020B0004020202020204" pitchFamily="34" charset="0"/>
                        <a:cs typeface="Arial" panose="020B0604020202020204" pitchFamily="34" charset="0"/>
                      </a:endParaRPr>
                    </a:p>
                  </a:txBody>
                  <a:tcPr marL="10655" marR="10655" marT="10655" marB="10655" anchor="ctr"/>
                </a:tc>
                <a:tc>
                  <a:txBody>
                    <a:bodyPr/>
                    <a:lstStyle/>
                    <a:p>
                      <a:pPr marL="0" marR="0">
                        <a:lnSpc>
                          <a:spcPct val="107000"/>
                        </a:lnSpc>
                        <a:spcAft>
                          <a:spcPts val="800"/>
                        </a:spcAft>
                      </a:pPr>
                      <a:r>
                        <a:rPr lang="en-US" sz="700" kern="100" dirty="0">
                          <a:effectLst/>
                        </a:rPr>
                        <a:t>Conduct regular team meetings, utilize project management tools for tracking, and provide support to resolve internal challenges.</a:t>
                      </a:r>
                      <a:endParaRPr lang="en-US" sz="700" kern="100" dirty="0">
                        <a:effectLst/>
                        <a:latin typeface="Aptos" panose="020B0004020202020204" pitchFamily="34" charset="0"/>
                        <a:ea typeface="Aptos" panose="020B0004020202020204" pitchFamily="34" charset="0"/>
                        <a:cs typeface="Arial" panose="020B0604020202020204" pitchFamily="34" charset="0"/>
                      </a:endParaRPr>
                    </a:p>
                  </a:txBody>
                  <a:tcPr marL="10655" marR="10655" marT="10655" marB="10655" anchor="ctr"/>
                </a:tc>
                <a:extLst>
                  <a:ext uri="{0D108BD9-81ED-4DB2-BD59-A6C34878D82A}">
                    <a16:rowId xmlns:a16="http://schemas.microsoft.com/office/drawing/2014/main" val="1903622671"/>
                  </a:ext>
                </a:extLst>
              </a:tr>
            </a:tbl>
          </a:graphicData>
        </a:graphic>
      </p:graphicFrame>
      <p:pic>
        <p:nvPicPr>
          <p:cNvPr id="84" name="Picture 83">
            <a:extLst>
              <a:ext uri="{FF2B5EF4-FFF2-40B4-BE49-F238E27FC236}">
                <a16:creationId xmlns:a16="http://schemas.microsoft.com/office/drawing/2014/main" id="{9D03FD5C-E09A-DF03-2071-53D240DB831C}"/>
              </a:ext>
            </a:extLst>
          </p:cNvPr>
          <p:cNvPicPr>
            <a:picLocks noChangeAspect="1"/>
          </p:cNvPicPr>
          <p:nvPr/>
        </p:nvPicPr>
        <p:blipFill>
          <a:blip r:embed="rId2"/>
          <a:stretch>
            <a:fillRect/>
          </a:stretch>
        </p:blipFill>
        <p:spPr>
          <a:xfrm>
            <a:off x="3837051" y="3746483"/>
            <a:ext cx="4498847" cy="2440958"/>
          </a:xfrm>
          <a:prstGeom prst="rect">
            <a:avLst/>
          </a:prstGeom>
        </p:spPr>
      </p:pic>
    </p:spTree>
    <p:extLst>
      <p:ext uri="{BB962C8B-B14F-4D97-AF65-F5344CB8AC3E}">
        <p14:creationId xmlns:p14="http://schemas.microsoft.com/office/powerpoint/2010/main" val="3143410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50041" y="586855"/>
            <a:ext cx="2401025" cy="3387497"/>
          </a:xfrm>
        </p:spPr>
        <p:txBody>
          <a:bodyPr anchor="b">
            <a:normAutofit/>
          </a:bodyPr>
          <a:lstStyle/>
          <a:p>
            <a:pPr algn="r"/>
            <a:r>
              <a:rPr lang="en-US" sz="3200">
                <a:solidFill>
                  <a:srgbClr val="FFFFFF"/>
                </a:solidFill>
              </a:rPr>
              <a:t>Risk Management Strategies</a:t>
            </a:r>
          </a:p>
        </p:txBody>
      </p:sp>
      <p:sp>
        <p:nvSpPr>
          <p:cNvPr id="3" name="Content Placeholder 2"/>
          <p:cNvSpPr>
            <a:spLocks noGrp="1"/>
          </p:cNvSpPr>
          <p:nvPr>
            <p:ph idx="1"/>
          </p:nvPr>
        </p:nvSpPr>
        <p:spPr>
          <a:xfrm>
            <a:off x="3607694" y="649480"/>
            <a:ext cx="4916510" cy="5546047"/>
          </a:xfrm>
        </p:spPr>
        <p:txBody>
          <a:bodyPr anchor="ctr">
            <a:normAutofit/>
          </a:bodyPr>
          <a:lstStyle/>
          <a:p>
            <a:r>
              <a:rPr lang="en-US" sz="1700"/>
              <a:t>1. Permit Delays: Mitigate through early applications.</a:t>
            </a:r>
          </a:p>
          <a:p>
            <a:r>
              <a:rPr lang="en-US" sz="1700"/>
              <a:t>2. Budget Overruns: Monitor expenses closely.</a:t>
            </a:r>
          </a:p>
          <a:p>
            <a:r>
              <a:rPr lang="en-US" sz="1700"/>
              <a:t>3. Adverse Weather: Have contingency plans for outdoor setups.</a:t>
            </a:r>
          </a:p>
          <a:p>
            <a:r>
              <a:rPr lang="en-US" sz="1700"/>
              <a:t>4. Low Vendor Participation: Engage vendors early through outreach.</a:t>
            </a:r>
          </a:p>
          <a:p>
            <a:r>
              <a:rPr lang="en-US" sz="1700"/>
              <a:t>5. Inefficient Tools: Use regular testing and backups.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22632" y="1922631"/>
            <a:ext cx="6875818" cy="3030558"/>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63321" y="3165298"/>
            <a:ext cx="4355594" cy="302895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742858" y="2085760"/>
            <a:ext cx="6857572" cy="268605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1161554" y="1712395"/>
            <a:ext cx="4808302" cy="3066500"/>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02A16F3-3B4A-7C7E-78FC-719417F49320}"/>
              </a:ext>
            </a:extLst>
          </p:cNvPr>
          <p:cNvSpPr>
            <a:spLocks noGrp="1"/>
          </p:cNvSpPr>
          <p:nvPr>
            <p:ph type="title"/>
          </p:nvPr>
        </p:nvSpPr>
        <p:spPr>
          <a:xfrm>
            <a:off x="495030" y="2767106"/>
            <a:ext cx="2160621" cy="3071906"/>
          </a:xfrm>
        </p:spPr>
        <p:txBody>
          <a:bodyPr vert="horz" lIns="91440" tIns="45720" rIns="91440" bIns="45720" rtlCol="0" anchor="t">
            <a:normAutofit/>
          </a:bodyPr>
          <a:lstStyle/>
          <a:p>
            <a:pPr algn="l" defTabSz="914400">
              <a:lnSpc>
                <a:spcPct val="90000"/>
              </a:lnSpc>
            </a:pPr>
            <a:r>
              <a:rPr lang="en-US" sz="3500" kern="1200">
                <a:solidFill>
                  <a:srgbClr val="FFFFFF"/>
                </a:solidFill>
                <a:latin typeface="+mj-lt"/>
                <a:ea typeface="+mj-ea"/>
                <a:cs typeface="+mj-cs"/>
              </a:rPr>
              <a:t>Project Phases</a:t>
            </a:r>
          </a:p>
        </p:txBody>
      </p:sp>
      <p:graphicFrame>
        <p:nvGraphicFramePr>
          <p:cNvPr id="4" name="Content Placeholder 3">
            <a:extLst>
              <a:ext uri="{FF2B5EF4-FFF2-40B4-BE49-F238E27FC236}">
                <a16:creationId xmlns:a16="http://schemas.microsoft.com/office/drawing/2014/main" id="{A4BD9476-1D35-0E35-6906-4F04C3C529B5}"/>
              </a:ext>
            </a:extLst>
          </p:cNvPr>
          <p:cNvGraphicFramePr>
            <a:graphicFrameLocks noGrp="1"/>
          </p:cNvGraphicFramePr>
          <p:nvPr>
            <p:ph idx="1"/>
            <p:extLst>
              <p:ext uri="{D42A27DB-BD31-4B8C-83A1-F6EECF244321}">
                <p14:modId xmlns:p14="http://schemas.microsoft.com/office/powerpoint/2010/main" val="1582773859"/>
              </p:ext>
            </p:extLst>
          </p:nvPr>
        </p:nvGraphicFramePr>
        <p:xfrm>
          <a:off x="3376821" y="493251"/>
          <a:ext cx="5419313" cy="5871500"/>
        </p:xfrm>
        <a:graphic>
          <a:graphicData uri="http://schemas.openxmlformats.org/drawingml/2006/table">
            <a:tbl>
              <a:tblPr firstRow="1" firstCol="1" bandRow="1">
                <a:tableStyleId>{69CF1AB2-1976-4502-BF36-3FF5EA218861}</a:tableStyleId>
              </a:tblPr>
              <a:tblGrid>
                <a:gridCol w="335203">
                  <a:extLst>
                    <a:ext uri="{9D8B030D-6E8A-4147-A177-3AD203B41FA5}">
                      <a16:colId xmlns:a16="http://schemas.microsoft.com/office/drawing/2014/main" val="110218451"/>
                    </a:ext>
                  </a:extLst>
                </a:gridCol>
                <a:gridCol w="964499">
                  <a:extLst>
                    <a:ext uri="{9D8B030D-6E8A-4147-A177-3AD203B41FA5}">
                      <a16:colId xmlns:a16="http://schemas.microsoft.com/office/drawing/2014/main" val="1578166845"/>
                    </a:ext>
                  </a:extLst>
                </a:gridCol>
                <a:gridCol w="632371">
                  <a:extLst>
                    <a:ext uri="{9D8B030D-6E8A-4147-A177-3AD203B41FA5}">
                      <a16:colId xmlns:a16="http://schemas.microsoft.com/office/drawing/2014/main" val="3508819429"/>
                    </a:ext>
                  </a:extLst>
                </a:gridCol>
                <a:gridCol w="632371">
                  <a:extLst>
                    <a:ext uri="{9D8B030D-6E8A-4147-A177-3AD203B41FA5}">
                      <a16:colId xmlns:a16="http://schemas.microsoft.com/office/drawing/2014/main" val="1697785647"/>
                    </a:ext>
                  </a:extLst>
                </a:gridCol>
                <a:gridCol w="2854869">
                  <a:extLst>
                    <a:ext uri="{9D8B030D-6E8A-4147-A177-3AD203B41FA5}">
                      <a16:colId xmlns:a16="http://schemas.microsoft.com/office/drawing/2014/main" val="2375700951"/>
                    </a:ext>
                  </a:extLst>
                </a:gridCol>
              </a:tblGrid>
              <a:tr h="446443">
                <a:tc>
                  <a:txBody>
                    <a:bodyPr/>
                    <a:lstStyle/>
                    <a:p>
                      <a:pPr marL="0" marR="0" algn="ctr">
                        <a:lnSpc>
                          <a:spcPct val="107000"/>
                        </a:lnSpc>
                        <a:spcAft>
                          <a:spcPts val="800"/>
                        </a:spcAft>
                      </a:pPr>
                      <a:r>
                        <a:rPr lang="en-US" sz="1100" kern="100">
                          <a:effectLst/>
                        </a:rPr>
                        <a:t>No</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29188" marR="29188" marT="29188" marB="29188" anchor="ctr"/>
                </a:tc>
                <a:tc>
                  <a:txBody>
                    <a:bodyPr/>
                    <a:lstStyle/>
                    <a:p>
                      <a:pPr marL="0" marR="0" algn="ctr">
                        <a:lnSpc>
                          <a:spcPct val="107000"/>
                        </a:lnSpc>
                        <a:spcAft>
                          <a:spcPts val="800"/>
                        </a:spcAft>
                      </a:pPr>
                      <a:r>
                        <a:rPr lang="en-US" sz="1100" kern="100">
                          <a:effectLst/>
                        </a:rPr>
                        <a:t>Phase Name</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29188" marR="29188" marT="29188" marB="29188" anchor="ctr"/>
                </a:tc>
                <a:tc>
                  <a:txBody>
                    <a:bodyPr/>
                    <a:lstStyle/>
                    <a:p>
                      <a:pPr marL="0" marR="0" algn="ctr">
                        <a:lnSpc>
                          <a:spcPct val="107000"/>
                        </a:lnSpc>
                        <a:spcAft>
                          <a:spcPts val="800"/>
                        </a:spcAft>
                      </a:pPr>
                      <a:r>
                        <a:rPr lang="en-US" sz="1100" kern="100">
                          <a:effectLst/>
                        </a:rPr>
                        <a:t>Start Date</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29188" marR="29188" marT="29188" marB="29188" anchor="ctr"/>
                </a:tc>
                <a:tc>
                  <a:txBody>
                    <a:bodyPr/>
                    <a:lstStyle/>
                    <a:p>
                      <a:pPr marL="0" marR="0" algn="ctr">
                        <a:lnSpc>
                          <a:spcPct val="107000"/>
                        </a:lnSpc>
                        <a:spcAft>
                          <a:spcPts val="800"/>
                        </a:spcAft>
                      </a:pPr>
                      <a:r>
                        <a:rPr lang="en-US" sz="1100" kern="100">
                          <a:effectLst/>
                        </a:rPr>
                        <a:t>End Date</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29188" marR="29188" marT="29188" marB="29188" anchor="ctr"/>
                </a:tc>
                <a:tc>
                  <a:txBody>
                    <a:bodyPr/>
                    <a:lstStyle/>
                    <a:p>
                      <a:pPr marL="0" marR="0" algn="ctr">
                        <a:lnSpc>
                          <a:spcPct val="107000"/>
                        </a:lnSpc>
                        <a:spcAft>
                          <a:spcPts val="800"/>
                        </a:spcAft>
                      </a:pPr>
                      <a:r>
                        <a:rPr lang="en-US" sz="1100" kern="100">
                          <a:effectLst/>
                        </a:rPr>
                        <a:t>Description of the Phase (Activities &amp; Outcomes)</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29188" marR="29188" marT="29188" marB="29188" anchor="ctr"/>
                </a:tc>
                <a:extLst>
                  <a:ext uri="{0D108BD9-81ED-4DB2-BD59-A6C34878D82A}">
                    <a16:rowId xmlns:a16="http://schemas.microsoft.com/office/drawing/2014/main" val="258502912"/>
                  </a:ext>
                </a:extLst>
              </a:tr>
              <a:tr h="740941">
                <a:tc>
                  <a:txBody>
                    <a:bodyPr/>
                    <a:lstStyle/>
                    <a:p>
                      <a:pPr marL="0" marR="0" algn="ctr">
                        <a:lnSpc>
                          <a:spcPct val="107000"/>
                        </a:lnSpc>
                        <a:spcAft>
                          <a:spcPts val="800"/>
                        </a:spcAft>
                      </a:pPr>
                      <a:r>
                        <a:rPr lang="en-US" sz="1000" kern="100">
                          <a:effectLst/>
                        </a:rPr>
                        <a:t>1</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29188" marR="29188" marT="29188" marB="29188" anchor="ctr"/>
                </a:tc>
                <a:tc>
                  <a:txBody>
                    <a:bodyPr/>
                    <a:lstStyle/>
                    <a:p>
                      <a:pPr marL="0" marR="0" algn="ctr">
                        <a:lnSpc>
                          <a:spcPct val="107000"/>
                        </a:lnSpc>
                        <a:spcAft>
                          <a:spcPts val="800"/>
                        </a:spcAft>
                      </a:pPr>
                      <a:r>
                        <a:rPr lang="en-US" sz="1000" kern="100">
                          <a:effectLst/>
                        </a:rPr>
                        <a:t>Initiation</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29188" marR="29188" marT="29188" marB="29188" anchor="ctr"/>
                </a:tc>
                <a:tc>
                  <a:txBody>
                    <a:bodyPr/>
                    <a:lstStyle/>
                    <a:p>
                      <a:pPr marL="0" marR="0" algn="ctr">
                        <a:lnSpc>
                          <a:spcPct val="107000"/>
                        </a:lnSpc>
                        <a:spcAft>
                          <a:spcPts val="800"/>
                        </a:spcAft>
                      </a:pPr>
                      <a:r>
                        <a:rPr lang="en-US" sz="1000" kern="100">
                          <a:effectLst/>
                        </a:rPr>
                        <a:t>2024-10-11</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29188" marR="29188" marT="29188" marB="29188" anchor="ctr"/>
                </a:tc>
                <a:tc>
                  <a:txBody>
                    <a:bodyPr/>
                    <a:lstStyle/>
                    <a:p>
                      <a:pPr marL="0" marR="0" algn="ctr">
                        <a:lnSpc>
                          <a:spcPct val="107000"/>
                        </a:lnSpc>
                        <a:spcAft>
                          <a:spcPts val="800"/>
                        </a:spcAft>
                      </a:pPr>
                      <a:r>
                        <a:rPr lang="en-US" sz="1000" kern="100">
                          <a:effectLst/>
                        </a:rPr>
                        <a:t>2024-10-24</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29188" marR="29188" marT="29188" marB="29188" anchor="ctr"/>
                </a:tc>
                <a:tc>
                  <a:txBody>
                    <a:bodyPr/>
                    <a:lstStyle/>
                    <a:p>
                      <a:pPr marL="0" marR="0">
                        <a:lnSpc>
                          <a:spcPct val="107000"/>
                        </a:lnSpc>
                        <a:spcAft>
                          <a:spcPts val="800"/>
                        </a:spcAft>
                      </a:pPr>
                      <a:r>
                        <a:rPr lang="en-US" sz="1000" kern="100">
                          <a:effectLst/>
                        </a:rPr>
                        <a:t>Activities: Define project scope, identify stakeholders, and create a project charter. </a:t>
                      </a:r>
                      <a:br>
                        <a:rPr lang="en-US" sz="1000" kern="100">
                          <a:effectLst/>
                        </a:rPr>
                      </a:br>
                      <a:r>
                        <a:rPr lang="en-US" sz="1000" kern="100">
                          <a:effectLst/>
                        </a:rPr>
                        <a:t>Outcome: Approval of project objectives and alignment with stakeholders.</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29188" marR="29188" marT="29188" marB="29188" anchor="ctr"/>
                </a:tc>
                <a:extLst>
                  <a:ext uri="{0D108BD9-81ED-4DB2-BD59-A6C34878D82A}">
                    <a16:rowId xmlns:a16="http://schemas.microsoft.com/office/drawing/2014/main" val="811681183"/>
                  </a:ext>
                </a:extLst>
              </a:tr>
              <a:tr h="1067412">
                <a:tc>
                  <a:txBody>
                    <a:bodyPr/>
                    <a:lstStyle/>
                    <a:p>
                      <a:pPr marL="0" marR="0" algn="ctr">
                        <a:lnSpc>
                          <a:spcPct val="107000"/>
                        </a:lnSpc>
                        <a:spcAft>
                          <a:spcPts val="800"/>
                        </a:spcAft>
                      </a:pPr>
                      <a:r>
                        <a:rPr lang="en-US" sz="1000" kern="100">
                          <a:effectLst/>
                        </a:rPr>
                        <a:t>2</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29188" marR="29188" marT="29188" marB="29188" anchor="ctr"/>
                </a:tc>
                <a:tc>
                  <a:txBody>
                    <a:bodyPr/>
                    <a:lstStyle/>
                    <a:p>
                      <a:pPr marL="0" marR="0" algn="ctr">
                        <a:lnSpc>
                          <a:spcPct val="107000"/>
                        </a:lnSpc>
                        <a:spcAft>
                          <a:spcPts val="800"/>
                        </a:spcAft>
                      </a:pPr>
                      <a:r>
                        <a:rPr lang="en-US" sz="1000" kern="100">
                          <a:effectLst/>
                        </a:rPr>
                        <a:t>Planning</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29188" marR="29188" marT="29188" marB="29188" anchor="ctr"/>
                </a:tc>
                <a:tc>
                  <a:txBody>
                    <a:bodyPr/>
                    <a:lstStyle/>
                    <a:p>
                      <a:pPr marL="0" marR="0" algn="ctr">
                        <a:lnSpc>
                          <a:spcPct val="107000"/>
                        </a:lnSpc>
                        <a:spcAft>
                          <a:spcPts val="800"/>
                        </a:spcAft>
                      </a:pPr>
                      <a:r>
                        <a:rPr lang="en-US" sz="1000" kern="100">
                          <a:effectLst/>
                        </a:rPr>
                        <a:t>2024-10-25</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29188" marR="29188" marT="29188" marB="29188" anchor="ctr"/>
                </a:tc>
                <a:tc>
                  <a:txBody>
                    <a:bodyPr/>
                    <a:lstStyle/>
                    <a:p>
                      <a:pPr marL="0" marR="0" algn="ctr">
                        <a:lnSpc>
                          <a:spcPct val="107000"/>
                        </a:lnSpc>
                        <a:spcAft>
                          <a:spcPts val="800"/>
                        </a:spcAft>
                      </a:pPr>
                      <a:r>
                        <a:rPr lang="en-US" sz="1000" kern="100">
                          <a:effectLst/>
                        </a:rPr>
                        <a:t>2024-11-21</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29188" marR="29188" marT="29188" marB="29188" anchor="ctr"/>
                </a:tc>
                <a:tc>
                  <a:txBody>
                    <a:bodyPr/>
                    <a:lstStyle/>
                    <a:p>
                      <a:pPr marL="0" marR="0">
                        <a:lnSpc>
                          <a:spcPct val="107000"/>
                        </a:lnSpc>
                        <a:spcAft>
                          <a:spcPts val="800"/>
                        </a:spcAft>
                      </a:pPr>
                      <a:r>
                        <a:rPr lang="en-US" sz="1000" kern="100">
                          <a:effectLst/>
                        </a:rPr>
                        <a:t>Activities: Develop detailed project plans, including timelines, budgets, and risk assessments. </a:t>
                      </a:r>
                      <a:br>
                        <a:rPr lang="en-US" sz="1000" kern="100">
                          <a:effectLst/>
                        </a:rPr>
                      </a:br>
                      <a:r>
                        <a:rPr lang="en-US" sz="1000" kern="100">
                          <a:effectLst/>
                        </a:rPr>
                        <a:t>Outcome: A comprehensive project plan with clearly defined roles, deliverables, and communication strategies.</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29188" marR="29188" marT="29188" marB="29188" anchor="ctr"/>
                </a:tc>
                <a:extLst>
                  <a:ext uri="{0D108BD9-81ED-4DB2-BD59-A6C34878D82A}">
                    <a16:rowId xmlns:a16="http://schemas.microsoft.com/office/drawing/2014/main" val="1591075502"/>
                  </a:ext>
                </a:extLst>
              </a:tr>
              <a:tr h="904176">
                <a:tc>
                  <a:txBody>
                    <a:bodyPr/>
                    <a:lstStyle/>
                    <a:p>
                      <a:pPr marL="0" marR="0" algn="ctr">
                        <a:lnSpc>
                          <a:spcPct val="107000"/>
                        </a:lnSpc>
                        <a:spcAft>
                          <a:spcPts val="800"/>
                        </a:spcAft>
                      </a:pPr>
                      <a:r>
                        <a:rPr lang="en-US" sz="1000" kern="100">
                          <a:effectLst/>
                        </a:rPr>
                        <a:t>3</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29188" marR="29188" marT="29188" marB="29188" anchor="ctr"/>
                </a:tc>
                <a:tc>
                  <a:txBody>
                    <a:bodyPr/>
                    <a:lstStyle/>
                    <a:p>
                      <a:pPr marL="0" marR="0" algn="ctr">
                        <a:lnSpc>
                          <a:spcPct val="107000"/>
                        </a:lnSpc>
                        <a:spcAft>
                          <a:spcPts val="800"/>
                        </a:spcAft>
                      </a:pPr>
                      <a:r>
                        <a:rPr lang="en-US" sz="1000" kern="100">
                          <a:effectLst/>
                        </a:rPr>
                        <a:t>Vendor Recruitment</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29188" marR="29188" marT="29188" marB="29188" anchor="ctr"/>
                </a:tc>
                <a:tc>
                  <a:txBody>
                    <a:bodyPr/>
                    <a:lstStyle/>
                    <a:p>
                      <a:pPr marL="0" marR="0" algn="ctr">
                        <a:lnSpc>
                          <a:spcPct val="107000"/>
                        </a:lnSpc>
                        <a:spcAft>
                          <a:spcPts val="800"/>
                        </a:spcAft>
                      </a:pPr>
                      <a:r>
                        <a:rPr lang="en-US" sz="1000" kern="100">
                          <a:effectLst/>
                        </a:rPr>
                        <a:t>2024-11-22</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29188" marR="29188" marT="29188" marB="29188" anchor="ctr"/>
                </a:tc>
                <a:tc>
                  <a:txBody>
                    <a:bodyPr/>
                    <a:lstStyle/>
                    <a:p>
                      <a:pPr marL="0" marR="0" algn="ctr">
                        <a:lnSpc>
                          <a:spcPct val="107000"/>
                        </a:lnSpc>
                        <a:spcAft>
                          <a:spcPts val="800"/>
                        </a:spcAft>
                      </a:pPr>
                      <a:r>
                        <a:rPr lang="en-US" sz="1000" kern="100">
                          <a:effectLst/>
                        </a:rPr>
                        <a:t>2024-12-12</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29188" marR="29188" marT="29188" marB="29188" anchor="ctr"/>
                </a:tc>
                <a:tc>
                  <a:txBody>
                    <a:bodyPr/>
                    <a:lstStyle/>
                    <a:p>
                      <a:pPr marL="0" marR="0">
                        <a:lnSpc>
                          <a:spcPct val="107000"/>
                        </a:lnSpc>
                        <a:spcAft>
                          <a:spcPts val="800"/>
                        </a:spcAft>
                      </a:pPr>
                      <a:r>
                        <a:rPr lang="en-US" sz="1000" kern="100">
                          <a:effectLst/>
                        </a:rPr>
                        <a:t>Activities: Identify and onboard local vendors, finalize contracts, and communicate market expectations. </a:t>
                      </a:r>
                      <a:br>
                        <a:rPr lang="en-US" sz="1000" kern="100">
                          <a:effectLst/>
                        </a:rPr>
                      </a:br>
                      <a:r>
                        <a:rPr lang="en-US" sz="1000" kern="100">
                          <a:effectLst/>
                        </a:rPr>
                        <a:t>Outcome: Commitment from a sufficient number of vendors to participate in the market.</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29188" marR="29188" marT="29188" marB="29188" anchor="ctr"/>
                </a:tc>
                <a:extLst>
                  <a:ext uri="{0D108BD9-81ED-4DB2-BD59-A6C34878D82A}">
                    <a16:rowId xmlns:a16="http://schemas.microsoft.com/office/drawing/2014/main" val="2984604795"/>
                  </a:ext>
                </a:extLst>
              </a:tr>
              <a:tr h="904176">
                <a:tc>
                  <a:txBody>
                    <a:bodyPr/>
                    <a:lstStyle/>
                    <a:p>
                      <a:pPr marL="0" marR="0" algn="ctr">
                        <a:lnSpc>
                          <a:spcPct val="107000"/>
                        </a:lnSpc>
                        <a:spcAft>
                          <a:spcPts val="800"/>
                        </a:spcAft>
                      </a:pPr>
                      <a:r>
                        <a:rPr lang="en-US" sz="1000" kern="100">
                          <a:effectLst/>
                        </a:rPr>
                        <a:t>4</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29188" marR="29188" marT="29188" marB="29188" anchor="ctr"/>
                </a:tc>
                <a:tc>
                  <a:txBody>
                    <a:bodyPr/>
                    <a:lstStyle/>
                    <a:p>
                      <a:pPr marL="0" marR="0" algn="ctr">
                        <a:lnSpc>
                          <a:spcPct val="107000"/>
                        </a:lnSpc>
                        <a:spcAft>
                          <a:spcPts val="800"/>
                        </a:spcAft>
                      </a:pPr>
                      <a:r>
                        <a:rPr lang="en-US" sz="1000" kern="100">
                          <a:effectLst/>
                        </a:rPr>
                        <a:t>Marketing and Promotion</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29188" marR="29188" marT="29188" marB="29188" anchor="ctr"/>
                </a:tc>
                <a:tc>
                  <a:txBody>
                    <a:bodyPr/>
                    <a:lstStyle/>
                    <a:p>
                      <a:pPr marL="0" marR="0" algn="ctr">
                        <a:lnSpc>
                          <a:spcPct val="107000"/>
                        </a:lnSpc>
                        <a:spcAft>
                          <a:spcPts val="800"/>
                        </a:spcAft>
                      </a:pPr>
                      <a:r>
                        <a:rPr lang="en-US" sz="1000" kern="100">
                          <a:effectLst/>
                        </a:rPr>
                        <a:t>2024-12-13</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29188" marR="29188" marT="29188" marB="29188" anchor="ctr"/>
                </a:tc>
                <a:tc>
                  <a:txBody>
                    <a:bodyPr/>
                    <a:lstStyle/>
                    <a:p>
                      <a:pPr marL="0" marR="0" algn="ctr">
                        <a:lnSpc>
                          <a:spcPct val="107000"/>
                        </a:lnSpc>
                        <a:spcAft>
                          <a:spcPts val="800"/>
                        </a:spcAft>
                      </a:pPr>
                      <a:r>
                        <a:rPr lang="en-US" sz="1000" kern="100">
                          <a:effectLst/>
                        </a:rPr>
                        <a:t>2024-12-27</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29188" marR="29188" marT="29188" marB="29188" anchor="ctr"/>
                </a:tc>
                <a:tc>
                  <a:txBody>
                    <a:bodyPr/>
                    <a:lstStyle/>
                    <a:p>
                      <a:pPr marL="0" marR="0">
                        <a:lnSpc>
                          <a:spcPct val="107000"/>
                        </a:lnSpc>
                        <a:spcAft>
                          <a:spcPts val="800"/>
                        </a:spcAft>
                      </a:pPr>
                      <a:r>
                        <a:rPr lang="en-US" sz="1000" kern="100">
                          <a:effectLst/>
                        </a:rPr>
                        <a:t>Activities: Design and execute marketing campaigns using social media, flyers, and local outreach.</a:t>
                      </a:r>
                      <a:br>
                        <a:rPr lang="en-US" sz="1000" kern="100">
                          <a:effectLst/>
                        </a:rPr>
                      </a:br>
                      <a:r>
                        <a:rPr lang="en-US" sz="1000" kern="100">
                          <a:effectLst/>
                        </a:rPr>
                        <a:t>Outcome: High community awareness and confirmed attendance for the market launch.</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29188" marR="29188" marT="29188" marB="29188" anchor="ctr"/>
                </a:tc>
                <a:extLst>
                  <a:ext uri="{0D108BD9-81ED-4DB2-BD59-A6C34878D82A}">
                    <a16:rowId xmlns:a16="http://schemas.microsoft.com/office/drawing/2014/main" val="1755133062"/>
                  </a:ext>
                </a:extLst>
              </a:tr>
              <a:tr h="904176">
                <a:tc>
                  <a:txBody>
                    <a:bodyPr/>
                    <a:lstStyle/>
                    <a:p>
                      <a:pPr marL="0" marR="0" algn="ctr">
                        <a:lnSpc>
                          <a:spcPct val="107000"/>
                        </a:lnSpc>
                        <a:spcAft>
                          <a:spcPts val="800"/>
                        </a:spcAft>
                      </a:pPr>
                      <a:r>
                        <a:rPr lang="en-US" sz="1000" kern="100">
                          <a:effectLst/>
                        </a:rPr>
                        <a:t>5</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29188" marR="29188" marT="29188" marB="29188" anchor="ctr"/>
                </a:tc>
                <a:tc>
                  <a:txBody>
                    <a:bodyPr/>
                    <a:lstStyle/>
                    <a:p>
                      <a:pPr marL="0" marR="0" algn="ctr">
                        <a:lnSpc>
                          <a:spcPct val="107000"/>
                        </a:lnSpc>
                        <a:spcAft>
                          <a:spcPts val="800"/>
                        </a:spcAft>
                      </a:pPr>
                      <a:r>
                        <a:rPr lang="en-US" sz="1000" kern="100">
                          <a:effectLst/>
                        </a:rPr>
                        <a:t>Setup and Logistics</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29188" marR="29188" marT="29188" marB="29188" anchor="ctr"/>
                </a:tc>
                <a:tc>
                  <a:txBody>
                    <a:bodyPr/>
                    <a:lstStyle/>
                    <a:p>
                      <a:pPr marL="0" marR="0" algn="ctr">
                        <a:lnSpc>
                          <a:spcPct val="107000"/>
                        </a:lnSpc>
                        <a:spcAft>
                          <a:spcPts val="800"/>
                        </a:spcAft>
                      </a:pPr>
                      <a:r>
                        <a:rPr lang="en-US" sz="1000" kern="100">
                          <a:effectLst/>
                        </a:rPr>
                        <a:t>2024-12-27</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29188" marR="29188" marT="29188" marB="29188" anchor="ctr"/>
                </a:tc>
                <a:tc>
                  <a:txBody>
                    <a:bodyPr/>
                    <a:lstStyle/>
                    <a:p>
                      <a:pPr marL="0" marR="0" algn="ctr">
                        <a:lnSpc>
                          <a:spcPct val="107000"/>
                        </a:lnSpc>
                        <a:spcAft>
                          <a:spcPts val="800"/>
                        </a:spcAft>
                      </a:pPr>
                      <a:r>
                        <a:rPr lang="en-US" sz="1000" kern="100">
                          <a:effectLst/>
                        </a:rPr>
                        <a:t>2025-01-09</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29188" marR="29188" marT="29188" marB="29188" anchor="ctr"/>
                </a:tc>
                <a:tc>
                  <a:txBody>
                    <a:bodyPr/>
                    <a:lstStyle/>
                    <a:p>
                      <a:pPr marL="0" marR="0">
                        <a:lnSpc>
                          <a:spcPct val="107000"/>
                        </a:lnSpc>
                        <a:spcAft>
                          <a:spcPts val="800"/>
                        </a:spcAft>
                      </a:pPr>
                      <a:r>
                        <a:rPr lang="en-US" sz="1000" kern="100">
                          <a:effectLst/>
                        </a:rPr>
                        <a:t>Activities: Prepare the market location, install infrastructure, and coordinate utilities and signage. </a:t>
                      </a:r>
                      <a:br>
                        <a:rPr lang="en-US" sz="1000" kern="100">
                          <a:effectLst/>
                        </a:rPr>
                      </a:br>
                      <a:r>
                        <a:rPr lang="en-US" sz="1000" kern="100">
                          <a:effectLst/>
                        </a:rPr>
                        <a:t>Outcome: A fully operational and visually appealing market setup ready for launch.</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29188" marR="29188" marT="29188" marB="29188" anchor="ctr"/>
                </a:tc>
                <a:extLst>
                  <a:ext uri="{0D108BD9-81ED-4DB2-BD59-A6C34878D82A}">
                    <a16:rowId xmlns:a16="http://schemas.microsoft.com/office/drawing/2014/main" val="3515611133"/>
                  </a:ext>
                </a:extLst>
              </a:tr>
              <a:tr h="904176">
                <a:tc>
                  <a:txBody>
                    <a:bodyPr/>
                    <a:lstStyle/>
                    <a:p>
                      <a:pPr marL="0" marR="0" algn="ctr">
                        <a:lnSpc>
                          <a:spcPct val="107000"/>
                        </a:lnSpc>
                        <a:spcAft>
                          <a:spcPts val="800"/>
                        </a:spcAft>
                      </a:pPr>
                      <a:r>
                        <a:rPr lang="en-US" sz="1000" kern="100">
                          <a:effectLst/>
                        </a:rPr>
                        <a:t>6</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29188" marR="29188" marT="29188" marB="29188" anchor="ctr"/>
                </a:tc>
                <a:tc>
                  <a:txBody>
                    <a:bodyPr/>
                    <a:lstStyle/>
                    <a:p>
                      <a:pPr marL="0" marR="0" algn="ctr">
                        <a:lnSpc>
                          <a:spcPct val="107000"/>
                        </a:lnSpc>
                        <a:spcAft>
                          <a:spcPts val="800"/>
                        </a:spcAft>
                      </a:pPr>
                      <a:r>
                        <a:rPr lang="en-US" sz="1000" kern="100" dirty="0">
                          <a:effectLst/>
                        </a:rPr>
                        <a:t>Launch and Evaluation</a:t>
                      </a:r>
                      <a:endParaRPr lang="en-US" sz="1100" kern="100" dirty="0">
                        <a:effectLst/>
                        <a:latin typeface="Aptos" panose="020B0004020202020204" pitchFamily="34" charset="0"/>
                        <a:ea typeface="Aptos" panose="020B0004020202020204" pitchFamily="34" charset="0"/>
                        <a:cs typeface="Arial" panose="020B0604020202020204" pitchFamily="34" charset="0"/>
                      </a:endParaRPr>
                    </a:p>
                  </a:txBody>
                  <a:tcPr marL="29188" marR="29188" marT="29188" marB="29188" anchor="ctr"/>
                </a:tc>
                <a:tc>
                  <a:txBody>
                    <a:bodyPr/>
                    <a:lstStyle/>
                    <a:p>
                      <a:pPr marL="0" marR="0" algn="ctr">
                        <a:lnSpc>
                          <a:spcPct val="107000"/>
                        </a:lnSpc>
                        <a:spcAft>
                          <a:spcPts val="800"/>
                        </a:spcAft>
                      </a:pPr>
                      <a:r>
                        <a:rPr lang="en-US" sz="1000" kern="100">
                          <a:effectLst/>
                        </a:rPr>
                        <a:t>2025-01-10</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29188" marR="29188" marT="29188" marB="29188" anchor="ctr"/>
                </a:tc>
                <a:tc>
                  <a:txBody>
                    <a:bodyPr/>
                    <a:lstStyle/>
                    <a:p>
                      <a:pPr marL="0" marR="0" algn="ctr">
                        <a:lnSpc>
                          <a:spcPct val="107000"/>
                        </a:lnSpc>
                        <a:spcAft>
                          <a:spcPts val="800"/>
                        </a:spcAft>
                      </a:pPr>
                      <a:r>
                        <a:rPr lang="en-US" sz="1000" kern="100">
                          <a:effectLst/>
                        </a:rPr>
                        <a:t>2025-01-17</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29188" marR="29188" marT="29188" marB="29188" anchor="ctr"/>
                </a:tc>
                <a:tc>
                  <a:txBody>
                    <a:bodyPr/>
                    <a:lstStyle/>
                    <a:p>
                      <a:pPr marL="0" marR="0">
                        <a:lnSpc>
                          <a:spcPct val="107000"/>
                        </a:lnSpc>
                        <a:spcAft>
                          <a:spcPts val="800"/>
                        </a:spcAft>
                      </a:pPr>
                      <a:r>
                        <a:rPr lang="en-US" sz="1000" kern="100" dirty="0">
                          <a:effectLst/>
                        </a:rPr>
                        <a:t>Activities: Host the market launch event, gather feedback from attendees, and evaluate the project outcomes. </a:t>
                      </a:r>
                      <a:br>
                        <a:rPr lang="en-US" sz="1000" kern="100" dirty="0">
                          <a:effectLst/>
                        </a:rPr>
                      </a:br>
                      <a:r>
                        <a:rPr lang="en-US" sz="1000" kern="100" dirty="0">
                          <a:effectLst/>
                        </a:rPr>
                        <a:t>Outcome: A successful market opening and documented lessons for future improvements.</a:t>
                      </a:r>
                      <a:endParaRPr lang="en-US" sz="1100" kern="100" dirty="0">
                        <a:effectLst/>
                        <a:latin typeface="Aptos" panose="020B0004020202020204" pitchFamily="34" charset="0"/>
                        <a:ea typeface="Aptos" panose="020B0004020202020204" pitchFamily="34" charset="0"/>
                        <a:cs typeface="Arial" panose="020B0604020202020204" pitchFamily="34" charset="0"/>
                      </a:endParaRPr>
                    </a:p>
                  </a:txBody>
                  <a:tcPr marL="29188" marR="29188" marT="29188" marB="29188" anchor="ctr"/>
                </a:tc>
                <a:extLst>
                  <a:ext uri="{0D108BD9-81ED-4DB2-BD59-A6C34878D82A}">
                    <a16:rowId xmlns:a16="http://schemas.microsoft.com/office/drawing/2014/main" val="2712623685"/>
                  </a:ext>
                </a:extLst>
              </a:tr>
            </a:tbl>
          </a:graphicData>
        </a:graphic>
      </p:graphicFrame>
    </p:spTree>
    <p:extLst>
      <p:ext uri="{BB962C8B-B14F-4D97-AF65-F5344CB8AC3E}">
        <p14:creationId xmlns:p14="http://schemas.microsoft.com/office/powerpoint/2010/main" val="3585201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22632" y="1922631"/>
            <a:ext cx="6875818" cy="3030558"/>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63321" y="3165298"/>
            <a:ext cx="4355594" cy="302895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742858" y="2085760"/>
            <a:ext cx="6857572" cy="268605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1161554" y="1712395"/>
            <a:ext cx="4808302" cy="3066500"/>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187E739A-40D6-63A5-98F9-5471808C6D44}"/>
              </a:ext>
            </a:extLst>
          </p:cNvPr>
          <p:cNvSpPr>
            <a:spLocks noGrp="1"/>
          </p:cNvSpPr>
          <p:nvPr>
            <p:ph type="title"/>
          </p:nvPr>
        </p:nvSpPr>
        <p:spPr>
          <a:xfrm>
            <a:off x="495030" y="2767106"/>
            <a:ext cx="2160621" cy="3071906"/>
          </a:xfrm>
        </p:spPr>
        <p:txBody>
          <a:bodyPr vert="horz" lIns="91440" tIns="45720" rIns="91440" bIns="45720" rtlCol="0" anchor="t">
            <a:normAutofit/>
          </a:bodyPr>
          <a:lstStyle/>
          <a:p>
            <a:pPr algn="l" defTabSz="914400">
              <a:lnSpc>
                <a:spcPct val="90000"/>
              </a:lnSpc>
            </a:pPr>
            <a:r>
              <a:rPr lang="en-US" sz="2500" kern="1200">
                <a:solidFill>
                  <a:srgbClr val="FFFFFF"/>
                </a:solidFill>
                <a:latin typeface="+mj-lt"/>
                <a:ea typeface="+mj-ea"/>
                <a:cs typeface="+mj-cs"/>
              </a:rPr>
              <a:t>Graphical Representation Of Project Phases</a:t>
            </a:r>
          </a:p>
        </p:txBody>
      </p:sp>
      <p:pic>
        <p:nvPicPr>
          <p:cNvPr id="5" name="Content Placeholder 4">
            <a:extLst>
              <a:ext uri="{FF2B5EF4-FFF2-40B4-BE49-F238E27FC236}">
                <a16:creationId xmlns:a16="http://schemas.microsoft.com/office/drawing/2014/main" id="{3F100915-643F-C66C-182E-E9C5246BE964}"/>
              </a:ext>
            </a:extLst>
          </p:cNvPr>
          <p:cNvPicPr>
            <a:picLocks noGrp="1" noChangeAspect="1"/>
          </p:cNvPicPr>
          <p:nvPr>
            <p:ph idx="1"/>
          </p:nvPr>
        </p:nvPicPr>
        <p:blipFill>
          <a:blip r:embed="rId2"/>
          <a:stretch>
            <a:fillRect/>
          </a:stretch>
        </p:blipFill>
        <p:spPr>
          <a:xfrm>
            <a:off x="3226175" y="1659886"/>
            <a:ext cx="5859444" cy="1962912"/>
          </a:xfrm>
          <a:prstGeom prst="rect">
            <a:avLst/>
          </a:prstGeom>
        </p:spPr>
      </p:pic>
      <p:sp>
        <p:nvSpPr>
          <p:cNvPr id="9" name="Text Box 2">
            <a:extLst>
              <a:ext uri="{FF2B5EF4-FFF2-40B4-BE49-F238E27FC236}">
                <a16:creationId xmlns:a16="http://schemas.microsoft.com/office/drawing/2014/main" id="{E4C4FB4E-F93D-10E1-4B1C-0128B685DD1C}"/>
              </a:ext>
            </a:extLst>
          </p:cNvPr>
          <p:cNvSpPr txBox="1">
            <a:spLocks noChangeArrowheads="1"/>
          </p:cNvSpPr>
          <p:nvPr/>
        </p:nvSpPr>
        <p:spPr bwMode="auto">
          <a:xfrm>
            <a:off x="4963676" y="4125736"/>
            <a:ext cx="2552700" cy="1108075"/>
          </a:xfrm>
          <a:prstGeom prst="rect">
            <a:avLst/>
          </a:prstGeom>
          <a:solidFill>
            <a:srgbClr val="FFFFFF"/>
          </a:solidFill>
          <a:ln w="9525">
            <a:noFill/>
            <a:miter lim="800000"/>
            <a:headEnd/>
            <a:tailEnd/>
          </a:ln>
        </p:spPr>
        <p:txBody>
          <a:bodyPr rot="0" vert="horz" wrap="square" lIns="91440" tIns="45720" rIns="91440" bIns="45720" anchor="t" anchorCtr="0">
            <a:spAutoFit/>
          </a:bodyPr>
          <a:lstStyle/>
          <a:p>
            <a:pPr marL="0" marR="0">
              <a:lnSpc>
                <a:spcPct val="115000"/>
              </a:lnSpc>
              <a:spcAft>
                <a:spcPts val="800"/>
              </a:spcAft>
            </a:pPr>
            <a:r>
              <a:rPr lang="en-US" sz="1000" b="1" kern="100" dirty="0">
                <a:effectLst/>
                <a:latin typeface="Arial" panose="020B0604020202020204" pitchFamily="34" charset="0"/>
                <a:ea typeface="Aptos" panose="020B0004020202020204" pitchFamily="34" charset="0"/>
                <a:cs typeface="Arial" panose="020B0604020202020204" pitchFamily="34" charset="0"/>
              </a:rPr>
              <a:t>Phase-1:</a:t>
            </a:r>
            <a:r>
              <a:rPr lang="en-US" sz="1000" kern="100" dirty="0">
                <a:effectLst/>
                <a:latin typeface="Arial" panose="020B0604020202020204" pitchFamily="34" charset="0"/>
                <a:ea typeface="Aptos" panose="020B0004020202020204" pitchFamily="34" charset="0"/>
                <a:cs typeface="Arial" panose="020B0604020202020204" pitchFamily="34" charset="0"/>
              </a:rPr>
              <a:t> Initiation</a:t>
            </a:r>
            <a:endParaRPr lang="en-US" sz="1100" kern="100" dirty="0">
              <a:effectLst/>
              <a:latin typeface="Aptos" panose="020B0004020202020204" pitchFamily="34" charset="0"/>
              <a:ea typeface="Aptos" panose="020B0004020202020204" pitchFamily="34" charset="0"/>
              <a:cs typeface="Arial" panose="020B0604020202020204" pitchFamily="34" charset="0"/>
            </a:endParaRPr>
          </a:p>
          <a:p>
            <a:pPr marL="0" marR="0">
              <a:lnSpc>
                <a:spcPct val="115000"/>
              </a:lnSpc>
              <a:spcAft>
                <a:spcPts val="800"/>
              </a:spcAft>
            </a:pPr>
            <a:r>
              <a:rPr lang="en-US" sz="1000" b="1" kern="100" dirty="0">
                <a:effectLst/>
                <a:latin typeface="Arial" panose="020B0604020202020204" pitchFamily="34" charset="0"/>
                <a:ea typeface="Aptos" panose="020B0004020202020204" pitchFamily="34" charset="0"/>
                <a:cs typeface="Arial" panose="020B0604020202020204" pitchFamily="34" charset="0"/>
              </a:rPr>
              <a:t>Phase-2:</a:t>
            </a:r>
            <a:r>
              <a:rPr lang="en-US" sz="1000" kern="100" dirty="0">
                <a:effectLst/>
                <a:latin typeface="Arial" panose="020B0604020202020204" pitchFamily="34" charset="0"/>
                <a:ea typeface="Aptos" panose="020B0004020202020204" pitchFamily="34" charset="0"/>
                <a:cs typeface="Arial" panose="020B0604020202020204" pitchFamily="34" charset="0"/>
              </a:rPr>
              <a:t> Planning</a:t>
            </a:r>
            <a:endParaRPr lang="en-US" sz="1100" kern="100" dirty="0">
              <a:effectLst/>
              <a:latin typeface="Aptos" panose="020B0004020202020204" pitchFamily="34" charset="0"/>
              <a:ea typeface="Aptos" panose="020B0004020202020204" pitchFamily="34" charset="0"/>
              <a:cs typeface="Arial" panose="020B0604020202020204" pitchFamily="34" charset="0"/>
            </a:endParaRPr>
          </a:p>
          <a:p>
            <a:pPr marL="0" marR="0">
              <a:lnSpc>
                <a:spcPct val="115000"/>
              </a:lnSpc>
              <a:spcAft>
                <a:spcPts val="800"/>
              </a:spcAft>
            </a:pPr>
            <a:r>
              <a:rPr lang="en-US" sz="1000" b="1" kern="100" dirty="0">
                <a:effectLst/>
                <a:latin typeface="Arial" panose="020B0604020202020204" pitchFamily="34" charset="0"/>
                <a:ea typeface="Aptos" panose="020B0004020202020204" pitchFamily="34" charset="0"/>
                <a:cs typeface="Arial" panose="020B0604020202020204" pitchFamily="34" charset="0"/>
              </a:rPr>
              <a:t>Phase-3:</a:t>
            </a:r>
            <a:r>
              <a:rPr lang="en-US" sz="1000" kern="100" dirty="0">
                <a:effectLst/>
                <a:latin typeface="Arial" panose="020B0604020202020204" pitchFamily="34" charset="0"/>
                <a:ea typeface="Aptos" panose="020B0004020202020204" pitchFamily="34" charset="0"/>
                <a:cs typeface="Arial" panose="020B0604020202020204" pitchFamily="34" charset="0"/>
              </a:rPr>
              <a:t> Vendor Recruitment</a:t>
            </a:r>
            <a:endParaRPr lang="en-US" sz="1100" kern="100" dirty="0">
              <a:effectLst/>
              <a:latin typeface="Aptos" panose="020B0004020202020204" pitchFamily="34" charset="0"/>
              <a:ea typeface="Aptos" panose="020B0004020202020204" pitchFamily="34" charset="0"/>
              <a:cs typeface="Arial" panose="020B0604020202020204" pitchFamily="34" charset="0"/>
            </a:endParaRPr>
          </a:p>
          <a:p>
            <a:pPr marL="0" marR="0">
              <a:lnSpc>
                <a:spcPct val="115000"/>
              </a:lnSpc>
              <a:spcAft>
                <a:spcPts val="800"/>
              </a:spcAft>
            </a:pPr>
            <a:r>
              <a:rPr lang="en-US" sz="1000" b="1" kern="100" dirty="0">
                <a:effectLst/>
                <a:latin typeface="Arial" panose="020B0604020202020204" pitchFamily="34" charset="0"/>
                <a:ea typeface="Aptos" panose="020B0004020202020204" pitchFamily="34" charset="0"/>
                <a:cs typeface="Arial" panose="020B0604020202020204" pitchFamily="34" charset="0"/>
              </a:rPr>
              <a:t>Phase-4:</a:t>
            </a:r>
            <a:r>
              <a:rPr lang="en-US" sz="1000" kern="100" dirty="0">
                <a:effectLst/>
                <a:latin typeface="Arial" panose="020B0604020202020204" pitchFamily="34" charset="0"/>
                <a:ea typeface="Aptos" panose="020B0004020202020204" pitchFamily="34" charset="0"/>
                <a:cs typeface="Arial" panose="020B0604020202020204" pitchFamily="34" charset="0"/>
              </a:rPr>
              <a:t> Marketing Campaign Launched</a:t>
            </a:r>
            <a:endParaRPr lang="en-US" sz="1100" kern="100" dirty="0">
              <a:effectLst/>
              <a:latin typeface="Aptos" panose="020B0004020202020204" pitchFamily="34" charset="0"/>
              <a:ea typeface="Aptos" panose="020B0004020202020204" pitchFamily="34" charset="0"/>
              <a:cs typeface="Arial" panose="020B0604020202020204" pitchFamily="34" charset="0"/>
            </a:endParaRPr>
          </a:p>
          <a:p>
            <a:pPr marL="0" marR="0">
              <a:lnSpc>
                <a:spcPct val="115000"/>
              </a:lnSpc>
              <a:spcAft>
                <a:spcPts val="800"/>
              </a:spcAft>
            </a:pPr>
            <a:r>
              <a:rPr lang="en-US" sz="1000" b="1" kern="100" dirty="0">
                <a:effectLst/>
                <a:latin typeface="Arial" panose="020B0604020202020204" pitchFamily="34" charset="0"/>
                <a:ea typeface="Aptos" panose="020B0004020202020204" pitchFamily="34" charset="0"/>
                <a:cs typeface="Arial" panose="020B0604020202020204" pitchFamily="34" charset="0"/>
              </a:rPr>
              <a:t>Phase-5:</a:t>
            </a:r>
            <a:r>
              <a:rPr lang="en-US" sz="1000" kern="100" dirty="0">
                <a:effectLst/>
                <a:latin typeface="Arial" panose="020B0604020202020204" pitchFamily="34" charset="0"/>
                <a:ea typeface="Aptos" panose="020B0004020202020204" pitchFamily="34" charset="0"/>
                <a:cs typeface="Arial" panose="020B0604020202020204" pitchFamily="34" charset="0"/>
              </a:rPr>
              <a:t> Setup and Logistics</a:t>
            </a:r>
            <a:endParaRPr lang="en-US" sz="1100" kern="100" dirty="0">
              <a:effectLst/>
              <a:latin typeface="Aptos" panose="020B0004020202020204" pitchFamily="34" charset="0"/>
              <a:ea typeface="Aptos" panose="020B0004020202020204" pitchFamily="34" charset="0"/>
              <a:cs typeface="Arial" panose="020B0604020202020204" pitchFamily="34" charset="0"/>
            </a:endParaRPr>
          </a:p>
          <a:p>
            <a:pPr marL="0" marR="0">
              <a:lnSpc>
                <a:spcPct val="115000"/>
              </a:lnSpc>
              <a:spcAft>
                <a:spcPts val="800"/>
              </a:spcAft>
            </a:pPr>
            <a:r>
              <a:rPr lang="en-US" sz="1000" b="1" kern="100" dirty="0">
                <a:effectLst/>
                <a:latin typeface="Arial" panose="020B0604020202020204" pitchFamily="34" charset="0"/>
                <a:ea typeface="Aptos" panose="020B0004020202020204" pitchFamily="34" charset="0"/>
                <a:cs typeface="Arial" panose="020B0604020202020204" pitchFamily="34" charset="0"/>
              </a:rPr>
              <a:t>Phase-6:</a:t>
            </a:r>
            <a:r>
              <a:rPr lang="en-US" sz="1000" kern="100" dirty="0">
                <a:effectLst/>
                <a:latin typeface="Arial" panose="020B0604020202020204" pitchFamily="34" charset="0"/>
                <a:ea typeface="Aptos" panose="020B0004020202020204" pitchFamily="34" charset="0"/>
                <a:cs typeface="Arial" panose="020B0604020202020204" pitchFamily="34" charset="0"/>
              </a:rPr>
              <a:t> Launch and Evaluation</a:t>
            </a:r>
            <a:endParaRPr lang="en-US" sz="1100" kern="100" dirty="0">
              <a:effectLst/>
              <a:latin typeface="Aptos" panose="020B00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20206683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46</TotalTime>
  <Words>2121</Words>
  <Application>Microsoft Office PowerPoint</Application>
  <PresentationFormat>On-screen Show (4:3)</PresentationFormat>
  <Paragraphs>404</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Aptos</vt:lpstr>
      <vt:lpstr>Arial</vt:lpstr>
      <vt:lpstr>Calibri</vt:lpstr>
      <vt:lpstr>Symbol</vt:lpstr>
      <vt:lpstr>Office Theme</vt:lpstr>
      <vt:lpstr>Farmers' Market Setup and Launch</vt:lpstr>
      <vt:lpstr>Project Overview</vt:lpstr>
      <vt:lpstr>PowerPoint Presentation</vt:lpstr>
      <vt:lpstr>Goals of the Project</vt:lpstr>
      <vt:lpstr>Sc-1 (Secure a Location) &amp; Ti-1 (Complete Setup): Type: Complementary Summary: A secured location is essential for completing the setup, as it provides the foundation for infrastructure and stall installation. Sc-2 (Obtain Permits) &amp; Ti-2 (Launch Market on Time): Type: Complementary Summary: Securing permits on time is critical to launching the market as scheduled; delays may hinder the opening. Co-1 (Stay Under Budget) &amp; So-3 (Promote Market via Social Media): Type: Conflicting Summary: Extensive marketing may exceed the allocated budget, creating a conflict between staying under budget and promoting effectively. So-1 (Attract Vendors) &amp; So-2 (Attract Visitors): Type: Complementary Summary: More vendors increase market appeal, leading to higher visitor attendance on the opening day. Co-2 (Collect Vendor Payments) &amp; Ti-2 (Launch Market on Time): Type: Neutral Summary: These tasks are independent and do not directly impact each other, as they can be managed simultaneously.</vt:lpstr>
      <vt:lpstr>Stakeholders</vt:lpstr>
      <vt:lpstr>Risk Management Strategies</vt:lpstr>
      <vt:lpstr>Project Phases</vt:lpstr>
      <vt:lpstr>Graphical Representation Of Project Phases</vt:lpstr>
      <vt:lpstr>Project Structure Plan Graph</vt:lpstr>
      <vt:lpstr>Work Package 1: Define Scope</vt:lpstr>
      <vt:lpstr>Work Package2:Develop Project Plan</vt:lpstr>
      <vt:lpstr>Work Package3:  Recruit Vendors</vt:lpstr>
      <vt:lpstr>Work Package4:  Launch Marketing Campaign</vt:lpstr>
      <vt:lpstr>Budget Overview</vt:lpstr>
      <vt:lpstr>Project Timeline</vt:lpstr>
      <vt:lpstr>Gantt Chart</vt:lpstr>
      <vt:lpstr>Cost Planning</vt:lpstr>
      <vt:lpstr>Total Price Costing</vt:lpstr>
      <vt:lpstr>Marketing Strategies</vt:lpstr>
      <vt:lpstr>Evaluation and Feedback</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LOQ</dc:creator>
  <cp:keywords/>
  <dc:description>generated using python-pptx</dc:description>
  <cp:lastModifiedBy>Ali Abedini</cp:lastModifiedBy>
  <cp:revision>3</cp:revision>
  <dcterms:created xsi:type="dcterms:W3CDTF">2013-01-27T09:14:16Z</dcterms:created>
  <dcterms:modified xsi:type="dcterms:W3CDTF">2025-01-06T16:00:09Z</dcterms:modified>
  <cp:category/>
</cp:coreProperties>
</file>