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orient="horz" pos="22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99" d="100"/>
          <a:sy n="99" d="100"/>
        </p:scale>
        <p:origin x="78" y="420"/>
      </p:cViewPr>
      <p:guideLst>
        <p:guide orient="horz" pos="2160"/>
        <p:guide pos="3839"/>
        <p:guide pos="1007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Ir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chive.ics.uci.edu/ml/datasets/Ionosphe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AINT351 Machine Learning</a:t>
            </a:r>
          </a:p>
          <a:p>
            <a:r>
              <a:rPr lang="en-US" dirty="0"/>
              <a:t>Semester 1, 2015/16</a:t>
            </a:r>
          </a:p>
          <a:p>
            <a:endParaRPr lang="en-US" dirty="0"/>
          </a:p>
          <a:p>
            <a:r>
              <a:rPr lang="en-US" dirty="0"/>
              <a:t>Ian Howard and Torbjorn Dahl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Fisher’s Iris</a:t>
            </a:r>
            <a:r>
              <a:rPr lang="en-GB" dirty="0"/>
              <a:t>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UCI ML repository</a:t>
            </a:r>
          </a:p>
          <a:p>
            <a:r>
              <a:rPr lang="en-GB" dirty="0"/>
              <a:t>Measurements of plant parts</a:t>
            </a:r>
          </a:p>
          <a:p>
            <a:r>
              <a:rPr lang="en-GB" dirty="0"/>
              <a:t>Four real valued attributes</a:t>
            </a:r>
          </a:p>
          <a:p>
            <a:pPr lvl="1"/>
            <a:r>
              <a:rPr lang="en-GB" dirty="0"/>
              <a:t>sepal length in cm, sepal width, petal length, petal width </a:t>
            </a:r>
          </a:p>
          <a:p>
            <a:r>
              <a:rPr lang="en-GB" dirty="0"/>
              <a:t>Classified into three types of iris plants</a:t>
            </a:r>
          </a:p>
          <a:p>
            <a:pPr lvl="1"/>
            <a:r>
              <a:rPr lang="en-GB" dirty="0" err="1"/>
              <a:t>Setosa</a:t>
            </a:r>
            <a:r>
              <a:rPr lang="en-GB" dirty="0"/>
              <a:t>, Versicolor and </a:t>
            </a:r>
            <a:r>
              <a:rPr lang="en-GB" dirty="0" err="1"/>
              <a:t>Virginica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327" y="4747869"/>
            <a:ext cx="1552171" cy="142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Ionosphere</a:t>
            </a:r>
            <a:r>
              <a:rPr lang="en-GB" dirty="0"/>
              <a:t>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UCI ML repository </a:t>
            </a:r>
          </a:p>
          <a:p>
            <a:r>
              <a:rPr lang="en-GB" dirty="0"/>
              <a:t>Radar data from the ionosphere</a:t>
            </a:r>
          </a:p>
          <a:p>
            <a:r>
              <a:rPr lang="en-GB" dirty="0"/>
              <a:t>34 continuous variables</a:t>
            </a:r>
          </a:p>
          <a:p>
            <a:r>
              <a:rPr lang="en-GB" dirty="0"/>
              <a:t>Classified into ‘good’ and ‘bad’ readings</a:t>
            </a:r>
          </a:p>
          <a:p>
            <a:pPr lvl="1"/>
            <a:r>
              <a:rPr lang="en-GB" dirty="0"/>
              <a:t>Good readings provide evidence of structure in the ionosphere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043" y="4624077"/>
            <a:ext cx="1580738" cy="15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decision trees constructed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set is split recursively into sub-sets based in a single input variable</a:t>
            </a:r>
          </a:p>
          <a:p>
            <a:r>
              <a:rPr lang="en-GB" dirty="0"/>
              <a:t>Until</a:t>
            </a:r>
          </a:p>
          <a:p>
            <a:pPr lvl="1"/>
            <a:r>
              <a:rPr lang="en-GB" dirty="0"/>
              <a:t>All sub-set has same class</a:t>
            </a:r>
          </a:p>
          <a:p>
            <a:pPr lvl="1"/>
            <a:r>
              <a:rPr lang="en-GB" b="1" i="1" dirty="0"/>
              <a:t>Splitting no longer improves prediction </a:t>
            </a:r>
          </a:p>
          <a:p>
            <a:pPr lvl="1"/>
            <a:r>
              <a:rPr lang="en-GB" dirty="0"/>
              <a:t>Sub-sets are too small</a:t>
            </a:r>
          </a:p>
          <a:p>
            <a:r>
              <a:rPr lang="en-GB" dirty="0"/>
              <a:t>Top-down induction of decision trees (TDIDT)</a:t>
            </a:r>
          </a:p>
          <a:p>
            <a:pPr lvl="1"/>
            <a:r>
              <a:rPr lang="en-GB" dirty="0"/>
              <a:t>Greedy </a:t>
            </a:r>
          </a:p>
        </p:txBody>
      </p:sp>
    </p:spTree>
    <p:extLst>
      <p:ext uri="{BB962C8B-B14F-4D97-AF65-F5344CB8AC3E}">
        <p14:creationId xmlns:p14="http://schemas.microsoft.com/office/powerpoint/2010/main" val="41874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the sets split?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Candidate splits</a:t>
            </a:r>
          </a:p>
          <a:p>
            <a:pPr lvl="1"/>
            <a:r>
              <a:rPr lang="en-GB" dirty="0"/>
              <a:t>Loop through all possibilities</a:t>
            </a:r>
          </a:p>
          <a:p>
            <a:r>
              <a:rPr lang="en-GB" dirty="0"/>
              <a:t>Apply </a:t>
            </a:r>
            <a:r>
              <a:rPr lang="en-GB" b="1" i="1" dirty="0"/>
              <a:t>metric</a:t>
            </a:r>
            <a:r>
              <a:rPr lang="en-GB" dirty="0"/>
              <a:t> to the resulting sub-sets</a:t>
            </a:r>
          </a:p>
          <a:p>
            <a:r>
              <a:rPr lang="en-GB" dirty="0"/>
              <a:t>Choose the split that produces the best sub-sets</a:t>
            </a:r>
          </a:p>
        </p:txBody>
      </p:sp>
    </p:spTree>
    <p:extLst>
      <p:ext uri="{BB962C8B-B14F-4D97-AF65-F5344CB8AC3E}">
        <p14:creationId xmlns:p14="http://schemas.microsoft.com/office/powerpoint/2010/main" val="217310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Information gain is the change in </a:t>
            </a:r>
            <a:r>
              <a:rPr lang="en-GB" b="1" dirty="0"/>
              <a:t>entropy</a:t>
            </a:r>
          </a:p>
          <a:p>
            <a:r>
              <a:rPr lang="en-GB" dirty="0"/>
              <a:t>Entropy is based on the probability estimates</a:t>
            </a:r>
          </a:p>
          <a:p>
            <a:pPr lvl="1"/>
            <a:r>
              <a:rPr lang="en-GB" dirty="0"/>
              <a:t>For this the algorithms uses frequencies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The expected information gain is the difference in the sum of entropy across the sub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98" y="3394084"/>
            <a:ext cx="2821098" cy="63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1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Gini Impurity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the square of the probabilities of each class</a:t>
            </a:r>
          </a:p>
          <a:p>
            <a:r>
              <a:rPr lang="en-GB" dirty="0"/>
              <a:t>The Gini impurity reflects the sum of the probability of each target class (squared) within a sub-set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improvement the weighted sum of the Gini impurities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332" y="4791004"/>
            <a:ext cx="3165121" cy="906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486" y="3285551"/>
            <a:ext cx="2732811" cy="6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Variance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regression trees</a:t>
            </a:r>
          </a:p>
          <a:p>
            <a:r>
              <a:rPr lang="en-GB" dirty="0"/>
              <a:t>Calculate the variance of the node before the split</a:t>
            </a:r>
          </a:p>
          <a:p>
            <a:r>
              <a:rPr lang="en-GB" dirty="0"/>
              <a:t>Compare with the sum of the variances in the new nodes</a:t>
            </a:r>
          </a:p>
          <a:p>
            <a:endParaRPr lang="en-GB" dirty="0"/>
          </a:p>
        </p:txBody>
      </p:sp>
      <p:pic>
        <p:nvPicPr>
          <p:cNvPr id="1026" name="Picture 2" descr="&#10;I_{V}(N) = \frac{1}{|S|^2}\sum_{i\in S} \sum_{j\in S} \frac{1}{2}(x_i - x_j)^2 - \left(\frac{1}{|S_t|^2}\sum_{i\in S_t} \sum_{j\in S_t} \frac{1}{2}(x_i - x_j)^2 + \frac{1}{|S_f|^2}\sum_{i\in S_f} \sum_{j\in S_f} \frac{1}{2}(x_i - x_j)^2\right)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60" y="3343017"/>
            <a:ext cx="8716047" cy="71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3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– A mathematical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Good for expressing mathematical concepts</a:t>
            </a:r>
          </a:p>
          <a:p>
            <a:pPr lvl="1"/>
            <a:r>
              <a:rPr lang="en-GB" dirty="0"/>
              <a:t>Clear</a:t>
            </a:r>
          </a:p>
          <a:p>
            <a:pPr lvl="1"/>
            <a:r>
              <a:rPr lang="en-GB" dirty="0"/>
              <a:t>Efficient</a:t>
            </a:r>
          </a:p>
          <a:p>
            <a:r>
              <a:rPr lang="en-GB" dirty="0"/>
              <a:t>Good for plotting</a:t>
            </a:r>
          </a:p>
          <a:p>
            <a:r>
              <a:rPr lang="en-GB" dirty="0"/>
              <a:t>Already has implementations of many ML algorithms</a:t>
            </a:r>
          </a:p>
          <a:p>
            <a:pPr lvl="1"/>
            <a:r>
              <a:rPr lang="en-GB" dirty="0"/>
              <a:t>C4.5</a:t>
            </a:r>
          </a:p>
          <a:p>
            <a:pPr lvl="1"/>
            <a:r>
              <a:rPr lang="en-GB" dirty="0"/>
              <a:t>Deep neural networks</a:t>
            </a:r>
          </a:p>
          <a:p>
            <a:r>
              <a:rPr lang="en-GB" dirty="0"/>
              <a:t>Can be fast</a:t>
            </a:r>
          </a:p>
          <a:p>
            <a:pPr lvl="1"/>
            <a:r>
              <a:rPr lang="en-GB" dirty="0"/>
              <a:t>Matrix operations</a:t>
            </a:r>
          </a:p>
          <a:p>
            <a:pPr lvl="1"/>
            <a:r>
              <a:rPr lang="en-GB" dirty="0"/>
              <a:t>GPU support (Parallel Computing Toolbox)</a:t>
            </a:r>
          </a:p>
        </p:txBody>
      </p:sp>
    </p:spTree>
    <p:extLst>
      <p:ext uri="{BB962C8B-B14F-4D97-AF65-F5344CB8AC3E}">
        <p14:creationId xmlns:p14="http://schemas.microsoft.com/office/powerpoint/2010/main" val="27308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437" y="1628800"/>
            <a:ext cx="9782801" cy="4572000"/>
          </a:xfrm>
        </p:spPr>
        <p:txBody>
          <a:bodyPr/>
          <a:lstStyle/>
          <a:p>
            <a:r>
              <a:rPr lang="en-GB" dirty="0"/>
              <a:t>Ambitious and likely to change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39680"/>
              </p:ext>
            </p:extLst>
          </p:nvPr>
        </p:nvGraphicFramePr>
        <p:xfrm>
          <a:off x="1557908" y="2276872"/>
          <a:ext cx="654214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GB" sz="16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Torbjorn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Practical (indicative)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Confidence and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Model-free</a:t>
                      </a:r>
                      <a:r>
                        <a:rPr lang="en-GB" sz="1600" baseline="0" dirty="0"/>
                        <a:t> learning and Q(</a:t>
                      </a:r>
                      <a:r>
                        <a:rPr lang="el-GR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en-GB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MDPs and 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Models,</a:t>
                      </a:r>
                      <a:r>
                        <a:rPr lang="en-GB" sz="1600" baseline="0" dirty="0"/>
                        <a:t> Planning and Dyna-Q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Neural Networks and Q-functions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POMDPs, Belief State and Witness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Point-Based methods and SARSOP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Instance-based methods and NSM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en-GB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Explicit Temporal Encoding in ANNs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en-GB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3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MATLAB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tests</a:t>
            </a:r>
          </a:p>
          <a:p>
            <a:r>
              <a:rPr lang="en-GB" dirty="0"/>
              <a:t>Programming</a:t>
            </a:r>
          </a:p>
          <a:p>
            <a:r>
              <a:rPr lang="en-GB" dirty="0"/>
              <a:t>Run tests</a:t>
            </a:r>
          </a:p>
          <a:p>
            <a:endParaRPr lang="en-GB" dirty="0"/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4675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decisions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924" y="1736083"/>
            <a:ext cx="3526819" cy="4350205"/>
          </a:xfrm>
        </p:spPr>
        <p:txBody>
          <a:bodyPr>
            <a:normAutofit/>
          </a:bodyPr>
          <a:lstStyle/>
          <a:p>
            <a:r>
              <a:rPr lang="en-GB" dirty="0"/>
              <a:t>A set of ordered rules for classifying data</a:t>
            </a:r>
          </a:p>
          <a:p>
            <a:r>
              <a:rPr lang="en-GB" dirty="0"/>
              <a:t>Each node addresses an input variable</a:t>
            </a:r>
          </a:p>
          <a:p>
            <a:r>
              <a:rPr lang="en-GB" dirty="0"/>
              <a:t>Leaves assign labels to the data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664" y="1700808"/>
            <a:ext cx="5880272" cy="43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Classification trees </a:t>
            </a:r>
            <a:r>
              <a:rPr lang="en-GB" dirty="0"/>
              <a:t>have leaves with discrete classes</a:t>
            </a:r>
          </a:p>
          <a:p>
            <a:r>
              <a:rPr lang="en-GB" i="1" dirty="0"/>
              <a:t>Regression trees</a:t>
            </a:r>
            <a:r>
              <a:rPr lang="en-GB" dirty="0"/>
              <a:t> have leaves  with numerical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71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and intuitive</a:t>
            </a:r>
          </a:p>
          <a:p>
            <a:r>
              <a:rPr lang="en-GB" dirty="0"/>
              <a:t>Good computational performance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45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Greedy algorithms can get stuck in local optimality</a:t>
            </a:r>
          </a:p>
          <a:p>
            <a:r>
              <a:rPr lang="en-GB" dirty="0"/>
              <a:t>The simple decision structure does not represent all problems effectively</a:t>
            </a:r>
          </a:p>
          <a:p>
            <a:pPr lvl="1"/>
            <a:r>
              <a:rPr lang="en-GB" dirty="0"/>
              <a:t>XOR, parity</a:t>
            </a:r>
          </a:p>
          <a:p>
            <a:pPr lvl="1"/>
            <a:r>
              <a:rPr lang="en-GB" dirty="0"/>
              <a:t>Produce large trees</a:t>
            </a:r>
          </a:p>
          <a:p>
            <a:r>
              <a:rPr lang="en-GB" dirty="0"/>
              <a:t>Can produce overly complex trees that do not generalise well</a:t>
            </a:r>
          </a:p>
          <a:p>
            <a:pPr lvl="1"/>
            <a:r>
              <a:rPr lang="en-GB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31759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Information gain</a:t>
            </a:r>
          </a:p>
          <a:p>
            <a:pPr lvl="1"/>
            <a:r>
              <a:rPr lang="en-GB" dirty="0"/>
              <a:t>ID3</a:t>
            </a:r>
          </a:p>
          <a:p>
            <a:pPr lvl="1"/>
            <a:r>
              <a:rPr lang="en-GB" dirty="0"/>
              <a:t>C4.5</a:t>
            </a:r>
          </a:p>
          <a:p>
            <a:r>
              <a:rPr lang="en-GB" dirty="0"/>
              <a:t>Gini Impurity and Variance Reduction</a:t>
            </a:r>
          </a:p>
          <a:p>
            <a:pPr lvl="1"/>
            <a:r>
              <a:rPr lang="en-GB" dirty="0"/>
              <a:t>CART</a:t>
            </a:r>
          </a:p>
          <a:p>
            <a:r>
              <a:rPr lang="en-GB" dirty="0"/>
              <a:t>MARS</a:t>
            </a:r>
          </a:p>
          <a:p>
            <a:r>
              <a:rPr lang="en-GB" dirty="0"/>
              <a:t>CHAID</a:t>
            </a:r>
          </a:p>
          <a:p>
            <a:r>
              <a:rPr lang="en-GB" dirty="0"/>
              <a:t>Conditional Inference Trees</a:t>
            </a:r>
          </a:p>
        </p:txBody>
      </p:sp>
    </p:spTree>
    <p:extLst>
      <p:ext uri="{BB962C8B-B14F-4D97-AF65-F5344CB8AC3E}">
        <p14:creationId xmlns:p14="http://schemas.microsoft.com/office/powerpoint/2010/main" val="30461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493</Words>
  <Application>Microsoft Office PowerPoint</Application>
  <PresentationFormat>Custom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Euphemia</vt:lpstr>
      <vt:lpstr>Times New Roman</vt:lpstr>
      <vt:lpstr>Math 16x9</vt:lpstr>
      <vt:lpstr>Introduction to Machine Learning</vt:lpstr>
      <vt:lpstr>Matlab – A mathematical language</vt:lpstr>
      <vt:lpstr>Planned Topics</vt:lpstr>
      <vt:lpstr>MATLAB Bootcamp</vt:lpstr>
      <vt:lpstr>What is a decisions tree?</vt:lpstr>
      <vt:lpstr>Types of Decision Trees</vt:lpstr>
      <vt:lpstr>Advantages of Decision Trees</vt:lpstr>
      <vt:lpstr>Limitations of Decision Trees</vt:lpstr>
      <vt:lpstr>Decision Tree Learning Algorithms</vt:lpstr>
      <vt:lpstr>Fisher’s Iris Data Set</vt:lpstr>
      <vt:lpstr>Ionosphere Data Set</vt:lpstr>
      <vt:lpstr>How are decision trees constructed</vt:lpstr>
      <vt:lpstr>How are the sets split?</vt:lpstr>
      <vt:lpstr>Information Gain</vt:lpstr>
      <vt:lpstr>Gini Impurity</vt:lpstr>
      <vt:lpstr>Variance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2015-09-27T19:36:14Z</dcterms:created>
  <dcterms:modified xsi:type="dcterms:W3CDTF">2016-09-26T10:43:57Z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