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6" r:id="rId6"/>
    <p:sldId id="267" r:id="rId7"/>
    <p:sldId id="258" r:id="rId8"/>
    <p:sldId id="273" r:id="rId9"/>
    <p:sldId id="260" r:id="rId10"/>
    <p:sldId id="271" r:id="rId11"/>
    <p:sldId id="275" r:id="rId12"/>
    <p:sldId id="276" r:id="rId13"/>
    <p:sldId id="263" r:id="rId14"/>
    <p:sldId id="274" r:id="rId15"/>
    <p:sldId id="278" r:id="rId16"/>
    <p:sldId id="268" r:id="rId17"/>
    <p:sldId id="269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04AC-3B26-4637-AF6E-F116829817B2}" type="datetimeFigureOut">
              <a:rPr lang="en-GB" smtClean="0"/>
              <a:t>03/10/2016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4465-CEDA-4414-B283-49C4C2621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30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04AC-3B26-4637-AF6E-F116829817B2}" type="datetimeFigureOut">
              <a:rPr lang="en-GB" smtClean="0"/>
              <a:t>03/10/2016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4465-CEDA-4414-B283-49C4C2621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68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04AC-3B26-4637-AF6E-F116829817B2}" type="datetimeFigureOut">
              <a:rPr lang="en-GB" smtClean="0"/>
              <a:t>03/10/2016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4465-CEDA-4414-B283-49C4C2621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95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04AC-3B26-4637-AF6E-F116829817B2}" type="datetimeFigureOut">
              <a:rPr lang="en-GB" smtClean="0"/>
              <a:t>03/10/2016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4465-CEDA-4414-B283-49C4C2621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20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04AC-3B26-4637-AF6E-F116829817B2}" type="datetimeFigureOut">
              <a:rPr lang="en-GB" smtClean="0"/>
              <a:t>03/10/2016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4465-CEDA-4414-B283-49C4C2621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78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04AC-3B26-4637-AF6E-F116829817B2}" type="datetimeFigureOut">
              <a:rPr lang="en-GB" smtClean="0"/>
              <a:t>03/10/2016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4465-CEDA-4414-B283-49C4C2621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82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04AC-3B26-4637-AF6E-F116829817B2}" type="datetimeFigureOut">
              <a:rPr lang="en-GB" smtClean="0"/>
              <a:t>03/10/2016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4465-CEDA-4414-B283-49C4C2621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79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04AC-3B26-4637-AF6E-F116829817B2}" type="datetimeFigureOut">
              <a:rPr lang="en-GB" smtClean="0"/>
              <a:t>03/10/2016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4465-CEDA-4414-B283-49C4C2621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04AC-3B26-4637-AF6E-F116829817B2}" type="datetimeFigureOut">
              <a:rPr lang="en-GB" smtClean="0"/>
              <a:t>03/10/2016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4465-CEDA-4414-B283-49C4C2621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55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04AC-3B26-4637-AF6E-F116829817B2}" type="datetimeFigureOut">
              <a:rPr lang="en-GB" smtClean="0"/>
              <a:t>03/10/2016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4465-CEDA-4414-B283-49C4C2621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49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04AC-3B26-4637-AF6E-F116829817B2}" type="datetimeFigureOut">
              <a:rPr lang="en-GB" smtClean="0"/>
              <a:t>03/10/2016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4465-CEDA-4414-B283-49C4C2621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6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304AC-3B26-4637-AF6E-F116829817B2}" type="datetimeFigureOut">
              <a:rPr lang="en-GB" smtClean="0"/>
              <a:t>03/10/2016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E4465-CEDA-4414-B283-49C4C2621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81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ude_Shannon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en.wikipedia.org/wiki/Corrado_Gini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pmtk3.googlecode.com/svn/trunk/docs/demoOutput/bookDemos/(16)-Adaptive_basis_function_models/giniDemo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rchive.ics.uci.edu/ml/datasets/Iri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Decision Tree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Lecture 2.2</a:t>
            </a:r>
          </a:p>
          <a:p>
            <a:r>
              <a:rPr lang="en-GB" dirty="0"/>
              <a:t>AINT351 Machine Learning</a:t>
            </a:r>
          </a:p>
          <a:p>
            <a:r>
              <a:rPr lang="en-GB" dirty="0"/>
              <a:t>Torbjorn Dahl</a:t>
            </a:r>
          </a:p>
        </p:txBody>
      </p:sp>
    </p:spTree>
    <p:extLst>
      <p:ext uri="{BB962C8B-B14F-4D97-AF65-F5344CB8AC3E}">
        <p14:creationId xmlns:p14="http://schemas.microsoft.com/office/powerpoint/2010/main" val="2565726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Identifying Candidate Splits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decision tree node descries</a:t>
            </a:r>
          </a:p>
          <a:p>
            <a:pPr lvl="1"/>
            <a:r>
              <a:rPr lang="en-GB" dirty="0"/>
              <a:t>A rule for dividing a data set</a:t>
            </a:r>
          </a:p>
          <a:p>
            <a:r>
              <a:rPr lang="en-GB" dirty="0"/>
              <a:t>All rules have the same form, consisting of</a:t>
            </a:r>
          </a:p>
          <a:p>
            <a:pPr lvl="1"/>
            <a:r>
              <a:rPr lang="en-GB" dirty="0"/>
              <a:t>A variable to be considered</a:t>
            </a:r>
          </a:p>
          <a:p>
            <a:pPr lvl="1"/>
            <a:r>
              <a:rPr lang="en-GB" dirty="0"/>
              <a:t>A threshold value to compare data points to</a:t>
            </a:r>
          </a:p>
          <a:p>
            <a:r>
              <a:rPr lang="en-GB" dirty="0"/>
              <a:t>Threshold values between the values found in the data set</a:t>
            </a:r>
          </a:p>
          <a:p>
            <a:pPr lvl="1"/>
            <a:r>
              <a:rPr lang="en-GB" dirty="0"/>
              <a:t>Do not improve classification within the given data set</a:t>
            </a:r>
          </a:p>
          <a:p>
            <a:pPr lvl="1"/>
            <a:r>
              <a:rPr lang="en-GB" dirty="0"/>
              <a:t>What about classification of new data points?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730" y="5636523"/>
            <a:ext cx="3116539" cy="54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88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 Quality - Purity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Quality in a decision tree is related to the purity of a given set, </a:t>
                </a:r>
                <a:r>
                  <a:rPr lang="en-GB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</a:p>
              <a:p>
                <a:pPr lvl="1"/>
                <a:r>
                  <a:rPr lang="en-GB" dirty="0"/>
                  <a:t>Entropy and Gini impurity measure diversity in a set of discrete data</a:t>
                </a:r>
              </a:p>
              <a:p>
                <a:pPr lvl="1"/>
                <a:r>
                  <a:rPr lang="en-GB" dirty="0"/>
                  <a:t>Variance measures diversity in a set of continuous data</a:t>
                </a:r>
              </a:p>
              <a:p>
                <a:r>
                  <a:rPr lang="en-GB" dirty="0"/>
                  <a:t>The purity is measured in terms of the probability, </a:t>
                </a:r>
                <a:r>
                  <a:rPr lang="en-GB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</a:t>
                </a:r>
                <a:r>
                  <a:rPr lang="en-GB" i="1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GB" dirty="0"/>
                  <a:t>, of each class, </a:t>
                </a:r>
                <a:r>
                  <a:rPr lang="en-GB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GB" dirty="0"/>
                  <a:t>, present in the given set, </a:t>
                </a:r>
                <a:r>
                  <a:rPr lang="en-GB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𝑐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𝑆</m:t>
                            </m:r>
                          </m:e>
                        </m:d>
                      </m:den>
                    </m:f>
                  </m:oMath>
                </a14:m>
                <a:endParaRPr lang="en-GB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369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Metric Behaviour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GB" dirty="0">
                    <a:hlinkClick r:id="rId2"/>
                  </a:rPr>
                  <a:t>Gini</a:t>
                </a:r>
                <a:r>
                  <a:rPr lang="en-GB" dirty="0"/>
                  <a:t> impurity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𝐺𝑖𝑛𝑖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=1−</m:t>
                    </m:r>
                    <m:nary>
                      <m:naryPr>
                        <m:chr m:val="∑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GB" dirty="0"/>
              </a:p>
              <a:p>
                <a:r>
                  <a:rPr lang="en-GB" dirty="0"/>
                  <a:t>(</a:t>
                </a:r>
                <a:r>
                  <a:rPr lang="en-GB" dirty="0">
                    <a:hlinkClick r:id="rId3"/>
                  </a:rPr>
                  <a:t>Shannon</a:t>
                </a:r>
                <a:r>
                  <a:rPr lang="en-GB" dirty="0"/>
                  <a:t>) Entropy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GB" b="0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GB" dirty="0"/>
                  <a:t> Error rate (majority class)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GB" dirty="0"/>
                  <a:t>fraction of misclassified data points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sz="1800" dirty="0"/>
                  <a:t>plot code from </a:t>
                </a:r>
                <a:r>
                  <a:rPr lang="en-GB" sz="1800" dirty="0">
                    <a:hlinkClick r:id="rId4"/>
                  </a:rPr>
                  <a:t>pmtk3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5"/>
                <a:stretch>
                  <a:fillRect l="-1043" t="-40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0750" y="325369"/>
            <a:ext cx="2163050" cy="13255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825623"/>
            <a:ext cx="4832911" cy="435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6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Variance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regression trees</a:t>
            </a:r>
          </a:p>
          <a:p>
            <a:r>
              <a:rPr lang="en-GB" dirty="0"/>
              <a:t>Data points do not have a discrete class but a continuous value</a:t>
            </a:r>
          </a:p>
          <a:p>
            <a:r>
              <a:rPr lang="en-GB" dirty="0"/>
              <a:t>Calculate the variance of the node before the split</a:t>
            </a:r>
          </a:p>
          <a:p>
            <a:r>
              <a:rPr lang="en-GB" dirty="0"/>
              <a:t>Compare with the sum of the variances in the new nodes</a:t>
            </a:r>
          </a:p>
          <a:p>
            <a:endParaRPr lang="en-GB" dirty="0"/>
          </a:p>
        </p:txBody>
      </p:sp>
      <p:pic>
        <p:nvPicPr>
          <p:cNvPr id="1026" name="Picture 2" descr="&#10;I_{V}(N) = \frac{1}{|S|^2}\sum_{i\in S} \sum_{j\in S} \frac{1}{2}(x_i - x_j)^2 - \left(\frac{1}{|S_t|^2}\sum_{i\in S_t} \sum_{j\in S_t} \frac{1}{2}(x_i - x_j)^2 + \frac{1}{|S_f|^2}\sum_{i\in S_f} \sum_{j\in S_f} \frac{1}{2}(x_i - x_j)^2\right)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573" y="4001294"/>
            <a:ext cx="8718317" cy="71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395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Improvement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Improvement, </a:t>
                </a:r>
                <a:r>
                  <a:rPr lang="en-GB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I(S</a:t>
                </a:r>
                <a:r>
                  <a:rPr lang="en-GB" i="1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i1</a:t>
                </a:r>
                <a:r>
                  <a:rPr lang="en-GB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S</a:t>
                </a:r>
                <a:r>
                  <a:rPr lang="en-GB" i="1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i2</a:t>
                </a:r>
                <a:r>
                  <a:rPr lang="en-GB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GB" dirty="0"/>
                  <a:t> is the difference in quality between the original sub-set, </a:t>
                </a:r>
                <a:r>
                  <a:rPr lang="en-GB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  <a:r>
                  <a:rPr lang="en-GB" i="1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 </a:t>
                </a:r>
                <a:r>
                  <a:rPr lang="en-GB" dirty="0"/>
                  <a:t>and the </a:t>
                </a:r>
                <a:r>
                  <a:rPr lang="en-GB" i="1" dirty="0"/>
                  <a:t>joint quality</a:t>
                </a:r>
                <a:r>
                  <a:rPr lang="en-GB" dirty="0"/>
                  <a:t> of the two new sub-sets, </a:t>
                </a:r>
                <a:r>
                  <a:rPr lang="en-GB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  <a:r>
                  <a:rPr lang="en-GB" i="1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i1</a:t>
                </a:r>
                <a:r>
                  <a:rPr lang="en-GB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GB" dirty="0"/>
                  <a:t>and </a:t>
                </a:r>
                <a:r>
                  <a:rPr lang="en-GB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  <a:r>
                  <a:rPr lang="en-GB" i="1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i2</a:t>
                </a:r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GB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GB" dirty="0"/>
              </a:p>
              <a:p>
                <a:r>
                  <a:rPr lang="en-GB" dirty="0"/>
                  <a:t>Gini gain - improvement based on Gini impurity</a:t>
                </a:r>
              </a:p>
              <a:p>
                <a:r>
                  <a:rPr lang="en-GB" dirty="0"/>
                  <a:t>Information gain – improvement based on entropy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2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815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Load a data set and augment with set index and, max gain</a:t>
            </a:r>
          </a:p>
          <a:p>
            <a:r>
              <a:rPr lang="en-GB" dirty="0"/>
              <a:t>A function for calculating the entropy of a data set</a:t>
            </a:r>
          </a:p>
          <a:p>
            <a:pPr lvl="1"/>
            <a:r>
              <a:rPr lang="en-GB" dirty="0"/>
              <a:t>entropy(S)</a:t>
            </a:r>
          </a:p>
          <a:p>
            <a:r>
              <a:rPr lang="en-GB" dirty="0"/>
              <a:t>A function for splitting a data set given a rule</a:t>
            </a:r>
          </a:p>
          <a:p>
            <a:pPr lvl="1"/>
            <a:r>
              <a:rPr lang="en-GB" dirty="0"/>
              <a:t>[S1,S2] = split(S, </a:t>
            </a:r>
            <a:r>
              <a:rPr lang="en-GB" dirty="0" err="1"/>
              <a:t>varIdx</a:t>
            </a:r>
            <a:r>
              <a:rPr lang="en-GB" dirty="0"/>
              <a:t>, threshold)</a:t>
            </a:r>
          </a:p>
          <a:p>
            <a:r>
              <a:rPr lang="en-GB" dirty="0"/>
              <a:t>A function for calculating the information gain of a split set</a:t>
            </a:r>
          </a:p>
          <a:p>
            <a:pPr lvl="1"/>
            <a:r>
              <a:rPr lang="en-GB" dirty="0"/>
              <a:t>gain(S,S1,S2)</a:t>
            </a:r>
          </a:p>
          <a:p>
            <a:r>
              <a:rPr lang="en-GB" dirty="0"/>
              <a:t>A function for generating rules</a:t>
            </a:r>
          </a:p>
          <a:p>
            <a:pPr lvl="1"/>
            <a:r>
              <a:rPr lang="en-GB" dirty="0"/>
              <a:t>[</a:t>
            </a:r>
            <a:r>
              <a:rPr lang="en-GB" dirty="0" err="1"/>
              <a:t>varIdxs</a:t>
            </a:r>
            <a:r>
              <a:rPr lang="en-GB" dirty="0"/>
              <a:t>, thresholds] = candidates(S)</a:t>
            </a:r>
          </a:p>
          <a:p>
            <a:r>
              <a:rPr lang="en-GB" dirty="0"/>
              <a:t>A function for splitting sub-sets until all gains are 0 or negative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6063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Fisher’s Iris</a:t>
            </a:r>
            <a:r>
              <a:rPr lang="en-GB" dirty="0"/>
              <a:t>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the UCI ML repository</a:t>
            </a:r>
          </a:p>
          <a:p>
            <a:r>
              <a:rPr lang="en-GB" dirty="0"/>
              <a:t>Measurements of plant parts</a:t>
            </a:r>
          </a:p>
          <a:p>
            <a:r>
              <a:rPr lang="en-GB" dirty="0"/>
              <a:t>Four real valued </a:t>
            </a:r>
            <a:r>
              <a:rPr lang="en-GB" dirty="0" err="1"/>
              <a:t>attribues</a:t>
            </a:r>
            <a:endParaRPr lang="en-GB" dirty="0"/>
          </a:p>
          <a:p>
            <a:pPr lvl="1"/>
            <a:r>
              <a:rPr lang="en-GB" dirty="0"/>
              <a:t>sepal length in cm, sepal width, petal length, petal width </a:t>
            </a:r>
          </a:p>
          <a:p>
            <a:r>
              <a:rPr lang="en-GB" dirty="0"/>
              <a:t>Classified into three types of iris plants</a:t>
            </a:r>
          </a:p>
          <a:p>
            <a:pPr lvl="1"/>
            <a:r>
              <a:rPr lang="en-GB" dirty="0" err="1"/>
              <a:t>setosa</a:t>
            </a:r>
            <a:r>
              <a:rPr lang="en-GB" dirty="0"/>
              <a:t>, versicolor and </a:t>
            </a:r>
            <a:r>
              <a:rPr lang="en-GB" dirty="0" err="1"/>
              <a:t>virginica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712" y="4748213"/>
            <a:ext cx="15525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7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MATLAB Classification Tree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Load your dataset</a:t>
            </a:r>
          </a:p>
          <a:p>
            <a:pPr lvl="1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load ionosphere</a:t>
            </a:r>
          </a:p>
          <a:p>
            <a:r>
              <a:rPr lang="en-GB" dirty="0"/>
              <a:t>Create the classification tree</a:t>
            </a:r>
          </a:p>
          <a:p>
            <a:pPr lvl="1"/>
            <a:r>
              <a:rPr lang="en-GB" dirty="0"/>
              <a:t>Check what the input variables and target classes are called</a:t>
            </a:r>
          </a:p>
          <a:p>
            <a:pPr lvl="1"/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ctree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fitctree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(X,Y);</a:t>
            </a:r>
          </a:p>
          <a:p>
            <a:r>
              <a:rPr lang="en-GB" dirty="0"/>
              <a:t>View the classification tree</a:t>
            </a:r>
          </a:p>
          <a:p>
            <a:pPr lvl="1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view(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ctree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,'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mode','graph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');</a:t>
            </a:r>
          </a:p>
          <a:p>
            <a:r>
              <a:rPr lang="en-GB" dirty="0"/>
              <a:t>Create some test data</a:t>
            </a:r>
          </a:p>
          <a:p>
            <a:pPr lvl="1"/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testX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= (rand(1,4)*2)-1</a:t>
            </a:r>
          </a:p>
          <a:p>
            <a:r>
              <a:rPr lang="en-GB" dirty="0"/>
              <a:t>Classify the test data</a:t>
            </a:r>
          </a:p>
          <a:p>
            <a:pPr lvl="1"/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testClass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= predict(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ctree,testX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  <a:p>
            <a:endParaRPr lang="en-GB" dirty="0"/>
          </a:p>
        </p:txBody>
      </p:sp>
      <p:pic>
        <p:nvPicPr>
          <p:cNvPr id="5" name="Picture 4" descr="Image result for co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407" y="4514867"/>
            <a:ext cx="2010793" cy="144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134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Evaluating a 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Error rate</a:t>
            </a:r>
          </a:p>
          <a:p>
            <a:pPr lvl="1"/>
            <a:r>
              <a:rPr lang="en-GB" dirty="0"/>
              <a:t>The proportion of errors across all instances</a:t>
            </a:r>
          </a:p>
          <a:p>
            <a:r>
              <a:rPr lang="en-GB" dirty="0" err="1"/>
              <a:t>Resubstitution</a:t>
            </a:r>
            <a:r>
              <a:rPr lang="en-GB" dirty="0"/>
              <a:t> error</a:t>
            </a:r>
          </a:p>
          <a:p>
            <a:pPr lvl="1"/>
            <a:r>
              <a:rPr lang="en-GB" dirty="0"/>
              <a:t>Error rate on the training data</a:t>
            </a:r>
          </a:p>
          <a:p>
            <a:pPr lvl="1"/>
            <a:r>
              <a:rPr lang="en-GB" dirty="0"/>
              <a:t>Tends to be optimistic due to overfitting</a:t>
            </a:r>
          </a:p>
          <a:p>
            <a:r>
              <a:rPr lang="en-GB" dirty="0"/>
              <a:t>Test set error</a:t>
            </a:r>
          </a:p>
          <a:p>
            <a:pPr lvl="1"/>
            <a:r>
              <a:rPr lang="en-GB" dirty="0"/>
              <a:t>The performance on a previously unseen set of test data.</a:t>
            </a:r>
          </a:p>
          <a:p>
            <a:r>
              <a:rPr lang="en-GB" dirty="0"/>
              <a:t>Holdout</a:t>
            </a:r>
          </a:p>
          <a:p>
            <a:pPr lvl="1"/>
            <a:r>
              <a:rPr lang="en-GB" dirty="0"/>
              <a:t>Reserving some data, often 20%, for testing</a:t>
            </a:r>
          </a:p>
          <a:p>
            <a:pPr lvl="1"/>
            <a:r>
              <a:rPr lang="en-GB" dirty="0"/>
              <a:t>N-fold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39388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decisions tree?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527738" cy="4351338"/>
          </a:xfrm>
        </p:spPr>
        <p:txBody>
          <a:bodyPr>
            <a:normAutofit/>
          </a:bodyPr>
          <a:lstStyle/>
          <a:p>
            <a:r>
              <a:rPr lang="en-GB" dirty="0"/>
              <a:t>A set of ordered rules for classifying data</a:t>
            </a:r>
          </a:p>
          <a:p>
            <a:r>
              <a:rPr lang="en-GB" dirty="0"/>
              <a:t>Each node addresses an input variable</a:t>
            </a:r>
          </a:p>
          <a:p>
            <a:r>
              <a:rPr lang="en-GB" dirty="0"/>
              <a:t>Leaves assign labels to the data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178" y="1495924"/>
            <a:ext cx="6850622" cy="501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0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Classification trees </a:t>
            </a:r>
            <a:r>
              <a:rPr lang="en-GB" dirty="0"/>
              <a:t>have leaves with discrete classes</a:t>
            </a:r>
          </a:p>
          <a:p>
            <a:r>
              <a:rPr lang="en-GB" i="1" dirty="0"/>
              <a:t>Regression trees</a:t>
            </a:r>
            <a:r>
              <a:rPr lang="en-GB" dirty="0"/>
              <a:t> have leaves  with numerical values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147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of 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Simple and intuitive</a:t>
            </a:r>
          </a:p>
          <a:p>
            <a:pPr lvl="1"/>
            <a:r>
              <a:rPr lang="en-GB" dirty="0"/>
              <a:t>Unlike artificial neural networks</a:t>
            </a:r>
          </a:p>
          <a:p>
            <a:r>
              <a:rPr lang="en-GB" dirty="0"/>
              <a:t>Good computational performance</a:t>
            </a:r>
          </a:p>
          <a:p>
            <a:r>
              <a:rPr lang="en-GB" dirty="0"/>
              <a:t>Robust</a:t>
            </a:r>
          </a:p>
          <a:p>
            <a:r>
              <a:rPr lang="en-GB" dirty="0"/>
              <a:t>Possible to validate a model using statistical tests (next week)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694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 of 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Greedy algorithms can get stuck in local optimality</a:t>
            </a:r>
          </a:p>
          <a:p>
            <a:r>
              <a:rPr lang="en-GB" dirty="0"/>
              <a:t>The simple decision structure does not represent all problems effectively</a:t>
            </a:r>
          </a:p>
          <a:p>
            <a:pPr lvl="1"/>
            <a:r>
              <a:rPr lang="en-GB" dirty="0"/>
              <a:t>XOR, parity</a:t>
            </a:r>
          </a:p>
          <a:p>
            <a:pPr lvl="1"/>
            <a:r>
              <a:rPr lang="en-GB" dirty="0"/>
              <a:t>Produce large trees</a:t>
            </a:r>
          </a:p>
          <a:p>
            <a:r>
              <a:rPr lang="en-GB" dirty="0"/>
              <a:t>Can produce overly complex trees that do not generalise well</a:t>
            </a:r>
          </a:p>
          <a:p>
            <a:pPr lvl="1"/>
            <a:r>
              <a:rPr lang="en-GB" dirty="0"/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64370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Tree Learning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Information gain</a:t>
            </a:r>
          </a:p>
          <a:p>
            <a:pPr lvl="1"/>
            <a:r>
              <a:rPr lang="en-GB" dirty="0"/>
              <a:t>ID3</a:t>
            </a:r>
          </a:p>
          <a:p>
            <a:pPr lvl="1"/>
            <a:r>
              <a:rPr lang="en-GB" dirty="0"/>
              <a:t>C4.5</a:t>
            </a:r>
          </a:p>
          <a:p>
            <a:r>
              <a:rPr lang="en-GB" dirty="0"/>
              <a:t>Gini Impurity and Variance Reduction</a:t>
            </a:r>
          </a:p>
          <a:p>
            <a:pPr lvl="1"/>
            <a:r>
              <a:rPr lang="en-GB" dirty="0"/>
              <a:t>CART</a:t>
            </a:r>
          </a:p>
          <a:p>
            <a:r>
              <a:rPr lang="en-GB" dirty="0"/>
              <a:t>MARS</a:t>
            </a:r>
          </a:p>
          <a:p>
            <a:r>
              <a:rPr lang="en-GB" dirty="0"/>
              <a:t>CHAID</a:t>
            </a:r>
          </a:p>
          <a:p>
            <a:r>
              <a:rPr lang="en-GB" dirty="0"/>
              <a:t>Conditional Inference Trees</a:t>
            </a:r>
          </a:p>
        </p:txBody>
      </p:sp>
    </p:spTree>
    <p:extLst>
      <p:ext uri="{BB962C8B-B14F-4D97-AF65-F5344CB8AC3E}">
        <p14:creationId xmlns:p14="http://schemas.microsoft.com/office/powerpoint/2010/main" val="108467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are decision trees constructed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data set is split recursively into sub-sets based in a single input variable</a:t>
            </a:r>
          </a:p>
          <a:p>
            <a:r>
              <a:rPr lang="en-GB" dirty="0"/>
              <a:t>Until</a:t>
            </a:r>
          </a:p>
          <a:p>
            <a:pPr lvl="1"/>
            <a:r>
              <a:rPr lang="en-GB" dirty="0"/>
              <a:t>All sub-set has same class</a:t>
            </a:r>
          </a:p>
          <a:p>
            <a:pPr lvl="1"/>
            <a:r>
              <a:rPr lang="en-GB" b="1" i="1" dirty="0"/>
              <a:t>Splitting no longer improves prediction </a:t>
            </a:r>
          </a:p>
          <a:p>
            <a:pPr lvl="1"/>
            <a:r>
              <a:rPr lang="en-GB" dirty="0"/>
              <a:t>Sub-sets are too small</a:t>
            </a:r>
          </a:p>
          <a:p>
            <a:r>
              <a:rPr lang="en-GB" dirty="0"/>
              <a:t>Top-down induction of decision trees (TDIDT)</a:t>
            </a:r>
          </a:p>
          <a:p>
            <a:pPr lvl="1"/>
            <a:r>
              <a:rPr lang="en-GB" dirty="0"/>
              <a:t>Greedy </a:t>
            </a:r>
          </a:p>
        </p:txBody>
      </p:sp>
    </p:spTree>
    <p:extLst>
      <p:ext uri="{BB962C8B-B14F-4D97-AF65-F5344CB8AC3E}">
        <p14:creationId xmlns:p14="http://schemas.microsoft.com/office/powerpoint/2010/main" val="517525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Tree 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 = empty tree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split data-set, </a:t>
            </a: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into sub-sets, </a:t>
            </a: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sz="20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-S</a:t>
            </a:r>
            <a:r>
              <a:rPr lang="en-GB" sz="20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using T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each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subset, </a:t>
            </a: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sz="20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each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variables, </a:t>
            </a:r>
            <a:r>
              <a:rPr lang="en-GB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sz="2000" i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en-GB" sz="2000" i="1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each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values, </a:t>
            </a:r>
            <a:r>
              <a:rPr lang="en-GB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GB" sz="2000" i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in </a:t>
            </a: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sz="20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split </a:t>
            </a: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sz="20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into sub-sets </a:t>
            </a: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sz="20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sz="20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i2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GB" sz="2000" i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sz="2000" i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GB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sz="2000" i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GB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GB" sz="2000" i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endParaRPr lang="en-GB" sz="2000" i="1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find max improvement </a:t>
            </a: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en-GB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I(S</a:t>
            </a:r>
            <a:r>
              <a:rPr lang="en-GB" sz="2000" b="1" i="1" baseline="-25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GB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</a:t>
            </a:r>
            <a:r>
              <a:rPr lang="en-GB" sz="2000" b="1" i="1" baseline="-25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</a:t>
            </a:r>
            <a:r>
              <a:rPr lang="en-GB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split &lt;S</a:t>
            </a:r>
            <a:r>
              <a:rPr lang="en-GB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sz="20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GB" sz="20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add split &lt;S</a:t>
            </a:r>
            <a:r>
              <a:rPr lang="en-GB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sz="20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GB" sz="20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with </a:t>
            </a: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max(I(S</a:t>
            </a:r>
            <a:r>
              <a:rPr lang="en-GB" sz="20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S</a:t>
            </a:r>
            <a:r>
              <a:rPr lang="en-GB" sz="20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i2</a:t>
            </a: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 T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until </a:t>
            </a: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max(I(S</a:t>
            </a:r>
            <a:r>
              <a:rPr lang="en-GB" sz="20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S</a:t>
            </a:r>
            <a:r>
              <a:rPr lang="en-GB" sz="20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i2</a:t>
            </a: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)) &lt;= 0.0 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28750" lvl="2" indent="-514350">
              <a:buFont typeface="+mj-lt"/>
              <a:buAutoNum type="romanL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0445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are the sets split?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Candidate splits</a:t>
            </a:r>
          </a:p>
          <a:p>
            <a:r>
              <a:rPr lang="en-GB" dirty="0"/>
              <a:t>Apply </a:t>
            </a:r>
            <a:r>
              <a:rPr lang="en-GB" b="1" i="1" dirty="0"/>
              <a:t>metric</a:t>
            </a:r>
            <a:r>
              <a:rPr lang="en-GB" dirty="0"/>
              <a:t> to the resulting sub-sets</a:t>
            </a:r>
          </a:p>
          <a:p>
            <a:r>
              <a:rPr lang="en-GB" dirty="0"/>
              <a:t>Choose the split that produces the best sub-sets</a:t>
            </a:r>
          </a:p>
        </p:txBody>
      </p:sp>
    </p:spTree>
    <p:extLst>
      <p:ext uri="{BB962C8B-B14F-4D97-AF65-F5344CB8AC3E}">
        <p14:creationId xmlns:p14="http://schemas.microsoft.com/office/powerpoint/2010/main" val="95000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692</Words>
  <Application>Microsoft Office PowerPoint</Application>
  <PresentationFormat>Widescreen</PresentationFormat>
  <Paragraphs>131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Office Theme</vt:lpstr>
      <vt:lpstr>Decision Tree Classification</vt:lpstr>
      <vt:lpstr>What is a decisions tree?</vt:lpstr>
      <vt:lpstr>Types of Decision Trees</vt:lpstr>
      <vt:lpstr>Advantages of Decision Trees</vt:lpstr>
      <vt:lpstr>Limitations of Decision Trees</vt:lpstr>
      <vt:lpstr>Decision Tree Learning Algorithms</vt:lpstr>
      <vt:lpstr>How are decision trees constructed</vt:lpstr>
      <vt:lpstr>Decision Tree Learning Algorithm</vt:lpstr>
      <vt:lpstr>How are the sets split?</vt:lpstr>
      <vt:lpstr>Identifying Candidate Splits</vt:lpstr>
      <vt:lpstr>Split Quality - Purity Metrics</vt:lpstr>
      <vt:lpstr>Metric Behaviour</vt:lpstr>
      <vt:lpstr>Variance Reduction</vt:lpstr>
      <vt:lpstr>Improvement </vt:lpstr>
      <vt:lpstr>Your Task</vt:lpstr>
      <vt:lpstr>Fisher’s Iris Data Set</vt:lpstr>
      <vt:lpstr>MATLAB Classification Tree Functions</vt:lpstr>
      <vt:lpstr>Evaluating a Decision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Calssification</dc:title>
  <dc:creator>Torbjorn Dahl</dc:creator>
  <cp:lastModifiedBy>Torbjorn Dahl</cp:lastModifiedBy>
  <cp:revision>26</cp:revision>
  <dcterms:created xsi:type="dcterms:W3CDTF">2015-10-05T00:29:56Z</dcterms:created>
  <dcterms:modified xsi:type="dcterms:W3CDTF">2016-10-03T13:41:59Z</dcterms:modified>
</cp:coreProperties>
</file>