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56" r:id="rId4"/>
    <p:sldId id="257" r:id="rId5"/>
    <p:sldId id="261" r:id="rId6"/>
    <p:sldId id="259" r:id="rId7"/>
    <p:sldId id="262" r:id="rId8"/>
    <p:sldId id="260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E8785A"/>
    <a:srgbClr val="FF8225"/>
    <a:srgbClr val="5DD5FF"/>
    <a:srgbClr val="00217E"/>
    <a:srgbClr val="600000"/>
    <a:srgbClr val="FF2549"/>
    <a:srgbClr val="0000CC"/>
    <a:srgbClr val="003635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7A743-A300-4489-B873-946C6BCF198F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28E61BB4-00A5-4D62-8472-DC53BD4ED347}">
      <dgm:prSet phldrT="[Text]" custT="1"/>
      <dgm:spPr>
        <a:solidFill>
          <a:schemeClr val="accent1">
            <a:lumMod val="50000"/>
          </a:schemeClr>
        </a:solidFill>
        <a:ln w="38100"/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l"/>
          <a:r>
            <a:rPr lang="en-US" sz="1400" b="1" u="sng" dirty="0">
              <a:solidFill>
                <a:schemeClr val="tx1">
                  <a:lumMod val="95000"/>
                  <a:lumOff val="5000"/>
                </a:schemeClr>
              </a:solidFill>
            </a:rPr>
            <a:t>Mohammad </a:t>
          </a:r>
          <a:r>
            <a:rPr lang="en-US" sz="1400" b="1" u="sng" dirty="0" err="1">
              <a:solidFill>
                <a:schemeClr val="tx1">
                  <a:lumMod val="95000"/>
                  <a:lumOff val="5000"/>
                </a:schemeClr>
              </a:solidFill>
            </a:rPr>
            <a:t>Maruful</a:t>
          </a:r>
          <a:r>
            <a:rPr lang="en-US" sz="1400" b="1" u="sng" dirty="0">
              <a:solidFill>
                <a:schemeClr val="tx1">
                  <a:lumMod val="95000"/>
                  <a:lumOff val="5000"/>
                </a:schemeClr>
              </a:solidFill>
            </a:rPr>
            <a:t> Islam</a:t>
          </a:r>
        </a:p>
        <a:p>
          <a:pPr algn="l"/>
          <a:r>
            <a:rPr lang="en-US" sz="1400" b="1" u="sng" dirty="0">
              <a:solidFill>
                <a:schemeClr val="tx1">
                  <a:lumMod val="95000"/>
                  <a:lumOff val="5000"/>
                </a:schemeClr>
              </a:solidFill>
            </a:rPr>
            <a:t> 19-40135-1</a:t>
          </a:r>
        </a:p>
        <a:p>
          <a:pPr algn="l"/>
          <a:r>
            <a:rPr lang="en-US" sz="1400" b="1" u="sng" dirty="0">
              <a:solidFill>
                <a:schemeClr val="tx1">
                  <a:lumMod val="95000"/>
                  <a:lumOff val="5000"/>
                </a:schemeClr>
              </a:solidFill>
            </a:rPr>
            <a:t>COMPUTER SCIENCE AND ENGINEERING </a:t>
          </a:r>
        </a:p>
      </dgm:t>
    </dgm:pt>
    <dgm:pt modelId="{7FA1658D-7554-411D-B80A-86CD0C41F861}" type="parTrans" cxnId="{38FD0A0D-F00C-4FB6-A4FA-339288DD9508}">
      <dgm:prSet/>
      <dgm:spPr/>
      <dgm:t>
        <a:bodyPr/>
        <a:lstStyle/>
        <a:p>
          <a:endParaRPr lang="en-US"/>
        </a:p>
      </dgm:t>
    </dgm:pt>
    <dgm:pt modelId="{FD2B67F9-2A0F-4E0B-9823-6EDB64053891}" type="sibTrans" cxnId="{38FD0A0D-F00C-4FB6-A4FA-339288DD9508}">
      <dgm:prSet/>
      <dgm:spPr/>
      <dgm:t>
        <a:bodyPr/>
        <a:lstStyle/>
        <a:p>
          <a:endParaRPr lang="en-US"/>
        </a:p>
      </dgm:t>
    </dgm:pt>
    <dgm:pt modelId="{9F0619B9-62C8-4E7C-A31E-C3EB50C8401A}" type="pres">
      <dgm:prSet presAssocID="{09F7A743-A300-4489-B873-946C6BCF198F}" presName="linearFlow" presStyleCnt="0">
        <dgm:presLayoutVars>
          <dgm:dir/>
          <dgm:resizeHandles val="exact"/>
        </dgm:presLayoutVars>
      </dgm:prSet>
      <dgm:spPr/>
    </dgm:pt>
    <dgm:pt modelId="{9EF25532-905A-4520-9993-A214EC2290CF}" type="pres">
      <dgm:prSet presAssocID="{28E61BB4-00A5-4D62-8472-DC53BD4ED347}" presName="composite" presStyleCnt="0"/>
      <dgm:spPr/>
    </dgm:pt>
    <dgm:pt modelId="{2CA8E798-C844-4661-8B7D-3B1D5826425E}" type="pres">
      <dgm:prSet presAssocID="{28E61BB4-00A5-4D62-8472-DC53BD4ED347}" presName="imgShp" presStyleLbl="fgImgPlace1" presStyleIdx="0" presStyleCnt="1" custScaleX="46980" custScaleY="44288" custLinFactNeighborX="-45204" custLinFactNeighborY="-108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38100"/>
        <a:effectLst>
          <a:glow rad="101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</dgm:spPr>
    </dgm:pt>
    <dgm:pt modelId="{F48F5016-1B30-419E-9A6D-996B96F70137}" type="pres">
      <dgm:prSet presAssocID="{28E61BB4-00A5-4D62-8472-DC53BD4ED347}" presName="txShp" presStyleLbl="node1" presStyleIdx="0" presStyleCnt="1" custScaleX="83414" custScaleY="43006" custLinFactNeighborX="-18832" custLinFactNeighborY="-10679">
        <dgm:presLayoutVars>
          <dgm:bulletEnabled val="1"/>
        </dgm:presLayoutVars>
      </dgm:prSet>
      <dgm:spPr/>
    </dgm:pt>
  </dgm:ptLst>
  <dgm:cxnLst>
    <dgm:cxn modelId="{38FD0A0D-F00C-4FB6-A4FA-339288DD9508}" srcId="{09F7A743-A300-4489-B873-946C6BCF198F}" destId="{28E61BB4-00A5-4D62-8472-DC53BD4ED347}" srcOrd="0" destOrd="0" parTransId="{7FA1658D-7554-411D-B80A-86CD0C41F861}" sibTransId="{FD2B67F9-2A0F-4E0B-9823-6EDB64053891}"/>
    <dgm:cxn modelId="{950FAFD4-242A-4838-B2DF-C0B8CBE1C4FC}" type="presOf" srcId="{28E61BB4-00A5-4D62-8472-DC53BD4ED347}" destId="{F48F5016-1B30-419E-9A6D-996B96F70137}" srcOrd="0" destOrd="0" presId="urn:microsoft.com/office/officeart/2005/8/layout/vList3"/>
    <dgm:cxn modelId="{2914FEF2-75CE-4F33-AF51-E5D46028652D}" type="presOf" srcId="{09F7A743-A300-4489-B873-946C6BCF198F}" destId="{9F0619B9-62C8-4E7C-A31E-C3EB50C8401A}" srcOrd="0" destOrd="0" presId="urn:microsoft.com/office/officeart/2005/8/layout/vList3"/>
    <dgm:cxn modelId="{B1B3E3DA-37DE-4990-BC0B-27605D3B63F3}" type="presParOf" srcId="{9F0619B9-62C8-4E7C-A31E-C3EB50C8401A}" destId="{9EF25532-905A-4520-9993-A214EC2290CF}" srcOrd="0" destOrd="0" presId="urn:microsoft.com/office/officeart/2005/8/layout/vList3"/>
    <dgm:cxn modelId="{79862F1A-4EEE-41E0-A424-3095F944ABA1}" type="presParOf" srcId="{9EF25532-905A-4520-9993-A214EC2290CF}" destId="{2CA8E798-C844-4661-8B7D-3B1D5826425E}" srcOrd="0" destOrd="0" presId="urn:microsoft.com/office/officeart/2005/8/layout/vList3"/>
    <dgm:cxn modelId="{502F97F1-8469-4679-A371-1EF288443BBD}" type="presParOf" srcId="{9EF25532-905A-4520-9993-A214EC2290CF}" destId="{F48F5016-1B30-419E-9A6D-996B96F701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5016-1B30-419E-9A6D-996B96F70137}">
      <dsp:nvSpPr>
        <dsp:cNvPr id="0" name=""/>
        <dsp:cNvSpPr/>
      </dsp:nvSpPr>
      <dsp:spPr>
        <a:xfrm rot="10800000">
          <a:off x="1354764" y="766197"/>
          <a:ext cx="4572910" cy="1187697"/>
        </a:xfrm>
        <a:prstGeom prst="homePlate">
          <a:avLst/>
        </a:prstGeom>
        <a:solidFill>
          <a:schemeClr val="accent1">
            <a:lumMod val="50000"/>
          </a:schemeClr>
        </a:solidFill>
        <a:ln w="38100" cap="flat" cmpd="sng" algn="ctr">
          <a:solidFill>
            <a:scrgbClr r="0" g="0" b="0"/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834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Mohammad </a:t>
          </a:r>
          <a:r>
            <a:rPr lang="en-US" sz="1400" b="1" u="sng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Maruful</a:t>
          </a:r>
          <a:r>
            <a:rPr lang="en-US" sz="14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 Islam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 19-40135-1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COMPUTER SCIENCE AND ENGINEERING </a:t>
          </a:r>
        </a:p>
      </dsp:txBody>
      <dsp:txXfrm rot="10800000">
        <a:off x="1651688" y="766197"/>
        <a:ext cx="4275986" cy="1187697"/>
      </dsp:txXfrm>
    </dsp:sp>
    <dsp:sp modelId="{2CA8E798-C844-4661-8B7D-3B1D5826425E}">
      <dsp:nvSpPr>
        <dsp:cNvPr id="0" name=""/>
        <dsp:cNvSpPr/>
      </dsp:nvSpPr>
      <dsp:spPr>
        <a:xfrm>
          <a:off x="35408" y="742557"/>
          <a:ext cx="1297447" cy="12231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38100" cap="flat" cmpd="sng" algn="ctr">
          <a:solidFill>
            <a:scrgbClr r="0" g="0" b="0"/>
          </a:solidFill>
          <a:prstDash val="solid"/>
        </a:ln>
        <a:effectLst>
          <a:glow rad="101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2" y="980765"/>
            <a:ext cx="8015750" cy="18140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8" y="3322076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878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37968"/>
            <a:ext cx="8244349" cy="33110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878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31260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30113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E878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E878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ng_system" TargetMode="External" /><Relationship Id="rId2" Type="http://schemas.openxmlformats.org/officeDocument/2006/relationships/hyperlink" Target="https://opensource.com/resources/linux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245" y="1004363"/>
            <a:ext cx="3992386" cy="1814055"/>
          </a:xfrm>
        </p:spPr>
        <p:txBody>
          <a:bodyPr>
            <a:normAutofit/>
          </a:bodyPr>
          <a:lstStyle/>
          <a:p>
            <a:r>
              <a:rPr lang="en-US" sz="4400" u="sng" spc="600" dirty="0">
                <a:solidFill>
                  <a:schemeClr val="accent1">
                    <a:lumMod val="50000"/>
                  </a:schemeClr>
                </a:solidFill>
              </a:rPr>
              <a:t>WELCOME…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771" y="2236017"/>
            <a:ext cx="4816827" cy="763526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chemeClr val="bg2">
                    <a:lumMod val="1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775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545300"/>
              </p:ext>
            </p:extLst>
          </p:nvPr>
        </p:nvGraphicFramePr>
        <p:xfrm>
          <a:off x="501650" y="1438275"/>
          <a:ext cx="8243888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8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6" y="966021"/>
            <a:ext cx="3751990" cy="1762431"/>
          </a:xfrm>
        </p:spPr>
        <p:txBody>
          <a:bodyPr>
            <a:noAutofit/>
          </a:bodyPr>
          <a:lstStyle/>
          <a:p>
            <a:r>
              <a:rPr lang="en-US" u="sng" spc="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VS WINDOWS 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3436366"/>
            <a:ext cx="7986252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3" y="348223"/>
            <a:ext cx="5548347" cy="973232"/>
          </a:xfrm>
        </p:spPr>
        <p:txBody>
          <a:bodyPr>
            <a:normAutofit/>
          </a:bodyPr>
          <a:lstStyle/>
          <a:p>
            <a:r>
              <a:rPr lang="en-US" u="sng" spc="6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46" y="1746209"/>
            <a:ext cx="4070556" cy="30027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pc="300" dirty="0"/>
              <a:t>What is operating system?</a:t>
            </a:r>
          </a:p>
          <a:p>
            <a:pPr>
              <a:buFont typeface="Wingdings" pitchFamily="2" charset="2"/>
              <a:buChar char="Ø"/>
            </a:pPr>
            <a:r>
              <a:rPr lang="en-US" spc="300" dirty="0"/>
              <a:t>Why it is used?</a:t>
            </a:r>
          </a:p>
          <a:p>
            <a:pPr>
              <a:buFont typeface="Wingdings" pitchFamily="2" charset="2"/>
              <a:buChar char="Ø"/>
            </a:pPr>
            <a:r>
              <a:rPr lang="en-US" spc="300" dirty="0"/>
              <a:t>Example of OS</a:t>
            </a:r>
          </a:p>
          <a:p>
            <a:pPr>
              <a:buFont typeface="Wingdings" pitchFamily="2" charset="2"/>
              <a:buChar char="Ø"/>
            </a:pPr>
            <a:endParaRPr lang="en-US" spc="3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0" y="1936801"/>
            <a:ext cx="2429795" cy="21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29" y="283330"/>
            <a:ext cx="8259098" cy="763526"/>
          </a:xfrm>
        </p:spPr>
        <p:txBody>
          <a:bodyPr/>
          <a:lstStyle/>
          <a:p>
            <a:r>
              <a:rPr lang="en-US" u="sng" dirty="0"/>
              <a:t>LINUX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37968"/>
            <a:ext cx="3610404" cy="331101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spc="600" dirty="0"/>
              <a:t>What is </a:t>
            </a:r>
            <a:r>
              <a:rPr lang="en-US" sz="2000" b="1" spc="600" dirty="0">
                <a:solidFill>
                  <a:srgbClr val="FF0000"/>
                </a:solidFill>
              </a:rPr>
              <a:t>LINUX</a:t>
            </a:r>
            <a:r>
              <a:rPr lang="en-US" sz="2000" b="1" spc="600" dirty="0"/>
              <a:t> operating system?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/>
              <a:t>When it came to the users?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/>
              <a:t>Characteristics of </a:t>
            </a:r>
            <a:r>
              <a:rPr lang="en-US" sz="2000" b="1" spc="600" dirty="0">
                <a:solidFill>
                  <a:srgbClr val="FF0000"/>
                </a:solidFill>
              </a:rPr>
              <a:t>LINUX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/>
              <a:t>Why should users use </a:t>
            </a:r>
            <a:r>
              <a:rPr lang="en-US" sz="2000" b="1" spc="600" dirty="0">
                <a:solidFill>
                  <a:srgbClr val="FF0000"/>
                </a:solidFill>
              </a:rPr>
              <a:t>LINUX</a:t>
            </a:r>
            <a:r>
              <a:rPr lang="en-US" sz="2000" b="1" spc="600" dirty="0"/>
              <a:t> operating system?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2" y="2084930"/>
            <a:ext cx="155448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918" y="492078"/>
            <a:ext cx="6449920" cy="725349"/>
          </a:xfr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WINDOWS OPERATING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324" y="1312606"/>
            <a:ext cx="3526338" cy="35086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spc="600" dirty="0"/>
              <a:t>What is </a:t>
            </a:r>
            <a:r>
              <a:rPr lang="en-US" sz="2000" b="1" spc="600" dirty="0">
                <a:solidFill>
                  <a:srgbClr val="FF0000"/>
                </a:solidFill>
              </a:rPr>
              <a:t>WINDOWS</a:t>
            </a:r>
            <a:r>
              <a:rPr lang="en-US" sz="2000" b="1" spc="600" dirty="0"/>
              <a:t> operating system?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/>
              <a:t>It’s launched time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/>
              <a:t>Characteristics of </a:t>
            </a:r>
            <a:r>
              <a:rPr lang="en-US" sz="2000" b="1" spc="600" dirty="0">
                <a:solidFill>
                  <a:srgbClr val="FF0000"/>
                </a:solidFill>
              </a:rPr>
              <a:t>WINDOW</a:t>
            </a:r>
            <a:r>
              <a:rPr lang="en-US" sz="2000" b="1" spc="600" dirty="0"/>
              <a:t>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spc="600" dirty="0">
                <a:solidFill>
                  <a:srgbClr val="FF0000"/>
                </a:solidFill>
              </a:rPr>
              <a:t>Windows</a:t>
            </a:r>
            <a:r>
              <a:rPr lang="en-US" sz="2000" b="1" spc="600" dirty="0"/>
              <a:t> operating system to the common users </a:t>
            </a:r>
          </a:p>
          <a:p>
            <a:pPr>
              <a:buFont typeface="Wingdings" pitchFamily="2" charset="2"/>
              <a:buChar char="Ø"/>
            </a:pPr>
            <a:endParaRPr lang="en-US" sz="2000" b="1" spc="600" dirty="0"/>
          </a:p>
          <a:p>
            <a:pPr>
              <a:buFont typeface="Wingdings" pitchFamily="2" charset="2"/>
              <a:buChar char="Ø"/>
            </a:pPr>
            <a:endParaRPr lang="en-US" sz="2000" b="1" spc="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0" y="2333933"/>
            <a:ext cx="216408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7" y="206478"/>
            <a:ext cx="7352055" cy="1069943"/>
          </a:xfrm>
        </p:spPr>
        <p:txBody>
          <a:bodyPr>
            <a:normAutofit fontScale="90000"/>
          </a:bodyPr>
          <a:lstStyle/>
          <a:p>
            <a:r>
              <a:rPr lang="en-US" u="sng" spc="600" dirty="0">
                <a:solidFill>
                  <a:schemeClr val="tx2">
                    <a:lumMod val="75000"/>
                  </a:schemeClr>
                </a:solidFill>
              </a:rPr>
              <a:t>DIFFERENCES BETWEEN</a:t>
            </a:r>
            <a:br>
              <a:rPr lang="en-US" u="sng" spc="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u="sng" spc="600" dirty="0">
                <a:solidFill>
                  <a:schemeClr val="tx2">
                    <a:lumMod val="75000"/>
                  </a:schemeClr>
                </a:solidFill>
              </a:rPr>
              <a:t>    LINUX &amp; WINDOWS…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312606"/>
            <a:ext cx="4399443" cy="35086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spc="600" dirty="0"/>
              <a:t>Price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Ease of use 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Reliability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Software and its cost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Hardware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sz="2000" spc="600" dirty="0"/>
              <a:t>Support &amp; used cases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105" y="1940888"/>
            <a:ext cx="4660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spc="600" dirty="0">
                <a:solidFill>
                  <a:schemeClr val="tx2">
                    <a:lumMod val="50000"/>
                  </a:schemeClr>
                </a:solidFill>
              </a:rPr>
              <a:t>Summary…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spc="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400" spc="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spc="600" dirty="0">
                <a:solidFill>
                  <a:schemeClr val="tx2">
                    <a:lumMod val="50000"/>
                  </a:schemeClr>
                </a:solidFill>
              </a:rPr>
              <a:t>Decision…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37968"/>
            <a:ext cx="4878766" cy="33110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D97"/>
                </a:solidFill>
                <a:hlinkClick r:id="rId2"/>
              </a:rPr>
              <a:t>https://opensource.com/resources/linux</a:t>
            </a:r>
            <a:endParaRPr lang="en-US" dirty="0">
              <a:solidFill>
                <a:srgbClr val="FF0D9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D97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D97"/>
                </a:solidFill>
                <a:hlinkClick r:id="rId3"/>
              </a:rPr>
              <a:t>https://en.wikipedia.org/wiki/Operating_system</a:t>
            </a:r>
            <a:endParaRPr lang="en-US" dirty="0">
              <a:solidFill>
                <a:srgbClr val="FF0D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1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WELCOME…</vt:lpstr>
      <vt:lpstr>PowerPoint Presentation</vt:lpstr>
      <vt:lpstr>LINUX VS WINDOWS OPERATING SYSTEM</vt:lpstr>
      <vt:lpstr>OPERATING SYSTEM</vt:lpstr>
      <vt:lpstr>LINUX OPERATING SYSTEM</vt:lpstr>
      <vt:lpstr>WINDOWS OPERATING SYSTEM</vt:lpstr>
      <vt:lpstr>DIFFERENCES BETWEEN     LINUX &amp; WINDOWS… </vt:lpstr>
      <vt:lpstr>PowerPoint Presentation</vt:lpstr>
      <vt:lpstr>Reference…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WELCOME…</dc:title>
  <dc:creator/>
  <cp:lastModifiedBy>Noor Mohammad</cp:lastModifiedBy>
  <cp:revision>2</cp:revision>
  <dcterms:created xsi:type="dcterms:W3CDTF">2017-08-01T15:40:51Z</dcterms:created>
  <dcterms:modified xsi:type="dcterms:W3CDTF">2019-12-10T14:07:24Z</dcterms:modified>
</cp:coreProperties>
</file>