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62" r:id="rId4"/>
    <p:sldId id="265" r:id="rId5"/>
    <p:sldId id="263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7878D0-0370-42F6-AA59-1F8E9D37DB09}">
          <p14:sldIdLst>
            <p14:sldId id="258"/>
            <p14:sldId id="261"/>
            <p14:sldId id="262"/>
          </p14:sldIdLst>
        </p14:section>
        <p14:section name="Untitled Section" id="{5EE5BEB7-B615-4A12-BE4B-FB574FA8C525}">
          <p14:sldIdLst>
            <p14:sldId id="265"/>
            <p14:sldId id="263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C8DBC"/>
    <a:srgbClr val="8AC897"/>
    <a:srgbClr val="FF8B4D"/>
    <a:srgbClr val="C0C0C0"/>
    <a:srgbClr val="FFFFFF"/>
    <a:srgbClr val="396778"/>
    <a:srgbClr val="4472C4"/>
    <a:srgbClr val="E0EAF4"/>
    <a:srgbClr val="D99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C87F-C187-4A3D-AD6B-30D38EF62E6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7CBB8-2B94-4812-ACB8-8B1116097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7CBB8-2B94-4812-ACB8-8B1116097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7CBB8-2B94-4812-ACB8-8B1116097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7CBB8-2B94-4812-ACB8-8B1116097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7CBB8-2B94-4812-ACB8-8B1116097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7CBB8-2B94-4812-ACB8-8B1116097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7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078F-7260-4DBE-BA2F-1B835ED001B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D7DD-781D-4EA3-AD4D-3771F3E8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637" y="263171"/>
            <a:ext cx="11333018" cy="610992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455" y="1965163"/>
            <a:ext cx="4925291" cy="6533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Adverse Media Screening tool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1153" y="3535082"/>
            <a:ext cx="2766554" cy="2528112"/>
          </a:xfrm>
          <a:prstGeom prst="roundRect">
            <a:avLst/>
          </a:prstGeom>
          <a:solidFill>
            <a:srgbClr val="065D78">
              <a:alpha val="60000"/>
            </a:srgb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08310" y="3535077"/>
            <a:ext cx="2750513" cy="2528112"/>
          </a:xfrm>
          <a:prstGeom prst="roundRect">
            <a:avLst/>
          </a:prstGeom>
          <a:solidFill>
            <a:srgbClr val="2EB2A8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10619" y="3535077"/>
            <a:ext cx="2692861" cy="2528112"/>
          </a:xfrm>
          <a:prstGeom prst="roundRect">
            <a:avLst/>
          </a:prstGeom>
          <a:solidFill>
            <a:srgbClr val="D9933F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865508" y="3535072"/>
            <a:ext cx="2735129" cy="2528112"/>
          </a:xfrm>
          <a:prstGeom prst="roundRect">
            <a:avLst/>
          </a:prstGeom>
          <a:solidFill>
            <a:srgbClr val="E0EAF4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7310" y="3663967"/>
            <a:ext cx="2766554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Home</a:t>
            </a:r>
          </a:p>
          <a:p>
            <a:pPr algn="just"/>
            <a:endParaRPr lang="en-US" sz="1600" dirty="0" smtClean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he current interface, from which we can access to all others, as well as place the needed information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8309" y="3685689"/>
            <a:ext cx="2750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Here you can place a short phrase in which you indicate the key elements you wish to find in the proposed articles.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124454" y="3703792"/>
            <a:ext cx="2692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Highlight: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If you choose this section, you will have the access to the latest articles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87325" y="3746039"/>
            <a:ext cx="27351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Link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/>
              <a:t>A</a:t>
            </a:r>
            <a:r>
              <a:rPr lang="en-US" sz="1600" dirty="0" smtClean="0"/>
              <a:t>lternatively, you can provide an article (PDF format) or a link (From defined news websites) that you wish to screen.</a:t>
            </a:r>
          </a:p>
          <a:p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" y="83056"/>
            <a:ext cx="1795281" cy="1795281"/>
          </a:xfrm>
          <a:prstGeom prst="rect">
            <a:avLst/>
          </a:prstGeom>
        </p:spPr>
      </p:pic>
      <p:sp>
        <p:nvSpPr>
          <p:cNvPr id="3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480073" y="5466126"/>
            <a:ext cx="224356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8092842" y="5427461"/>
            <a:ext cx="522138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11079946" y="5324797"/>
            <a:ext cx="372271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2638784" y="5289724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59959" y="637304"/>
            <a:ext cx="1274634" cy="637304"/>
          </a:xfrm>
          <a:prstGeom prst="roundRect">
            <a:avLst/>
          </a:prstGeom>
          <a:solidFill>
            <a:srgbClr val="DDDDDD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681250" y="637299"/>
            <a:ext cx="1274634" cy="63730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82121" y="637299"/>
            <a:ext cx="1274634" cy="63730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287370" y="637294"/>
            <a:ext cx="1274634" cy="63730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59959" y="638601"/>
            <a:ext cx="12746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Home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81238" y="637292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995956" y="637288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Highlight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301213" y="637283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21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637" y="387927"/>
            <a:ext cx="11333018" cy="59713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7" y="247130"/>
            <a:ext cx="1360312" cy="136031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45433" y="3621144"/>
            <a:ext cx="8258019" cy="7914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91327" y="4695963"/>
            <a:ext cx="2069432" cy="710233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</a:p>
          <a:p>
            <a:pPr algn="just"/>
            <a:r>
              <a:rPr lang="en-US" sz="1400" dirty="0" smtClean="0"/>
              <a:t>PERSON, NORP, FAC, ORG, PRODUCT, EVENT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125450" y="4703985"/>
            <a:ext cx="2069432" cy="710233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 window! </a:t>
            </a:r>
          </a:p>
          <a:p>
            <a:pPr algn="ctr"/>
            <a:r>
              <a:rPr lang="en-US" sz="1400" dirty="0" smtClean="0"/>
              <a:t>Start vs end dates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05853" y="3669273"/>
            <a:ext cx="8005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 your query here, example:</a:t>
            </a:r>
          </a:p>
          <a:p>
            <a:r>
              <a:rPr lang="en-US" b="1" dirty="0"/>
              <a:t>Toyota beats Volkswagen to become World's No.1 car seller in 2020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186" y="3698303"/>
            <a:ext cx="1439501" cy="63406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90455" y="1965163"/>
            <a:ext cx="4925291" cy="6533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Adverse Media Screening tool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59959" y="637304"/>
            <a:ext cx="1274634" cy="6373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81250" y="637299"/>
            <a:ext cx="1274634" cy="637304"/>
          </a:xfrm>
          <a:prstGeom prst="roundRect">
            <a:avLst/>
          </a:prstGeom>
          <a:solidFill>
            <a:srgbClr val="DDDDDD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982121" y="637299"/>
            <a:ext cx="1274634" cy="63730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287370" y="637294"/>
            <a:ext cx="1274634" cy="63730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59959" y="638601"/>
            <a:ext cx="12746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Home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1238" y="637292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995956" y="637288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Highlight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301213" y="637283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82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637" y="256677"/>
            <a:ext cx="11333018" cy="620829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6001" y="814502"/>
            <a:ext cx="1274634" cy="57435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97292" y="814497"/>
            <a:ext cx="1274634" cy="574354"/>
          </a:xfrm>
          <a:prstGeom prst="roundRect">
            <a:avLst/>
          </a:prstGeom>
          <a:solidFill>
            <a:srgbClr val="DDDDDD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98163" y="814497"/>
            <a:ext cx="1274634" cy="57435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303412" y="814492"/>
            <a:ext cx="1274634" cy="57435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6001" y="815799"/>
            <a:ext cx="12746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7280" y="814490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011998" y="814486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Highlight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17255" y="814481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Link</a:t>
            </a:r>
            <a:endParaRPr lang="en-US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0" y="54625"/>
            <a:ext cx="1525839" cy="1385499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8231" y="1743476"/>
            <a:ext cx="1967346" cy="1623187"/>
          </a:xfrm>
          <a:prstGeom prst="roundRect">
            <a:avLst/>
          </a:prstGeom>
          <a:solidFill>
            <a:srgbClr val="122E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195885" y="1720691"/>
            <a:ext cx="9807256" cy="1623187"/>
          </a:xfrm>
          <a:prstGeom prst="roundRect">
            <a:avLst/>
          </a:prstGeom>
          <a:solidFill>
            <a:srgbClr val="03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149909" y="2041531"/>
            <a:ext cx="184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Similarity 0.82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Sentiment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Topic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3275" y="1671653"/>
            <a:ext cx="86696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Halliburton Announces First Quarter 2020 Results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Halliburton Company 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Published:</a:t>
            </a:r>
            <a:r>
              <a:rPr lang="en-US" sz="1600" dirty="0" smtClean="0">
                <a:solidFill>
                  <a:schemeClr val="bg1"/>
                </a:solidFill>
              </a:rPr>
              <a:t> April 2020</a:t>
            </a:r>
          </a:p>
          <a:p>
            <a:r>
              <a:rPr lang="en-US" sz="1600" b="1" u="sng" dirty="0">
                <a:solidFill>
                  <a:schemeClr val="bg1"/>
                </a:solidFill>
              </a:rPr>
              <a:t>Keywords</a:t>
            </a:r>
            <a:r>
              <a:rPr lang="en-US" sz="1600" dirty="0" smtClean="0">
                <a:solidFill>
                  <a:schemeClr val="bg1"/>
                </a:solidFill>
              </a:rPr>
              <a:t>: word1, word2, word3, word4 ….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Abstract: </a:t>
            </a:r>
            <a:r>
              <a:rPr lang="en-US" sz="1600" dirty="0" smtClean="0">
                <a:solidFill>
                  <a:schemeClr val="bg1"/>
                </a:solidFill>
              </a:rPr>
              <a:t>Halliburton Company (NYSE: HAL) announced today a net loss of $1.0 billion, or $1.16 per ….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u="sng" dirty="0" smtClean="0">
                <a:solidFill>
                  <a:schemeClr val="bg1"/>
                </a:solidFill>
              </a:rPr>
              <a:t>Link: https/ir.halliburton.com/financial-in…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6268" y="3453049"/>
            <a:ext cx="1967346" cy="1623187"/>
          </a:xfrm>
          <a:prstGeom prst="roundRect">
            <a:avLst/>
          </a:prstGeom>
          <a:solidFill>
            <a:srgbClr val="122E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2763922" y="3430264"/>
            <a:ext cx="9239219" cy="1623187"/>
          </a:xfrm>
          <a:prstGeom prst="roundRect">
            <a:avLst/>
          </a:prstGeom>
          <a:solidFill>
            <a:srgbClr val="03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762693" y="3763449"/>
            <a:ext cx="184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Similarity 0.76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Sentiment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Topic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56268" y="5185407"/>
            <a:ext cx="1967346" cy="1623187"/>
          </a:xfrm>
          <a:prstGeom prst="roundRect">
            <a:avLst/>
          </a:prstGeom>
          <a:solidFill>
            <a:srgbClr val="122E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2763922" y="5162622"/>
            <a:ext cx="9239219" cy="1623187"/>
          </a:xfrm>
          <a:prstGeom prst="roundRect">
            <a:avLst/>
          </a:prstGeom>
          <a:solidFill>
            <a:srgbClr val="03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772063" y="5383656"/>
            <a:ext cx="184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Similarity 0.67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Sentiment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Topic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74758" y="3497347"/>
            <a:ext cx="74416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From the Fed to the Middle East: ESG investors spotlighting inequality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Financial times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Published:</a:t>
            </a:r>
            <a:r>
              <a:rPr lang="en-US" sz="1600" dirty="0" smtClean="0">
                <a:solidFill>
                  <a:schemeClr val="bg1"/>
                </a:solidFill>
              </a:rPr>
              <a:t> April 2020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Keywords</a:t>
            </a:r>
            <a:r>
              <a:rPr lang="en-US" sz="1600" dirty="0" smtClean="0">
                <a:solidFill>
                  <a:schemeClr val="bg1"/>
                </a:solidFill>
              </a:rPr>
              <a:t>: word1, word2, word3, word4 ….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Abstract: </a:t>
            </a:r>
            <a:r>
              <a:rPr lang="en-US" sz="1600" dirty="0" smtClean="0">
                <a:solidFill>
                  <a:schemeClr val="bg1"/>
                </a:solidFill>
              </a:rPr>
              <a:t>Fintech and the Fed: keys to fixing racial inequality? Fintech has been a hot ….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u="sng" dirty="0" smtClean="0">
                <a:solidFill>
                  <a:schemeClr val="bg1"/>
                </a:solidFill>
              </a:rPr>
              <a:t>Link: https://www.ft.com/content/51b8…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2039" y="5175748"/>
            <a:ext cx="7864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Breaking down BP’s clean-energy pivot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Financial times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Published:</a:t>
            </a:r>
            <a:r>
              <a:rPr lang="en-US" sz="1600" dirty="0" smtClean="0">
                <a:solidFill>
                  <a:schemeClr val="bg1"/>
                </a:solidFill>
              </a:rPr>
              <a:t> April 2020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Keywords</a:t>
            </a:r>
            <a:r>
              <a:rPr lang="en-US" sz="1600" dirty="0" smtClean="0">
                <a:solidFill>
                  <a:schemeClr val="bg1"/>
                </a:solidFill>
              </a:rPr>
              <a:t>: word1, word2, word3, word4 ….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Abstract: </a:t>
            </a:r>
            <a:r>
              <a:rPr lang="en-US" sz="1600" dirty="0" smtClean="0">
                <a:solidFill>
                  <a:schemeClr val="bg1"/>
                </a:solidFill>
              </a:rPr>
              <a:t>BP stole the headlines again this week, announcing a whopping quarterly loss, a ….</a:t>
            </a:r>
          </a:p>
          <a:p>
            <a:pPr algn="ctr"/>
            <a:r>
              <a:rPr lang="en-US" sz="1600" b="1" u="sng" dirty="0" smtClean="0">
                <a:solidFill>
                  <a:schemeClr val="bg1"/>
                </a:solidFill>
              </a:rPr>
              <a:t>Link: https://www.ft.com/content/</a:t>
            </a:r>
            <a:r>
              <a:rPr lang="en-US" sz="1600" b="1" u="sng" dirty="0" err="1" smtClean="0">
                <a:solidFill>
                  <a:schemeClr val="bg1"/>
                </a:solidFill>
              </a:rPr>
              <a:t>cabd</a:t>
            </a:r>
            <a:r>
              <a:rPr lang="en-US" sz="1600" b="1" u="sng" dirty="0" smtClean="0">
                <a:solidFill>
                  <a:schemeClr val="bg1"/>
                </a:solidFill>
              </a:rPr>
              <a:t>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0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810344" y="4510338"/>
            <a:ext cx="3208421" cy="1134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12866" y="4510338"/>
            <a:ext cx="3670252" cy="1159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9214" y="4510338"/>
            <a:ext cx="2490886" cy="1159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37061" y="1979606"/>
            <a:ext cx="3812623" cy="1549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673" y="1783683"/>
            <a:ext cx="3812623" cy="1549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9" y="174457"/>
            <a:ext cx="3419475" cy="114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9388" y="368968"/>
            <a:ext cx="1331494" cy="770021"/>
          </a:xfrm>
          <a:prstGeom prst="rect">
            <a:avLst/>
          </a:prstGeom>
          <a:solidFill>
            <a:srgbClr val="FF8B4D"/>
          </a:solidFill>
          <a:ln>
            <a:solidFill>
              <a:srgbClr val="FF8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97977" y="368968"/>
            <a:ext cx="1363579" cy="770021"/>
          </a:xfrm>
          <a:prstGeom prst="rect">
            <a:avLst/>
          </a:prstGeom>
          <a:solidFill>
            <a:srgbClr val="8AC897"/>
          </a:solidFill>
          <a:ln>
            <a:solidFill>
              <a:srgbClr val="8AC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69178" y="545431"/>
            <a:ext cx="11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Topic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1836" y="585537"/>
            <a:ext cx="11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sentiment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695902" y="351096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8900506" y="368968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481891"/>
            <a:ext cx="2085476" cy="603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4" y="1661343"/>
            <a:ext cx="2366212" cy="53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36" y="4233110"/>
            <a:ext cx="2073442" cy="554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613" y="4233110"/>
            <a:ext cx="3319974" cy="5544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80077" y="4233110"/>
            <a:ext cx="2184518" cy="554456"/>
          </a:xfrm>
          <a:prstGeom prst="rect">
            <a:avLst/>
          </a:prstGeom>
          <a:solidFill>
            <a:srgbClr val="3C8DBC"/>
          </a:solidFill>
          <a:ln>
            <a:solidFill>
              <a:srgbClr val="3C8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TOPIC MODELING 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713" y="350432"/>
            <a:ext cx="3703446" cy="554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C8DBC"/>
                </a:solidFill>
                <a:latin typeface="Bahnschrift" panose="020B0502040204020203" pitchFamily="34" charset="0"/>
              </a:rPr>
              <a:t>Title of the article </a:t>
            </a:r>
            <a:endParaRPr lang="en-US" sz="2400" dirty="0">
              <a:solidFill>
                <a:srgbClr val="3C8DBC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637" y="256677"/>
            <a:ext cx="11333018" cy="620829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6001" y="551263"/>
            <a:ext cx="1274634" cy="57435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97292" y="551258"/>
            <a:ext cx="1274634" cy="57435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98163" y="551258"/>
            <a:ext cx="1274634" cy="574354"/>
          </a:xfrm>
          <a:prstGeom prst="roundRect">
            <a:avLst/>
          </a:prstGeom>
          <a:solidFill>
            <a:srgbClr val="DDDDDD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303412" y="551253"/>
            <a:ext cx="1274634" cy="57435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6001" y="552560"/>
            <a:ext cx="12746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7280" y="551251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011998" y="551247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Highlight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17255" y="551242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Link</a:t>
            </a:r>
            <a:endParaRPr lang="en-US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0" y="54625"/>
            <a:ext cx="1525839" cy="1385499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52399" y="1743476"/>
            <a:ext cx="1967346" cy="1623187"/>
          </a:xfrm>
          <a:prstGeom prst="roundRect">
            <a:avLst/>
          </a:prstGeom>
          <a:solidFill>
            <a:srgbClr val="122E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260053" y="1720691"/>
            <a:ext cx="9807256" cy="1623187"/>
          </a:xfrm>
          <a:prstGeom prst="roundRect">
            <a:avLst/>
          </a:prstGeom>
          <a:solidFill>
            <a:srgbClr val="03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62203" y="2057573"/>
            <a:ext cx="184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DATE: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Sentiment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Topic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7443" y="1671653"/>
            <a:ext cx="86696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Halliburton Announces First Quarter 2020 Results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Halliburton Company 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Published:</a:t>
            </a:r>
            <a:r>
              <a:rPr lang="en-US" sz="1600" dirty="0" smtClean="0">
                <a:solidFill>
                  <a:schemeClr val="bg1"/>
                </a:solidFill>
              </a:rPr>
              <a:t> April 2020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Keywords</a:t>
            </a:r>
            <a:r>
              <a:rPr lang="en-US" sz="1600" dirty="0" smtClean="0">
                <a:solidFill>
                  <a:schemeClr val="bg1"/>
                </a:solidFill>
              </a:rPr>
              <a:t>: word1, word2, word3, word4 ….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Abstract: </a:t>
            </a:r>
            <a:r>
              <a:rPr lang="en-US" sz="1600" dirty="0" smtClean="0">
                <a:solidFill>
                  <a:schemeClr val="bg1"/>
                </a:solidFill>
              </a:rPr>
              <a:t>Halliburton Company (NYSE: HAL) announced today a net loss of $1.0 billion, or $1.16 per ….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u="sng" dirty="0" smtClean="0">
                <a:solidFill>
                  <a:schemeClr val="bg1"/>
                </a:solidFill>
              </a:rPr>
              <a:t>Link: https/ir.halliburton.com/financial-in…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2924" y="3453049"/>
            <a:ext cx="1967346" cy="1623187"/>
          </a:xfrm>
          <a:prstGeom prst="roundRect">
            <a:avLst/>
          </a:prstGeom>
          <a:solidFill>
            <a:srgbClr val="122E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2250578" y="3430264"/>
            <a:ext cx="9816731" cy="1623187"/>
          </a:xfrm>
          <a:prstGeom prst="roundRect">
            <a:avLst/>
          </a:prstGeom>
          <a:solidFill>
            <a:srgbClr val="03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65391" y="3811575"/>
            <a:ext cx="184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DATE: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Sentiment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Topic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42924" y="5185407"/>
            <a:ext cx="1967346" cy="1623187"/>
          </a:xfrm>
          <a:prstGeom prst="roundRect">
            <a:avLst/>
          </a:prstGeom>
          <a:solidFill>
            <a:srgbClr val="122E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2250578" y="5162622"/>
            <a:ext cx="9816731" cy="1623187"/>
          </a:xfrm>
          <a:prstGeom prst="roundRect">
            <a:avLst/>
          </a:prstGeom>
          <a:solidFill>
            <a:srgbClr val="03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290803" y="5239278"/>
            <a:ext cx="184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DATE: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Sentiment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Global Topic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61414" y="3497347"/>
            <a:ext cx="7921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From the Fed to the Middle East: ESG investors spotlighting inequality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Financial times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Published:</a:t>
            </a:r>
            <a:r>
              <a:rPr lang="en-US" sz="1600" dirty="0" smtClean="0">
                <a:solidFill>
                  <a:schemeClr val="bg1"/>
                </a:solidFill>
              </a:rPr>
              <a:t> April 2020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Keywords</a:t>
            </a:r>
            <a:r>
              <a:rPr lang="en-US" sz="1600" dirty="0" smtClean="0">
                <a:solidFill>
                  <a:schemeClr val="bg1"/>
                </a:solidFill>
              </a:rPr>
              <a:t>: word1, word2, word3, word4 ….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Abstract: </a:t>
            </a:r>
            <a:r>
              <a:rPr lang="en-US" sz="1600" dirty="0" smtClean="0">
                <a:solidFill>
                  <a:schemeClr val="bg1"/>
                </a:solidFill>
              </a:rPr>
              <a:t>Fintech and the Fed: keys to fixing racial inequality? Fintech has been a hot ….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u="sng" dirty="0" smtClean="0">
                <a:solidFill>
                  <a:schemeClr val="bg1"/>
                </a:solidFill>
              </a:rPr>
              <a:t>Link: https://www.ft.com/content/51b8…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8695" y="5175748"/>
            <a:ext cx="8370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</a:rPr>
              <a:t>Breaking down BP’s clean-energy pivot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Source: </a:t>
            </a:r>
            <a:r>
              <a:rPr lang="en-US" sz="1600" dirty="0" smtClean="0">
                <a:solidFill>
                  <a:schemeClr val="bg1"/>
                </a:solidFill>
              </a:rPr>
              <a:t>Financial times</a:t>
            </a:r>
            <a:endParaRPr lang="en-US" sz="1600" b="1" u="sng" dirty="0" smtClean="0">
              <a:solidFill>
                <a:schemeClr val="bg1"/>
              </a:solidFill>
            </a:endParaRP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Published:</a:t>
            </a:r>
            <a:r>
              <a:rPr lang="en-US" sz="1600" dirty="0" smtClean="0">
                <a:solidFill>
                  <a:schemeClr val="bg1"/>
                </a:solidFill>
              </a:rPr>
              <a:t> April 2020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Keywords</a:t>
            </a:r>
            <a:r>
              <a:rPr lang="en-US" sz="1600" dirty="0" smtClean="0">
                <a:solidFill>
                  <a:schemeClr val="bg1"/>
                </a:solidFill>
              </a:rPr>
              <a:t>: word1, word2, word3, word4 ….</a:t>
            </a:r>
          </a:p>
          <a:p>
            <a:r>
              <a:rPr lang="en-US" sz="1600" b="1" u="sng" dirty="0" smtClean="0">
                <a:solidFill>
                  <a:schemeClr val="bg1"/>
                </a:solidFill>
              </a:rPr>
              <a:t>Abstract: </a:t>
            </a:r>
            <a:r>
              <a:rPr lang="en-US" sz="1600" dirty="0" smtClean="0">
                <a:solidFill>
                  <a:schemeClr val="bg1"/>
                </a:solidFill>
              </a:rPr>
              <a:t>BP stole the headlines again this week, announcing a whopping quarterly loss, a ….</a:t>
            </a:r>
          </a:p>
          <a:p>
            <a:pPr algn="ctr"/>
            <a:r>
              <a:rPr lang="en-US" sz="1600" b="1" u="sng" dirty="0" smtClean="0">
                <a:solidFill>
                  <a:schemeClr val="bg1"/>
                </a:solidFill>
              </a:rPr>
              <a:t>Link: https://www.ft.com/content/</a:t>
            </a:r>
            <a:r>
              <a:rPr lang="en-US" sz="1600" b="1" u="sng" dirty="0" err="1" smtClean="0">
                <a:solidFill>
                  <a:schemeClr val="bg1"/>
                </a:solidFill>
              </a:rPr>
              <a:t>cabd</a:t>
            </a:r>
            <a:r>
              <a:rPr lang="en-US" sz="1600" b="1" u="sng" dirty="0" smtClean="0">
                <a:solidFill>
                  <a:schemeClr val="bg1"/>
                </a:solidFill>
              </a:rPr>
              <a:t>…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7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810344" y="4510338"/>
            <a:ext cx="3208421" cy="1134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12866" y="4510338"/>
            <a:ext cx="3670252" cy="1159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9214" y="4510338"/>
            <a:ext cx="2490886" cy="1159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37061" y="1979606"/>
            <a:ext cx="3812623" cy="1549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673" y="1783683"/>
            <a:ext cx="3812623" cy="1549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9" y="174457"/>
            <a:ext cx="3419475" cy="114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9388" y="368968"/>
            <a:ext cx="1331494" cy="770021"/>
          </a:xfrm>
          <a:prstGeom prst="rect">
            <a:avLst/>
          </a:prstGeom>
          <a:solidFill>
            <a:srgbClr val="FF8B4D"/>
          </a:solidFill>
          <a:ln>
            <a:solidFill>
              <a:srgbClr val="FF8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97977" y="368968"/>
            <a:ext cx="1363579" cy="770021"/>
          </a:xfrm>
          <a:prstGeom prst="rect">
            <a:avLst/>
          </a:prstGeom>
          <a:solidFill>
            <a:srgbClr val="8AC897"/>
          </a:solidFill>
          <a:ln>
            <a:solidFill>
              <a:srgbClr val="8AC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69178" y="545431"/>
            <a:ext cx="11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Topic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1836" y="585537"/>
            <a:ext cx="11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sentiment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695902" y="351096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8900506" y="368968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481891"/>
            <a:ext cx="2085476" cy="603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4" y="1661343"/>
            <a:ext cx="2366212" cy="53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36" y="4233110"/>
            <a:ext cx="2073442" cy="554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613" y="4233110"/>
            <a:ext cx="3319974" cy="5544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80077" y="4233110"/>
            <a:ext cx="2184518" cy="554456"/>
          </a:xfrm>
          <a:prstGeom prst="rect">
            <a:avLst/>
          </a:prstGeom>
          <a:solidFill>
            <a:srgbClr val="3C8DBC"/>
          </a:solidFill>
          <a:ln>
            <a:solidFill>
              <a:srgbClr val="3C8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TOPIC MODELING 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713" y="350432"/>
            <a:ext cx="3703446" cy="554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C8DBC"/>
                </a:solidFill>
                <a:latin typeface="Bahnschrift" panose="020B0502040204020203" pitchFamily="34" charset="0"/>
              </a:rPr>
              <a:t>Title of the article </a:t>
            </a:r>
            <a:endParaRPr lang="en-US" sz="2400" dirty="0">
              <a:solidFill>
                <a:srgbClr val="3C8DBC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9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637" y="443345"/>
            <a:ext cx="11333018" cy="591589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7" y="247130"/>
            <a:ext cx="1360312" cy="1360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33" y="3438608"/>
            <a:ext cx="1439501" cy="63406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48872" y="3448917"/>
            <a:ext cx="4844716" cy="9014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file selected…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48872" y="3448917"/>
            <a:ext cx="1411706" cy="90141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872" y="2922582"/>
            <a:ext cx="463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a text or pdf file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72936" y="5125319"/>
            <a:ext cx="4844716" cy="9014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link inserted…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2936" y="4598984"/>
            <a:ext cx="463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 web link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62" y="5187968"/>
            <a:ext cx="1439501" cy="63406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290455" y="1951308"/>
            <a:ext cx="4925291" cy="6533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Adverse Media Screening tool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59959" y="623449"/>
            <a:ext cx="1274634" cy="6373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681250" y="623444"/>
            <a:ext cx="1274634" cy="6373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82121" y="623444"/>
            <a:ext cx="1274634" cy="637304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287370" y="623439"/>
            <a:ext cx="1274634" cy="637304"/>
          </a:xfrm>
          <a:prstGeom prst="round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59959" y="624746"/>
            <a:ext cx="12746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Home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81238" y="623437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995956" y="623433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Highlight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301213" y="623428"/>
            <a:ext cx="127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4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810344" y="4510338"/>
            <a:ext cx="3208421" cy="1134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12866" y="4510338"/>
            <a:ext cx="3670252" cy="1159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9214" y="4510338"/>
            <a:ext cx="2490886" cy="1159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37061" y="1979606"/>
            <a:ext cx="3812623" cy="1549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673" y="1783683"/>
            <a:ext cx="3812623" cy="1549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9" y="174457"/>
            <a:ext cx="3419475" cy="114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9388" y="368968"/>
            <a:ext cx="1331494" cy="770021"/>
          </a:xfrm>
          <a:prstGeom prst="rect">
            <a:avLst/>
          </a:prstGeom>
          <a:solidFill>
            <a:srgbClr val="FF8B4D"/>
          </a:solidFill>
          <a:ln>
            <a:solidFill>
              <a:srgbClr val="FF8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97977" y="368968"/>
            <a:ext cx="1363579" cy="770021"/>
          </a:xfrm>
          <a:prstGeom prst="rect">
            <a:avLst/>
          </a:prstGeom>
          <a:solidFill>
            <a:srgbClr val="8AC897"/>
          </a:solidFill>
          <a:ln>
            <a:solidFill>
              <a:srgbClr val="8AC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69178" y="545431"/>
            <a:ext cx="11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Topic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1836" y="585537"/>
            <a:ext cx="113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sentiment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695902" y="351096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8900506" y="368968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481891"/>
            <a:ext cx="2085476" cy="603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4" y="1661343"/>
            <a:ext cx="2366212" cy="53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36" y="4233110"/>
            <a:ext cx="2073442" cy="554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613" y="4233110"/>
            <a:ext cx="3319974" cy="5544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80077" y="4233110"/>
            <a:ext cx="2184518" cy="554456"/>
          </a:xfrm>
          <a:prstGeom prst="rect">
            <a:avLst/>
          </a:prstGeom>
          <a:solidFill>
            <a:srgbClr val="3C8DBC"/>
          </a:solidFill>
          <a:ln>
            <a:solidFill>
              <a:srgbClr val="3C8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TOPIC MODELING 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713" y="350432"/>
            <a:ext cx="3703446" cy="554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C8DBC"/>
                </a:solidFill>
                <a:latin typeface="Bahnschrift" panose="020B0502040204020203" pitchFamily="34" charset="0"/>
              </a:rPr>
              <a:t>Title of the article </a:t>
            </a:r>
            <a:endParaRPr lang="en-US" sz="2400" dirty="0">
              <a:solidFill>
                <a:srgbClr val="3C8DBC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5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557</Words>
  <Application>Microsoft Office PowerPoint</Application>
  <PresentationFormat>Widescreen</PresentationFormat>
  <Paragraphs>117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BENNOUR</dc:creator>
  <cp:lastModifiedBy>Fatma BENNOUR</cp:lastModifiedBy>
  <cp:revision>80</cp:revision>
  <dcterms:created xsi:type="dcterms:W3CDTF">2021-01-29T08:52:55Z</dcterms:created>
  <dcterms:modified xsi:type="dcterms:W3CDTF">2021-02-01T09:27:50Z</dcterms:modified>
</cp:coreProperties>
</file>