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92" r:id="rId4"/>
  </p:sldMasterIdLst>
  <p:notesMasterIdLst>
    <p:notesMasterId r:id="rId20"/>
  </p:notesMasterIdLst>
  <p:handoutMasterIdLst>
    <p:handoutMasterId r:id="rId21"/>
  </p:handoutMasterIdLst>
  <p:sldIdLst>
    <p:sldId id="1015" r:id="rId5"/>
    <p:sldId id="1083" r:id="rId6"/>
    <p:sldId id="1086" r:id="rId7"/>
    <p:sldId id="1084" r:id="rId8"/>
    <p:sldId id="1085" r:id="rId9"/>
    <p:sldId id="1087" r:id="rId10"/>
    <p:sldId id="1088" r:id="rId11"/>
    <p:sldId id="1089" r:id="rId12"/>
    <p:sldId id="1090" r:id="rId13"/>
    <p:sldId id="1091" r:id="rId14"/>
    <p:sldId id="1092" r:id="rId15"/>
    <p:sldId id="1094" r:id="rId16"/>
    <p:sldId id="1093" r:id="rId17"/>
    <p:sldId id="1096" r:id="rId18"/>
    <p:sldId id="1097" r:id="rId19"/>
  </p:sldIdLst>
  <p:sldSz cx="9144000" cy="5143500" type="screen16x9"/>
  <p:notesSz cx="7023100" cy="9309100"/>
  <p:custDataLst>
    <p:tags r:id="rId22"/>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56A1BD-AB66-4692-BE32-06D8A7C6A7A9}">
          <p14:sldIdLst>
            <p14:sldId id="1015"/>
            <p14:sldId id="1083"/>
            <p14:sldId id="1086"/>
            <p14:sldId id="1084"/>
            <p14:sldId id="1085"/>
            <p14:sldId id="1087"/>
            <p14:sldId id="1088"/>
            <p14:sldId id="1089"/>
            <p14:sldId id="1090"/>
            <p14:sldId id="1091"/>
            <p14:sldId id="1092"/>
            <p14:sldId id="1094"/>
            <p14:sldId id="1093"/>
            <p14:sldId id="1096"/>
            <p14:sldId id="1097"/>
          </p14:sldIdLst>
        </p14:section>
      </p14:sectionLst>
    </p:ext>
    <p:ext uri="{EFAFB233-063F-42B5-8137-9DF3F51BA10A}">
      <p15:sldGuideLst xmlns:p15="http://schemas.microsoft.com/office/powerpoint/2012/main">
        <p15:guide id="1" orient="horz" pos="486" userDrawn="1">
          <p15:clr>
            <a:srgbClr val="A4A3A4"/>
          </p15:clr>
        </p15:guide>
        <p15:guide id="2" orient="horz" pos="2831" userDrawn="1">
          <p15:clr>
            <a:srgbClr val="A4A3A4"/>
          </p15:clr>
        </p15:guide>
        <p15:guide id="3" orient="horz" pos="410" userDrawn="1">
          <p15:clr>
            <a:srgbClr val="A4A3A4"/>
          </p15:clr>
        </p15:guide>
        <p15:guide id="4" orient="horz" pos="1708" userDrawn="1">
          <p15:clr>
            <a:srgbClr val="A4A3A4"/>
          </p15:clr>
        </p15:guide>
        <p15:guide id="5" pos="231" userDrawn="1">
          <p15:clr>
            <a:srgbClr val="A4A3A4"/>
          </p15:clr>
        </p15:guide>
        <p15:guide id="6" pos="640" userDrawn="1">
          <p15:clr>
            <a:srgbClr val="A4A3A4"/>
          </p15:clr>
        </p15:guide>
        <p15:guide id="7" pos="2882" userDrawn="1">
          <p15:clr>
            <a:srgbClr val="A4A3A4"/>
          </p15:clr>
        </p15:guide>
        <p15:guide id="8" pos="2621" userDrawn="1">
          <p15:clr>
            <a:srgbClr val="A4A3A4"/>
          </p15:clr>
        </p15:guide>
        <p15:guide id="9" pos="959" userDrawn="1">
          <p15:clr>
            <a:srgbClr val="A4A3A4"/>
          </p15:clr>
        </p15:guide>
        <p15:guide id="10" pos="1803" userDrawn="1">
          <p15:clr>
            <a:srgbClr val="A4A3A4"/>
          </p15:clr>
        </p15:guide>
        <p15:guide id="11" pos="2463" userDrawn="1">
          <p15:clr>
            <a:srgbClr val="A4A3A4"/>
          </p15:clr>
        </p15:guide>
        <p15:guide id="12" pos="2940" userDrawn="1">
          <p15:clr>
            <a:srgbClr val="A4A3A4"/>
          </p15:clr>
        </p15:guide>
        <p15:guide id="13" pos="5550" userDrawn="1">
          <p15:clr>
            <a:srgbClr val="A4A3A4"/>
          </p15:clr>
        </p15:guide>
        <p15:guide id="14" pos="1109" userDrawn="1">
          <p15:clr>
            <a:srgbClr val="A4A3A4"/>
          </p15:clr>
        </p15:guide>
        <p15:guide id="15" pos="4172" userDrawn="1">
          <p15:clr>
            <a:srgbClr val="A4A3A4"/>
          </p15:clr>
        </p15:guide>
        <p15:guide id="16" pos="5261" userDrawn="1">
          <p15:clr>
            <a:srgbClr val="A4A3A4"/>
          </p15:clr>
        </p15:guide>
        <p15:guide id="17" orient="horz" pos="322" userDrawn="1">
          <p15:clr>
            <a:srgbClr val="A4A3A4"/>
          </p15:clr>
        </p15:guide>
        <p15:guide id="18" orient="horz" pos="2699" userDrawn="1">
          <p15:clr>
            <a:srgbClr val="A4A3A4"/>
          </p15:clr>
        </p15:guide>
        <p15:guide id="19" orient="horz" pos="767" userDrawn="1">
          <p15:clr>
            <a:srgbClr val="A4A3A4"/>
          </p15:clr>
        </p15:guide>
        <p15:guide id="20" orient="horz" pos="1727" userDrawn="1">
          <p15:clr>
            <a:srgbClr val="A4A3A4"/>
          </p15:clr>
        </p15:guide>
        <p15:guide id="21" orient="horz" pos="1294" userDrawn="1">
          <p15:clr>
            <a:srgbClr val="A4A3A4"/>
          </p15:clr>
        </p15:guide>
        <p15:guide id="22" orient="horz" pos="2009" userDrawn="1">
          <p15:clr>
            <a:srgbClr val="A4A3A4"/>
          </p15:clr>
        </p15:guide>
        <p15:guide id="23" orient="horz" pos="1448" userDrawn="1">
          <p15:clr>
            <a:srgbClr val="A4A3A4"/>
          </p15:clr>
        </p15:guide>
        <p15:guide id="24" orient="horz" pos="1697" userDrawn="1">
          <p15:clr>
            <a:srgbClr val="A4A3A4"/>
          </p15:clr>
        </p15:guide>
        <p15:guide id="25" orient="horz" pos="1760" userDrawn="1">
          <p15:clr>
            <a:srgbClr val="A4A3A4"/>
          </p15:clr>
        </p15:guide>
        <p15:guide id="26" orient="horz" pos="3172" userDrawn="1">
          <p15:clr>
            <a:srgbClr val="A4A3A4"/>
          </p15:clr>
        </p15:guide>
        <p15:guide id="27" orient="horz" pos="975" userDrawn="1">
          <p15:clr>
            <a:srgbClr val="A4A3A4"/>
          </p15:clr>
        </p15:guide>
        <p15:guide id="28" orient="horz" pos="665" userDrawn="1">
          <p15:clr>
            <a:srgbClr val="A4A3A4"/>
          </p15:clr>
        </p15:guide>
        <p15:guide id="29" orient="horz" pos="2591" userDrawn="1">
          <p15:clr>
            <a:srgbClr val="A4A3A4"/>
          </p15:clr>
        </p15:guide>
        <p15:guide id="30" pos="140" userDrawn="1">
          <p15:clr>
            <a:srgbClr val="A4A3A4"/>
          </p15:clr>
        </p15:guide>
        <p15:guide id="31" pos="483" userDrawn="1">
          <p15:clr>
            <a:srgbClr val="A4A3A4"/>
          </p15:clr>
        </p15:guide>
        <p15:guide id="32" pos="1701" userDrawn="1">
          <p15:clr>
            <a:srgbClr val="A4A3A4"/>
          </p15:clr>
        </p15:guide>
        <p15:guide id="33" pos="2074" userDrawn="1">
          <p15:clr>
            <a:srgbClr val="A4A3A4"/>
          </p15:clr>
        </p15:guide>
        <p15:guide id="34" pos="3450" userDrawn="1">
          <p15:clr>
            <a:srgbClr val="A4A3A4"/>
          </p15:clr>
        </p15:guide>
        <p15:guide id="35" pos="5644" userDrawn="1">
          <p15:clr>
            <a:srgbClr val="A4A3A4"/>
          </p15:clr>
        </p15:guide>
        <p15:guide id="36" pos="1035" userDrawn="1">
          <p15:clr>
            <a:srgbClr val="A4A3A4"/>
          </p15:clr>
        </p15:guide>
        <p15:guide id="37" pos="3806" userDrawn="1">
          <p15:clr>
            <a:srgbClr val="A4A3A4"/>
          </p15:clr>
        </p15:guide>
        <p15:guide id="38" pos="281"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42E"/>
    <a:srgbClr val="85EB0C"/>
    <a:srgbClr val="FF8A00"/>
    <a:srgbClr val="F3F1EF"/>
    <a:srgbClr val="000000"/>
    <a:srgbClr val="DDDDDD"/>
    <a:srgbClr val="00B1A5"/>
    <a:srgbClr val="84B9C2"/>
    <a:srgbClr val="00558D"/>
    <a:srgbClr val="5AA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2A787-B812-AFBA-B6C7-E433749434AD}" v="14" dt="2020-04-21T15:07:03.714"/>
    <p1510:client id="{5D48AABD-0155-A9F0-5CFC-3ADB1C7DE47D}" v="1" dt="2020-04-30T14:13:17.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17" autoAdjust="0"/>
  </p:normalViewPr>
  <p:slideViewPr>
    <p:cSldViewPr snapToGrid="0" showGuides="1">
      <p:cViewPr varScale="1">
        <p:scale>
          <a:sx n="97" d="100"/>
          <a:sy n="97" d="100"/>
        </p:scale>
        <p:origin x="546" y="78"/>
      </p:cViewPr>
      <p:guideLst>
        <p:guide orient="horz" pos="486"/>
        <p:guide orient="horz" pos="2831"/>
        <p:guide orient="horz" pos="410"/>
        <p:guide orient="horz" pos="1708"/>
        <p:guide pos="231"/>
        <p:guide pos="640"/>
        <p:guide pos="2882"/>
        <p:guide pos="2621"/>
        <p:guide pos="959"/>
        <p:guide pos="1803"/>
        <p:guide pos="2463"/>
        <p:guide pos="2940"/>
        <p:guide pos="5550"/>
        <p:guide pos="1109"/>
        <p:guide pos="4172"/>
        <p:guide pos="5261"/>
        <p:guide orient="horz" pos="322"/>
        <p:guide orient="horz" pos="2699"/>
        <p:guide orient="horz" pos="767"/>
        <p:guide orient="horz" pos="1727"/>
        <p:guide orient="horz" pos="1294"/>
        <p:guide orient="horz" pos="2009"/>
        <p:guide orient="horz" pos="1448"/>
        <p:guide orient="horz" pos="1697"/>
        <p:guide orient="horz" pos="1760"/>
        <p:guide orient="horz" pos="3172"/>
        <p:guide orient="horz" pos="975"/>
        <p:guide orient="horz" pos="665"/>
        <p:guide orient="horz" pos="2591"/>
        <p:guide pos="140"/>
        <p:guide pos="483"/>
        <p:guide pos="1701"/>
        <p:guide pos="2074"/>
        <p:guide pos="3450"/>
        <p:guide pos="5644"/>
        <p:guide pos="1035"/>
        <p:guide pos="3806"/>
        <p:guide pos="281"/>
      </p:guideLst>
    </p:cSldViewPr>
  </p:slideViewPr>
  <p:outlineViewPr>
    <p:cViewPr>
      <p:scale>
        <a:sx n="33" d="100"/>
        <a:sy n="33" d="100"/>
      </p:scale>
      <p:origin x="0" y="0"/>
    </p:cViewPr>
  </p:outlineViewPr>
  <p:notesTextViewPr>
    <p:cViewPr>
      <p:scale>
        <a:sx n="3" d="2"/>
        <a:sy n="3" d="2"/>
      </p:scale>
      <p:origin x="0" y="0"/>
    </p:cViewPr>
  </p:notesTextViewPr>
  <p:sorterViewPr>
    <p:cViewPr>
      <p:scale>
        <a:sx n="156" d="100"/>
        <a:sy n="156" d="100"/>
      </p:scale>
      <p:origin x="0" y="0"/>
    </p:cViewPr>
  </p:sorterViewPr>
  <p:notesViewPr>
    <p:cSldViewPr snapToGrid="0" showGuides="1">
      <p:cViewPr varScale="1">
        <p:scale>
          <a:sx n="55" d="100"/>
          <a:sy n="55" d="100"/>
        </p:scale>
        <p:origin x="2826" y="96"/>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r>
              <a:rPr lang="en-US" dirty="0">
                <a:latin typeface="Segoe UI" pitchFamily="34" charset="0"/>
              </a:rPr>
              <a:t>Microsoft Dynamics</a:t>
            </a:r>
          </a:p>
        </p:txBody>
      </p:sp>
      <p:sp>
        <p:nvSpPr>
          <p:cNvPr id="7"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E1219D9F-DB39-4AA5-89EB-A11ECD31AFDA}" type="datetime1">
              <a:rPr lang="en-US" smtClean="0">
                <a:latin typeface="Segoe UI" pitchFamily="34" charset="0"/>
              </a:rPr>
              <a:t>3/19/2021</a:t>
            </a:fld>
            <a:endParaRPr lang="en-US" dirty="0">
              <a:latin typeface="Segoe UI" pitchFamily="34" charset="0"/>
            </a:endParaRPr>
          </a:p>
        </p:txBody>
      </p:sp>
      <p:sp>
        <p:nvSpPr>
          <p:cNvPr id="8" name="Footer Placeholder 3"/>
          <p:cNvSpPr>
            <a:spLocks noGrp="1"/>
          </p:cNvSpPr>
          <p:nvPr>
            <p:ph type="ftr" sz="quarter" idx="2"/>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a:solidFill>
                  <a:srgbClr val="000000"/>
                </a:solidFill>
                <a:latin typeface="Segoe UI" pitchFamily="34" charset="0"/>
              </a:rPr>
              <a:t>© 2014 Axe Finance.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solidFill>
                <a:srgbClr val="000000"/>
              </a:solidFill>
              <a:latin typeface="Segoe UI" pitchFamily="34" charset="0"/>
            </a:endParaRPr>
          </a:p>
        </p:txBody>
      </p:sp>
      <p:sp>
        <p:nvSpPr>
          <p:cNvPr id="9" name="Slide Number Placeholder 4"/>
          <p:cNvSpPr>
            <a:spLocks noGrp="1"/>
          </p:cNvSpPr>
          <p:nvPr>
            <p:ph type="sldNum" sz="quarter" idx="3"/>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pic>
        <p:nvPicPr>
          <p:cNvPr id="10" name="Picture 9" descr="AF"/>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05953" y="24602"/>
            <a:ext cx="1682629" cy="800006"/>
          </a:xfrm>
          <a:prstGeom prst="rect">
            <a:avLst/>
          </a:prstGeom>
          <a:noFill/>
          <a:ln w="9525">
            <a:noFill/>
            <a:miter lim="800000"/>
            <a:headEnd/>
            <a:tailEnd/>
          </a:ln>
        </p:spPr>
      </p:pic>
    </p:spTree>
    <p:extLst>
      <p:ext uri="{BB962C8B-B14F-4D97-AF65-F5344CB8AC3E}">
        <p14:creationId xmlns:p14="http://schemas.microsoft.com/office/powerpoint/2010/main" val="36437796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r>
              <a:rPr lang="en-US" dirty="0"/>
              <a:t>Microsoft Dynamics</a:t>
            </a:r>
          </a:p>
        </p:txBody>
      </p:sp>
      <p:sp>
        <p:nvSpPr>
          <p:cNvPr id="9"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9AF68420-714C-4C74-B04B-975EF69F8BDC}" type="datetime1">
              <a:rPr lang="en-US" smtClean="0"/>
              <a:t>3/19/2021</a:t>
            </a:fld>
            <a:endParaRPr lang="en-US" dirty="0"/>
          </a:p>
        </p:txBody>
      </p:sp>
      <p:sp>
        <p:nvSpPr>
          <p:cNvPr id="10" name="Footer Placeholder 3"/>
          <p:cNvSpPr>
            <a:spLocks noGrp="1"/>
          </p:cNvSpPr>
          <p:nvPr>
            <p:ph type="ftr" sz="quarter" idx="4"/>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a:solidFill>
                  <a:srgbClr val="000000"/>
                </a:solidFill>
                <a:latin typeface="Segoe UI" pitchFamily="34" charset="0"/>
              </a:rPr>
              <a:t>© 2014 Axe Finance.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solidFill>
                <a:srgbClr val="000000"/>
              </a:solidFill>
              <a:latin typeface="Segoe UI" pitchFamily="34" charset="0"/>
            </a:endParaRPr>
          </a:p>
        </p:txBody>
      </p:sp>
      <p:sp>
        <p:nvSpPr>
          <p:cNvPr id="11" name="Slide Number Placeholder 4"/>
          <p:cNvSpPr>
            <a:spLocks noGrp="1"/>
          </p:cNvSpPr>
          <p:nvPr>
            <p:ph type="sldNum" sz="quarter" idx="5"/>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04901135"/>
      </p:ext>
    </p:extLst>
  </p:cSld>
  <p:clrMap bg1="lt1" tx1="dk1" bg2="lt2" tx2="dk2" accent1="accent1" accent2="accent2" accent3="accent3" accent4="accent4" accent5="accent5" accent6="accent6" hlink="hlink" folHlink="folHlink"/>
  <p:hf/>
  <p:notesStyle>
    <a:lvl1pPr marL="0" algn="l" defTabSz="914361" rtl="0" eaLnBrk="1" latinLnBrk="0" hangingPunct="1">
      <a:defRPr sz="1200" kern="1200">
        <a:solidFill>
          <a:schemeClr val="tx1"/>
        </a:solidFill>
        <a:latin typeface="Segoe UI" pitchFamily="34" charset="0"/>
        <a:ea typeface="+mn-ea"/>
        <a:cs typeface="+mn-cs"/>
      </a:defRPr>
    </a:lvl1pPr>
    <a:lvl2pPr marL="457181" algn="l" defTabSz="914361" rtl="0" eaLnBrk="1" latinLnBrk="0" hangingPunct="1">
      <a:defRPr sz="1200" kern="1200">
        <a:solidFill>
          <a:schemeClr val="tx1"/>
        </a:solidFill>
        <a:latin typeface="Segoe UI" pitchFamily="34" charset="0"/>
        <a:ea typeface="+mn-ea"/>
        <a:cs typeface="+mn-cs"/>
      </a:defRPr>
    </a:lvl2pPr>
    <a:lvl3pPr marL="914361" algn="l" defTabSz="914361" rtl="0" eaLnBrk="1" latinLnBrk="0" hangingPunct="1">
      <a:defRPr sz="1200" kern="1200">
        <a:solidFill>
          <a:schemeClr val="tx1"/>
        </a:solidFill>
        <a:latin typeface="Segoe UI" pitchFamily="34" charset="0"/>
        <a:ea typeface="+mn-ea"/>
        <a:cs typeface="+mn-cs"/>
      </a:defRPr>
    </a:lvl3pPr>
    <a:lvl4pPr marL="1371543" algn="l" defTabSz="914361" rtl="0" eaLnBrk="1" latinLnBrk="0" hangingPunct="1">
      <a:defRPr sz="1200" kern="1200">
        <a:solidFill>
          <a:schemeClr val="tx1"/>
        </a:solidFill>
        <a:latin typeface="Segoe UI" pitchFamily="34" charset="0"/>
        <a:ea typeface="+mn-ea"/>
        <a:cs typeface="+mn-cs"/>
      </a:defRPr>
    </a:lvl4pPr>
    <a:lvl5pPr marL="1828724" algn="l" defTabSz="914361" rtl="0" eaLnBrk="1" latinLnBrk="0" hangingPunct="1">
      <a:defRPr sz="1200" kern="1200">
        <a:solidFill>
          <a:schemeClr val="tx1"/>
        </a:solidFill>
        <a:latin typeface="Segoe UI" pitchFamily="34" charset="0"/>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1029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85F8F8C-04DE-482B-B65E-8A2B02E9A8B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0193"/>
          <a:stretch/>
        </p:blipFill>
        <p:spPr>
          <a:xfrm>
            <a:off x="4000503" y="-387443"/>
            <a:ext cx="5143500" cy="5143500"/>
          </a:xfrm>
          <a:prstGeom prst="rect">
            <a:avLst/>
          </a:prstGeom>
        </p:spPr>
      </p:pic>
      <p:sp>
        <p:nvSpPr>
          <p:cNvPr id="21" name="Title 20">
            <a:extLst>
              <a:ext uri="{FF2B5EF4-FFF2-40B4-BE49-F238E27FC236}">
                <a16:creationId xmlns:a16="http://schemas.microsoft.com/office/drawing/2014/main" id="{7996D6A4-F49E-4E6D-BA69-A624FD2565C3}"/>
              </a:ext>
            </a:extLst>
          </p:cNvPr>
          <p:cNvSpPr>
            <a:spLocks noGrp="1"/>
          </p:cNvSpPr>
          <p:nvPr>
            <p:ph type="title"/>
          </p:nvPr>
        </p:nvSpPr>
        <p:spPr>
          <a:xfrm>
            <a:off x="439072" y="2074862"/>
            <a:ext cx="3930137" cy="993775"/>
          </a:xfrm>
          <a:prstGeom prst="rect">
            <a:avLst/>
          </a:prstGeom>
        </p:spPr>
        <p:txBody>
          <a:bodyPr/>
          <a:lstStyle>
            <a:lvl1pPr>
              <a:defRPr sz="2400" cap="small" baseline="0"/>
            </a:lvl1pPr>
          </a:lstStyle>
          <a:p>
            <a:r>
              <a:rPr lang="en-US"/>
              <a:t>Click to edit Master title style</a:t>
            </a:r>
            <a:endParaRPr lang="fr-FR" dirty="0"/>
          </a:p>
        </p:txBody>
      </p:sp>
      <p:pic>
        <p:nvPicPr>
          <p:cNvPr id="5" name="Picture 4">
            <a:extLst>
              <a:ext uri="{FF2B5EF4-FFF2-40B4-BE49-F238E27FC236}">
                <a16:creationId xmlns:a16="http://schemas.microsoft.com/office/drawing/2014/main" id="{C6757C64-0581-42D3-9504-1D5255BE68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5884" y="445572"/>
            <a:ext cx="1856287" cy="796276"/>
          </a:xfrm>
          <a:prstGeom prst="rect">
            <a:avLst/>
          </a:prstGeom>
        </p:spPr>
      </p:pic>
    </p:spTree>
    <p:extLst>
      <p:ext uri="{BB962C8B-B14F-4D97-AF65-F5344CB8AC3E}">
        <p14:creationId xmlns:p14="http://schemas.microsoft.com/office/powerpoint/2010/main" val="427419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99550" y="1044301"/>
            <a:ext cx="3008313" cy="871538"/>
          </a:xfrm>
          <a:prstGeom prst="rect">
            <a:avLst/>
          </a:prstGeom>
        </p:spPr>
        <p:txBody>
          <a:bodyPr anchor="b"/>
          <a:lstStyle>
            <a:lvl1pPr algn="l">
              <a:defRPr sz="2026" b="0" cap="small" baseline="0">
                <a:solidFill>
                  <a:srgbClr val="00B1A5"/>
                </a:solidFill>
                <a:latin typeface="Tw Cen MT" panose="020B0602020104020603" pitchFamily="34" charset="0"/>
              </a:defRPr>
            </a:lvl1pPr>
          </a:lstStyle>
          <a:p>
            <a:r>
              <a:rPr lang="en-US"/>
              <a:t>Click to edit Master title style</a:t>
            </a:r>
            <a:endParaRPr lang="fr-FR" dirty="0"/>
          </a:p>
        </p:txBody>
      </p:sp>
      <p:sp>
        <p:nvSpPr>
          <p:cNvPr id="4" name="Espace réservé du texte 3"/>
          <p:cNvSpPr>
            <a:spLocks noGrp="1"/>
          </p:cNvSpPr>
          <p:nvPr>
            <p:ph type="body" sz="half" idx="2"/>
          </p:nvPr>
        </p:nvSpPr>
        <p:spPr>
          <a:xfrm>
            <a:off x="299550" y="1915842"/>
            <a:ext cx="3008313" cy="2423618"/>
          </a:xfrm>
          <a:prstGeom prst="rect">
            <a:avLst/>
          </a:prstGeom>
        </p:spPr>
        <p:txBody>
          <a:bodyPr/>
          <a:lstStyle>
            <a:lvl1pPr marL="0" indent="0">
              <a:buNone/>
              <a:defRPr sz="900" cap="small" baseline="0">
                <a:solidFill>
                  <a:srgbClr val="002060"/>
                </a:solidFill>
                <a:latin typeface="Tw Cen MT" panose="020B0602020104020603" pitchFamily="34" charset="0"/>
              </a:defRPr>
            </a:lvl1pPr>
            <a:lvl2pPr marL="192933" indent="0">
              <a:buNone/>
              <a:defRPr sz="506"/>
            </a:lvl2pPr>
            <a:lvl3pPr marL="385865" indent="0">
              <a:buNone/>
              <a:defRPr sz="422"/>
            </a:lvl3pPr>
            <a:lvl4pPr marL="578798" indent="0">
              <a:buNone/>
              <a:defRPr sz="380"/>
            </a:lvl4pPr>
            <a:lvl5pPr marL="771731" indent="0">
              <a:buNone/>
              <a:defRPr sz="380"/>
            </a:lvl5pPr>
            <a:lvl6pPr marL="964664" indent="0">
              <a:buNone/>
              <a:defRPr sz="380"/>
            </a:lvl6pPr>
            <a:lvl7pPr marL="1157596" indent="0">
              <a:buNone/>
              <a:defRPr sz="380"/>
            </a:lvl7pPr>
            <a:lvl8pPr marL="1350529" indent="0">
              <a:buNone/>
              <a:defRPr sz="380"/>
            </a:lvl8pPr>
            <a:lvl9pPr marL="1543462" indent="0">
              <a:buNone/>
              <a:defRPr sz="380"/>
            </a:lvl9pPr>
          </a:lstStyle>
          <a:p>
            <a:pPr lvl="0"/>
            <a:r>
              <a:rPr lang="en-US"/>
              <a:t>Click to edit Master text styles</a:t>
            </a:r>
          </a:p>
        </p:txBody>
      </p:sp>
      <p:sp>
        <p:nvSpPr>
          <p:cNvPr id="6" name="Rectangle 5"/>
          <p:cNvSpPr/>
          <p:nvPr/>
        </p:nvSpPr>
        <p:spPr>
          <a:xfrm flipH="1">
            <a:off x="85725" y="1181117"/>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sp>
        <p:nvSpPr>
          <p:cNvPr id="7" name="Espace réservé du contenu 2"/>
          <p:cNvSpPr>
            <a:spLocks noGrp="1"/>
          </p:cNvSpPr>
          <p:nvPr>
            <p:ph idx="1"/>
          </p:nvPr>
        </p:nvSpPr>
        <p:spPr>
          <a:xfrm>
            <a:off x="3343490" y="1044302"/>
            <a:ext cx="4173595" cy="3295158"/>
          </a:xfrm>
          <a:prstGeom prst="rect">
            <a:avLst/>
          </a:prstGeom>
        </p:spPr>
        <p:txBody>
          <a:bodyPr/>
          <a:lstStyle>
            <a:lvl1pPr algn="just">
              <a:buClr>
                <a:srgbClr val="002060"/>
              </a:buClr>
              <a:defRPr sz="1350">
                <a:latin typeface="Tw Cen MT" panose="020B0602020104020603" pitchFamily="34" charset="0"/>
              </a:defRPr>
            </a:lvl1pPr>
            <a:lvl2pPr marL="313516" indent="-120584" algn="just">
              <a:buClr>
                <a:srgbClr val="00B1A5"/>
              </a:buClr>
              <a:buFont typeface="Arial" panose="020B0604020202020204" pitchFamily="34" charset="0"/>
              <a:buChar char="•"/>
              <a:defRPr sz="1125">
                <a:latin typeface="Tw Cen MT" panose="020B0602020104020603" pitchFamily="34" charset="0"/>
              </a:defRPr>
            </a:lvl2pPr>
            <a:lvl3pPr algn="just">
              <a:buClr>
                <a:srgbClr val="FF6B00"/>
              </a:buClr>
              <a:defRPr sz="1013">
                <a:latin typeface="Tw Cen MT" panose="020B0602020104020603" pitchFamily="34" charset="0"/>
              </a:defRPr>
            </a:lvl3pPr>
            <a:lvl4pPr algn="just">
              <a:buClr>
                <a:srgbClr val="C2B7AD"/>
              </a:buClr>
              <a:defRPr sz="788">
                <a:latin typeface="Tw Cen MT" panose="020B0602020104020603" pitchFamily="34" charset="0"/>
              </a:defRPr>
            </a:lvl4pPr>
            <a:lvl5pPr algn="just">
              <a:buClr>
                <a:srgbClr val="5C92AB"/>
              </a:buClr>
              <a:defRPr sz="788">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398823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04012" y="3777812"/>
            <a:ext cx="5486400" cy="425054"/>
          </a:xfrm>
          <a:prstGeom prst="rect">
            <a:avLst/>
          </a:prstGeom>
        </p:spPr>
        <p:txBody>
          <a:bodyPr anchor="b"/>
          <a:lstStyle>
            <a:lvl1pPr algn="l">
              <a:defRPr sz="844" b="1">
                <a:latin typeface="Tw Cen MT" panose="020B0602020104020603" pitchFamily="34" charset="0"/>
              </a:defRPr>
            </a:lvl1pPr>
          </a:lstStyle>
          <a:p>
            <a:r>
              <a:rPr lang="en-US"/>
              <a:t>Click to edit Master title style</a:t>
            </a:r>
            <a:endParaRPr lang="fr-FR" dirty="0"/>
          </a:p>
        </p:txBody>
      </p:sp>
      <p:sp>
        <p:nvSpPr>
          <p:cNvPr id="3" name="Espace réservé pour une image  2"/>
          <p:cNvSpPr>
            <a:spLocks noGrp="1"/>
          </p:cNvSpPr>
          <p:nvPr>
            <p:ph type="pic" idx="1"/>
          </p:nvPr>
        </p:nvSpPr>
        <p:spPr>
          <a:xfrm>
            <a:off x="1004012" y="636944"/>
            <a:ext cx="5486400" cy="3086100"/>
          </a:xfrm>
          <a:prstGeom prst="rect">
            <a:avLst/>
          </a:prstGeom>
        </p:spPr>
        <p:txBody>
          <a:bodyPr/>
          <a:lstStyle>
            <a:lvl1pPr marL="0" indent="0">
              <a:buNone/>
              <a:defRPr sz="1350"/>
            </a:lvl1pPr>
            <a:lvl2pPr marL="192933" indent="0">
              <a:buNone/>
              <a:defRPr sz="1181"/>
            </a:lvl2pPr>
            <a:lvl3pPr marL="385865" indent="0">
              <a:buNone/>
              <a:defRPr sz="1013"/>
            </a:lvl3pPr>
            <a:lvl4pPr marL="578798" indent="0">
              <a:buNone/>
              <a:defRPr sz="844"/>
            </a:lvl4pPr>
            <a:lvl5pPr marL="771731" indent="0">
              <a:buNone/>
              <a:defRPr sz="844"/>
            </a:lvl5pPr>
            <a:lvl6pPr marL="964664" indent="0">
              <a:buNone/>
              <a:defRPr sz="844"/>
            </a:lvl6pPr>
            <a:lvl7pPr marL="1157596" indent="0">
              <a:buNone/>
              <a:defRPr sz="844"/>
            </a:lvl7pPr>
            <a:lvl8pPr marL="1350529" indent="0">
              <a:buNone/>
              <a:defRPr sz="844"/>
            </a:lvl8pPr>
            <a:lvl9pPr marL="1543462" indent="0">
              <a:buNone/>
              <a:defRPr sz="844"/>
            </a:lvl9pPr>
          </a:lstStyle>
          <a:p>
            <a:r>
              <a:rPr lang="en-US"/>
              <a:t>Click icon to add picture</a:t>
            </a:r>
            <a:endParaRPr lang="fr-FR" dirty="0"/>
          </a:p>
        </p:txBody>
      </p:sp>
      <p:sp>
        <p:nvSpPr>
          <p:cNvPr id="4" name="Espace réservé du texte 3"/>
          <p:cNvSpPr>
            <a:spLocks noGrp="1"/>
          </p:cNvSpPr>
          <p:nvPr>
            <p:ph type="body" sz="half" idx="2"/>
          </p:nvPr>
        </p:nvSpPr>
        <p:spPr>
          <a:xfrm>
            <a:off x="1004012" y="4202866"/>
            <a:ext cx="5486400" cy="603647"/>
          </a:xfrm>
          <a:prstGeom prst="rect">
            <a:avLst/>
          </a:prstGeom>
        </p:spPr>
        <p:txBody>
          <a:bodyPr/>
          <a:lstStyle>
            <a:lvl1pPr marL="0" indent="0">
              <a:buNone/>
              <a:defRPr sz="591">
                <a:latin typeface="Tw Cen MT" panose="020B0602020104020603" pitchFamily="34" charset="0"/>
              </a:defRPr>
            </a:lvl1pPr>
            <a:lvl2pPr marL="192933" indent="0">
              <a:buNone/>
              <a:defRPr sz="506"/>
            </a:lvl2pPr>
            <a:lvl3pPr marL="385865" indent="0">
              <a:buNone/>
              <a:defRPr sz="422"/>
            </a:lvl3pPr>
            <a:lvl4pPr marL="578798" indent="0">
              <a:buNone/>
              <a:defRPr sz="380"/>
            </a:lvl4pPr>
            <a:lvl5pPr marL="771731" indent="0">
              <a:buNone/>
              <a:defRPr sz="380"/>
            </a:lvl5pPr>
            <a:lvl6pPr marL="964664" indent="0">
              <a:buNone/>
              <a:defRPr sz="380"/>
            </a:lvl6pPr>
            <a:lvl7pPr marL="1157596" indent="0">
              <a:buNone/>
              <a:defRPr sz="380"/>
            </a:lvl7pPr>
            <a:lvl8pPr marL="1350529" indent="0">
              <a:buNone/>
              <a:defRPr sz="380"/>
            </a:lvl8pPr>
            <a:lvl9pPr marL="1543462" indent="0">
              <a:buNone/>
              <a:defRPr sz="380"/>
            </a:lvl9pPr>
          </a:lstStyle>
          <a:p>
            <a:pPr lvl="0"/>
            <a:r>
              <a:rPr lang="en-US"/>
              <a:t>Click to edit Master text styles</a:t>
            </a:r>
          </a:p>
        </p:txBody>
      </p:sp>
    </p:spTree>
    <p:extLst>
      <p:ext uri="{BB962C8B-B14F-4D97-AF65-F5344CB8AC3E}">
        <p14:creationId xmlns:p14="http://schemas.microsoft.com/office/powerpoint/2010/main" val="3919174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71474" y="910816"/>
            <a:ext cx="8001056" cy="3429025"/>
          </a:xfrm>
          <a:prstGeom prst="rect">
            <a:avLst/>
          </a:prstGeom>
        </p:spPr>
        <p:txBody>
          <a:bodyPr/>
          <a:lstStyle>
            <a:lvl1pPr marL="0" indent="0">
              <a:buNone/>
              <a:defRPr sz="1801"/>
            </a:lvl1pPr>
            <a:lvl2pPr marL="257243" indent="0">
              <a:buNone/>
              <a:defRPr sz="1576"/>
            </a:lvl2pPr>
            <a:lvl3pPr marL="514487" indent="0">
              <a:buNone/>
              <a:defRPr sz="1350"/>
            </a:lvl3pPr>
            <a:lvl4pPr marL="771731" indent="0">
              <a:buNone/>
              <a:defRPr sz="1125"/>
            </a:lvl4pPr>
            <a:lvl5pPr marL="1028975" indent="0">
              <a:buNone/>
              <a:defRPr sz="1125"/>
            </a:lvl5pPr>
            <a:lvl6pPr marL="1286218" indent="0">
              <a:buNone/>
              <a:defRPr sz="1125"/>
            </a:lvl6pPr>
            <a:lvl7pPr marL="1543462" indent="0">
              <a:buNone/>
              <a:defRPr sz="1125"/>
            </a:lvl7pPr>
            <a:lvl8pPr marL="1800705" indent="0">
              <a:buNone/>
              <a:defRPr sz="1125"/>
            </a:lvl8pPr>
            <a:lvl9pPr marL="2057949" indent="0">
              <a:buNone/>
              <a:defRPr sz="1125"/>
            </a:lvl9pPr>
          </a:lstStyle>
          <a:p>
            <a:pPr lvl="0"/>
            <a:r>
              <a:rPr lang="en-US" noProof="0"/>
              <a:t>Click icon to add picture</a:t>
            </a:r>
            <a:endParaRPr lang="fr-FR" noProof="0" dirty="0"/>
          </a:p>
        </p:txBody>
      </p:sp>
      <p:sp>
        <p:nvSpPr>
          <p:cNvPr id="5" name="Slide Number Placeholder 5"/>
          <p:cNvSpPr>
            <a:spLocks noGrp="1"/>
          </p:cNvSpPr>
          <p:nvPr>
            <p:ph type="sldNum" sz="quarter" idx="11"/>
          </p:nvPr>
        </p:nvSpPr>
        <p:spPr>
          <a:xfrm>
            <a:off x="6686550" y="4683919"/>
            <a:ext cx="2133600" cy="357188"/>
          </a:xfrm>
          <a:prstGeom prst="rect">
            <a:avLst/>
          </a:prstGeom>
        </p:spPr>
        <p:txBody>
          <a:bodyPr/>
          <a:lstStyle>
            <a:lvl1pPr>
              <a:defRPr/>
            </a:lvl1pPr>
          </a:lstStyle>
          <a:p>
            <a:fld id="{7148BB58-4720-4B69-811D-1EE46E9F5308}" type="slidenum">
              <a:rPr lang="fr-FR" smtClean="0"/>
              <a:pPr/>
              <a:t>‹#›</a:t>
            </a:fld>
            <a:endParaRPr lang="fr-FR"/>
          </a:p>
        </p:txBody>
      </p:sp>
    </p:spTree>
    <p:extLst>
      <p:ext uri="{BB962C8B-B14F-4D97-AF65-F5344CB8AC3E}">
        <p14:creationId xmlns:p14="http://schemas.microsoft.com/office/powerpoint/2010/main" val="136908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Titre 1"/>
          <p:cNvSpPr>
            <a:spLocks noGrp="1"/>
          </p:cNvSpPr>
          <p:nvPr>
            <p:ph type="title" hasCustomPrompt="1"/>
          </p:nvPr>
        </p:nvSpPr>
        <p:spPr>
          <a:xfrm>
            <a:off x="173413" y="150139"/>
            <a:ext cx="6826460" cy="454106"/>
          </a:xfrm>
          <a:prstGeom prst="rect">
            <a:avLst/>
          </a:prstGeom>
        </p:spPr>
        <p:txBody>
          <a:bodyPr anchor="ctr" anchorCtr="0"/>
          <a:lstStyle>
            <a:lvl1pPr algn="l">
              <a:lnSpc>
                <a:spcPts val="2431"/>
              </a:lnSpc>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9" name="Rectangle 8"/>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pic>
        <p:nvPicPr>
          <p:cNvPr id="5" name="Picture 4">
            <a:extLst>
              <a:ext uri="{FF2B5EF4-FFF2-40B4-BE49-F238E27FC236}">
                <a16:creationId xmlns:a16="http://schemas.microsoft.com/office/drawing/2014/main" id="{6D5E233E-ED9C-4597-B637-D2AB79292DF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055033" y="0"/>
            <a:ext cx="1088967" cy="1088967"/>
          </a:xfrm>
          <a:prstGeom prst="rect">
            <a:avLst/>
          </a:prstGeom>
        </p:spPr>
      </p:pic>
    </p:spTree>
    <p:extLst>
      <p:ext uri="{BB962C8B-B14F-4D97-AF65-F5344CB8AC3E}">
        <p14:creationId xmlns:p14="http://schemas.microsoft.com/office/powerpoint/2010/main" val="172413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Titre 1"/>
          <p:cNvSpPr>
            <a:spLocks noGrp="1"/>
          </p:cNvSpPr>
          <p:nvPr>
            <p:ph type="title" hasCustomPrompt="1"/>
          </p:nvPr>
        </p:nvSpPr>
        <p:spPr>
          <a:xfrm>
            <a:off x="173413" y="150139"/>
            <a:ext cx="6826460" cy="454106"/>
          </a:xfrm>
          <a:prstGeom prst="rect">
            <a:avLst/>
          </a:prstGeom>
        </p:spPr>
        <p:txBody>
          <a:bodyPr anchor="ctr" anchorCtr="0"/>
          <a:lstStyle>
            <a:lvl1pPr algn="l">
              <a:lnSpc>
                <a:spcPts val="2431"/>
              </a:lnSpc>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9" name="Rectangle 8"/>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pic>
        <p:nvPicPr>
          <p:cNvPr id="5" name="Picture 4">
            <a:extLst>
              <a:ext uri="{FF2B5EF4-FFF2-40B4-BE49-F238E27FC236}">
                <a16:creationId xmlns:a16="http://schemas.microsoft.com/office/drawing/2014/main" id="{0C9D4D5A-BA30-44B7-A57E-19751FDD5D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84186" y="501280"/>
            <a:ext cx="4248000" cy="4248000"/>
          </a:xfrm>
          <a:prstGeom prst="rect">
            <a:avLst/>
          </a:prstGeom>
        </p:spPr>
      </p:pic>
    </p:spTree>
    <p:extLst>
      <p:ext uri="{BB962C8B-B14F-4D97-AF65-F5344CB8AC3E}">
        <p14:creationId xmlns:p14="http://schemas.microsoft.com/office/powerpoint/2010/main" val="243644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Titre 1"/>
          <p:cNvSpPr>
            <a:spLocks noGrp="1"/>
          </p:cNvSpPr>
          <p:nvPr>
            <p:ph type="title" hasCustomPrompt="1"/>
          </p:nvPr>
        </p:nvSpPr>
        <p:spPr>
          <a:xfrm>
            <a:off x="173413" y="150139"/>
            <a:ext cx="6826460" cy="454106"/>
          </a:xfrm>
          <a:prstGeom prst="rect">
            <a:avLst/>
          </a:prstGeom>
        </p:spPr>
        <p:txBody>
          <a:bodyPr anchor="ctr" anchorCtr="0"/>
          <a:lstStyle>
            <a:lvl1pPr algn="l">
              <a:lnSpc>
                <a:spcPts val="2431"/>
              </a:lnSpc>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9" name="Rectangle 8"/>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pic>
        <p:nvPicPr>
          <p:cNvPr id="4" name="Picture 3">
            <a:extLst>
              <a:ext uri="{FF2B5EF4-FFF2-40B4-BE49-F238E27FC236}">
                <a16:creationId xmlns:a16="http://schemas.microsoft.com/office/drawing/2014/main" id="{1FAAA3DA-8F3A-4A1F-98B8-D5ADF4860DB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490" r="8649" b="17763"/>
          <a:stretch/>
        </p:blipFill>
        <p:spPr>
          <a:xfrm rot="16200000">
            <a:off x="6839375" y="-35409"/>
            <a:ext cx="2270845" cy="23384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Titre 1"/>
          <p:cNvSpPr>
            <a:spLocks noGrp="1"/>
          </p:cNvSpPr>
          <p:nvPr>
            <p:ph type="title" hasCustomPrompt="1"/>
          </p:nvPr>
        </p:nvSpPr>
        <p:spPr>
          <a:xfrm>
            <a:off x="173413" y="150139"/>
            <a:ext cx="6826460" cy="454106"/>
          </a:xfrm>
          <a:prstGeom prst="rect">
            <a:avLst/>
          </a:prstGeom>
        </p:spPr>
        <p:txBody>
          <a:bodyPr anchor="ctr" anchorCtr="0"/>
          <a:lstStyle>
            <a:lvl1pPr algn="l">
              <a:lnSpc>
                <a:spcPts val="2431"/>
              </a:lnSpc>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9" name="Rectangle 8"/>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têt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83789" y="168068"/>
            <a:ext cx="7772400" cy="454106"/>
          </a:xfrm>
          <a:prstGeom prst="rect">
            <a:avLst/>
          </a:prstGeom>
        </p:spPr>
        <p:txBody>
          <a:bodyPr anchor="ctr" anchorCtr="0"/>
          <a:lstStyle>
            <a:lvl1pPr algn="l">
              <a:defRPr lang="fr-FR" sz="2026" b="0" kern="1200" cap="small" baseline="0" dirty="0">
                <a:solidFill>
                  <a:srgbClr val="00B1A5"/>
                </a:solidFill>
                <a:latin typeface="Tw Cen MT" panose="020B0602020104020603" pitchFamily="34" charset="0"/>
                <a:ea typeface="+mj-ea"/>
                <a:cs typeface="+mj-cs"/>
              </a:defRPr>
            </a:lvl1pPr>
          </a:lstStyle>
          <a:p>
            <a:r>
              <a:rPr lang="fr-FR" dirty="0"/>
              <a:t>Cliquez et modifiez le titre</a:t>
            </a:r>
          </a:p>
        </p:txBody>
      </p:sp>
      <p:sp>
        <p:nvSpPr>
          <p:cNvPr id="8" name="Rectangle 7"/>
          <p:cNvSpPr/>
          <p:nvPr/>
        </p:nvSpPr>
        <p:spPr>
          <a:xfrm flipH="1">
            <a:off x="85725" y="84614"/>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sp>
        <p:nvSpPr>
          <p:cNvPr id="10"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64930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84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5" name="Titre 1"/>
          <p:cNvSpPr>
            <a:spLocks noGrp="1"/>
          </p:cNvSpPr>
          <p:nvPr>
            <p:ph type="title" hasCustomPrompt="1"/>
          </p:nvPr>
        </p:nvSpPr>
        <p:spPr>
          <a:xfrm>
            <a:off x="121725" y="150139"/>
            <a:ext cx="6917250" cy="454106"/>
          </a:xfrm>
          <a:prstGeom prst="rect">
            <a:avLst/>
          </a:prstGeom>
        </p:spPr>
        <p:txBody>
          <a:bodyPr anchor="ctr" anchorCtr="0"/>
          <a:lstStyle>
            <a:lvl1pPr algn="l">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8" name="Rectangle 7"/>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sp>
        <p:nvSpPr>
          <p:cNvPr id="9" name="Espace réservé du contenu 2"/>
          <p:cNvSpPr>
            <a:spLocks noGrp="1"/>
          </p:cNvSpPr>
          <p:nvPr>
            <p:ph idx="10"/>
          </p:nvPr>
        </p:nvSpPr>
        <p:spPr>
          <a:xfrm>
            <a:off x="103726" y="1075467"/>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342491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21725" y="150139"/>
            <a:ext cx="7772400" cy="454106"/>
          </a:xfrm>
          <a:prstGeom prst="rect">
            <a:avLst/>
          </a:prstGeom>
        </p:spPr>
        <p:txBody>
          <a:bodyPr anchor="ctr" anchorCtr="0"/>
          <a:lstStyle>
            <a:lvl1pPr algn="l">
              <a:defRPr sz="2026" b="0" cap="small" baseline="0">
                <a:solidFill>
                  <a:srgbClr val="00B1A5"/>
                </a:solidFill>
                <a:latin typeface="Tw Cen MT" panose="020B0602020104020603" pitchFamily="34" charset="0"/>
              </a:defRPr>
            </a:lvl1pPr>
          </a:lstStyle>
          <a:p>
            <a:r>
              <a:rPr lang="fr-FR" dirty="0"/>
              <a:t>Cliquez et modifiez le titre</a:t>
            </a:r>
          </a:p>
        </p:txBody>
      </p:sp>
      <p:sp>
        <p:nvSpPr>
          <p:cNvPr id="6" name="Rectangle 5"/>
          <p:cNvSpPr/>
          <p:nvPr/>
        </p:nvSpPr>
        <p:spPr>
          <a:xfrm flipH="1">
            <a:off x="85725" y="66692"/>
            <a:ext cx="36000" cy="621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57243" fontAlgn="auto">
              <a:spcBef>
                <a:spcPts val="0"/>
              </a:spcBef>
              <a:spcAft>
                <a:spcPts val="0"/>
              </a:spcAft>
            </a:pPr>
            <a:endParaRPr lang="en-US" sz="1069">
              <a:solidFill>
                <a:prstClr val="white"/>
              </a:solidFill>
            </a:endParaRPr>
          </a:p>
        </p:txBody>
      </p:sp>
      <p:sp>
        <p:nvSpPr>
          <p:cNvPr id="7" name="Espace réservé du contenu 2"/>
          <p:cNvSpPr>
            <a:spLocks noGrp="1"/>
          </p:cNvSpPr>
          <p:nvPr>
            <p:ph idx="1"/>
          </p:nvPr>
        </p:nvSpPr>
        <p:spPr>
          <a:xfrm>
            <a:off x="173413" y="1200153"/>
            <a:ext cx="7394036" cy="3540814"/>
          </a:xfrm>
          <a:prstGeom prst="rect">
            <a:avLst/>
          </a:prstGeom>
        </p:spPr>
        <p:txBody>
          <a:bodyPr/>
          <a:lstStyle>
            <a:lvl1pPr algn="just">
              <a:buClr>
                <a:srgbClr val="002060"/>
              </a:buClr>
              <a:defRPr sz="1576">
                <a:latin typeface="Tw Cen MT" panose="020B0602020104020603" pitchFamily="34" charset="0"/>
              </a:defRPr>
            </a:lvl1pPr>
            <a:lvl2pPr marL="313516" indent="-120584" algn="just">
              <a:buClr>
                <a:srgbClr val="00B1A5"/>
              </a:buClr>
              <a:buFont typeface="Arial" panose="020B0604020202020204" pitchFamily="34" charset="0"/>
              <a:buChar char="•"/>
              <a:defRPr sz="1350">
                <a:latin typeface="Tw Cen MT" panose="020B0602020104020603" pitchFamily="34" charset="0"/>
              </a:defRPr>
            </a:lvl2pPr>
            <a:lvl3pPr algn="just">
              <a:buClr>
                <a:srgbClr val="FF6B00"/>
              </a:buClr>
              <a:defRPr sz="1125">
                <a:latin typeface="Tw Cen MT" panose="020B0602020104020603" pitchFamily="34" charset="0"/>
              </a:defRPr>
            </a:lvl3pPr>
            <a:lvl4pPr algn="just">
              <a:buClr>
                <a:srgbClr val="C2B7AD"/>
              </a:buClr>
              <a:defRPr sz="900">
                <a:latin typeface="Tw Cen MT" panose="020B0602020104020603" pitchFamily="34" charset="0"/>
              </a:defRPr>
            </a:lvl4pPr>
            <a:lvl5pPr algn="just">
              <a:buClr>
                <a:srgbClr val="5C92AB"/>
              </a:buClr>
              <a:defRPr sz="900">
                <a:latin typeface="Tw Cen MT" panose="020B06020201040206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148696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19893D-9C4F-4479-9C99-F4F535F4635B}"/>
              </a:ext>
            </a:extLst>
          </p:cNvPr>
          <p:cNvSpPr/>
          <p:nvPr userDrawn="1"/>
        </p:nvSpPr>
        <p:spPr bwMode="gray">
          <a:xfrm>
            <a:off x="-7561" y="4753687"/>
            <a:ext cx="9159122" cy="389813"/>
          </a:xfrm>
          <a:prstGeom prst="rect">
            <a:avLst/>
          </a:prstGeom>
          <a:solidFill>
            <a:srgbClr val="00242E"/>
          </a:solidFill>
          <a:ln w="19050" algn="ctr">
            <a:noFill/>
            <a:round/>
            <a:headEnd/>
            <a:tailEnd/>
          </a:ln>
          <a:effectLst/>
        </p:spPr>
        <p:txBody>
          <a:bodyPr wrap="none" lIns="68891" tIns="34442" rIns="68891" bIns="34442" rtlCol="0" anchor="ctr"/>
          <a:lstStyle/>
          <a:p>
            <a:pPr algn="ctr" defTabSz="692944">
              <a:spcAft>
                <a:spcPct val="50000"/>
              </a:spcAft>
              <a:buClr>
                <a:srgbClr val="0099CC"/>
              </a:buClr>
              <a:buFont typeface="Wingdings" pitchFamily="2" charset="2"/>
              <a:buNone/>
            </a:pPr>
            <a:r>
              <a:rPr lang="fr-FR" sz="800" b="1" i="1" cap="none" baseline="0" dirty="0">
                <a:solidFill>
                  <a:schemeClr val="bg1"/>
                </a:solidFill>
                <a:latin typeface="+mj-lt"/>
                <a:ea typeface="SimSun" pitchFamily="2" charset="-122"/>
                <a:cs typeface="Arial" pitchFamily="34" charset="0"/>
              </a:rPr>
              <a:t>                                                                                                                                                                                                               axe</a:t>
            </a:r>
            <a:r>
              <a:rPr lang="fr-FR" sz="800" b="0" i="1" cap="none" baseline="0" dirty="0">
                <a:solidFill>
                  <a:schemeClr val="bg1"/>
                </a:solidFill>
                <a:latin typeface="+mj-lt"/>
                <a:ea typeface="SimSun" pitchFamily="2" charset="-122"/>
                <a:cs typeface="Arial" pitchFamily="34" charset="0"/>
              </a:rPr>
              <a:t>finance </a:t>
            </a:r>
            <a:r>
              <a:rPr lang="fr-FR" sz="800" b="0" i="1" cap="none" baseline="0" dirty="0" err="1">
                <a:solidFill>
                  <a:schemeClr val="bg1"/>
                </a:solidFill>
                <a:latin typeface="+mj-lt"/>
                <a:ea typeface="SimSun" pitchFamily="2" charset="-122"/>
                <a:cs typeface="Arial" pitchFamily="34" charset="0"/>
              </a:rPr>
              <a:t>corporate</a:t>
            </a:r>
            <a:r>
              <a:rPr lang="fr-FR" sz="800" b="0" i="1" cap="none" baseline="0" dirty="0">
                <a:solidFill>
                  <a:schemeClr val="bg1"/>
                </a:solidFill>
                <a:latin typeface="+mj-lt"/>
                <a:ea typeface="SimSun" pitchFamily="2" charset="-122"/>
                <a:cs typeface="Arial" pitchFamily="34" charset="0"/>
              </a:rPr>
              <a:t> profile © </a:t>
            </a:r>
          </a:p>
        </p:txBody>
      </p:sp>
      <p:sp>
        <p:nvSpPr>
          <p:cNvPr id="7" name="TextBox 6">
            <a:extLst>
              <a:ext uri="{FF2B5EF4-FFF2-40B4-BE49-F238E27FC236}">
                <a16:creationId xmlns:a16="http://schemas.microsoft.com/office/drawing/2014/main" id="{C581958F-BACB-41FA-84A9-422B69453C25}"/>
              </a:ext>
            </a:extLst>
          </p:cNvPr>
          <p:cNvSpPr txBox="1"/>
          <p:nvPr userDrawn="1"/>
        </p:nvSpPr>
        <p:spPr>
          <a:xfrm>
            <a:off x="8616111" y="4860563"/>
            <a:ext cx="733061" cy="183255"/>
          </a:xfrm>
          <a:prstGeom prst="rect">
            <a:avLst/>
          </a:prstGeom>
          <a:noFill/>
        </p:spPr>
        <p:txBody>
          <a:bodyPr wrap="square" rtlCol="0">
            <a:spAutoFit/>
          </a:bodyPr>
          <a:lstStyle/>
          <a:p>
            <a:pPr defTabSz="257243" fontAlgn="auto">
              <a:spcBef>
                <a:spcPts val="0"/>
              </a:spcBef>
              <a:spcAft>
                <a:spcPts val="0"/>
              </a:spcAft>
            </a:pPr>
            <a:fld id="{192EA932-7F39-4551-9A19-06E83D51CC48}" type="slidenum">
              <a:rPr lang="en-US" sz="591" smtClean="0">
                <a:solidFill>
                  <a:schemeClr val="accent4"/>
                </a:solidFill>
                <a:latin typeface="Calibri"/>
              </a:rPr>
              <a:pPr defTabSz="257243" fontAlgn="auto">
                <a:spcBef>
                  <a:spcPts val="0"/>
                </a:spcBef>
                <a:spcAft>
                  <a:spcPts val="0"/>
                </a:spcAft>
              </a:pPr>
              <a:t>‹#›</a:t>
            </a:fld>
            <a:endParaRPr lang="en-US" sz="591" dirty="0">
              <a:solidFill>
                <a:schemeClr val="accent4"/>
              </a:solidFill>
              <a:latin typeface="Calibri"/>
            </a:endParaRPr>
          </a:p>
        </p:txBody>
      </p:sp>
      <p:pic>
        <p:nvPicPr>
          <p:cNvPr id="9" name="Picture 8">
            <a:extLst>
              <a:ext uri="{FF2B5EF4-FFF2-40B4-BE49-F238E27FC236}">
                <a16:creationId xmlns:a16="http://schemas.microsoft.com/office/drawing/2014/main" id="{66A693F6-AF30-4AEB-89EC-186A5B18C8C5}"/>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t="18027" b="18027"/>
          <a:stretch/>
        </p:blipFill>
        <p:spPr>
          <a:xfrm>
            <a:off x="131644" y="4822825"/>
            <a:ext cx="554028" cy="251536"/>
          </a:xfrm>
          <a:prstGeom prst="rect">
            <a:avLst/>
          </a:prstGeom>
        </p:spPr>
      </p:pic>
    </p:spTree>
    <p:extLst>
      <p:ext uri="{BB962C8B-B14F-4D97-AF65-F5344CB8AC3E}">
        <p14:creationId xmlns:p14="http://schemas.microsoft.com/office/powerpoint/2010/main" val="252795703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910" r:id="rId3"/>
    <p:sldLayoutId id="2147483906" r:id="rId4"/>
    <p:sldLayoutId id="2147483905" r:id="rId5"/>
    <p:sldLayoutId id="2147483895" r:id="rId6"/>
    <p:sldLayoutId id="2147483896" r:id="rId7"/>
    <p:sldLayoutId id="2147483897" r:id="rId8"/>
    <p:sldLayoutId id="2147483898" r:id="rId9"/>
    <p:sldLayoutId id="2147483899" r:id="rId10"/>
    <p:sldLayoutId id="2147483900" r:id="rId11"/>
    <p:sldLayoutId id="2147483903" r:id="rId12"/>
  </p:sldLayoutIdLst>
  <p:txStyles>
    <p:titleStyle>
      <a:lvl1pPr algn="ctr" defTabSz="192933" rtl="0" eaLnBrk="1" latinLnBrk="0" hangingPunct="1">
        <a:spcBef>
          <a:spcPct val="0"/>
        </a:spcBef>
        <a:buNone/>
        <a:defRPr sz="1857" kern="1200">
          <a:solidFill>
            <a:schemeClr val="tx1"/>
          </a:solidFill>
          <a:latin typeface="+mj-lt"/>
          <a:ea typeface="+mj-ea"/>
          <a:cs typeface="+mj-cs"/>
        </a:defRPr>
      </a:lvl1pPr>
    </p:titleStyle>
    <p:bodyStyle>
      <a:lvl1pPr marL="144700" indent="-144700" algn="l" defTabSz="192933" rtl="0" eaLnBrk="1" latinLnBrk="0" hangingPunct="1">
        <a:spcBef>
          <a:spcPct val="20000"/>
        </a:spcBef>
        <a:buFont typeface="Arial"/>
        <a:buChar char="•"/>
        <a:defRPr sz="1350" kern="1200">
          <a:solidFill>
            <a:schemeClr val="tx1"/>
          </a:solidFill>
          <a:latin typeface="+mn-lt"/>
          <a:ea typeface="+mn-ea"/>
          <a:cs typeface="+mn-cs"/>
        </a:defRPr>
      </a:lvl1pPr>
      <a:lvl2pPr marL="313516" indent="-120584" algn="l" defTabSz="192933" rtl="0" eaLnBrk="1" latinLnBrk="0" hangingPunct="1">
        <a:spcBef>
          <a:spcPct val="20000"/>
        </a:spcBef>
        <a:buFont typeface="Arial"/>
        <a:buChar char="–"/>
        <a:defRPr sz="1181" kern="1200">
          <a:solidFill>
            <a:schemeClr val="tx1"/>
          </a:solidFill>
          <a:latin typeface="+mn-lt"/>
          <a:ea typeface="+mn-ea"/>
          <a:cs typeface="+mn-cs"/>
        </a:defRPr>
      </a:lvl2pPr>
      <a:lvl3pPr marL="482332" indent="-96467" algn="l" defTabSz="192933" rtl="0" eaLnBrk="1" latinLnBrk="0" hangingPunct="1">
        <a:spcBef>
          <a:spcPct val="20000"/>
        </a:spcBef>
        <a:buFont typeface="Arial"/>
        <a:buChar char="•"/>
        <a:defRPr sz="1013" kern="1200">
          <a:solidFill>
            <a:schemeClr val="tx1"/>
          </a:solidFill>
          <a:latin typeface="+mn-lt"/>
          <a:ea typeface="+mn-ea"/>
          <a:cs typeface="+mn-cs"/>
        </a:defRPr>
      </a:lvl3pPr>
      <a:lvl4pPr marL="675265" indent="-96467" algn="l" defTabSz="192933" rtl="0" eaLnBrk="1" latinLnBrk="0" hangingPunct="1">
        <a:spcBef>
          <a:spcPct val="20000"/>
        </a:spcBef>
        <a:buFont typeface="Arial"/>
        <a:buChar char="–"/>
        <a:defRPr sz="844" kern="1200">
          <a:solidFill>
            <a:schemeClr val="tx1"/>
          </a:solidFill>
          <a:latin typeface="+mn-lt"/>
          <a:ea typeface="+mn-ea"/>
          <a:cs typeface="+mn-cs"/>
        </a:defRPr>
      </a:lvl4pPr>
      <a:lvl5pPr marL="868197" indent="-96467" algn="l" defTabSz="192933" rtl="0" eaLnBrk="1" latinLnBrk="0" hangingPunct="1">
        <a:spcBef>
          <a:spcPct val="20000"/>
        </a:spcBef>
        <a:buFont typeface="Arial"/>
        <a:buChar char="»"/>
        <a:defRPr sz="844" kern="1200">
          <a:solidFill>
            <a:schemeClr val="tx1"/>
          </a:solidFill>
          <a:latin typeface="+mn-lt"/>
          <a:ea typeface="+mn-ea"/>
          <a:cs typeface="+mn-cs"/>
        </a:defRPr>
      </a:lvl5pPr>
      <a:lvl6pPr marL="1061130" indent="-96467" algn="l" defTabSz="192933" rtl="0" eaLnBrk="1" latinLnBrk="0" hangingPunct="1">
        <a:spcBef>
          <a:spcPct val="20000"/>
        </a:spcBef>
        <a:buFont typeface="Arial"/>
        <a:buChar char="•"/>
        <a:defRPr sz="844" kern="1200">
          <a:solidFill>
            <a:schemeClr val="tx1"/>
          </a:solidFill>
          <a:latin typeface="+mn-lt"/>
          <a:ea typeface="+mn-ea"/>
          <a:cs typeface="+mn-cs"/>
        </a:defRPr>
      </a:lvl6pPr>
      <a:lvl7pPr marL="1254062" indent="-96467" algn="l" defTabSz="192933" rtl="0" eaLnBrk="1" latinLnBrk="0" hangingPunct="1">
        <a:spcBef>
          <a:spcPct val="20000"/>
        </a:spcBef>
        <a:buFont typeface="Arial"/>
        <a:buChar char="•"/>
        <a:defRPr sz="844" kern="1200">
          <a:solidFill>
            <a:schemeClr val="tx1"/>
          </a:solidFill>
          <a:latin typeface="+mn-lt"/>
          <a:ea typeface="+mn-ea"/>
          <a:cs typeface="+mn-cs"/>
        </a:defRPr>
      </a:lvl7pPr>
      <a:lvl8pPr marL="1446995" indent="-96467" algn="l" defTabSz="192933" rtl="0" eaLnBrk="1" latinLnBrk="0" hangingPunct="1">
        <a:spcBef>
          <a:spcPct val="20000"/>
        </a:spcBef>
        <a:buFont typeface="Arial"/>
        <a:buChar char="•"/>
        <a:defRPr sz="844" kern="1200">
          <a:solidFill>
            <a:schemeClr val="tx1"/>
          </a:solidFill>
          <a:latin typeface="+mn-lt"/>
          <a:ea typeface="+mn-ea"/>
          <a:cs typeface="+mn-cs"/>
        </a:defRPr>
      </a:lvl8pPr>
      <a:lvl9pPr marL="1639928" indent="-96467" algn="l" defTabSz="192933" rtl="0" eaLnBrk="1" latinLnBrk="0" hangingPunct="1">
        <a:spcBef>
          <a:spcPct val="20000"/>
        </a:spcBef>
        <a:buFont typeface="Arial"/>
        <a:buChar char="•"/>
        <a:defRPr sz="844" kern="1200">
          <a:solidFill>
            <a:schemeClr val="tx1"/>
          </a:solidFill>
          <a:latin typeface="+mn-lt"/>
          <a:ea typeface="+mn-ea"/>
          <a:cs typeface="+mn-cs"/>
        </a:defRPr>
      </a:lvl9pPr>
    </p:bodyStyle>
    <p:otherStyle>
      <a:defPPr>
        <a:defRPr lang="fr-FR"/>
      </a:defPPr>
      <a:lvl1pPr marL="0" algn="l" defTabSz="192933" rtl="0" eaLnBrk="1" latinLnBrk="0" hangingPunct="1">
        <a:defRPr sz="760" kern="1200">
          <a:solidFill>
            <a:schemeClr val="tx1"/>
          </a:solidFill>
          <a:latin typeface="+mn-lt"/>
          <a:ea typeface="+mn-ea"/>
          <a:cs typeface="+mn-cs"/>
        </a:defRPr>
      </a:lvl1pPr>
      <a:lvl2pPr marL="192933" algn="l" defTabSz="192933" rtl="0" eaLnBrk="1" latinLnBrk="0" hangingPunct="1">
        <a:defRPr sz="760" kern="1200">
          <a:solidFill>
            <a:schemeClr val="tx1"/>
          </a:solidFill>
          <a:latin typeface="+mn-lt"/>
          <a:ea typeface="+mn-ea"/>
          <a:cs typeface="+mn-cs"/>
        </a:defRPr>
      </a:lvl2pPr>
      <a:lvl3pPr marL="385865" algn="l" defTabSz="192933" rtl="0" eaLnBrk="1" latinLnBrk="0" hangingPunct="1">
        <a:defRPr sz="760" kern="1200">
          <a:solidFill>
            <a:schemeClr val="tx1"/>
          </a:solidFill>
          <a:latin typeface="+mn-lt"/>
          <a:ea typeface="+mn-ea"/>
          <a:cs typeface="+mn-cs"/>
        </a:defRPr>
      </a:lvl3pPr>
      <a:lvl4pPr marL="578798" algn="l" defTabSz="192933" rtl="0" eaLnBrk="1" latinLnBrk="0" hangingPunct="1">
        <a:defRPr sz="760" kern="1200">
          <a:solidFill>
            <a:schemeClr val="tx1"/>
          </a:solidFill>
          <a:latin typeface="+mn-lt"/>
          <a:ea typeface="+mn-ea"/>
          <a:cs typeface="+mn-cs"/>
        </a:defRPr>
      </a:lvl4pPr>
      <a:lvl5pPr marL="771731" algn="l" defTabSz="192933" rtl="0" eaLnBrk="1" latinLnBrk="0" hangingPunct="1">
        <a:defRPr sz="760" kern="1200">
          <a:solidFill>
            <a:schemeClr val="tx1"/>
          </a:solidFill>
          <a:latin typeface="+mn-lt"/>
          <a:ea typeface="+mn-ea"/>
          <a:cs typeface="+mn-cs"/>
        </a:defRPr>
      </a:lvl5pPr>
      <a:lvl6pPr marL="964664" algn="l" defTabSz="192933" rtl="0" eaLnBrk="1" latinLnBrk="0" hangingPunct="1">
        <a:defRPr sz="760" kern="1200">
          <a:solidFill>
            <a:schemeClr val="tx1"/>
          </a:solidFill>
          <a:latin typeface="+mn-lt"/>
          <a:ea typeface="+mn-ea"/>
          <a:cs typeface="+mn-cs"/>
        </a:defRPr>
      </a:lvl6pPr>
      <a:lvl7pPr marL="1157596" algn="l" defTabSz="192933" rtl="0" eaLnBrk="1" latinLnBrk="0" hangingPunct="1">
        <a:defRPr sz="760" kern="1200">
          <a:solidFill>
            <a:schemeClr val="tx1"/>
          </a:solidFill>
          <a:latin typeface="+mn-lt"/>
          <a:ea typeface="+mn-ea"/>
          <a:cs typeface="+mn-cs"/>
        </a:defRPr>
      </a:lvl7pPr>
      <a:lvl8pPr marL="1350529" algn="l" defTabSz="192933" rtl="0" eaLnBrk="1" latinLnBrk="0" hangingPunct="1">
        <a:defRPr sz="760" kern="1200">
          <a:solidFill>
            <a:schemeClr val="tx1"/>
          </a:solidFill>
          <a:latin typeface="+mn-lt"/>
          <a:ea typeface="+mn-ea"/>
          <a:cs typeface="+mn-cs"/>
        </a:defRPr>
      </a:lvl8pPr>
      <a:lvl9pPr marL="1543462" algn="l" defTabSz="19293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43534" y="2001216"/>
            <a:ext cx="4174957" cy="940642"/>
          </a:xfrm>
          <a:prstGeom prst="rect">
            <a:avLst/>
          </a:prstGeom>
        </p:spPr>
        <p:txBody>
          <a:bodyPr/>
          <a:lstStyle/>
          <a:p>
            <a:pPr defTabSz="692944">
              <a:spcAft>
                <a:spcPct val="50000"/>
              </a:spcAft>
              <a:buClr>
                <a:srgbClr val="0099CC"/>
              </a:buClr>
            </a:pPr>
            <a:r>
              <a:rPr lang="en-US" sz="2800" cap="small" dirty="0" smtClean="0">
                <a:solidFill>
                  <a:schemeClr val="accent3"/>
                </a:solidFill>
                <a:ea typeface="SimSun" pitchFamily="2" charset="-122"/>
                <a:cs typeface="Arial" pitchFamily="34" charset="0"/>
              </a:rPr>
              <a:t>Attention is all you need</a:t>
            </a:r>
            <a:endParaRPr lang="en-US" sz="2800" cap="small" dirty="0">
              <a:solidFill>
                <a:schemeClr val="accent3"/>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1B6D67F4-CDE7-4CF1-AF79-0968836311E7}"/>
              </a:ext>
            </a:extLst>
          </p:cNvPr>
          <p:cNvSpPr/>
          <p:nvPr/>
        </p:nvSpPr>
        <p:spPr bwMode="gray">
          <a:xfrm>
            <a:off x="0" y="4719484"/>
            <a:ext cx="9144000" cy="424016"/>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defTabSz="923925">
              <a:spcAft>
                <a:spcPct val="50000"/>
              </a:spcAft>
              <a:buClr>
                <a:srgbClr val="0099CC"/>
              </a:buClr>
              <a:buFont typeface="Wingdings" pitchFamily="2" charset="2"/>
              <a:buNone/>
            </a:pPr>
            <a:endParaRPr lang="fr-FR" sz="1200" i="1" dirty="0">
              <a:solidFill>
                <a:schemeClr val="accent3"/>
              </a:solidFill>
              <a:latin typeface="+mj-lt"/>
              <a:ea typeface="SimSun" pitchFamily="2" charset="-122"/>
              <a:cs typeface="Arial" pitchFamily="34" charset="0"/>
            </a:endParaRPr>
          </a:p>
        </p:txBody>
      </p:sp>
    </p:spTree>
    <p:extLst>
      <p:ext uri="{BB962C8B-B14F-4D97-AF65-F5344CB8AC3E}">
        <p14:creationId xmlns:p14="http://schemas.microsoft.com/office/powerpoint/2010/main" val="25091584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a:t>Architecture</a:t>
            </a:r>
          </a:p>
        </p:txBody>
      </p:sp>
      <p:sp>
        <p:nvSpPr>
          <p:cNvPr id="6" name="AutoShape 2" descr="Sign-Up for Alerts | Winthrop 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1" name="Rectangle 20"/>
          <p:cNvSpPr/>
          <p:nvPr/>
        </p:nvSpPr>
        <p:spPr>
          <a:xfrm>
            <a:off x="1900405" y="2485260"/>
            <a:ext cx="4854031" cy="384721"/>
          </a:xfrm>
          <a:prstGeom prst="rect">
            <a:avLst/>
          </a:prstGeom>
        </p:spPr>
        <p:txBody>
          <a:bodyPr wrap="square">
            <a:spAutoFit/>
          </a:bodyPr>
          <a:lstStyle/>
          <a:p>
            <a:pPr algn="ctr"/>
            <a:r>
              <a:rPr lang="en-US" dirty="0" smtClean="0"/>
              <a:t>Post- layer normalization</a:t>
            </a:r>
            <a:endParaRPr lang="fr-FR" dirty="0"/>
          </a:p>
        </p:txBody>
      </p:sp>
      <p:pic>
        <p:nvPicPr>
          <p:cNvPr id="2" name="Picture 1"/>
          <p:cNvPicPr>
            <a:picLocks noChangeAspect="1"/>
          </p:cNvPicPr>
          <p:nvPr/>
        </p:nvPicPr>
        <p:blipFill>
          <a:blip r:embed="rId2"/>
          <a:stretch>
            <a:fillRect/>
          </a:stretch>
        </p:blipFill>
        <p:spPr>
          <a:xfrm>
            <a:off x="2008240" y="1439286"/>
            <a:ext cx="4638363" cy="869693"/>
          </a:xfrm>
          <a:prstGeom prst="rect">
            <a:avLst/>
          </a:prstGeom>
        </p:spPr>
      </p:pic>
    </p:spTree>
    <p:extLst>
      <p:ext uri="{BB962C8B-B14F-4D97-AF65-F5344CB8AC3E}">
        <p14:creationId xmlns:p14="http://schemas.microsoft.com/office/powerpoint/2010/main" val="114996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fr-FR" b="1" dirty="0" smtClean="0"/>
              <a:t/>
            </a:r>
            <a:br>
              <a:rPr lang="fr-FR" b="1" dirty="0" smtClean="0"/>
            </a:br>
            <a:r>
              <a:rPr lang="fr-FR" b="1" dirty="0" smtClean="0"/>
              <a:t>Post-layer </a:t>
            </a:r>
            <a:r>
              <a:rPr lang="fr-FR" b="1" dirty="0" err="1"/>
              <a:t>normalization</a:t>
            </a:r>
            <a:r>
              <a:rPr lang="fr-FR" dirty="0"/>
              <a:t> </a:t>
            </a:r>
            <a:br>
              <a:rPr lang="fr-FR" dirty="0"/>
            </a:br>
            <a:endParaRPr lang="en-US" dirty="0"/>
          </a:p>
        </p:txBody>
      </p:sp>
      <p:sp>
        <p:nvSpPr>
          <p:cNvPr id="6" name="AutoShape 2" descr="Sign-Up for Alerts | Winthrop 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 name="Picture 1"/>
          <p:cNvPicPr>
            <a:picLocks noChangeAspect="1"/>
          </p:cNvPicPr>
          <p:nvPr/>
        </p:nvPicPr>
        <p:blipFill>
          <a:blip r:embed="rId2"/>
          <a:stretch>
            <a:fillRect/>
          </a:stretch>
        </p:blipFill>
        <p:spPr>
          <a:xfrm>
            <a:off x="191251" y="1421375"/>
            <a:ext cx="3158870" cy="781050"/>
          </a:xfrm>
          <a:prstGeom prst="rect">
            <a:avLst/>
          </a:prstGeom>
          <a:ln>
            <a:solidFill>
              <a:srgbClr val="00242E"/>
            </a:solidFill>
          </a:ln>
        </p:spPr>
      </p:pic>
      <p:pic>
        <p:nvPicPr>
          <p:cNvPr id="5" name="Picture 4"/>
          <p:cNvPicPr>
            <a:picLocks noChangeAspect="1"/>
          </p:cNvPicPr>
          <p:nvPr/>
        </p:nvPicPr>
        <p:blipFill>
          <a:blip r:embed="rId3"/>
          <a:stretch>
            <a:fillRect/>
          </a:stretch>
        </p:blipFill>
        <p:spPr>
          <a:xfrm>
            <a:off x="3442537" y="1421375"/>
            <a:ext cx="1409700" cy="781050"/>
          </a:xfrm>
          <a:prstGeom prst="rect">
            <a:avLst/>
          </a:prstGeom>
          <a:ln>
            <a:solidFill>
              <a:srgbClr val="00242E"/>
            </a:solidFill>
          </a:ln>
        </p:spPr>
      </p:pic>
      <p:pic>
        <p:nvPicPr>
          <p:cNvPr id="7" name="Picture 6"/>
          <p:cNvPicPr>
            <a:picLocks noChangeAspect="1"/>
          </p:cNvPicPr>
          <p:nvPr/>
        </p:nvPicPr>
        <p:blipFill>
          <a:blip r:embed="rId4"/>
          <a:stretch>
            <a:fillRect/>
          </a:stretch>
        </p:blipFill>
        <p:spPr>
          <a:xfrm>
            <a:off x="4944653" y="1421375"/>
            <a:ext cx="1543050" cy="781050"/>
          </a:xfrm>
          <a:prstGeom prst="rect">
            <a:avLst/>
          </a:prstGeom>
          <a:ln>
            <a:solidFill>
              <a:srgbClr val="00242E"/>
            </a:solidFill>
          </a:ln>
        </p:spPr>
      </p:pic>
      <p:pic>
        <p:nvPicPr>
          <p:cNvPr id="8" name="Picture 7"/>
          <p:cNvPicPr>
            <a:picLocks noChangeAspect="1"/>
          </p:cNvPicPr>
          <p:nvPr/>
        </p:nvPicPr>
        <p:blipFill>
          <a:blip r:embed="rId5"/>
          <a:stretch>
            <a:fillRect/>
          </a:stretch>
        </p:blipFill>
        <p:spPr>
          <a:xfrm>
            <a:off x="6580119" y="1421375"/>
            <a:ext cx="1942622" cy="781050"/>
          </a:xfrm>
          <a:prstGeom prst="rect">
            <a:avLst/>
          </a:prstGeom>
          <a:ln>
            <a:solidFill>
              <a:srgbClr val="00242E"/>
            </a:solidFill>
          </a:ln>
        </p:spPr>
      </p:pic>
      <p:sp>
        <p:nvSpPr>
          <p:cNvPr id="14" name="TextBox 13"/>
          <p:cNvSpPr txBox="1"/>
          <p:nvPr/>
        </p:nvSpPr>
        <p:spPr>
          <a:xfrm>
            <a:off x="173413" y="2316307"/>
            <a:ext cx="8349328" cy="1554272"/>
          </a:xfrm>
          <a:prstGeom prst="rect">
            <a:avLst/>
          </a:prstGeom>
          <a:noFill/>
          <a:ln>
            <a:solidFill>
              <a:srgbClr val="00242E"/>
            </a:solidFill>
          </a:ln>
        </p:spPr>
        <p:txBody>
          <a:bodyPr wrap="square" rtlCol="0">
            <a:spAutoFit/>
          </a:bodyPr>
          <a:lstStyle/>
          <a:p>
            <a:pPr marL="342900" indent="-342900">
              <a:buFontTx/>
              <a:buChar char="-"/>
            </a:pPr>
            <a:r>
              <a:rPr lang="fr-FR" dirty="0" err="1"/>
              <a:t>feedforward</a:t>
            </a:r>
            <a:r>
              <a:rPr lang="fr-FR" dirty="0"/>
              <a:t> </a:t>
            </a:r>
            <a:r>
              <a:rPr lang="fr-FR" dirty="0" smtClean="0"/>
              <a:t>network : </a:t>
            </a:r>
            <a:r>
              <a:rPr lang="fr-FR" dirty="0" err="1" smtClean="0"/>
              <a:t>only</a:t>
            </a:r>
            <a:r>
              <a:rPr lang="fr-FR" dirty="0" smtClean="0"/>
              <a:t> </a:t>
            </a:r>
            <a:r>
              <a:rPr lang="fr-FR" dirty="0" err="1" smtClean="0"/>
              <a:t>forward</a:t>
            </a:r>
            <a:r>
              <a:rPr lang="fr-FR" dirty="0" smtClean="0"/>
              <a:t> propagation and no </a:t>
            </a:r>
            <a:r>
              <a:rPr lang="fr-FR" dirty="0" err="1" smtClean="0"/>
              <a:t>cylces</a:t>
            </a:r>
            <a:r>
              <a:rPr lang="fr-FR" dirty="0" smtClean="0"/>
              <a:t> </a:t>
            </a:r>
            <a:r>
              <a:rPr lang="fr-FR" dirty="0" err="1" smtClean="0"/>
              <a:t>within</a:t>
            </a:r>
            <a:r>
              <a:rPr lang="fr-FR" dirty="0" smtClean="0"/>
              <a:t> </a:t>
            </a:r>
            <a:r>
              <a:rPr lang="fr-FR" dirty="0" err="1" smtClean="0"/>
              <a:t>nodes</a:t>
            </a:r>
            <a:endParaRPr lang="fr-FR" dirty="0" smtClean="0"/>
          </a:p>
          <a:p>
            <a:pPr marL="342900" indent="-342900">
              <a:buFontTx/>
              <a:buChar char="-"/>
            </a:pPr>
            <a:r>
              <a:rPr lang="en-US" dirty="0"/>
              <a:t>make sure critical information is </a:t>
            </a:r>
            <a:r>
              <a:rPr lang="en-US" dirty="0" smtClean="0"/>
              <a:t>not lost </a:t>
            </a:r>
            <a:r>
              <a:rPr lang="en-US" dirty="0"/>
              <a:t/>
            </a:r>
            <a:br>
              <a:rPr lang="en-US" dirty="0"/>
            </a:br>
            <a:r>
              <a:rPr lang="fr-FR" dirty="0" smtClean="0"/>
              <a:t> </a:t>
            </a:r>
            <a:r>
              <a:rPr lang="fr-FR" dirty="0"/>
              <a:t/>
            </a:r>
            <a:br>
              <a:rPr lang="fr-FR" dirty="0"/>
            </a:br>
            <a:endParaRPr lang="en-US" dirty="0" smtClean="0">
              <a:sym typeface="Wingdings" panose="05000000000000000000" pitchFamily="2" charset="2"/>
            </a:endParaRPr>
          </a:p>
          <a:p>
            <a:pPr marL="342900" indent="-342900">
              <a:buFontTx/>
              <a:buChar char="-"/>
            </a:pPr>
            <a:endParaRPr lang="en-US" dirty="0"/>
          </a:p>
        </p:txBody>
      </p:sp>
    </p:spTree>
    <p:extLst>
      <p:ext uri="{BB962C8B-B14F-4D97-AF65-F5344CB8AC3E}">
        <p14:creationId xmlns:p14="http://schemas.microsoft.com/office/powerpoint/2010/main" val="3451866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a:t>Architecture</a:t>
            </a:r>
          </a:p>
        </p:txBody>
      </p:sp>
      <p:sp>
        <p:nvSpPr>
          <p:cNvPr id="6" name="AutoShape 2" descr="Sign-Up for Alerts | Winthrop 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 name="Picture 2"/>
          <p:cNvPicPr>
            <a:picLocks noChangeAspect="1"/>
          </p:cNvPicPr>
          <p:nvPr/>
        </p:nvPicPr>
        <p:blipFill rotWithShape="1">
          <a:blip r:embed="rId2"/>
          <a:srcRect t="2553"/>
          <a:stretch/>
        </p:blipFill>
        <p:spPr>
          <a:xfrm>
            <a:off x="2137595" y="1268361"/>
            <a:ext cx="4554402" cy="1730478"/>
          </a:xfrm>
          <a:prstGeom prst="rect">
            <a:avLst/>
          </a:prstGeom>
        </p:spPr>
      </p:pic>
    </p:spTree>
    <p:extLst>
      <p:ext uri="{BB962C8B-B14F-4D97-AF65-F5344CB8AC3E}">
        <p14:creationId xmlns:p14="http://schemas.microsoft.com/office/powerpoint/2010/main" val="3241476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fr-FR" b="1" dirty="0" err="1"/>
              <a:t>feedforward</a:t>
            </a:r>
            <a:r>
              <a:rPr lang="fr-FR" b="1" dirty="0"/>
              <a:t> network</a:t>
            </a:r>
          </a:p>
        </p:txBody>
      </p:sp>
      <p:sp>
        <p:nvSpPr>
          <p:cNvPr id="6" name="AutoShape 2" descr="Sign-Up for Alerts | Winthrop 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4" name="TextBox 13"/>
          <p:cNvSpPr txBox="1"/>
          <p:nvPr/>
        </p:nvSpPr>
        <p:spPr>
          <a:xfrm>
            <a:off x="155575" y="1431403"/>
            <a:ext cx="8349328" cy="2431435"/>
          </a:xfrm>
          <a:prstGeom prst="rect">
            <a:avLst/>
          </a:prstGeom>
          <a:noFill/>
          <a:ln>
            <a:solidFill>
              <a:srgbClr val="00242E"/>
            </a:solidFill>
          </a:ln>
        </p:spPr>
        <p:txBody>
          <a:bodyPr wrap="square" rtlCol="0">
            <a:spAutoFit/>
          </a:bodyPr>
          <a:lstStyle/>
          <a:p>
            <a:r>
              <a:rPr lang="en-US" dirty="0"/>
              <a:t>• The FFNs in the encoder and decoder are fully connected.</a:t>
            </a:r>
            <a:br>
              <a:rPr lang="en-US" dirty="0"/>
            </a:br>
            <a:r>
              <a:rPr lang="en-US" dirty="0"/>
              <a:t>• The FFN is a position-wise network. Each position is processed separately</a:t>
            </a:r>
            <a:br>
              <a:rPr lang="en-US" dirty="0"/>
            </a:br>
            <a:r>
              <a:rPr lang="en-US" dirty="0"/>
              <a:t>and in an identical way.</a:t>
            </a:r>
            <a:br>
              <a:rPr lang="en-US" dirty="0"/>
            </a:br>
            <a:r>
              <a:rPr lang="en-US" dirty="0"/>
              <a:t>• The FFN contains two layers and applies a </a:t>
            </a:r>
            <a:r>
              <a:rPr lang="en-US" dirty="0" err="1"/>
              <a:t>ReLU</a:t>
            </a:r>
            <a:r>
              <a:rPr lang="en-US" dirty="0"/>
              <a:t> activation function.</a:t>
            </a:r>
            <a:br>
              <a:rPr lang="en-US" dirty="0"/>
            </a:br>
            <a:r>
              <a:rPr lang="en-US" dirty="0"/>
              <a:t>• The input and output of the FFN layers is </a:t>
            </a:r>
            <a:r>
              <a:rPr lang="en-US" i="1" dirty="0" err="1"/>
              <a:t>dmodel</a:t>
            </a:r>
            <a:r>
              <a:rPr lang="en-US" i="1" dirty="0"/>
              <a:t> </a:t>
            </a:r>
            <a:r>
              <a:rPr lang="en-US" dirty="0"/>
              <a:t>= 512, but the inner layer is</a:t>
            </a:r>
            <a:br>
              <a:rPr lang="en-US" dirty="0"/>
            </a:br>
            <a:r>
              <a:rPr lang="en-US" dirty="0"/>
              <a:t>larger with </a:t>
            </a:r>
            <a:r>
              <a:rPr lang="en-US" i="1" dirty="0" err="1"/>
              <a:t>dff</a:t>
            </a:r>
            <a:r>
              <a:rPr lang="en-US" i="1" dirty="0"/>
              <a:t> </a:t>
            </a:r>
            <a:r>
              <a:rPr lang="en-US" dirty="0"/>
              <a:t>= 2048</a:t>
            </a:r>
            <a:br>
              <a:rPr lang="en-US" dirty="0"/>
            </a:br>
            <a:r>
              <a:rPr lang="en-US" dirty="0"/>
              <a:t>• The FFN can be viewed as performing two kernel size 1 convolutions </a:t>
            </a:r>
            <a:br>
              <a:rPr lang="en-US" dirty="0"/>
            </a:br>
            <a:endParaRPr lang="en-US" dirty="0"/>
          </a:p>
        </p:txBody>
      </p:sp>
    </p:spTree>
    <p:extLst>
      <p:ext uri="{BB962C8B-B14F-4D97-AF65-F5344CB8AC3E}">
        <p14:creationId xmlns:p14="http://schemas.microsoft.com/office/powerpoint/2010/main" val="2559297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fr-FR" b="1" dirty="0" smtClean="0"/>
              <a:t>BERT architecture</a:t>
            </a:r>
            <a:endParaRPr lang="fr-FR" b="1" dirty="0"/>
          </a:p>
        </p:txBody>
      </p:sp>
      <p:sp>
        <p:nvSpPr>
          <p:cNvPr id="6" name="AutoShape 2" descr="Sign-Up for Alerts | Winthrop 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 name="Picture 1"/>
          <p:cNvPicPr>
            <a:picLocks noChangeAspect="1"/>
          </p:cNvPicPr>
          <p:nvPr/>
        </p:nvPicPr>
        <p:blipFill>
          <a:blip r:embed="rId2"/>
          <a:stretch>
            <a:fillRect/>
          </a:stretch>
        </p:blipFill>
        <p:spPr>
          <a:xfrm>
            <a:off x="1352550" y="704850"/>
            <a:ext cx="6438900" cy="3733800"/>
          </a:xfrm>
          <a:prstGeom prst="rect">
            <a:avLst/>
          </a:prstGeom>
        </p:spPr>
      </p:pic>
    </p:spTree>
    <p:extLst>
      <p:ext uri="{BB962C8B-B14F-4D97-AF65-F5344CB8AC3E}">
        <p14:creationId xmlns:p14="http://schemas.microsoft.com/office/powerpoint/2010/main" val="163388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fr-FR" b="1" dirty="0" smtClean="0"/>
              <a:t>BERT pre-trained  </a:t>
            </a:r>
            <a:r>
              <a:rPr lang="fr-FR" b="1" dirty="0" err="1" smtClean="0"/>
              <a:t>models</a:t>
            </a:r>
            <a:endParaRPr lang="fr-FR" b="1" dirty="0"/>
          </a:p>
        </p:txBody>
      </p:sp>
      <p:sp>
        <p:nvSpPr>
          <p:cNvPr id="6" name="AutoShape 2" descr="Sign-Up for Alerts | Winthrop 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 name="Picture 2"/>
          <p:cNvPicPr>
            <a:picLocks noChangeAspect="1"/>
          </p:cNvPicPr>
          <p:nvPr/>
        </p:nvPicPr>
        <p:blipFill>
          <a:blip r:embed="rId2"/>
          <a:stretch>
            <a:fillRect/>
          </a:stretch>
        </p:blipFill>
        <p:spPr>
          <a:xfrm>
            <a:off x="155575" y="898847"/>
            <a:ext cx="6495261" cy="3388018"/>
          </a:xfrm>
          <a:prstGeom prst="rect">
            <a:avLst/>
          </a:prstGeom>
        </p:spPr>
      </p:pic>
    </p:spTree>
    <p:extLst>
      <p:ext uri="{BB962C8B-B14F-4D97-AF65-F5344CB8AC3E}">
        <p14:creationId xmlns:p14="http://schemas.microsoft.com/office/powerpoint/2010/main" val="289255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Architecture</a:t>
            </a:r>
            <a:endParaRPr lang="en-US" dirty="0"/>
          </a:p>
        </p:txBody>
      </p:sp>
      <p:pic>
        <p:nvPicPr>
          <p:cNvPr id="2" name="Picture 1"/>
          <p:cNvPicPr>
            <a:picLocks noChangeAspect="1"/>
          </p:cNvPicPr>
          <p:nvPr/>
        </p:nvPicPr>
        <p:blipFill rotWithShape="1">
          <a:blip r:embed="rId2"/>
          <a:srcRect l="12119" t="1068" r="8623"/>
          <a:stretch/>
        </p:blipFill>
        <p:spPr>
          <a:xfrm rot="5400000">
            <a:off x="2086130" y="-640788"/>
            <a:ext cx="3741944" cy="7009635"/>
          </a:xfrm>
          <a:prstGeom prst="rect">
            <a:avLst/>
          </a:prstGeom>
        </p:spPr>
      </p:pic>
      <p:sp>
        <p:nvSpPr>
          <p:cNvPr id="3" name="Rectangle 2"/>
          <p:cNvSpPr/>
          <p:nvPr/>
        </p:nvSpPr>
        <p:spPr bwMode="gray">
          <a:xfrm rot="16200000">
            <a:off x="-624349" y="1617406"/>
            <a:ext cx="1700983" cy="452283"/>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600" dirty="0" smtClean="0">
                <a:solidFill>
                  <a:schemeClr val="bg1"/>
                </a:solidFill>
                <a:latin typeface="+mj-lt"/>
                <a:ea typeface="SimSun" pitchFamily="2" charset="-122"/>
                <a:cs typeface="Arial" pitchFamily="34" charset="0"/>
              </a:rPr>
              <a:t>Encoder</a:t>
            </a:r>
          </a:p>
        </p:txBody>
      </p:sp>
      <p:sp>
        <p:nvSpPr>
          <p:cNvPr id="26" name="Rectangle 25"/>
          <p:cNvSpPr/>
          <p:nvPr/>
        </p:nvSpPr>
        <p:spPr bwMode="gray">
          <a:xfrm rot="16200000">
            <a:off x="-755010" y="3527708"/>
            <a:ext cx="1962305" cy="452283"/>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600" dirty="0" err="1" smtClean="0">
                <a:solidFill>
                  <a:schemeClr val="bg1"/>
                </a:solidFill>
                <a:latin typeface="+mj-lt"/>
                <a:ea typeface="SimSun" pitchFamily="2" charset="-122"/>
                <a:cs typeface="Arial" pitchFamily="34" charset="0"/>
              </a:rPr>
              <a:t>Decoder</a:t>
            </a:r>
            <a:endParaRPr lang="fr-FR" sz="1600" dirty="0" smtClean="0">
              <a:solidFill>
                <a:schemeClr val="bg1"/>
              </a:solidFill>
              <a:latin typeface="+mj-lt"/>
              <a:ea typeface="SimSun" pitchFamily="2" charset="-122"/>
              <a:cs typeface="Arial" pitchFamily="34" charset="0"/>
            </a:endParaRPr>
          </a:p>
        </p:txBody>
      </p:sp>
      <p:sp>
        <p:nvSpPr>
          <p:cNvPr id="4" name="Rectangle 3"/>
          <p:cNvSpPr/>
          <p:nvPr/>
        </p:nvSpPr>
        <p:spPr bwMode="gray">
          <a:xfrm>
            <a:off x="2694039" y="452284"/>
            <a:ext cx="648929" cy="464771"/>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100" dirty="0" err="1" smtClean="0">
                <a:solidFill>
                  <a:schemeClr val="bg1"/>
                </a:solidFill>
                <a:latin typeface="+mj-lt"/>
                <a:ea typeface="SimSun" pitchFamily="2" charset="-122"/>
                <a:cs typeface="Arial" pitchFamily="34" charset="0"/>
              </a:rPr>
              <a:t>Sub</a:t>
            </a:r>
            <a:r>
              <a:rPr lang="fr-FR" sz="1100" dirty="0" smtClean="0">
                <a:solidFill>
                  <a:schemeClr val="bg1"/>
                </a:solidFill>
                <a:latin typeface="+mj-lt"/>
                <a:ea typeface="SimSun" pitchFamily="2" charset="-122"/>
                <a:cs typeface="Arial" pitchFamily="34" charset="0"/>
              </a:rPr>
              <a:t>-</a:t>
            </a:r>
          </a:p>
          <a:p>
            <a:pPr algn="ctr" defTabSz="923925">
              <a:spcAft>
                <a:spcPct val="50000"/>
              </a:spcAft>
              <a:buClr>
                <a:srgbClr val="0099CC"/>
              </a:buClr>
              <a:buFont typeface="Wingdings" pitchFamily="2" charset="2"/>
              <a:buNone/>
            </a:pPr>
            <a:r>
              <a:rPr lang="fr-FR" sz="1100" dirty="0" smtClean="0">
                <a:solidFill>
                  <a:schemeClr val="bg1"/>
                </a:solidFill>
                <a:latin typeface="+mj-lt"/>
                <a:ea typeface="SimSun" pitchFamily="2" charset="-122"/>
                <a:cs typeface="Arial" pitchFamily="34" charset="0"/>
              </a:rPr>
              <a:t>Layer 1</a:t>
            </a:r>
          </a:p>
        </p:txBody>
      </p:sp>
      <p:sp>
        <p:nvSpPr>
          <p:cNvPr id="28" name="Rectangle 27"/>
          <p:cNvSpPr/>
          <p:nvPr/>
        </p:nvSpPr>
        <p:spPr bwMode="gray">
          <a:xfrm>
            <a:off x="3957102" y="447861"/>
            <a:ext cx="648929" cy="464771"/>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100" dirty="0" err="1" smtClean="0">
                <a:solidFill>
                  <a:schemeClr val="bg1"/>
                </a:solidFill>
                <a:latin typeface="+mj-lt"/>
                <a:ea typeface="SimSun" pitchFamily="2" charset="-122"/>
                <a:cs typeface="Arial" pitchFamily="34" charset="0"/>
              </a:rPr>
              <a:t>Sub</a:t>
            </a:r>
            <a:r>
              <a:rPr lang="fr-FR" sz="1100" dirty="0" smtClean="0">
                <a:solidFill>
                  <a:schemeClr val="bg1"/>
                </a:solidFill>
                <a:latin typeface="+mj-lt"/>
                <a:ea typeface="SimSun" pitchFamily="2" charset="-122"/>
                <a:cs typeface="Arial" pitchFamily="34" charset="0"/>
              </a:rPr>
              <a:t>-</a:t>
            </a:r>
          </a:p>
          <a:p>
            <a:pPr algn="ctr" defTabSz="923925">
              <a:spcAft>
                <a:spcPct val="50000"/>
              </a:spcAft>
              <a:buClr>
                <a:srgbClr val="0099CC"/>
              </a:buClr>
              <a:buFont typeface="Wingdings" pitchFamily="2" charset="2"/>
              <a:buNone/>
            </a:pPr>
            <a:r>
              <a:rPr lang="fr-FR" sz="1100" dirty="0" smtClean="0">
                <a:solidFill>
                  <a:schemeClr val="bg1"/>
                </a:solidFill>
                <a:latin typeface="+mj-lt"/>
                <a:ea typeface="SimSun" pitchFamily="2" charset="-122"/>
                <a:cs typeface="Arial" pitchFamily="34" charset="0"/>
              </a:rPr>
              <a:t>Layer 2</a:t>
            </a:r>
          </a:p>
        </p:txBody>
      </p:sp>
      <p:sp>
        <p:nvSpPr>
          <p:cNvPr id="8" name="Rectangle 7"/>
          <p:cNvSpPr/>
          <p:nvPr/>
        </p:nvSpPr>
        <p:spPr bwMode="gray">
          <a:xfrm>
            <a:off x="2694039" y="4270231"/>
            <a:ext cx="648929" cy="464771"/>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100" dirty="0" err="1" smtClean="0">
                <a:solidFill>
                  <a:schemeClr val="bg1"/>
                </a:solidFill>
                <a:latin typeface="+mj-lt"/>
                <a:ea typeface="SimSun" pitchFamily="2" charset="-122"/>
                <a:cs typeface="Arial" pitchFamily="34" charset="0"/>
              </a:rPr>
              <a:t>Sub</a:t>
            </a:r>
            <a:r>
              <a:rPr lang="fr-FR" sz="1100" dirty="0" smtClean="0">
                <a:solidFill>
                  <a:schemeClr val="bg1"/>
                </a:solidFill>
                <a:latin typeface="+mj-lt"/>
                <a:ea typeface="SimSun" pitchFamily="2" charset="-122"/>
                <a:cs typeface="Arial" pitchFamily="34" charset="0"/>
              </a:rPr>
              <a:t>-</a:t>
            </a:r>
          </a:p>
          <a:p>
            <a:pPr algn="ctr" defTabSz="923925">
              <a:spcAft>
                <a:spcPct val="50000"/>
              </a:spcAft>
              <a:buClr>
                <a:srgbClr val="0099CC"/>
              </a:buClr>
              <a:buFont typeface="Wingdings" pitchFamily="2" charset="2"/>
              <a:buNone/>
            </a:pPr>
            <a:r>
              <a:rPr lang="fr-FR" sz="1100" dirty="0" smtClean="0">
                <a:solidFill>
                  <a:schemeClr val="bg1"/>
                </a:solidFill>
                <a:latin typeface="+mj-lt"/>
                <a:ea typeface="SimSun" pitchFamily="2" charset="-122"/>
                <a:cs typeface="Arial" pitchFamily="34" charset="0"/>
              </a:rPr>
              <a:t>Layer 3</a:t>
            </a:r>
          </a:p>
        </p:txBody>
      </p:sp>
      <p:sp>
        <p:nvSpPr>
          <p:cNvPr id="10" name="Rectangle 9"/>
          <p:cNvSpPr/>
          <p:nvPr/>
        </p:nvSpPr>
        <p:spPr bwMode="gray">
          <a:xfrm>
            <a:off x="3957102" y="4265808"/>
            <a:ext cx="648929" cy="464771"/>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100" dirty="0" err="1" smtClean="0">
                <a:solidFill>
                  <a:schemeClr val="bg1"/>
                </a:solidFill>
                <a:latin typeface="+mj-lt"/>
                <a:ea typeface="SimSun" pitchFamily="2" charset="-122"/>
                <a:cs typeface="Arial" pitchFamily="34" charset="0"/>
              </a:rPr>
              <a:t>Sub</a:t>
            </a:r>
            <a:r>
              <a:rPr lang="fr-FR" sz="1100" dirty="0" smtClean="0">
                <a:solidFill>
                  <a:schemeClr val="bg1"/>
                </a:solidFill>
                <a:latin typeface="+mj-lt"/>
                <a:ea typeface="SimSun" pitchFamily="2" charset="-122"/>
                <a:cs typeface="Arial" pitchFamily="34" charset="0"/>
              </a:rPr>
              <a:t>-</a:t>
            </a:r>
          </a:p>
          <a:p>
            <a:pPr algn="ctr" defTabSz="923925">
              <a:spcAft>
                <a:spcPct val="50000"/>
              </a:spcAft>
              <a:buClr>
                <a:srgbClr val="0099CC"/>
              </a:buClr>
              <a:buFont typeface="Wingdings" pitchFamily="2" charset="2"/>
              <a:buNone/>
            </a:pPr>
            <a:r>
              <a:rPr lang="fr-FR" sz="1100" dirty="0" smtClean="0">
                <a:solidFill>
                  <a:schemeClr val="bg1"/>
                </a:solidFill>
                <a:latin typeface="+mj-lt"/>
                <a:ea typeface="SimSun" pitchFamily="2" charset="-122"/>
                <a:cs typeface="Arial" pitchFamily="34" charset="0"/>
              </a:rPr>
              <a:t>Layer 4</a:t>
            </a:r>
          </a:p>
        </p:txBody>
      </p:sp>
      <p:sp>
        <p:nvSpPr>
          <p:cNvPr id="11" name="Rectangle 10"/>
          <p:cNvSpPr/>
          <p:nvPr/>
        </p:nvSpPr>
        <p:spPr bwMode="gray">
          <a:xfrm>
            <a:off x="5058314" y="4265808"/>
            <a:ext cx="648929" cy="464771"/>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100" dirty="0" err="1" smtClean="0">
                <a:solidFill>
                  <a:schemeClr val="bg1"/>
                </a:solidFill>
                <a:latin typeface="+mj-lt"/>
                <a:ea typeface="SimSun" pitchFamily="2" charset="-122"/>
                <a:cs typeface="Arial" pitchFamily="34" charset="0"/>
              </a:rPr>
              <a:t>Sub</a:t>
            </a:r>
            <a:r>
              <a:rPr lang="fr-FR" sz="1100" dirty="0" smtClean="0">
                <a:solidFill>
                  <a:schemeClr val="bg1"/>
                </a:solidFill>
                <a:latin typeface="+mj-lt"/>
                <a:ea typeface="SimSun" pitchFamily="2" charset="-122"/>
                <a:cs typeface="Arial" pitchFamily="34" charset="0"/>
              </a:rPr>
              <a:t>-</a:t>
            </a:r>
          </a:p>
          <a:p>
            <a:pPr algn="ctr" defTabSz="923925">
              <a:spcAft>
                <a:spcPct val="50000"/>
              </a:spcAft>
              <a:buClr>
                <a:srgbClr val="0099CC"/>
              </a:buClr>
              <a:buFont typeface="Wingdings" pitchFamily="2" charset="2"/>
              <a:buNone/>
            </a:pPr>
            <a:r>
              <a:rPr lang="fr-FR" sz="1100" dirty="0" smtClean="0">
                <a:solidFill>
                  <a:schemeClr val="bg1"/>
                </a:solidFill>
                <a:latin typeface="+mj-lt"/>
                <a:ea typeface="SimSun" pitchFamily="2" charset="-122"/>
                <a:cs typeface="Arial" pitchFamily="34" charset="0"/>
              </a:rPr>
              <a:t>Layer 5</a:t>
            </a:r>
          </a:p>
        </p:txBody>
      </p:sp>
      <p:sp>
        <p:nvSpPr>
          <p:cNvPr id="12" name="Rectangle 11"/>
          <p:cNvSpPr/>
          <p:nvPr/>
        </p:nvSpPr>
        <p:spPr bwMode="gray">
          <a:xfrm>
            <a:off x="5935652" y="4265807"/>
            <a:ext cx="648929" cy="464771"/>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100" dirty="0" err="1" smtClean="0">
                <a:solidFill>
                  <a:schemeClr val="bg1"/>
                </a:solidFill>
                <a:latin typeface="+mj-lt"/>
                <a:ea typeface="SimSun" pitchFamily="2" charset="-122"/>
                <a:cs typeface="Arial" pitchFamily="34" charset="0"/>
              </a:rPr>
              <a:t>Sub</a:t>
            </a:r>
            <a:r>
              <a:rPr lang="fr-FR" sz="1100" dirty="0" smtClean="0">
                <a:solidFill>
                  <a:schemeClr val="bg1"/>
                </a:solidFill>
                <a:latin typeface="+mj-lt"/>
                <a:ea typeface="SimSun" pitchFamily="2" charset="-122"/>
                <a:cs typeface="Arial" pitchFamily="34" charset="0"/>
              </a:rPr>
              <a:t>-</a:t>
            </a:r>
          </a:p>
          <a:p>
            <a:pPr algn="ctr" defTabSz="923925">
              <a:spcAft>
                <a:spcPct val="50000"/>
              </a:spcAft>
              <a:buClr>
                <a:srgbClr val="0099CC"/>
              </a:buClr>
              <a:buFont typeface="Wingdings" pitchFamily="2" charset="2"/>
              <a:buNone/>
            </a:pPr>
            <a:r>
              <a:rPr lang="fr-FR" sz="1100" dirty="0" smtClean="0">
                <a:solidFill>
                  <a:schemeClr val="bg1"/>
                </a:solidFill>
                <a:latin typeface="+mj-lt"/>
                <a:ea typeface="SimSun" pitchFamily="2" charset="-122"/>
                <a:cs typeface="Arial" pitchFamily="34" charset="0"/>
              </a:rPr>
              <a:t>Layer 6</a:t>
            </a:r>
          </a:p>
        </p:txBody>
      </p:sp>
    </p:spTree>
    <p:extLst>
      <p:ext uri="{BB962C8B-B14F-4D97-AF65-F5344CB8AC3E}">
        <p14:creationId xmlns:p14="http://schemas.microsoft.com/office/powerpoint/2010/main" val="136160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Architecture</a:t>
            </a:r>
            <a:endParaRPr lang="en-US" dirty="0"/>
          </a:p>
        </p:txBody>
      </p:sp>
      <p:pic>
        <p:nvPicPr>
          <p:cNvPr id="2" name="Picture 1"/>
          <p:cNvPicPr>
            <a:picLocks noChangeAspect="1"/>
          </p:cNvPicPr>
          <p:nvPr/>
        </p:nvPicPr>
        <p:blipFill>
          <a:blip r:embed="rId2"/>
          <a:stretch>
            <a:fillRect/>
          </a:stretch>
        </p:blipFill>
        <p:spPr>
          <a:xfrm>
            <a:off x="2526891" y="1778894"/>
            <a:ext cx="4192382" cy="1748581"/>
          </a:xfrm>
          <a:prstGeom prst="rect">
            <a:avLst/>
          </a:prstGeom>
        </p:spPr>
      </p:pic>
    </p:spTree>
    <p:extLst>
      <p:ext uri="{BB962C8B-B14F-4D97-AF65-F5344CB8AC3E}">
        <p14:creationId xmlns:p14="http://schemas.microsoft.com/office/powerpoint/2010/main" val="345838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Input embedding</a:t>
            </a:r>
            <a:endParaRPr lang="en-US" dirty="0"/>
          </a:p>
        </p:txBody>
      </p:sp>
      <p:sp>
        <p:nvSpPr>
          <p:cNvPr id="5" name="Rectangle 4"/>
          <p:cNvSpPr/>
          <p:nvPr/>
        </p:nvSpPr>
        <p:spPr>
          <a:xfrm>
            <a:off x="668594" y="783587"/>
            <a:ext cx="8239432" cy="692497"/>
          </a:xfrm>
          <a:prstGeom prst="rect">
            <a:avLst/>
          </a:prstGeom>
          <a:ln w="19050">
            <a:solidFill>
              <a:schemeClr val="tx1"/>
            </a:solidFill>
          </a:ln>
        </p:spPr>
        <p:txBody>
          <a:bodyPr wrap="square">
            <a:spAutoFit/>
          </a:bodyPr>
          <a:lstStyle/>
          <a:p>
            <a:pPr algn="ctr"/>
            <a:r>
              <a:rPr lang="en-US" dirty="0">
                <a:solidFill>
                  <a:srgbClr val="FF0000"/>
                </a:solidFill>
              </a:rPr>
              <a:t>The black cat sat on the couch and the brown dog slept on the rug.</a:t>
            </a:r>
            <a:r>
              <a:rPr lang="en-US" sz="2000" dirty="0">
                <a:solidFill>
                  <a:srgbClr val="FF0000"/>
                </a:solidFill>
              </a:rPr>
              <a:t> </a:t>
            </a:r>
            <a:br>
              <a:rPr lang="en-US" sz="2000" dirty="0">
                <a:solidFill>
                  <a:srgbClr val="FF0000"/>
                </a:solidFill>
              </a:rPr>
            </a:br>
            <a:endParaRPr lang="fr-FR" dirty="0">
              <a:solidFill>
                <a:srgbClr val="FF0000"/>
              </a:solidFill>
            </a:endParaRPr>
          </a:p>
        </p:txBody>
      </p:sp>
      <p:sp>
        <p:nvSpPr>
          <p:cNvPr id="11" name="Rectangle 10"/>
          <p:cNvSpPr/>
          <p:nvPr/>
        </p:nvSpPr>
        <p:spPr bwMode="gray">
          <a:xfrm rot="16200000">
            <a:off x="-120107" y="903693"/>
            <a:ext cx="692497" cy="452283"/>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600" dirty="0" smtClean="0">
                <a:solidFill>
                  <a:schemeClr val="bg1"/>
                </a:solidFill>
                <a:latin typeface="+mj-lt"/>
                <a:ea typeface="SimSun" pitchFamily="2" charset="-122"/>
                <a:cs typeface="Arial" pitchFamily="34" charset="0"/>
              </a:rPr>
              <a:t>Input</a:t>
            </a:r>
          </a:p>
        </p:txBody>
      </p:sp>
      <p:sp>
        <p:nvSpPr>
          <p:cNvPr id="12" name="Rectangle 11"/>
          <p:cNvSpPr/>
          <p:nvPr/>
        </p:nvSpPr>
        <p:spPr>
          <a:xfrm>
            <a:off x="668593" y="1555419"/>
            <a:ext cx="8239432" cy="692497"/>
          </a:xfrm>
          <a:prstGeom prst="rect">
            <a:avLst/>
          </a:prstGeom>
          <a:ln w="19050">
            <a:solidFill>
              <a:schemeClr val="tx1"/>
            </a:solidFill>
          </a:ln>
        </p:spPr>
        <p:txBody>
          <a:bodyPr wrap="square">
            <a:spAutoFit/>
          </a:bodyPr>
          <a:lstStyle/>
          <a:p>
            <a:pPr algn="ctr"/>
            <a:r>
              <a:rPr lang="en-US" dirty="0" smtClean="0">
                <a:solidFill>
                  <a:srgbClr val="00242E"/>
                </a:solidFill>
              </a:rPr>
              <a:t>The, black, cat, sat, on, the, couch, and, the, brown, dog, slept, on, the, rug, .</a:t>
            </a:r>
            <a:r>
              <a:rPr lang="en-US" sz="2000" dirty="0" smtClean="0">
                <a:solidFill>
                  <a:srgbClr val="00242E"/>
                </a:solidFill>
              </a:rPr>
              <a:t> </a:t>
            </a:r>
            <a:r>
              <a:rPr lang="en-US" sz="2000" dirty="0">
                <a:solidFill>
                  <a:srgbClr val="00242E"/>
                </a:solidFill>
              </a:rPr>
              <a:t/>
            </a:r>
            <a:br>
              <a:rPr lang="en-US" sz="2000" dirty="0">
                <a:solidFill>
                  <a:srgbClr val="00242E"/>
                </a:solidFill>
              </a:rPr>
            </a:br>
            <a:endParaRPr lang="fr-FR" dirty="0">
              <a:solidFill>
                <a:srgbClr val="00242E"/>
              </a:solidFill>
            </a:endParaRPr>
          </a:p>
        </p:txBody>
      </p:sp>
      <p:sp>
        <p:nvSpPr>
          <p:cNvPr id="13" name="Rectangle 12"/>
          <p:cNvSpPr/>
          <p:nvPr/>
        </p:nvSpPr>
        <p:spPr bwMode="gray">
          <a:xfrm rot="16200000">
            <a:off x="-120109" y="1675526"/>
            <a:ext cx="692501" cy="452283"/>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200" dirty="0" err="1" smtClean="0">
                <a:solidFill>
                  <a:schemeClr val="bg1"/>
                </a:solidFill>
                <a:latin typeface="+mj-lt"/>
                <a:ea typeface="SimSun" pitchFamily="2" charset="-122"/>
                <a:cs typeface="Arial" pitchFamily="34" charset="0"/>
              </a:rPr>
              <a:t>Tokenizer</a:t>
            </a:r>
            <a:endParaRPr lang="fr-FR" sz="1200" dirty="0" smtClean="0">
              <a:solidFill>
                <a:schemeClr val="bg1"/>
              </a:solidFill>
              <a:latin typeface="+mj-lt"/>
              <a:ea typeface="SimSun" pitchFamily="2" charset="-122"/>
              <a:cs typeface="Arial" pitchFamily="34" charset="0"/>
            </a:endParaRPr>
          </a:p>
        </p:txBody>
      </p:sp>
      <p:sp>
        <p:nvSpPr>
          <p:cNvPr id="15" name="Rectangle 14"/>
          <p:cNvSpPr/>
          <p:nvPr/>
        </p:nvSpPr>
        <p:spPr bwMode="gray">
          <a:xfrm rot="16200000">
            <a:off x="-634180" y="3564193"/>
            <a:ext cx="1720644" cy="452283"/>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600" dirty="0" err="1" smtClean="0">
                <a:solidFill>
                  <a:schemeClr val="bg1"/>
                </a:solidFill>
                <a:latin typeface="+mj-lt"/>
                <a:ea typeface="SimSun" pitchFamily="2" charset="-122"/>
                <a:cs typeface="Arial" pitchFamily="34" charset="0"/>
              </a:rPr>
              <a:t>Embed</a:t>
            </a:r>
            <a:r>
              <a:rPr lang="fr-FR" sz="1600" dirty="0" smtClean="0">
                <a:solidFill>
                  <a:schemeClr val="bg1"/>
                </a:solidFill>
                <a:latin typeface="+mj-lt"/>
                <a:ea typeface="SimSun" pitchFamily="2" charset="-122"/>
                <a:cs typeface="Arial" pitchFamily="34" charset="0"/>
              </a:rPr>
              <a:t>  </a:t>
            </a:r>
            <a:r>
              <a:rPr lang="fr-FR" sz="1600" dirty="0" err="1" smtClean="0">
                <a:solidFill>
                  <a:schemeClr val="bg1"/>
                </a:solidFill>
                <a:latin typeface="+mj-lt"/>
                <a:ea typeface="SimSun" pitchFamily="2" charset="-122"/>
                <a:cs typeface="Arial" pitchFamily="34" charset="0"/>
              </a:rPr>
              <a:t>words</a:t>
            </a:r>
            <a:endParaRPr lang="fr-FR" sz="1600" dirty="0" smtClean="0">
              <a:solidFill>
                <a:schemeClr val="bg1"/>
              </a:solidFill>
              <a:latin typeface="+mj-lt"/>
              <a:ea typeface="SimSun" pitchFamily="2" charset="-122"/>
              <a:cs typeface="Arial" pitchFamily="34" charset="0"/>
            </a:endParaRPr>
          </a:p>
        </p:txBody>
      </p:sp>
      <p:sp>
        <p:nvSpPr>
          <p:cNvPr id="6" name="Flowchart: Manual Operation 5"/>
          <p:cNvSpPr/>
          <p:nvPr/>
        </p:nvSpPr>
        <p:spPr bwMode="gray">
          <a:xfrm>
            <a:off x="2703871" y="2276780"/>
            <a:ext cx="3215149" cy="530942"/>
          </a:xfrm>
          <a:prstGeom prst="flowChartManualOperation">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600" dirty="0" err="1" smtClean="0">
                <a:solidFill>
                  <a:schemeClr val="bg1"/>
                </a:solidFill>
                <a:latin typeface="+mj-lt"/>
                <a:ea typeface="SimSun" pitchFamily="2" charset="-122"/>
                <a:cs typeface="Arial" pitchFamily="34" charset="0"/>
              </a:rPr>
              <a:t>Constraint</a:t>
            </a:r>
            <a:r>
              <a:rPr lang="fr-FR" sz="1600" dirty="0" smtClean="0">
                <a:solidFill>
                  <a:schemeClr val="bg1"/>
                </a:solidFill>
                <a:latin typeface="+mj-lt"/>
                <a:ea typeface="SimSun" pitchFamily="2" charset="-122"/>
                <a:cs typeface="Arial" pitchFamily="34" charset="0"/>
              </a:rPr>
              <a:t> dimension d=512</a:t>
            </a:r>
          </a:p>
        </p:txBody>
      </p:sp>
      <p:sp>
        <p:nvSpPr>
          <p:cNvPr id="7" name="Rectangle 6"/>
          <p:cNvSpPr/>
          <p:nvPr/>
        </p:nvSpPr>
        <p:spPr bwMode="gray">
          <a:xfrm>
            <a:off x="668593" y="2930013"/>
            <a:ext cx="8239432" cy="1720645"/>
          </a:xfrm>
          <a:prstGeom prst="rect">
            <a:avLst/>
          </a:prstGeom>
          <a:noFill/>
          <a:ln w="19050" algn="ctr">
            <a:solidFill>
              <a:srgbClr val="00242E"/>
            </a:solidFill>
            <a:round/>
            <a:headEnd/>
            <a:tailEnd/>
          </a:ln>
          <a:effectLst>
            <a:outerShdw dist="35921" dir="2700000" algn="ctr" rotWithShape="0">
              <a:srgbClr val="B4B4B4"/>
            </a:outerShdw>
          </a:effectLst>
        </p:spPr>
        <p:txBody>
          <a:bodyPr wrap="none" lIns="91854" tIns="45922" rIns="91854" bIns="45922" rtlCol="0" anchor="ctr"/>
          <a:lstStyle/>
          <a:p>
            <a:pPr defTabSz="923925">
              <a:spcAft>
                <a:spcPct val="50000"/>
              </a:spcAft>
              <a:buClr>
                <a:srgbClr val="0099CC"/>
              </a:buClr>
              <a:buFont typeface="Wingdings" pitchFamily="2" charset="2"/>
              <a:buNone/>
            </a:pPr>
            <a:r>
              <a:rPr lang="fr-FR" sz="1600" dirty="0" smtClean="0">
                <a:solidFill>
                  <a:srgbClr val="00242E"/>
                </a:solidFill>
                <a:latin typeface="+mj-lt"/>
                <a:ea typeface="SimSun" pitchFamily="2" charset="-122"/>
                <a:cs typeface="Arial" pitchFamily="34" charset="0"/>
              </a:rPr>
              <a:t>X = </a:t>
            </a:r>
          </a:p>
        </p:txBody>
      </p:sp>
      <p:graphicFrame>
        <p:nvGraphicFramePr>
          <p:cNvPr id="18" name="Table 17"/>
          <p:cNvGraphicFramePr>
            <a:graphicFrameLocks noGrp="1"/>
          </p:cNvGraphicFramePr>
          <p:nvPr>
            <p:extLst>
              <p:ext uri="{D42A27DB-BD31-4B8C-83A1-F6EECF244321}">
                <p14:modId xmlns:p14="http://schemas.microsoft.com/office/powerpoint/2010/main" val="1040172747"/>
              </p:ext>
            </p:extLst>
          </p:nvPr>
        </p:nvGraphicFramePr>
        <p:xfrm>
          <a:off x="1061890" y="3057832"/>
          <a:ext cx="7315199" cy="1474184"/>
        </p:xfrm>
        <a:graphic>
          <a:graphicData uri="http://schemas.openxmlformats.org/drawingml/2006/table">
            <a:tbl>
              <a:tblPr firstRow="1" bandRow="1">
                <a:tableStyleId>{5C22544A-7EE6-4342-B048-85BDC9FD1C3A}</a:tableStyleId>
              </a:tblPr>
              <a:tblGrid>
                <a:gridCol w="487680">
                  <a:extLst>
                    <a:ext uri="{9D8B030D-6E8A-4147-A177-3AD203B41FA5}">
                      <a16:colId xmlns:a16="http://schemas.microsoft.com/office/drawing/2014/main" val="372221250"/>
                    </a:ext>
                  </a:extLst>
                </a:gridCol>
                <a:gridCol w="725424">
                  <a:extLst>
                    <a:ext uri="{9D8B030D-6E8A-4147-A177-3AD203B41FA5}">
                      <a16:colId xmlns:a16="http://schemas.microsoft.com/office/drawing/2014/main" val="714371905"/>
                    </a:ext>
                  </a:extLst>
                </a:gridCol>
                <a:gridCol w="249935">
                  <a:extLst>
                    <a:ext uri="{9D8B030D-6E8A-4147-A177-3AD203B41FA5}">
                      <a16:colId xmlns:a16="http://schemas.microsoft.com/office/drawing/2014/main" val="765072448"/>
                    </a:ext>
                  </a:extLst>
                </a:gridCol>
                <a:gridCol w="487680">
                  <a:extLst>
                    <a:ext uri="{9D8B030D-6E8A-4147-A177-3AD203B41FA5}">
                      <a16:colId xmlns:a16="http://schemas.microsoft.com/office/drawing/2014/main" val="1948977726"/>
                    </a:ext>
                  </a:extLst>
                </a:gridCol>
                <a:gridCol w="487680">
                  <a:extLst>
                    <a:ext uri="{9D8B030D-6E8A-4147-A177-3AD203B41FA5}">
                      <a16:colId xmlns:a16="http://schemas.microsoft.com/office/drawing/2014/main" val="952032760"/>
                    </a:ext>
                  </a:extLst>
                </a:gridCol>
                <a:gridCol w="487680">
                  <a:extLst>
                    <a:ext uri="{9D8B030D-6E8A-4147-A177-3AD203B41FA5}">
                      <a16:colId xmlns:a16="http://schemas.microsoft.com/office/drawing/2014/main" val="3904309036"/>
                    </a:ext>
                  </a:extLst>
                </a:gridCol>
                <a:gridCol w="487680">
                  <a:extLst>
                    <a:ext uri="{9D8B030D-6E8A-4147-A177-3AD203B41FA5}">
                      <a16:colId xmlns:a16="http://schemas.microsoft.com/office/drawing/2014/main" val="1944799810"/>
                    </a:ext>
                  </a:extLst>
                </a:gridCol>
                <a:gridCol w="487680">
                  <a:extLst>
                    <a:ext uri="{9D8B030D-6E8A-4147-A177-3AD203B41FA5}">
                      <a16:colId xmlns:a16="http://schemas.microsoft.com/office/drawing/2014/main" val="519789095"/>
                    </a:ext>
                  </a:extLst>
                </a:gridCol>
                <a:gridCol w="487680">
                  <a:extLst>
                    <a:ext uri="{9D8B030D-6E8A-4147-A177-3AD203B41FA5}">
                      <a16:colId xmlns:a16="http://schemas.microsoft.com/office/drawing/2014/main" val="2813364270"/>
                    </a:ext>
                  </a:extLst>
                </a:gridCol>
                <a:gridCol w="487680">
                  <a:extLst>
                    <a:ext uri="{9D8B030D-6E8A-4147-A177-3AD203B41FA5}">
                      <a16:colId xmlns:a16="http://schemas.microsoft.com/office/drawing/2014/main" val="3928824314"/>
                    </a:ext>
                  </a:extLst>
                </a:gridCol>
                <a:gridCol w="487680">
                  <a:extLst>
                    <a:ext uri="{9D8B030D-6E8A-4147-A177-3AD203B41FA5}">
                      <a16:colId xmlns:a16="http://schemas.microsoft.com/office/drawing/2014/main" val="3707615696"/>
                    </a:ext>
                  </a:extLst>
                </a:gridCol>
                <a:gridCol w="487680">
                  <a:extLst>
                    <a:ext uri="{9D8B030D-6E8A-4147-A177-3AD203B41FA5}">
                      <a16:colId xmlns:a16="http://schemas.microsoft.com/office/drawing/2014/main" val="3504893387"/>
                    </a:ext>
                  </a:extLst>
                </a:gridCol>
                <a:gridCol w="487680">
                  <a:extLst>
                    <a:ext uri="{9D8B030D-6E8A-4147-A177-3AD203B41FA5}">
                      <a16:colId xmlns:a16="http://schemas.microsoft.com/office/drawing/2014/main" val="3966863463"/>
                    </a:ext>
                  </a:extLst>
                </a:gridCol>
                <a:gridCol w="487680">
                  <a:extLst>
                    <a:ext uri="{9D8B030D-6E8A-4147-A177-3AD203B41FA5}">
                      <a16:colId xmlns:a16="http://schemas.microsoft.com/office/drawing/2014/main" val="2232589970"/>
                    </a:ext>
                  </a:extLst>
                </a:gridCol>
                <a:gridCol w="487680">
                  <a:extLst>
                    <a:ext uri="{9D8B030D-6E8A-4147-A177-3AD203B41FA5}">
                      <a16:colId xmlns:a16="http://schemas.microsoft.com/office/drawing/2014/main" val="1979331606"/>
                    </a:ext>
                  </a:extLst>
                </a:gridCol>
              </a:tblGrid>
              <a:tr h="368546">
                <a:tc>
                  <a:txBody>
                    <a:bodyPr/>
                    <a:lstStyle/>
                    <a:p>
                      <a:r>
                        <a:rPr lang="fr-FR" dirty="0" smtClean="0"/>
                        <a:t>The</a:t>
                      </a:r>
                      <a:endParaRPr lang="fr-FR" dirty="0"/>
                    </a:p>
                  </a:txBody>
                  <a:tcPr/>
                </a:tc>
                <a:tc>
                  <a:txBody>
                    <a:bodyPr/>
                    <a:lstStyle/>
                    <a:p>
                      <a:r>
                        <a:rPr lang="fr-FR" dirty="0" smtClean="0"/>
                        <a:t>black</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r>
                        <a:rPr lang="fr-FR" dirty="0" err="1" smtClean="0"/>
                        <a:t>rug</a:t>
                      </a:r>
                      <a:endParaRPr lang="fr-FR" dirty="0"/>
                    </a:p>
                  </a:txBody>
                  <a:tcPr/>
                </a:tc>
                <a:tc>
                  <a:txBody>
                    <a:bodyPr/>
                    <a:lstStyle/>
                    <a:p>
                      <a:r>
                        <a:rPr lang="fr-FR" dirty="0" smtClean="0"/>
                        <a:t>.</a:t>
                      </a:r>
                      <a:endParaRPr lang="fr-FR" dirty="0"/>
                    </a:p>
                  </a:txBody>
                  <a:tcPr/>
                </a:tc>
                <a:extLst>
                  <a:ext uri="{0D108BD9-81ED-4DB2-BD59-A6C34878D82A}">
                    <a16:rowId xmlns:a16="http://schemas.microsoft.com/office/drawing/2014/main" val="1938229707"/>
                  </a:ext>
                </a:extLst>
              </a:tr>
              <a:tr h="368546">
                <a:tc>
                  <a:txBody>
                    <a:bodyPr/>
                    <a:lstStyle/>
                    <a:p>
                      <a:endParaRPr lang="fr-FR" dirty="0"/>
                    </a:p>
                  </a:txBody>
                  <a:tcPr/>
                </a:tc>
                <a:tc>
                  <a:txBody>
                    <a:bodyPr/>
                    <a:lstStyle/>
                    <a:p>
                      <a:r>
                        <a:rPr lang="fr-FR" sz="1050" dirty="0" smtClean="0"/>
                        <a:t>E1,2</a:t>
                      </a:r>
                      <a:endParaRPr lang="fr-FR" sz="1050"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1960339031"/>
                  </a:ext>
                </a:extLst>
              </a:tr>
              <a:tr h="368546">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3738658161"/>
                  </a:ext>
                </a:extLst>
              </a:tr>
              <a:tr h="368546">
                <a:tc>
                  <a:txBody>
                    <a:bodyPr/>
                    <a:lstStyle/>
                    <a:p>
                      <a:endParaRPr lang="fr-FR"/>
                    </a:p>
                  </a:txBody>
                  <a:tcPr/>
                </a:tc>
                <a:tc>
                  <a:txBody>
                    <a:bodyPr/>
                    <a:lstStyle/>
                    <a:p>
                      <a:pPr marL="0" marR="0" lvl="0" indent="0" algn="l" defTabSz="192933" rtl="0" eaLnBrk="1" fontAlgn="auto" latinLnBrk="0" hangingPunct="1">
                        <a:lnSpc>
                          <a:spcPct val="100000"/>
                        </a:lnSpc>
                        <a:spcBef>
                          <a:spcPts val="0"/>
                        </a:spcBef>
                        <a:spcAft>
                          <a:spcPts val="0"/>
                        </a:spcAft>
                        <a:buClrTx/>
                        <a:buSzTx/>
                        <a:buFontTx/>
                        <a:buNone/>
                        <a:tabLst/>
                        <a:defRPr/>
                      </a:pPr>
                      <a:r>
                        <a:rPr lang="fr-FR" sz="1050" kern="1200" dirty="0" smtClean="0">
                          <a:solidFill>
                            <a:schemeClr val="dk1"/>
                          </a:solidFill>
                          <a:latin typeface="+mn-lt"/>
                          <a:ea typeface="+mn-ea"/>
                          <a:cs typeface="+mn-cs"/>
                        </a:rPr>
                        <a:t>E512, 2</a:t>
                      </a:r>
                    </a:p>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897382843"/>
                  </a:ext>
                </a:extLst>
              </a:tr>
            </a:tbl>
          </a:graphicData>
        </a:graphic>
      </p:graphicFrame>
    </p:spTree>
    <p:extLst>
      <p:ext uri="{BB962C8B-B14F-4D97-AF65-F5344CB8AC3E}">
        <p14:creationId xmlns:p14="http://schemas.microsoft.com/office/powerpoint/2010/main" val="223131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Architecture</a:t>
            </a:r>
            <a:endParaRPr lang="en-US" dirty="0"/>
          </a:p>
        </p:txBody>
      </p:sp>
      <p:pic>
        <p:nvPicPr>
          <p:cNvPr id="5" name="Picture 4"/>
          <p:cNvPicPr>
            <a:picLocks noChangeAspect="1"/>
          </p:cNvPicPr>
          <p:nvPr/>
        </p:nvPicPr>
        <p:blipFill>
          <a:blip r:embed="rId2"/>
          <a:stretch>
            <a:fillRect/>
          </a:stretch>
        </p:blipFill>
        <p:spPr>
          <a:xfrm>
            <a:off x="1423754" y="2045262"/>
            <a:ext cx="5576119" cy="983073"/>
          </a:xfrm>
          <a:prstGeom prst="rect">
            <a:avLst/>
          </a:prstGeom>
        </p:spPr>
      </p:pic>
    </p:spTree>
    <p:extLst>
      <p:ext uri="{BB962C8B-B14F-4D97-AF65-F5344CB8AC3E}">
        <p14:creationId xmlns:p14="http://schemas.microsoft.com/office/powerpoint/2010/main" val="2246714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Embed position: unit sphere</a:t>
            </a:r>
            <a:endParaRPr lang="en-US" dirty="0"/>
          </a:p>
        </p:txBody>
      </p:sp>
      <p:pic>
        <p:nvPicPr>
          <p:cNvPr id="2" name="Picture 1"/>
          <p:cNvPicPr>
            <a:picLocks noChangeAspect="1"/>
          </p:cNvPicPr>
          <p:nvPr/>
        </p:nvPicPr>
        <p:blipFill>
          <a:blip r:embed="rId2"/>
          <a:stretch>
            <a:fillRect/>
          </a:stretch>
        </p:blipFill>
        <p:spPr>
          <a:xfrm>
            <a:off x="6010275" y="0"/>
            <a:ext cx="3133725" cy="1524000"/>
          </a:xfrm>
          <a:prstGeom prst="rect">
            <a:avLst/>
          </a:prstGeom>
          <a:ln>
            <a:solidFill>
              <a:srgbClr val="00242E"/>
            </a:solidFill>
          </a:ln>
        </p:spPr>
      </p:pic>
      <p:pic>
        <p:nvPicPr>
          <p:cNvPr id="3" name="Picture 2"/>
          <p:cNvPicPr>
            <a:picLocks noChangeAspect="1"/>
          </p:cNvPicPr>
          <p:nvPr/>
        </p:nvPicPr>
        <p:blipFill>
          <a:blip r:embed="rId3"/>
          <a:stretch>
            <a:fillRect/>
          </a:stretch>
        </p:blipFill>
        <p:spPr>
          <a:xfrm>
            <a:off x="3087329" y="1"/>
            <a:ext cx="2922946" cy="1524000"/>
          </a:xfrm>
          <a:prstGeom prst="rect">
            <a:avLst/>
          </a:prstGeom>
          <a:ln>
            <a:solidFill>
              <a:srgbClr val="00242E"/>
            </a:solidFill>
          </a:ln>
        </p:spPr>
      </p:pic>
      <p:pic>
        <p:nvPicPr>
          <p:cNvPr id="4" name="Picture 3"/>
          <p:cNvPicPr>
            <a:picLocks noChangeAspect="1"/>
          </p:cNvPicPr>
          <p:nvPr/>
        </p:nvPicPr>
        <p:blipFill>
          <a:blip r:embed="rId4"/>
          <a:stretch>
            <a:fillRect/>
          </a:stretch>
        </p:blipFill>
        <p:spPr>
          <a:xfrm rot="16200000">
            <a:off x="4522665" y="88660"/>
            <a:ext cx="3185652" cy="605632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217609592"/>
              </p:ext>
            </p:extLst>
          </p:nvPr>
        </p:nvGraphicFramePr>
        <p:xfrm>
          <a:off x="1160205" y="754382"/>
          <a:ext cx="1867436" cy="3955266"/>
        </p:xfrm>
        <a:graphic>
          <a:graphicData uri="http://schemas.openxmlformats.org/drawingml/2006/table">
            <a:tbl>
              <a:tblPr firstRow="1" bandRow="1">
                <a:tableStyleId>{5C22544A-7EE6-4342-B048-85BDC9FD1C3A}</a:tableStyleId>
              </a:tblPr>
              <a:tblGrid>
                <a:gridCol w="933718">
                  <a:extLst>
                    <a:ext uri="{9D8B030D-6E8A-4147-A177-3AD203B41FA5}">
                      <a16:colId xmlns:a16="http://schemas.microsoft.com/office/drawing/2014/main" val="457332556"/>
                    </a:ext>
                  </a:extLst>
                </a:gridCol>
                <a:gridCol w="933718">
                  <a:extLst>
                    <a:ext uri="{9D8B030D-6E8A-4147-A177-3AD203B41FA5}">
                      <a16:colId xmlns:a16="http://schemas.microsoft.com/office/drawing/2014/main" val="3760563762"/>
                    </a:ext>
                  </a:extLst>
                </a:gridCol>
              </a:tblGrid>
              <a:tr h="659211">
                <a:tc>
                  <a:txBody>
                    <a:bodyPr/>
                    <a:lstStyle/>
                    <a:p>
                      <a:pPr algn="ctr"/>
                      <a:r>
                        <a:rPr lang="en-US" sz="2000" dirty="0" smtClean="0">
                          <a:solidFill>
                            <a:srgbClr val="00242E"/>
                          </a:solidFill>
                        </a:rPr>
                        <a:t>black</a:t>
                      </a:r>
                      <a:endParaRPr lang="fr-FR" sz="2000" dirty="0"/>
                    </a:p>
                  </a:txBody>
                  <a:tcPr/>
                </a:tc>
                <a:tc>
                  <a:txBody>
                    <a:bodyPr/>
                    <a:lstStyle/>
                    <a:p>
                      <a:pPr algn="ctr"/>
                      <a:r>
                        <a:rPr lang="fr-FR" sz="2000" b="1" kern="1200" dirty="0" err="1" smtClean="0">
                          <a:solidFill>
                            <a:srgbClr val="00242E"/>
                          </a:solidFill>
                          <a:latin typeface="+mn-lt"/>
                          <a:ea typeface="+mn-ea"/>
                          <a:cs typeface="+mn-cs"/>
                        </a:rPr>
                        <a:t>brown</a:t>
                      </a:r>
                      <a:endParaRPr lang="fr-FR" sz="2000" b="1" kern="1200" dirty="0">
                        <a:solidFill>
                          <a:srgbClr val="00242E"/>
                        </a:solidFill>
                        <a:latin typeface="+mn-lt"/>
                        <a:ea typeface="+mn-ea"/>
                        <a:cs typeface="+mn-cs"/>
                      </a:endParaRPr>
                    </a:p>
                  </a:txBody>
                  <a:tcPr/>
                </a:tc>
                <a:extLst>
                  <a:ext uri="{0D108BD9-81ED-4DB2-BD59-A6C34878D82A}">
                    <a16:rowId xmlns:a16="http://schemas.microsoft.com/office/drawing/2014/main" val="3688466642"/>
                  </a:ext>
                </a:extLst>
              </a:tr>
              <a:tr h="659211">
                <a:tc>
                  <a:txBody>
                    <a:bodyPr/>
                    <a:lstStyle/>
                    <a:p>
                      <a:pPr marL="0" algn="ctr" defTabSz="192933" rtl="0" eaLnBrk="1" latinLnBrk="0" hangingPunct="1"/>
                      <a:r>
                        <a:rPr lang="fr-FR" sz="1600" kern="1200" dirty="0" smtClean="0">
                          <a:solidFill>
                            <a:schemeClr val="dk1"/>
                          </a:solidFill>
                          <a:latin typeface="+mn-lt"/>
                          <a:ea typeface="+mn-ea"/>
                          <a:cs typeface="+mn-cs"/>
                        </a:rPr>
                        <a:t>PE1,2</a:t>
                      </a:r>
                      <a:endParaRPr lang="fr-FR" sz="1600" kern="1200" dirty="0">
                        <a:solidFill>
                          <a:schemeClr val="dk1"/>
                        </a:solidFill>
                        <a:latin typeface="+mn-lt"/>
                        <a:ea typeface="+mn-ea"/>
                        <a:cs typeface="+mn-cs"/>
                      </a:endParaRPr>
                    </a:p>
                  </a:txBody>
                  <a:tcPr/>
                </a:tc>
                <a:tc>
                  <a:txBody>
                    <a:bodyPr/>
                    <a:lstStyle/>
                    <a:p>
                      <a:endParaRPr lang="fr-FR" sz="2000" dirty="0"/>
                    </a:p>
                  </a:txBody>
                  <a:tcPr/>
                </a:tc>
                <a:extLst>
                  <a:ext uri="{0D108BD9-81ED-4DB2-BD59-A6C34878D82A}">
                    <a16:rowId xmlns:a16="http://schemas.microsoft.com/office/drawing/2014/main" val="2383082905"/>
                  </a:ext>
                </a:extLst>
              </a:tr>
              <a:tr h="659211">
                <a:tc>
                  <a:txBody>
                    <a:bodyPr/>
                    <a:lstStyle/>
                    <a:p>
                      <a:endParaRPr lang="fr-FR" sz="2000" dirty="0"/>
                    </a:p>
                  </a:txBody>
                  <a:tcPr/>
                </a:tc>
                <a:tc>
                  <a:txBody>
                    <a:bodyPr/>
                    <a:lstStyle/>
                    <a:p>
                      <a:endParaRPr lang="fr-FR" sz="2000"/>
                    </a:p>
                  </a:txBody>
                  <a:tcPr/>
                </a:tc>
                <a:extLst>
                  <a:ext uri="{0D108BD9-81ED-4DB2-BD59-A6C34878D82A}">
                    <a16:rowId xmlns:a16="http://schemas.microsoft.com/office/drawing/2014/main" val="1742964626"/>
                  </a:ext>
                </a:extLst>
              </a:tr>
              <a:tr h="659211">
                <a:tc>
                  <a:txBody>
                    <a:bodyPr/>
                    <a:lstStyle/>
                    <a:p>
                      <a:endParaRPr lang="fr-FR" sz="2000"/>
                    </a:p>
                  </a:txBody>
                  <a:tcPr/>
                </a:tc>
                <a:tc>
                  <a:txBody>
                    <a:bodyPr/>
                    <a:lstStyle/>
                    <a:p>
                      <a:endParaRPr lang="fr-FR" sz="2000"/>
                    </a:p>
                  </a:txBody>
                  <a:tcPr/>
                </a:tc>
                <a:extLst>
                  <a:ext uri="{0D108BD9-81ED-4DB2-BD59-A6C34878D82A}">
                    <a16:rowId xmlns:a16="http://schemas.microsoft.com/office/drawing/2014/main" val="1938676627"/>
                  </a:ext>
                </a:extLst>
              </a:tr>
              <a:tr h="659211">
                <a:tc>
                  <a:txBody>
                    <a:bodyPr/>
                    <a:lstStyle/>
                    <a:p>
                      <a:endParaRPr lang="fr-FR" sz="2000"/>
                    </a:p>
                  </a:txBody>
                  <a:tcPr/>
                </a:tc>
                <a:tc>
                  <a:txBody>
                    <a:bodyPr/>
                    <a:lstStyle/>
                    <a:p>
                      <a:endParaRPr lang="fr-FR" sz="2000"/>
                    </a:p>
                  </a:txBody>
                  <a:tcPr/>
                </a:tc>
                <a:extLst>
                  <a:ext uri="{0D108BD9-81ED-4DB2-BD59-A6C34878D82A}">
                    <a16:rowId xmlns:a16="http://schemas.microsoft.com/office/drawing/2014/main" val="2950262612"/>
                  </a:ext>
                </a:extLst>
              </a:tr>
              <a:tr h="659211">
                <a:tc>
                  <a:txBody>
                    <a:bodyPr/>
                    <a:lstStyle/>
                    <a:p>
                      <a:pPr algn="ctr"/>
                      <a:r>
                        <a:rPr lang="fr-FR" sz="1600" dirty="0" smtClean="0"/>
                        <a:t>PE512,2</a:t>
                      </a:r>
                      <a:endParaRPr lang="fr-FR" sz="1600" dirty="0"/>
                    </a:p>
                  </a:txBody>
                  <a:tcPr/>
                </a:tc>
                <a:tc>
                  <a:txBody>
                    <a:bodyPr/>
                    <a:lstStyle/>
                    <a:p>
                      <a:endParaRPr lang="fr-FR" sz="2000" dirty="0"/>
                    </a:p>
                  </a:txBody>
                  <a:tcPr/>
                </a:tc>
                <a:extLst>
                  <a:ext uri="{0D108BD9-81ED-4DB2-BD59-A6C34878D82A}">
                    <a16:rowId xmlns:a16="http://schemas.microsoft.com/office/drawing/2014/main" val="998229148"/>
                  </a:ext>
                </a:extLst>
              </a:tr>
            </a:tbl>
          </a:graphicData>
        </a:graphic>
      </p:graphicFrame>
      <p:sp>
        <p:nvSpPr>
          <p:cNvPr id="10" name="TextBox 9"/>
          <p:cNvSpPr txBox="1"/>
          <p:nvPr/>
        </p:nvSpPr>
        <p:spPr>
          <a:xfrm>
            <a:off x="516734" y="2630257"/>
            <a:ext cx="643125" cy="384721"/>
          </a:xfrm>
          <a:prstGeom prst="rect">
            <a:avLst/>
          </a:prstGeom>
          <a:noFill/>
        </p:spPr>
        <p:txBody>
          <a:bodyPr wrap="none" rtlCol="0">
            <a:spAutoFit/>
          </a:bodyPr>
          <a:lstStyle/>
          <a:p>
            <a:r>
              <a:rPr lang="fr-FR" dirty="0" smtClean="0"/>
              <a:t>PE =</a:t>
            </a:r>
            <a:endParaRPr lang="fr-FR" dirty="0"/>
          </a:p>
        </p:txBody>
      </p:sp>
      <p:sp>
        <p:nvSpPr>
          <p:cNvPr id="11" name="Rectangle 10"/>
          <p:cNvSpPr/>
          <p:nvPr/>
        </p:nvSpPr>
        <p:spPr bwMode="gray">
          <a:xfrm rot="16200000">
            <a:off x="-1725560" y="2472812"/>
            <a:ext cx="3903405" cy="452283"/>
          </a:xfrm>
          <a:prstGeom prst="rect">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r>
              <a:rPr lang="fr-FR" sz="1600" dirty="0" err="1" smtClean="0">
                <a:solidFill>
                  <a:schemeClr val="bg1"/>
                </a:solidFill>
                <a:latin typeface="+mj-lt"/>
                <a:ea typeface="SimSun" pitchFamily="2" charset="-122"/>
                <a:cs typeface="Arial" pitchFamily="34" charset="0"/>
              </a:rPr>
              <a:t>Embed</a:t>
            </a:r>
            <a:r>
              <a:rPr lang="fr-FR" sz="1600" dirty="0" smtClean="0">
                <a:solidFill>
                  <a:schemeClr val="bg1"/>
                </a:solidFill>
                <a:latin typeface="+mj-lt"/>
                <a:ea typeface="SimSun" pitchFamily="2" charset="-122"/>
                <a:cs typeface="Arial" pitchFamily="34" charset="0"/>
              </a:rPr>
              <a:t>  position</a:t>
            </a:r>
          </a:p>
        </p:txBody>
      </p:sp>
    </p:spTree>
    <p:extLst>
      <p:ext uri="{BB962C8B-B14F-4D97-AF65-F5344CB8AC3E}">
        <p14:creationId xmlns:p14="http://schemas.microsoft.com/office/powerpoint/2010/main" val="1747785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Embed position</a:t>
            </a:r>
            <a:endParaRPr lang="en-US" dirty="0"/>
          </a:p>
        </p:txBody>
      </p:sp>
      <p:sp>
        <p:nvSpPr>
          <p:cNvPr id="6" name="AutoShape 2" descr="Sign-Up for Alerts | Winthrop 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1" name="Picture 10"/>
          <p:cNvPicPr>
            <a:picLocks noChangeAspect="1"/>
          </p:cNvPicPr>
          <p:nvPr/>
        </p:nvPicPr>
        <p:blipFill>
          <a:blip r:embed="rId2"/>
          <a:stretch>
            <a:fillRect/>
          </a:stretch>
        </p:blipFill>
        <p:spPr>
          <a:xfrm>
            <a:off x="155575" y="797949"/>
            <a:ext cx="964943" cy="1007142"/>
          </a:xfrm>
          <a:prstGeom prst="rect">
            <a:avLst/>
          </a:prstGeom>
        </p:spPr>
      </p:pic>
      <p:sp>
        <p:nvSpPr>
          <p:cNvPr id="12" name="Rectangle 11"/>
          <p:cNvSpPr/>
          <p:nvPr/>
        </p:nvSpPr>
        <p:spPr bwMode="gray">
          <a:xfrm>
            <a:off x="1199535" y="727586"/>
            <a:ext cx="7846142" cy="2381373"/>
          </a:xfrm>
          <a:prstGeom prst="rect">
            <a:avLst/>
          </a:prstGeom>
          <a:noFill/>
          <a:ln w="19050" algn="ctr">
            <a:solidFill>
              <a:srgbClr val="00242E"/>
            </a:solid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endParaRPr lang="fr-FR" sz="1600" dirty="0" smtClean="0">
              <a:solidFill>
                <a:schemeClr val="bg1"/>
              </a:solidFill>
              <a:latin typeface="+mj-lt"/>
              <a:ea typeface="SimSun" pitchFamily="2" charset="-122"/>
              <a:cs typeface="Arial" pitchFamily="34" charset="0"/>
            </a:endParaRPr>
          </a:p>
        </p:txBody>
      </p:sp>
      <p:sp>
        <p:nvSpPr>
          <p:cNvPr id="13" name="TextBox 12"/>
          <p:cNvSpPr txBox="1"/>
          <p:nvPr/>
        </p:nvSpPr>
        <p:spPr>
          <a:xfrm>
            <a:off x="1153614" y="727587"/>
            <a:ext cx="7807506" cy="2431435"/>
          </a:xfrm>
          <a:prstGeom prst="rect">
            <a:avLst/>
          </a:prstGeom>
          <a:noFill/>
        </p:spPr>
        <p:txBody>
          <a:bodyPr wrap="square" rtlCol="0">
            <a:spAutoFit/>
          </a:bodyPr>
          <a:lstStyle/>
          <a:p>
            <a:pPr marL="342900" indent="-342900">
              <a:buFontTx/>
              <a:buChar char="-"/>
            </a:pPr>
            <a:r>
              <a:rPr lang="en-US" dirty="0" smtClean="0"/>
              <a:t>PE drops semantic embedding value </a:t>
            </a:r>
            <a:r>
              <a:rPr lang="en-US" dirty="0" smtClean="0">
                <a:sym typeface="Wingdings" panose="05000000000000000000" pitchFamily="2" charset="2"/>
              </a:rPr>
              <a:t> up weight semantic </a:t>
            </a:r>
            <a:r>
              <a:rPr lang="en-US" dirty="0" err="1" smtClean="0">
                <a:sym typeface="Wingdings" panose="05000000000000000000" pitchFamily="2" charset="2"/>
              </a:rPr>
              <a:t>embeddings</a:t>
            </a:r>
            <a:r>
              <a:rPr lang="en-US" dirty="0" smtClean="0">
                <a:sym typeface="Wingdings" panose="05000000000000000000" pitchFamily="2" charset="2"/>
              </a:rPr>
              <a:t> (* root(dimension of embeds))</a:t>
            </a:r>
          </a:p>
          <a:p>
            <a:pPr marL="342900" indent="-342900">
              <a:buFontTx/>
              <a:buChar char="-"/>
            </a:pPr>
            <a:r>
              <a:rPr lang="en-US" dirty="0" smtClean="0">
                <a:sym typeface="Wingdings" panose="05000000000000000000" pitchFamily="2" charset="2"/>
              </a:rPr>
              <a:t>Trust embeds for as compact information observed on </a:t>
            </a:r>
            <a:r>
              <a:rPr lang="en-US" dirty="0" err="1" smtClean="0">
                <a:sym typeface="Wingdings" panose="05000000000000000000" pitchFamily="2" charset="2"/>
              </a:rPr>
              <a:t>embed’s</a:t>
            </a:r>
            <a:r>
              <a:rPr lang="en-US" dirty="0" smtClean="0">
                <a:sym typeface="Wingdings" panose="05000000000000000000" pitchFamily="2" charset="2"/>
              </a:rPr>
              <a:t> vector dimensions… unless you fine tune it let’s see how further you can go in that!</a:t>
            </a:r>
          </a:p>
          <a:p>
            <a:pPr marL="342900" indent="-342900">
              <a:buFontTx/>
              <a:buChar char="-"/>
            </a:pPr>
            <a:r>
              <a:rPr lang="en-US" dirty="0" smtClean="0">
                <a:sym typeface="Wingdings" panose="05000000000000000000" pitchFamily="2" charset="2"/>
              </a:rPr>
              <a:t>Resultant embeds = Position embeds + Semantic embeds are vectors of 512 dimension (still under constraint)</a:t>
            </a:r>
          </a:p>
          <a:p>
            <a:pPr marL="342900" indent="-342900">
              <a:buFontTx/>
              <a:buChar char="-"/>
            </a:pPr>
            <a:endParaRPr lang="en-US" dirty="0" smtClean="0">
              <a:sym typeface="Wingdings" panose="05000000000000000000" pitchFamily="2" charset="2"/>
            </a:endParaRPr>
          </a:p>
          <a:p>
            <a:pPr marL="342900" indent="-342900">
              <a:buFontTx/>
              <a:buChar char="-"/>
            </a:pPr>
            <a:endParaRPr lang="en-US" dirty="0"/>
          </a:p>
        </p:txBody>
      </p:sp>
    </p:spTree>
    <p:extLst>
      <p:ext uri="{BB962C8B-B14F-4D97-AF65-F5344CB8AC3E}">
        <p14:creationId xmlns:p14="http://schemas.microsoft.com/office/powerpoint/2010/main" val="3938363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a:t>Architecture</a:t>
            </a:r>
          </a:p>
        </p:txBody>
      </p:sp>
      <p:sp>
        <p:nvSpPr>
          <p:cNvPr id="6" name="AutoShape 2" descr="Sign-Up for Alerts | Winthrop 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4" name="Picture 13"/>
          <p:cNvPicPr>
            <a:picLocks noChangeAspect="1"/>
          </p:cNvPicPr>
          <p:nvPr/>
        </p:nvPicPr>
        <p:blipFill>
          <a:blip r:embed="rId2"/>
          <a:stretch>
            <a:fillRect/>
          </a:stretch>
        </p:blipFill>
        <p:spPr>
          <a:xfrm>
            <a:off x="3585240" y="1398484"/>
            <a:ext cx="4813060" cy="2524586"/>
          </a:xfrm>
          <a:prstGeom prst="rect">
            <a:avLst/>
          </a:prstGeom>
        </p:spPr>
      </p:pic>
      <p:cxnSp>
        <p:nvCxnSpPr>
          <p:cNvPr id="3" name="Straight Connector 2"/>
          <p:cNvCxnSpPr/>
          <p:nvPr/>
        </p:nvCxnSpPr>
        <p:spPr>
          <a:xfrm flipH="1">
            <a:off x="4680154" y="3667432"/>
            <a:ext cx="1779639" cy="0"/>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4680154" y="1769808"/>
            <a:ext cx="1" cy="1897624"/>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4680154" y="1769807"/>
            <a:ext cx="363794" cy="9833"/>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73413" y="1860102"/>
            <a:ext cx="3264742" cy="1554272"/>
          </a:xfrm>
          <a:prstGeom prst="rect">
            <a:avLst/>
          </a:prstGeom>
          <a:ln>
            <a:solidFill>
              <a:srgbClr val="00242E"/>
            </a:solidFill>
          </a:ln>
        </p:spPr>
        <p:txBody>
          <a:bodyPr wrap="square">
            <a:spAutoFit/>
          </a:bodyPr>
          <a:lstStyle/>
          <a:p>
            <a:pPr algn="r"/>
            <a:r>
              <a:rPr lang="en-US" dirty="0"/>
              <a:t>residual connection surrounds each main sub-layer </a:t>
            </a:r>
            <a:r>
              <a:rPr lang="en-US" dirty="0" smtClean="0"/>
              <a:t>to transport unprocessed information </a:t>
            </a:r>
            <a:r>
              <a:rPr lang="en-US" dirty="0"/>
              <a:t/>
            </a:r>
            <a:br>
              <a:rPr lang="en-US" dirty="0"/>
            </a:br>
            <a:endParaRPr lang="fr-FR" dirty="0"/>
          </a:p>
        </p:txBody>
      </p:sp>
      <p:sp>
        <p:nvSpPr>
          <p:cNvPr id="22" name="TextBox 21"/>
          <p:cNvSpPr txBox="1"/>
          <p:nvPr/>
        </p:nvSpPr>
        <p:spPr>
          <a:xfrm>
            <a:off x="5550308" y="4031226"/>
            <a:ext cx="1843774" cy="384721"/>
          </a:xfrm>
          <a:prstGeom prst="rect">
            <a:avLst/>
          </a:prstGeom>
          <a:noFill/>
          <a:ln>
            <a:solidFill>
              <a:srgbClr val="00242E"/>
            </a:solidFill>
          </a:ln>
        </p:spPr>
        <p:txBody>
          <a:bodyPr wrap="none" rtlCol="0">
            <a:spAutoFit/>
          </a:bodyPr>
          <a:lstStyle/>
          <a:p>
            <a:r>
              <a:rPr lang="en-US" dirty="0" smtClean="0"/>
              <a:t>8 embeds’ heads</a:t>
            </a:r>
            <a:endParaRPr lang="en-US" dirty="0"/>
          </a:p>
        </p:txBody>
      </p:sp>
      <p:sp>
        <p:nvSpPr>
          <p:cNvPr id="23" name="TextBox 22"/>
          <p:cNvSpPr txBox="1"/>
          <p:nvPr/>
        </p:nvSpPr>
        <p:spPr>
          <a:xfrm>
            <a:off x="5481241" y="905607"/>
            <a:ext cx="1877437" cy="384721"/>
          </a:xfrm>
          <a:prstGeom prst="rect">
            <a:avLst/>
          </a:prstGeom>
          <a:noFill/>
          <a:ln>
            <a:solidFill>
              <a:srgbClr val="00242E"/>
            </a:solidFill>
          </a:ln>
        </p:spPr>
        <p:txBody>
          <a:bodyPr wrap="none" rtlCol="0">
            <a:spAutoFit/>
          </a:bodyPr>
          <a:lstStyle/>
          <a:p>
            <a:r>
              <a:rPr lang="en-US" dirty="0" smtClean="0"/>
              <a:t>8 attention heads</a:t>
            </a:r>
            <a:endParaRPr lang="en-US" dirty="0"/>
          </a:p>
        </p:txBody>
      </p:sp>
      <p:sp>
        <p:nvSpPr>
          <p:cNvPr id="24" name="Left Arrow 23"/>
          <p:cNvSpPr/>
          <p:nvPr/>
        </p:nvSpPr>
        <p:spPr bwMode="gray">
          <a:xfrm>
            <a:off x="4031226" y="4080386"/>
            <a:ext cx="1450015" cy="286399"/>
          </a:xfrm>
          <a:prstGeom prst="leftArrow">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endParaRPr lang="fr-FR" sz="1600" dirty="0" smtClean="0">
              <a:solidFill>
                <a:schemeClr val="bg1"/>
              </a:solidFill>
              <a:latin typeface="+mj-lt"/>
              <a:ea typeface="SimSun" pitchFamily="2" charset="-122"/>
              <a:cs typeface="Arial" pitchFamily="34" charset="0"/>
            </a:endParaRPr>
          </a:p>
        </p:txBody>
      </p:sp>
      <p:sp>
        <p:nvSpPr>
          <p:cNvPr id="25" name="TextBox 24"/>
          <p:cNvSpPr txBox="1"/>
          <p:nvPr/>
        </p:nvSpPr>
        <p:spPr>
          <a:xfrm>
            <a:off x="173413" y="3885031"/>
            <a:ext cx="3975800" cy="677108"/>
          </a:xfrm>
          <a:prstGeom prst="rect">
            <a:avLst/>
          </a:prstGeom>
          <a:noFill/>
          <a:ln>
            <a:solidFill>
              <a:srgbClr val="00242E"/>
            </a:solidFill>
          </a:ln>
        </p:spPr>
        <p:txBody>
          <a:bodyPr wrap="square" rtlCol="0">
            <a:spAutoFit/>
          </a:bodyPr>
          <a:lstStyle/>
          <a:p>
            <a:r>
              <a:rPr lang="en-US" dirty="0" smtClean="0"/>
              <a:t>512 dimensions learned on 8 segments</a:t>
            </a:r>
          </a:p>
          <a:p>
            <a:r>
              <a:rPr lang="en-US" dirty="0" smtClean="0"/>
              <a:t>Parallelize computation</a:t>
            </a:r>
            <a:endParaRPr lang="en-US" dirty="0"/>
          </a:p>
        </p:txBody>
      </p:sp>
      <p:sp>
        <p:nvSpPr>
          <p:cNvPr id="26" name="Up Arrow 25"/>
          <p:cNvSpPr/>
          <p:nvPr/>
        </p:nvSpPr>
        <p:spPr bwMode="gray">
          <a:xfrm>
            <a:off x="6061429" y="3785406"/>
            <a:ext cx="717060" cy="304799"/>
          </a:xfrm>
          <a:prstGeom prst="upArrow">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endParaRPr lang="fr-FR" sz="1600" dirty="0" smtClean="0">
              <a:solidFill>
                <a:schemeClr val="bg1"/>
              </a:solidFill>
              <a:latin typeface="+mj-lt"/>
              <a:ea typeface="SimSun" pitchFamily="2" charset="-122"/>
              <a:cs typeface="Arial" pitchFamily="34" charset="0"/>
            </a:endParaRPr>
          </a:p>
        </p:txBody>
      </p:sp>
      <p:sp>
        <p:nvSpPr>
          <p:cNvPr id="27" name="Up Arrow 26"/>
          <p:cNvSpPr/>
          <p:nvPr/>
        </p:nvSpPr>
        <p:spPr bwMode="gray">
          <a:xfrm>
            <a:off x="6061429" y="1241168"/>
            <a:ext cx="717060" cy="304799"/>
          </a:xfrm>
          <a:prstGeom prst="upArrow">
            <a:avLst/>
          </a:prstGeom>
          <a:solidFill>
            <a:srgbClr val="00242E"/>
          </a:solidFill>
          <a:ln w="19050" algn="ctr">
            <a:noFill/>
            <a:round/>
            <a:headEnd/>
            <a:tailEnd/>
          </a:ln>
          <a:effectLst>
            <a:outerShdw dist="35921" dir="2700000" algn="ctr" rotWithShape="0">
              <a:srgbClr val="B4B4B4"/>
            </a:outerShdw>
          </a:effectLst>
        </p:spPr>
        <p:txBody>
          <a:bodyPr wrap="none" lIns="91854" tIns="45922" rIns="91854" bIns="45922" rtlCol="0" anchor="ctr"/>
          <a:lstStyle/>
          <a:p>
            <a:pPr algn="ctr" defTabSz="923925">
              <a:spcAft>
                <a:spcPct val="50000"/>
              </a:spcAft>
              <a:buClr>
                <a:srgbClr val="0099CC"/>
              </a:buClr>
              <a:buFont typeface="Wingdings" pitchFamily="2" charset="2"/>
              <a:buNone/>
            </a:pPr>
            <a:endParaRPr lang="fr-FR" sz="1600" dirty="0" smtClean="0">
              <a:solidFill>
                <a:schemeClr val="bg1"/>
              </a:solidFill>
              <a:latin typeface="+mj-lt"/>
              <a:ea typeface="SimSun" pitchFamily="2" charset="-122"/>
              <a:cs typeface="Arial" pitchFamily="34" charset="0"/>
            </a:endParaRPr>
          </a:p>
        </p:txBody>
      </p:sp>
    </p:spTree>
    <p:extLst>
      <p:ext uri="{BB962C8B-B14F-4D97-AF65-F5344CB8AC3E}">
        <p14:creationId xmlns:p14="http://schemas.microsoft.com/office/powerpoint/2010/main" val="3882915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B40B5CC2-C1D6-437C-A49D-731B1755C484}"/>
              </a:ext>
            </a:extLst>
          </p:cNvPr>
          <p:cNvSpPr>
            <a:spLocks noGrp="1"/>
          </p:cNvSpPr>
          <p:nvPr>
            <p:ph type="title"/>
          </p:nvPr>
        </p:nvSpPr>
        <p:spPr>
          <a:xfrm>
            <a:off x="173413" y="150139"/>
            <a:ext cx="6826460" cy="454106"/>
          </a:xfrm>
        </p:spPr>
        <p:txBody>
          <a:bodyPr/>
          <a:lstStyle/>
          <a:p>
            <a:r>
              <a:rPr lang="en-US" dirty="0" smtClean="0"/>
              <a:t>Attention mechanism</a:t>
            </a:r>
            <a:endParaRPr lang="en-US" dirty="0"/>
          </a:p>
        </p:txBody>
      </p:sp>
      <p:sp>
        <p:nvSpPr>
          <p:cNvPr id="6" name="AutoShape 2" descr="Sign-Up for Alerts | Winthrop 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 name="TextBox 1"/>
          <p:cNvSpPr txBox="1"/>
          <p:nvPr/>
        </p:nvSpPr>
        <p:spPr>
          <a:xfrm>
            <a:off x="0" y="706486"/>
            <a:ext cx="7393306" cy="5355312"/>
          </a:xfrm>
          <a:prstGeom prst="rect">
            <a:avLst/>
          </a:prstGeom>
          <a:noFill/>
        </p:spPr>
        <p:txBody>
          <a:bodyPr wrap="none" rtlCol="0">
            <a:spAutoFit/>
          </a:bodyPr>
          <a:lstStyle/>
          <a:p>
            <a:r>
              <a:rPr lang="fr-FR" dirty="0" smtClean="0"/>
              <a:t>X = (X1, X2,…, </a:t>
            </a:r>
            <a:r>
              <a:rPr lang="fr-FR" dirty="0" err="1" smtClean="0"/>
              <a:t>Xn</a:t>
            </a:r>
            <a:r>
              <a:rPr lang="fr-FR" dirty="0" smtClean="0"/>
              <a:t>) </a:t>
            </a:r>
            <a:r>
              <a:rPr lang="fr-FR" dirty="0" err="1" smtClean="0"/>
              <a:t>where</a:t>
            </a:r>
            <a:r>
              <a:rPr lang="fr-FR" dirty="0" smtClean="0"/>
              <a:t> </a:t>
            </a:r>
            <a:r>
              <a:rPr lang="fr-FR" dirty="0" err="1" smtClean="0"/>
              <a:t>Xk</a:t>
            </a:r>
            <a:r>
              <a:rPr lang="fr-FR" dirty="0" smtClean="0"/>
              <a:t> of </a:t>
            </a:r>
            <a:r>
              <a:rPr lang="fr-FR" dirty="0" err="1" smtClean="0"/>
              <a:t>dim</a:t>
            </a:r>
            <a:r>
              <a:rPr lang="fr-FR" dirty="0" smtClean="0"/>
              <a:t>(512, 1)</a:t>
            </a:r>
          </a:p>
          <a:p>
            <a:r>
              <a:rPr lang="fr-FR" dirty="0" err="1" smtClean="0"/>
              <a:t>Initialize</a:t>
            </a:r>
            <a:r>
              <a:rPr lang="fr-FR" dirty="0" smtClean="0"/>
              <a:t> </a:t>
            </a:r>
            <a:r>
              <a:rPr lang="fr-FR" dirty="0" err="1" smtClean="0"/>
              <a:t>Qw</a:t>
            </a:r>
            <a:r>
              <a:rPr lang="fr-FR" dirty="0" smtClean="0"/>
              <a:t>, </a:t>
            </a:r>
            <a:r>
              <a:rPr lang="fr-FR" dirty="0" err="1" smtClean="0"/>
              <a:t>Kw</a:t>
            </a:r>
            <a:r>
              <a:rPr lang="fr-FR" dirty="0" smtClean="0"/>
              <a:t>, </a:t>
            </a:r>
            <a:r>
              <a:rPr lang="fr-FR" dirty="0" err="1" smtClean="0"/>
              <a:t>Vw</a:t>
            </a:r>
            <a:r>
              <a:rPr lang="fr-FR" dirty="0" smtClean="0"/>
              <a:t> of </a:t>
            </a:r>
            <a:r>
              <a:rPr lang="fr-FR" dirty="0" err="1" smtClean="0"/>
              <a:t>dim</a:t>
            </a:r>
            <a:r>
              <a:rPr lang="fr-FR" dirty="0" smtClean="0"/>
              <a:t>(512, n)</a:t>
            </a:r>
          </a:p>
          <a:p>
            <a:r>
              <a:rPr lang="fr-FR" dirty="0" smtClean="0"/>
              <a:t>Q = </a:t>
            </a:r>
            <a:r>
              <a:rPr lang="fr-FR" dirty="0" err="1" smtClean="0"/>
              <a:t>X.Qw</a:t>
            </a:r>
            <a:endParaRPr lang="fr-FR" dirty="0" smtClean="0"/>
          </a:p>
          <a:p>
            <a:r>
              <a:rPr lang="fr-FR" dirty="0" smtClean="0"/>
              <a:t>K = </a:t>
            </a:r>
            <a:r>
              <a:rPr lang="fr-FR" dirty="0" err="1" smtClean="0"/>
              <a:t>X.Kw</a:t>
            </a:r>
            <a:endParaRPr lang="fr-FR" dirty="0" smtClean="0"/>
          </a:p>
          <a:p>
            <a:r>
              <a:rPr lang="fr-FR" dirty="0" smtClean="0"/>
              <a:t>V = </a:t>
            </a:r>
            <a:r>
              <a:rPr lang="fr-FR" dirty="0" err="1" smtClean="0"/>
              <a:t>X.Vw</a:t>
            </a:r>
            <a:endParaRPr lang="fr-FR" dirty="0" smtClean="0"/>
          </a:p>
          <a:p>
            <a:r>
              <a:rPr lang="fr-FR" dirty="0" err="1"/>
              <a:t>attention_scores</a:t>
            </a:r>
            <a:r>
              <a:rPr lang="fr-FR" dirty="0"/>
              <a:t> = </a:t>
            </a:r>
            <a:r>
              <a:rPr lang="fr-FR" dirty="0" smtClean="0"/>
              <a:t>Q.tr(K)/</a:t>
            </a:r>
            <a:r>
              <a:rPr lang="fr-FR" dirty="0" err="1" smtClean="0"/>
              <a:t>root</a:t>
            </a:r>
            <a:r>
              <a:rPr lang="fr-FR" dirty="0" smtClean="0"/>
              <a:t>(512) # square matrix of  </a:t>
            </a:r>
            <a:r>
              <a:rPr lang="fr-FR" dirty="0" err="1" smtClean="0"/>
              <a:t>dim</a:t>
            </a:r>
            <a:r>
              <a:rPr lang="fr-FR" dirty="0" smtClean="0"/>
              <a:t>(n, n)</a:t>
            </a:r>
          </a:p>
          <a:p>
            <a:r>
              <a:rPr lang="fr-FR" dirty="0" err="1" smtClean="0"/>
              <a:t>attention_scores</a:t>
            </a:r>
            <a:r>
              <a:rPr lang="fr-FR" dirty="0" smtClean="0"/>
              <a:t> = </a:t>
            </a:r>
            <a:r>
              <a:rPr lang="fr-FR" dirty="0" err="1" smtClean="0"/>
              <a:t>softmax</a:t>
            </a:r>
            <a:r>
              <a:rPr lang="fr-FR" dirty="0" smtClean="0"/>
              <a:t>(</a:t>
            </a:r>
            <a:r>
              <a:rPr lang="fr-FR" dirty="0" err="1" smtClean="0"/>
              <a:t>attention_scores</a:t>
            </a:r>
            <a:r>
              <a:rPr lang="fr-FR" dirty="0" smtClean="0"/>
              <a:t> by </a:t>
            </a:r>
            <a:r>
              <a:rPr lang="fr-FR" dirty="0" err="1" smtClean="0"/>
              <a:t>row</a:t>
            </a:r>
            <a:r>
              <a:rPr lang="fr-FR" dirty="0" smtClean="0"/>
              <a:t>)</a:t>
            </a:r>
          </a:p>
          <a:p>
            <a:endParaRPr lang="fr-FR" dirty="0"/>
          </a:p>
          <a:p>
            <a:r>
              <a:rPr lang="fr-FR" dirty="0" smtClean="0"/>
              <a:t>For </a:t>
            </a:r>
            <a:r>
              <a:rPr lang="fr-FR" dirty="0" err="1" smtClean="0"/>
              <a:t>each</a:t>
            </a:r>
            <a:r>
              <a:rPr lang="fr-FR" dirty="0" smtClean="0"/>
              <a:t> input k</a:t>
            </a:r>
          </a:p>
          <a:p>
            <a:r>
              <a:rPr lang="fr-FR" dirty="0" smtClean="0"/>
              <a:t>     </a:t>
            </a:r>
            <a:r>
              <a:rPr lang="fr-FR" dirty="0" err="1" smtClean="0"/>
              <a:t>attention_scores_kj</a:t>
            </a:r>
            <a:r>
              <a:rPr lang="fr-FR" dirty="0" smtClean="0"/>
              <a:t> = </a:t>
            </a:r>
            <a:r>
              <a:rPr lang="fr-FR" dirty="0" err="1" smtClean="0"/>
              <a:t>attention_scores</a:t>
            </a:r>
            <a:r>
              <a:rPr lang="fr-FR" dirty="0" smtClean="0"/>
              <a:t>[k, ]*V # square matrix of n by n</a:t>
            </a:r>
          </a:p>
          <a:p>
            <a:r>
              <a:rPr lang="fr-FR" dirty="0" smtClean="0"/>
              <a:t>     </a:t>
            </a:r>
            <a:r>
              <a:rPr lang="fr-FR" dirty="0" err="1" smtClean="0"/>
              <a:t>attention_scores_k</a:t>
            </a:r>
            <a:r>
              <a:rPr lang="fr-FR" dirty="0" smtClean="0"/>
              <a:t> = </a:t>
            </a:r>
            <a:r>
              <a:rPr lang="fr-FR" dirty="0" err="1" smtClean="0"/>
              <a:t>sum</a:t>
            </a:r>
            <a:r>
              <a:rPr lang="fr-FR" dirty="0" smtClean="0"/>
              <a:t>(</a:t>
            </a:r>
            <a:r>
              <a:rPr lang="fr-FR" dirty="0" err="1" smtClean="0"/>
              <a:t>attention_scores_kj</a:t>
            </a:r>
            <a:r>
              <a:rPr lang="fr-FR" dirty="0" smtClean="0"/>
              <a:t>[ , j] # </a:t>
            </a:r>
            <a:r>
              <a:rPr lang="fr-FR" dirty="0" err="1" smtClean="0"/>
              <a:t>vector</a:t>
            </a:r>
            <a:r>
              <a:rPr lang="fr-FR" dirty="0"/>
              <a:t> </a:t>
            </a:r>
            <a:r>
              <a:rPr lang="fr-FR" dirty="0" smtClean="0"/>
              <a:t>1 by n</a:t>
            </a:r>
          </a:p>
          <a:p>
            <a:endParaRPr lang="fr-FR" dirty="0"/>
          </a:p>
          <a:p>
            <a:r>
              <a:rPr lang="fr-FR" dirty="0" err="1" smtClean="0"/>
              <a:t>attention_scores</a:t>
            </a:r>
            <a:r>
              <a:rPr lang="fr-FR" dirty="0" smtClean="0"/>
              <a:t> = </a:t>
            </a:r>
            <a:r>
              <a:rPr lang="fr-FR" dirty="0" err="1" smtClean="0"/>
              <a:t>concatinate</a:t>
            </a:r>
            <a:r>
              <a:rPr lang="fr-FR" dirty="0" smtClean="0"/>
              <a:t>(</a:t>
            </a:r>
            <a:r>
              <a:rPr lang="fr-FR" dirty="0" err="1" smtClean="0"/>
              <a:t>attention_scores_k</a:t>
            </a:r>
            <a:r>
              <a:rPr lang="fr-FR" dirty="0" smtClean="0"/>
              <a:t>)*W #</a:t>
            </a:r>
            <a:r>
              <a:rPr lang="fr-FR" dirty="0" err="1" smtClean="0"/>
              <a:t>trained</a:t>
            </a:r>
            <a:r>
              <a:rPr lang="fr-FR" dirty="0" smtClean="0"/>
              <a:t> W</a:t>
            </a:r>
          </a:p>
          <a:p>
            <a:endParaRPr lang="fr-FR" dirty="0" smtClean="0"/>
          </a:p>
          <a:p>
            <a:endParaRPr lang="fr-FR" dirty="0" smtClean="0"/>
          </a:p>
          <a:p>
            <a:endParaRPr lang="fr-FR" dirty="0" smtClean="0"/>
          </a:p>
          <a:p>
            <a:r>
              <a:rPr lang="fr-FR" dirty="0"/>
              <a:t/>
            </a:r>
            <a:br>
              <a:rPr lang="fr-FR" dirty="0"/>
            </a:br>
            <a:endParaRPr lang="fr-FR" dirty="0"/>
          </a:p>
        </p:txBody>
      </p:sp>
    </p:spTree>
    <p:extLst>
      <p:ext uri="{BB962C8B-B14F-4D97-AF65-F5344CB8AC3E}">
        <p14:creationId xmlns:p14="http://schemas.microsoft.com/office/powerpoint/2010/main" val="31277987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R_METADATA_KEY" val="6f33ba52-15da-43fb-befd-21275849c9ee"/>
</p:tagLst>
</file>

<file path=ppt/theme/theme1.xml><?xml version="1.0" encoding="utf-8"?>
<a:theme xmlns:a="http://schemas.openxmlformats.org/drawingml/2006/main" name="Thème Office">
  <a:themeElements>
    <a:clrScheme name="axefinance_colors">
      <a:dk1>
        <a:srgbClr val="00242E"/>
      </a:dk1>
      <a:lt1>
        <a:sysClr val="window" lastClr="FFFFFF"/>
      </a:lt1>
      <a:dk2>
        <a:srgbClr val="00242E"/>
      </a:dk2>
      <a:lt2>
        <a:srgbClr val="EEECE1"/>
      </a:lt2>
      <a:accent1>
        <a:srgbClr val="5C92AB"/>
      </a:accent1>
      <a:accent2>
        <a:srgbClr val="FF6B00"/>
      </a:accent2>
      <a:accent3>
        <a:srgbClr val="00B1A5"/>
      </a:accent3>
      <a:accent4>
        <a:srgbClr val="C2B7AD"/>
      </a:accent4>
      <a:accent5>
        <a:srgbClr val="003366"/>
      </a:accent5>
      <a:accent6>
        <a:srgbClr val="FAC08F"/>
      </a:accent6>
      <a:hlink>
        <a:srgbClr val="00B1A5"/>
      </a:hlink>
      <a:folHlink>
        <a:srgbClr val="800080"/>
      </a:folHlink>
    </a:clrScheme>
    <a:fontScheme name="axefinance_font">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00242E"/>
        </a:solidFill>
        <a:ln w="19050" algn="ctr">
          <a:noFill/>
          <a:round/>
          <a:headEnd/>
          <a:tailEnd/>
        </a:ln>
        <a:effectLst>
          <a:outerShdw dist="35921" dir="2700000" algn="ctr" rotWithShape="0">
            <a:srgbClr val="B4B4B4"/>
          </a:outerShdw>
        </a:effectLst>
      </a:spPr>
      <a:bodyPr wrap="none" lIns="91854" tIns="45922" rIns="91854" bIns="45922" anchor="ctr"/>
      <a:lstStyle>
        <a:defPPr defTabSz="923925">
          <a:spcAft>
            <a:spcPct val="50000"/>
          </a:spcAft>
          <a:buClr>
            <a:srgbClr val="0099CC"/>
          </a:buClr>
          <a:buFont typeface="Wingdings" pitchFamily="2" charset="2"/>
          <a:buNone/>
          <a:defRPr sz="1600" dirty="0" smtClean="0">
            <a:solidFill>
              <a:schemeClr val="bg1"/>
            </a:solidFill>
            <a:latin typeface="+mj-lt"/>
            <a:ea typeface="SimSun" pitchFamily="2" charset="-122"/>
            <a:cs typeface="Arial" pitchFamily="34" charset="0"/>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xe_finance_ppt_template_2019.pptx" id="{4A3994FE-8C76-4EBB-8E64-8AC4E1B821A3}" vid="{18B1E3D0-039C-4036-8AC9-948432DCA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CP Technical Architecture" ma:contentTypeID="0x01010039628D09077AAE4192FE679527C1972A000A0E924F64721F4789BF19F94747FBF7" ma:contentTypeVersion="1" ma:contentTypeDescription="ACP Technical Architecture" ma:contentTypeScope="" ma:versionID="8ffa521f3167a65852c03049b5a3b10a">
  <xsd:schema xmlns:xsd="http://www.w3.org/2001/XMLSchema" xmlns:xs="http://www.w3.org/2001/XMLSchema" xmlns:p="http://schemas.microsoft.com/office/2006/metadata/properties" targetNamespace="http://schemas.microsoft.com/office/2006/metadata/properties" ma:root="true" ma:fieldsID="972445cd6a465eed4766ccf169b7a7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11C499-0666-4F2E-8054-256F1959B3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D9420A4-53A4-4D65-A95E-8FAE9AC07EEC}">
  <ds:schemaRefs>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 ds:uri="http://schemas.openxmlformats.org/package/2006/metadata/core-properties"/>
  </ds:schemaRefs>
</ds:datastoreItem>
</file>

<file path=customXml/itemProps3.xml><?xml version="1.0" encoding="utf-8"?>
<ds:datastoreItem xmlns:ds="http://schemas.openxmlformats.org/officeDocument/2006/customXml" ds:itemID="{4B4C0476-D2E3-4E5B-9683-8A319BDFA7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axe_finance_ppt_template_2019</Template>
  <TotalTime>0</TotalTime>
  <Words>421</Words>
  <Application>Microsoft Office PowerPoint</Application>
  <PresentationFormat>On-screen Show (16:9)</PresentationFormat>
  <Paragraphs>77</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SimSun</vt:lpstr>
      <vt:lpstr>Arial</vt:lpstr>
      <vt:lpstr>Calibri</vt:lpstr>
      <vt:lpstr>Segoe UI</vt:lpstr>
      <vt:lpstr>Tahoma</vt:lpstr>
      <vt:lpstr>Tw Cen MT</vt:lpstr>
      <vt:lpstr>Wingdings</vt:lpstr>
      <vt:lpstr>Thème Office</vt:lpstr>
      <vt:lpstr>Attention is all you need</vt:lpstr>
      <vt:lpstr>Architecture</vt:lpstr>
      <vt:lpstr>Architecture</vt:lpstr>
      <vt:lpstr>Input embedding</vt:lpstr>
      <vt:lpstr>Architecture</vt:lpstr>
      <vt:lpstr>Embed position: unit sphere</vt:lpstr>
      <vt:lpstr>Embed position</vt:lpstr>
      <vt:lpstr>Architecture</vt:lpstr>
      <vt:lpstr>Attention mechanism</vt:lpstr>
      <vt:lpstr>Architecture</vt:lpstr>
      <vt:lpstr> Post-layer normalization  </vt:lpstr>
      <vt:lpstr>Architecture</vt:lpstr>
      <vt:lpstr>feedforward network</vt:lpstr>
      <vt:lpstr>BERT architecture</vt:lpstr>
      <vt:lpstr>BERT pre-trained  models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an end-to-end  Lending digitalization </dc:title>
  <dc:subject>Microsoft Dynamics</dc:subject>
  <dc:creator/>
  <cp:lastModifiedBy/>
  <cp:revision>11</cp:revision>
  <dcterms:created xsi:type="dcterms:W3CDTF">2020-04-13T10:35:45Z</dcterms:created>
  <dcterms:modified xsi:type="dcterms:W3CDTF">2021-03-25T09:09:03Z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0x01010039628D09077AAE4192FE679527C1972A000A0E924F64721F4789BF19F94747FBF7</vt:lpwstr>
  </property>
  <property fmtid="{D5CDD505-2E9C-101B-9397-08002B2CF9AE}" pid="3" name="TaxKeyword">
    <vt:lpwstr/>
  </property>
  <property fmtid="{D5CDD505-2E9C-101B-9397-08002B2CF9AE}" pid="4" name="Audiences">
    <vt:lpwstr/>
  </property>
  <property fmtid="{D5CDD505-2E9C-101B-9397-08002B2CF9AE}" pid="5" name="Products">
    <vt:lpwstr>11003;#Microsoft Dynamics CRM|835909d0-a755-41ff-93cd-f5207c609ef5</vt:lpwstr>
  </property>
  <property fmtid="{D5CDD505-2E9C-101B-9397-08002B2CF9AE}" pid="6" name="Capabilities">
    <vt:lpwstr/>
  </property>
  <property fmtid="{D5CDD505-2E9C-101B-9397-08002B2CF9AE}" pid="7" name="Region">
    <vt:lpwstr/>
  </property>
  <property fmtid="{D5CDD505-2E9C-101B-9397-08002B2CF9AE}" pid="8" name="Segments">
    <vt:lpwstr/>
  </property>
  <property fmtid="{D5CDD505-2E9C-101B-9397-08002B2CF9AE}" pid="9" name="Confidentiality">
    <vt:lpwstr>21;#Microsoft confidential|461efa83-0283-486a-a8d5-943328f3693f</vt:lpwstr>
  </property>
  <property fmtid="{D5CDD505-2E9C-101B-9397-08002B2CF9AE}" pid="10" name="ActivitiesAndPrograms">
    <vt:lpwstr/>
  </property>
  <property fmtid="{D5CDD505-2E9C-101B-9397-08002B2CF9AE}" pid="11" name="Partners">
    <vt:lpwstr/>
  </property>
  <property fmtid="{D5CDD505-2E9C-101B-9397-08002B2CF9AE}" pid="12" name="Groups">
    <vt:lpwstr/>
  </property>
  <property fmtid="{D5CDD505-2E9C-101B-9397-08002B2CF9AE}" pid="13" name="Topics">
    <vt:lpwstr/>
  </property>
  <property fmtid="{D5CDD505-2E9C-101B-9397-08002B2CF9AE}" pid="14" name="Industries">
    <vt:lpwstr/>
  </property>
  <property fmtid="{D5CDD505-2E9C-101B-9397-08002B2CF9AE}" pid="15" name="Roles">
    <vt:lpwstr/>
  </property>
  <property fmtid="{D5CDD505-2E9C-101B-9397-08002B2CF9AE}" pid="16" name="SMSGDomain">
    <vt:lpwstr>13153;#Microsoft Business Solutions|659377a4-c7bd-435e-b683-bdae8524bc80</vt:lpwstr>
  </property>
  <property fmtid="{D5CDD505-2E9C-101B-9397-08002B2CF9AE}" pid="17" name="Competitors">
    <vt:lpwstr/>
  </property>
  <property fmtid="{D5CDD505-2E9C-101B-9397-08002B2CF9AE}" pid="18" name="BusinessArchitecture">
    <vt:lpwstr/>
  </property>
  <property fmtid="{D5CDD505-2E9C-101B-9397-08002B2CF9AE}" pid="19" name="_dlc_policyId">
    <vt:lpwstr/>
  </property>
  <property fmtid="{D5CDD505-2E9C-101B-9397-08002B2CF9AE}" pid="20" name="ItemRetentionFormula">
    <vt:lpwstr/>
  </property>
  <property fmtid="{D5CDD505-2E9C-101B-9397-08002B2CF9AE}" pid="21" name="ItemType">
    <vt:lpwstr>17197;#presentations|317da5a4-398e-4c38-b265-afd519770055;#10046;#presentation materials|7e967e7d-c50c-4512-9142-b60809a45202;#10070;#presentation slides|3ba3fe7b-e0a0-4921-8b33-d25a05c69d10</vt:lpwstr>
  </property>
  <property fmtid="{D5CDD505-2E9C-101B-9397-08002B2CF9AE}" pid="22" name="LastUpdatedByBatchTagging">
    <vt:bool>false</vt:bool>
  </property>
  <property fmtid="{D5CDD505-2E9C-101B-9397-08002B2CF9AE}" pid="23" name="Languages">
    <vt:lpwstr>10056;#English|cb91f272-ce4d-4a7e-9bbf-78b58e3d188d</vt:lpwstr>
  </property>
  <property fmtid="{D5CDD505-2E9C-101B-9397-08002B2CF9AE}" pid="24" name="_dlc_DocIdItemGuid">
    <vt:lpwstr>96a361e4-1184-4ff7-98c3-42af9c43dcd0</vt:lpwstr>
  </property>
  <property fmtid="{D5CDD505-2E9C-101B-9397-08002B2CF9AE}" pid="25" name="WorkflowCreationPath">
    <vt:lpwstr>a2444f68-e94d-4cad-9dda-8c5779e7fca4,2;</vt:lpwstr>
  </property>
  <property fmtid="{D5CDD505-2E9C-101B-9397-08002B2CF9AE}" pid="26" name="SMSGTags">
    <vt:lpwstr/>
  </property>
  <property fmtid="{D5CDD505-2E9C-101B-9397-08002B2CF9AE}" pid="27" name="EnterpriseDomainTags">
    <vt:lpwstr/>
  </property>
  <property fmtid="{D5CDD505-2E9C-101B-9397-08002B2CF9AE}" pid="28" name="EnterpriseDomainTagsTaxHTField0">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DocumentDescription">
    <vt:lpwstr>Dynamics CRM TDM deck is an all-encompassing presentation providing a technical overview of Microsoft Dynamics CRM. Further sections within the deck drill into specific topics that contain detailed technical information needed for influencing the technica</vt:lpwstr>
  </property>
  <property fmtid="{D5CDD505-2E9C-101B-9397-08002B2CF9AE}" pid="32" name="_dlc_DocId">
    <vt:lpwstr>KC00-15-182362</vt:lpwstr>
  </property>
  <property fmtid="{D5CDD505-2E9C-101B-9397-08002B2CF9AE}" pid="33" name="Thumbnail1">
    <vt:lpwstr>, </vt:lpwstr>
  </property>
  <property fmtid="{D5CDD505-2E9C-101B-9397-08002B2CF9AE}" pid="34" name="WorkflowChangePath">
    <vt:lpwstr>d3765c0c-e2b5-4307-934b-d5d862e93ab3,2;d3765c0c-e2b5-4307-934b-d5d862e93ab3,2;d3765c0c-e2b5-4307-934b-d5d862e93ab3,5;d3765c0c-e2b5-4307-934b-d5d862e93ab3,10;d3765c0c-e2b5-4307-934b-d5d862e93ab3,14;d3765c0c-e2b5-4307-934b-d5d862e93ab3,53;d3765c0c-e2b5-4307</vt:lpwstr>
  </property>
  <property fmtid="{D5CDD505-2E9C-101B-9397-08002B2CF9AE}" pid="35" name="messageframeworktype">
    <vt:lpwstr/>
  </property>
  <property fmtid="{D5CDD505-2E9C-101B-9397-08002B2CF9AE}" pid="36" name="_dlc_DocIdUrl">
    <vt:lpwstr>http://infopedia/docstore/_layouts/DocIdRedir.aspx?ID=KC00-15-182362, KC00-15-182362</vt:lpwstr>
  </property>
  <property fmtid="{D5CDD505-2E9C-101B-9397-08002B2CF9AE}" pid="37" name="ItemTypeTaxHTField0">
    <vt:lpwstr/>
  </property>
</Properties>
</file>