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HK Grotesk Bold" charset="1" panose="00000800000000000000"/>
      <p:regular r:id="rId19"/>
    </p:embeddedFont>
    <p:embeddedFont>
      <p:font typeface="HK Grotesk Medium" charset="1" panose="00000600000000000000"/>
      <p:regular r:id="rId20"/>
    </p:embeddedFont>
    <p:embeddedFont>
      <p:font typeface="HK Grotesk Light" charset="1" panose="00000400000000000000"/>
      <p:regular r:id="rId21"/>
    </p:embeddedFont>
    <p:embeddedFont>
      <p:font typeface="HK Grotesk Semi-Bold" charset="1" panose="00000700000000000000"/>
      <p:regular r:id="rId22"/>
    </p:embeddedFont>
    <p:embeddedFont>
      <p:font typeface="Canva Sans Bold" charset="1" panose="020B0803030501040103"/>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02020"/>
        </a:solidFill>
      </p:bgPr>
    </p:bg>
    <p:spTree>
      <p:nvGrpSpPr>
        <p:cNvPr id="1" name=""/>
        <p:cNvGrpSpPr/>
        <p:nvPr/>
      </p:nvGrpSpPr>
      <p:grpSpPr>
        <a:xfrm>
          <a:off x="0" y="0"/>
          <a:ext cx="0" cy="0"/>
          <a:chOff x="0" y="0"/>
          <a:chExt cx="0" cy="0"/>
        </a:xfrm>
      </p:grpSpPr>
      <p:sp>
        <p:nvSpPr>
          <p:cNvPr name="AutoShape 2" id="2"/>
          <p:cNvSpPr/>
          <p:nvPr/>
        </p:nvSpPr>
        <p:spPr>
          <a:xfrm rot="0">
            <a:off x="16967853" y="-269698"/>
            <a:ext cx="1320147" cy="10726946"/>
          </a:xfrm>
          <a:prstGeom prst="rect">
            <a:avLst/>
          </a:prstGeom>
          <a:solidFill>
            <a:srgbClr val="FFFFFF"/>
          </a:solidFill>
        </p:spPr>
      </p:sp>
      <p:sp>
        <p:nvSpPr>
          <p:cNvPr name="AutoShape 3" id="3"/>
          <p:cNvSpPr/>
          <p:nvPr/>
        </p:nvSpPr>
        <p:spPr>
          <a:xfrm rot="0">
            <a:off x="-338123" y="9248775"/>
            <a:ext cx="17305975" cy="9525"/>
          </a:xfrm>
          <a:prstGeom prst="rect">
            <a:avLst/>
          </a:prstGeom>
          <a:solidFill>
            <a:srgbClr val="FFFFFF">
              <a:alpha val="19608"/>
            </a:srgbClr>
          </a:solidFill>
        </p:spPr>
      </p:sp>
      <p:sp>
        <p:nvSpPr>
          <p:cNvPr name="AutoShape 4" id="4"/>
          <p:cNvSpPr/>
          <p:nvPr/>
        </p:nvSpPr>
        <p:spPr>
          <a:xfrm rot="0">
            <a:off x="16967853" y="9248775"/>
            <a:ext cx="1320147" cy="9525"/>
          </a:xfrm>
          <a:prstGeom prst="rect">
            <a:avLst/>
          </a:prstGeom>
          <a:solidFill>
            <a:srgbClr val="202020">
              <a:alpha val="19608"/>
            </a:srgbClr>
          </a:solidFill>
        </p:spPr>
      </p:sp>
      <p:grpSp>
        <p:nvGrpSpPr>
          <p:cNvPr name="Group 5" id="5"/>
          <p:cNvGrpSpPr/>
          <p:nvPr/>
        </p:nvGrpSpPr>
        <p:grpSpPr>
          <a:xfrm rot="0">
            <a:off x="17347818" y="9689294"/>
            <a:ext cx="560217" cy="196047"/>
            <a:chOff x="0" y="0"/>
            <a:chExt cx="1226641" cy="429260"/>
          </a:xfrm>
        </p:grpSpPr>
        <p:sp>
          <p:nvSpPr>
            <p:cNvPr name="Freeform 6" id="6"/>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202020"/>
            </a:solidFill>
          </p:spPr>
        </p:sp>
      </p:grpSp>
      <p:sp>
        <p:nvSpPr>
          <p:cNvPr name="TextBox 7" id="7"/>
          <p:cNvSpPr txBox="true"/>
          <p:nvPr/>
        </p:nvSpPr>
        <p:spPr>
          <a:xfrm rot="0">
            <a:off x="12156280" y="460403"/>
            <a:ext cx="4811572" cy="4386093"/>
          </a:xfrm>
          <a:prstGeom prst="rect">
            <a:avLst/>
          </a:prstGeom>
        </p:spPr>
        <p:txBody>
          <a:bodyPr anchor="t" rtlCol="false" tIns="0" lIns="0" bIns="0" rIns="0">
            <a:spAutoFit/>
          </a:bodyPr>
          <a:lstStyle/>
          <a:p>
            <a:pPr algn="ctr">
              <a:lnSpc>
                <a:spcPts val="34671"/>
              </a:lnSpc>
            </a:pPr>
            <a:r>
              <a:rPr lang="en-US" sz="28892" spc="-2542">
                <a:solidFill>
                  <a:srgbClr val="FFFFFF">
                    <a:alpha val="14902"/>
                  </a:srgbClr>
                </a:solidFill>
                <a:latin typeface="HK Grotesk Bold"/>
              </a:rPr>
              <a:t>01</a:t>
            </a:r>
          </a:p>
        </p:txBody>
      </p:sp>
      <p:grpSp>
        <p:nvGrpSpPr>
          <p:cNvPr name="Group 8" id="8"/>
          <p:cNvGrpSpPr/>
          <p:nvPr/>
        </p:nvGrpSpPr>
        <p:grpSpPr>
          <a:xfrm rot="0">
            <a:off x="1028700" y="2240667"/>
            <a:ext cx="11811944" cy="5805667"/>
            <a:chOff x="0" y="0"/>
            <a:chExt cx="15749258" cy="7740889"/>
          </a:xfrm>
        </p:grpSpPr>
        <p:sp>
          <p:nvSpPr>
            <p:cNvPr name="TextBox 9" id="9"/>
            <p:cNvSpPr txBox="true"/>
            <p:nvPr/>
          </p:nvSpPr>
          <p:spPr>
            <a:xfrm rot="0">
              <a:off x="0" y="1043782"/>
              <a:ext cx="15749258" cy="3260398"/>
            </a:xfrm>
            <a:prstGeom prst="rect">
              <a:avLst/>
            </a:prstGeom>
          </p:spPr>
          <p:txBody>
            <a:bodyPr anchor="t" rtlCol="false" tIns="0" lIns="0" bIns="0" rIns="0">
              <a:spAutoFit/>
            </a:bodyPr>
            <a:lstStyle/>
            <a:p>
              <a:pPr algn="l">
                <a:lnSpc>
                  <a:spcPts val="9600"/>
                </a:lnSpc>
              </a:pPr>
              <a:r>
                <a:rPr lang="en-US" sz="8000">
                  <a:solidFill>
                    <a:srgbClr val="FFFFFF"/>
                  </a:solidFill>
                  <a:latin typeface="HK Grotesk Medium"/>
                </a:rPr>
                <a:t>Student Management System</a:t>
              </a:r>
            </a:p>
          </p:txBody>
        </p:sp>
        <p:sp>
          <p:nvSpPr>
            <p:cNvPr name="TextBox 10" id="10"/>
            <p:cNvSpPr txBox="true"/>
            <p:nvPr/>
          </p:nvSpPr>
          <p:spPr>
            <a:xfrm rot="0">
              <a:off x="0" y="-47625"/>
              <a:ext cx="9636101" cy="524972"/>
            </a:xfrm>
            <a:prstGeom prst="rect">
              <a:avLst/>
            </a:prstGeom>
          </p:spPr>
          <p:txBody>
            <a:bodyPr anchor="t" rtlCol="false" tIns="0" lIns="0" bIns="0" rIns="0">
              <a:spAutoFit/>
            </a:bodyPr>
            <a:lstStyle/>
            <a:p>
              <a:pPr algn="l">
                <a:lnSpc>
                  <a:spcPts val="3359"/>
                </a:lnSpc>
              </a:pPr>
              <a:r>
                <a:rPr lang="en-US" sz="2400">
                  <a:solidFill>
                    <a:srgbClr val="FFFFFF"/>
                  </a:solidFill>
                  <a:latin typeface="HK Grotesk Light"/>
                </a:rPr>
                <a:t>DATA STRUCTURE PROJECT</a:t>
              </a:r>
            </a:p>
          </p:txBody>
        </p:sp>
        <p:sp>
          <p:nvSpPr>
            <p:cNvPr name="TextBox 11" id="11"/>
            <p:cNvSpPr txBox="true"/>
            <p:nvPr/>
          </p:nvSpPr>
          <p:spPr>
            <a:xfrm rot="0">
              <a:off x="0" y="4825604"/>
              <a:ext cx="13180705" cy="2915285"/>
            </a:xfrm>
            <a:prstGeom prst="rect">
              <a:avLst/>
            </a:prstGeom>
          </p:spPr>
          <p:txBody>
            <a:bodyPr anchor="t" rtlCol="false" tIns="0" lIns="0" bIns="0" rIns="0">
              <a:spAutoFit/>
            </a:bodyPr>
            <a:lstStyle/>
            <a:p>
              <a:pPr algn="l">
                <a:lnSpc>
                  <a:spcPts val="5880"/>
                </a:lnSpc>
              </a:pPr>
              <a:r>
                <a:rPr lang="en-US" sz="4200">
                  <a:solidFill>
                    <a:srgbClr val="FFFFFF"/>
                  </a:solidFill>
                  <a:latin typeface="HK Grotesk Medium"/>
                </a:rPr>
                <a:t>Alif - 2702364950</a:t>
              </a:r>
            </a:p>
            <a:p>
              <a:pPr algn="l">
                <a:lnSpc>
                  <a:spcPts val="5880"/>
                </a:lnSpc>
              </a:pPr>
              <a:r>
                <a:rPr lang="en-US" sz="4200">
                  <a:solidFill>
                    <a:srgbClr val="FFFFFF"/>
                  </a:solidFill>
                  <a:latin typeface="HK Grotesk Medium"/>
                </a:rPr>
                <a:t>Suwandi - 2702350775</a:t>
              </a:r>
            </a:p>
            <a:p>
              <a:pPr algn="l">
                <a:lnSpc>
                  <a:spcPts val="5880"/>
                </a:lnSpc>
              </a:pPr>
              <a:r>
                <a:rPr lang="en-US" sz="4200">
                  <a:solidFill>
                    <a:srgbClr val="FFFFFF"/>
                  </a:solidFill>
                  <a:latin typeface="HK Grotesk Medium"/>
                </a:rPr>
                <a:t>Rheynorich -2702350724</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grpSp>
        <p:nvGrpSpPr>
          <p:cNvPr name="Group 7" id="7"/>
          <p:cNvGrpSpPr/>
          <p:nvPr/>
        </p:nvGrpSpPr>
        <p:grpSpPr>
          <a:xfrm rot="0">
            <a:off x="468483" y="5045477"/>
            <a:ext cx="560217" cy="196047"/>
            <a:chOff x="0" y="0"/>
            <a:chExt cx="1226641" cy="429260"/>
          </a:xfrm>
        </p:grpSpPr>
        <p:sp>
          <p:nvSpPr>
            <p:cNvPr name="Freeform 8" id="8"/>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Freeform 9" id="9"/>
          <p:cNvSpPr/>
          <p:nvPr/>
        </p:nvSpPr>
        <p:spPr>
          <a:xfrm flipH="false" flipV="false" rot="0">
            <a:off x="1823219" y="1822479"/>
            <a:ext cx="7583990" cy="282673"/>
          </a:xfrm>
          <a:custGeom>
            <a:avLst/>
            <a:gdLst/>
            <a:ahLst/>
            <a:cxnLst/>
            <a:rect r="r" b="b" t="t" l="l"/>
            <a:pathLst>
              <a:path h="282673" w="7583990">
                <a:moveTo>
                  <a:pt x="0" y="0"/>
                </a:moveTo>
                <a:lnTo>
                  <a:pt x="7583990" y="0"/>
                </a:lnTo>
                <a:lnTo>
                  <a:pt x="7583990" y="282673"/>
                </a:lnTo>
                <a:lnTo>
                  <a:pt x="0" y="282673"/>
                </a:lnTo>
                <a:lnTo>
                  <a:pt x="0" y="0"/>
                </a:lnTo>
                <a:close/>
              </a:path>
            </a:pathLst>
          </a:custGeom>
          <a:blipFill>
            <a:blip r:embed="rId2"/>
            <a:stretch>
              <a:fillRect l="0" t="-20934" r="0" b="0"/>
            </a:stretch>
          </a:blipFill>
        </p:spPr>
      </p:sp>
      <p:sp>
        <p:nvSpPr>
          <p:cNvPr name="Freeform 10" id="10"/>
          <p:cNvSpPr/>
          <p:nvPr/>
        </p:nvSpPr>
        <p:spPr>
          <a:xfrm flipH="false" flipV="false" rot="0">
            <a:off x="1823219" y="2157293"/>
            <a:ext cx="7583990" cy="259810"/>
          </a:xfrm>
          <a:custGeom>
            <a:avLst/>
            <a:gdLst/>
            <a:ahLst/>
            <a:cxnLst/>
            <a:rect r="r" b="b" t="t" l="l"/>
            <a:pathLst>
              <a:path h="259810" w="7583990">
                <a:moveTo>
                  <a:pt x="0" y="0"/>
                </a:moveTo>
                <a:lnTo>
                  <a:pt x="7583990" y="0"/>
                </a:lnTo>
                <a:lnTo>
                  <a:pt x="7583990" y="259811"/>
                </a:lnTo>
                <a:lnTo>
                  <a:pt x="0" y="259811"/>
                </a:lnTo>
                <a:lnTo>
                  <a:pt x="0" y="0"/>
                </a:lnTo>
                <a:close/>
              </a:path>
            </a:pathLst>
          </a:custGeom>
          <a:blipFill>
            <a:blip r:embed="rId3"/>
            <a:stretch>
              <a:fillRect l="0" t="0" r="0" b="0"/>
            </a:stretch>
          </a:blipFill>
        </p:spPr>
      </p:sp>
      <p:sp>
        <p:nvSpPr>
          <p:cNvPr name="Freeform 11" id="11"/>
          <p:cNvSpPr/>
          <p:nvPr/>
        </p:nvSpPr>
        <p:spPr>
          <a:xfrm flipH="false" flipV="false" rot="0">
            <a:off x="1823219" y="3406627"/>
            <a:ext cx="7583990" cy="2118520"/>
          </a:xfrm>
          <a:custGeom>
            <a:avLst/>
            <a:gdLst/>
            <a:ahLst/>
            <a:cxnLst/>
            <a:rect r="r" b="b" t="t" l="l"/>
            <a:pathLst>
              <a:path h="2118520" w="7583990">
                <a:moveTo>
                  <a:pt x="0" y="0"/>
                </a:moveTo>
                <a:lnTo>
                  <a:pt x="7583990" y="0"/>
                </a:lnTo>
                <a:lnTo>
                  <a:pt x="7583990" y="2118520"/>
                </a:lnTo>
                <a:lnTo>
                  <a:pt x="0" y="2118520"/>
                </a:lnTo>
                <a:lnTo>
                  <a:pt x="0" y="0"/>
                </a:lnTo>
                <a:close/>
              </a:path>
            </a:pathLst>
          </a:custGeom>
          <a:blipFill>
            <a:blip r:embed="rId4"/>
            <a:stretch>
              <a:fillRect l="0" t="-62947" r="0" b="0"/>
            </a:stretch>
          </a:blipFill>
        </p:spPr>
      </p:sp>
      <p:sp>
        <p:nvSpPr>
          <p:cNvPr name="Freeform 12" id="12"/>
          <p:cNvSpPr/>
          <p:nvPr/>
        </p:nvSpPr>
        <p:spPr>
          <a:xfrm flipH="false" flipV="false" rot="0">
            <a:off x="1823219" y="6514671"/>
            <a:ext cx="7583990" cy="2451622"/>
          </a:xfrm>
          <a:custGeom>
            <a:avLst/>
            <a:gdLst/>
            <a:ahLst/>
            <a:cxnLst/>
            <a:rect r="r" b="b" t="t" l="l"/>
            <a:pathLst>
              <a:path h="2451622" w="7583990">
                <a:moveTo>
                  <a:pt x="0" y="0"/>
                </a:moveTo>
                <a:lnTo>
                  <a:pt x="7583990" y="0"/>
                </a:lnTo>
                <a:lnTo>
                  <a:pt x="7583990" y="2451622"/>
                </a:lnTo>
                <a:lnTo>
                  <a:pt x="0" y="2451622"/>
                </a:lnTo>
                <a:lnTo>
                  <a:pt x="0" y="0"/>
                </a:lnTo>
                <a:close/>
              </a:path>
            </a:pathLst>
          </a:custGeom>
          <a:blipFill>
            <a:blip r:embed="rId5"/>
            <a:stretch>
              <a:fillRect l="0" t="0" r="0" b="0"/>
            </a:stretch>
          </a:blipFill>
        </p:spPr>
      </p:sp>
      <p:sp>
        <p:nvSpPr>
          <p:cNvPr name="TextBox 13" id="13"/>
          <p:cNvSpPr txBox="true"/>
          <p:nvPr/>
        </p:nvSpPr>
        <p:spPr>
          <a:xfrm rot="0">
            <a:off x="1723809" y="550787"/>
            <a:ext cx="15366800" cy="946300"/>
          </a:xfrm>
          <a:prstGeom prst="rect">
            <a:avLst/>
          </a:prstGeom>
        </p:spPr>
        <p:txBody>
          <a:bodyPr anchor="t" rtlCol="false" tIns="0" lIns="0" bIns="0" rIns="0">
            <a:spAutoFit/>
          </a:bodyPr>
          <a:lstStyle/>
          <a:p>
            <a:pPr algn="ctr">
              <a:lnSpc>
                <a:spcPts val="7405"/>
              </a:lnSpc>
            </a:pPr>
            <a:r>
              <a:rPr lang="en-US" sz="6171">
                <a:solidFill>
                  <a:srgbClr val="202020"/>
                </a:solidFill>
                <a:latin typeface="HK Grotesk Semi-Bold"/>
              </a:rPr>
              <a:t>Testing</a:t>
            </a:r>
          </a:p>
        </p:txBody>
      </p:sp>
      <p:sp>
        <p:nvSpPr>
          <p:cNvPr name="Freeform 14" id="14"/>
          <p:cNvSpPr/>
          <p:nvPr/>
        </p:nvSpPr>
        <p:spPr>
          <a:xfrm flipH="false" flipV="false" rot="0">
            <a:off x="9778684" y="1822479"/>
            <a:ext cx="8298878" cy="552176"/>
          </a:xfrm>
          <a:custGeom>
            <a:avLst/>
            <a:gdLst/>
            <a:ahLst/>
            <a:cxnLst/>
            <a:rect r="r" b="b" t="t" l="l"/>
            <a:pathLst>
              <a:path h="552176" w="8298878">
                <a:moveTo>
                  <a:pt x="0" y="0"/>
                </a:moveTo>
                <a:lnTo>
                  <a:pt x="8298878" y="0"/>
                </a:lnTo>
                <a:lnTo>
                  <a:pt x="8298878" y="552175"/>
                </a:lnTo>
                <a:lnTo>
                  <a:pt x="0" y="552175"/>
                </a:lnTo>
                <a:lnTo>
                  <a:pt x="0" y="0"/>
                </a:lnTo>
                <a:close/>
              </a:path>
            </a:pathLst>
          </a:custGeom>
          <a:blipFill>
            <a:blip r:embed="rId6"/>
            <a:stretch>
              <a:fillRect l="0" t="0" r="0" b="0"/>
            </a:stretch>
          </a:blipFill>
        </p:spPr>
      </p:sp>
      <p:sp>
        <p:nvSpPr>
          <p:cNvPr name="Freeform 15" id="15"/>
          <p:cNvSpPr/>
          <p:nvPr/>
        </p:nvSpPr>
        <p:spPr>
          <a:xfrm flipH="false" flipV="false" rot="0">
            <a:off x="10629684" y="3393976"/>
            <a:ext cx="6629616" cy="3253331"/>
          </a:xfrm>
          <a:custGeom>
            <a:avLst/>
            <a:gdLst/>
            <a:ahLst/>
            <a:cxnLst/>
            <a:rect r="r" b="b" t="t" l="l"/>
            <a:pathLst>
              <a:path h="3253331" w="6629616">
                <a:moveTo>
                  <a:pt x="0" y="0"/>
                </a:moveTo>
                <a:lnTo>
                  <a:pt x="6629616" y="0"/>
                </a:lnTo>
                <a:lnTo>
                  <a:pt x="6629616" y="3253331"/>
                </a:lnTo>
                <a:lnTo>
                  <a:pt x="0" y="3253331"/>
                </a:lnTo>
                <a:lnTo>
                  <a:pt x="0" y="0"/>
                </a:lnTo>
                <a:close/>
              </a:path>
            </a:pathLst>
          </a:custGeom>
          <a:blipFill>
            <a:blip r:embed="rId7"/>
            <a:stretch>
              <a:fillRect l="-467" t="0" r="0" b="0"/>
            </a:stretch>
          </a:blipFill>
        </p:spPr>
      </p:sp>
      <p:sp>
        <p:nvSpPr>
          <p:cNvPr name="Freeform 16" id="16"/>
          <p:cNvSpPr/>
          <p:nvPr/>
        </p:nvSpPr>
        <p:spPr>
          <a:xfrm flipH="false" flipV="false" rot="0">
            <a:off x="10629684" y="6842205"/>
            <a:ext cx="6785464" cy="1982925"/>
          </a:xfrm>
          <a:custGeom>
            <a:avLst/>
            <a:gdLst/>
            <a:ahLst/>
            <a:cxnLst/>
            <a:rect r="r" b="b" t="t" l="l"/>
            <a:pathLst>
              <a:path h="1982925" w="6785464">
                <a:moveTo>
                  <a:pt x="0" y="0"/>
                </a:moveTo>
                <a:lnTo>
                  <a:pt x="6785464" y="0"/>
                </a:lnTo>
                <a:lnTo>
                  <a:pt x="6785464" y="1982925"/>
                </a:lnTo>
                <a:lnTo>
                  <a:pt x="0" y="1982925"/>
                </a:lnTo>
                <a:lnTo>
                  <a:pt x="0" y="0"/>
                </a:lnTo>
                <a:close/>
              </a:path>
            </a:pathLst>
          </a:custGeom>
          <a:blipFill>
            <a:blip r:embed="rId8"/>
            <a:stretch>
              <a:fillRect l="0" t="0" r="0" b="-1766"/>
            </a:stretch>
          </a:blipFill>
        </p:spPr>
      </p:sp>
      <p:sp>
        <p:nvSpPr>
          <p:cNvPr name="TextBox 17" id="17"/>
          <p:cNvSpPr txBox="true"/>
          <p:nvPr/>
        </p:nvSpPr>
        <p:spPr>
          <a:xfrm rot="0">
            <a:off x="11248249" y="2369479"/>
            <a:ext cx="4715144" cy="829785"/>
          </a:xfrm>
          <a:prstGeom prst="rect">
            <a:avLst/>
          </a:prstGeom>
        </p:spPr>
        <p:txBody>
          <a:bodyPr anchor="t" rtlCol="false" tIns="0" lIns="0" bIns="0" rIns="0">
            <a:spAutoFit/>
          </a:bodyPr>
          <a:lstStyle/>
          <a:p>
            <a:pPr algn="ctr">
              <a:lnSpc>
                <a:spcPts val="3342"/>
              </a:lnSpc>
            </a:pPr>
            <a:r>
              <a:rPr lang="en-US" sz="2387">
                <a:solidFill>
                  <a:srgbClr val="202020"/>
                </a:solidFill>
                <a:latin typeface="Canva Sans"/>
              </a:rPr>
              <a:t>0.0079241 second for adding</a:t>
            </a:r>
          </a:p>
          <a:p>
            <a:pPr algn="ctr">
              <a:lnSpc>
                <a:spcPts val="3342"/>
              </a:lnSpc>
            </a:pPr>
            <a:r>
              <a:rPr lang="en-US" sz="2387">
                <a:solidFill>
                  <a:srgbClr val="202020"/>
                </a:solidFill>
                <a:latin typeface="Canva Sans"/>
              </a:rPr>
              <a:t>0.0018579 second for searching</a:t>
            </a:r>
          </a:p>
        </p:txBody>
      </p:sp>
      <p:sp>
        <p:nvSpPr>
          <p:cNvPr name="TextBox 18" id="18"/>
          <p:cNvSpPr txBox="true"/>
          <p:nvPr/>
        </p:nvSpPr>
        <p:spPr>
          <a:xfrm rot="0">
            <a:off x="3596364" y="2537466"/>
            <a:ext cx="4280892" cy="789305"/>
          </a:xfrm>
          <a:prstGeom prst="rect">
            <a:avLst/>
          </a:prstGeom>
        </p:spPr>
        <p:txBody>
          <a:bodyPr anchor="t" rtlCol="false" tIns="0" lIns="0" bIns="0" rIns="0">
            <a:spAutoFit/>
          </a:bodyPr>
          <a:lstStyle/>
          <a:p>
            <a:pPr algn="ctr">
              <a:lnSpc>
                <a:spcPts val="3220"/>
              </a:lnSpc>
            </a:pPr>
            <a:r>
              <a:rPr lang="en-US" sz="2300">
                <a:solidFill>
                  <a:srgbClr val="202020"/>
                </a:solidFill>
                <a:latin typeface="Canva Sans"/>
              </a:rPr>
              <a:t>0.0108191 seconds for adding</a:t>
            </a:r>
          </a:p>
          <a:p>
            <a:pPr algn="ctr">
              <a:lnSpc>
                <a:spcPts val="3220"/>
              </a:lnSpc>
            </a:pPr>
            <a:r>
              <a:rPr lang="en-US" sz="2300">
                <a:solidFill>
                  <a:srgbClr val="202020"/>
                </a:solidFill>
                <a:latin typeface="Canva Sans"/>
              </a:rPr>
              <a:t>0.0017999 for searching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grpSp>
        <p:nvGrpSpPr>
          <p:cNvPr name="Group 7" id="7"/>
          <p:cNvGrpSpPr/>
          <p:nvPr/>
        </p:nvGrpSpPr>
        <p:grpSpPr>
          <a:xfrm rot="0">
            <a:off x="468483" y="5045477"/>
            <a:ext cx="560217" cy="196047"/>
            <a:chOff x="0" y="0"/>
            <a:chExt cx="1226641" cy="429260"/>
          </a:xfrm>
        </p:grpSpPr>
        <p:sp>
          <p:nvSpPr>
            <p:cNvPr name="Freeform 8" id="8"/>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Freeform 9" id="9"/>
          <p:cNvSpPr/>
          <p:nvPr/>
        </p:nvSpPr>
        <p:spPr>
          <a:xfrm flipH="false" flipV="false" rot="0">
            <a:off x="3943612" y="2474113"/>
            <a:ext cx="12177024" cy="729709"/>
          </a:xfrm>
          <a:custGeom>
            <a:avLst/>
            <a:gdLst/>
            <a:ahLst/>
            <a:cxnLst/>
            <a:rect r="r" b="b" t="t" l="l"/>
            <a:pathLst>
              <a:path h="729709" w="12177024">
                <a:moveTo>
                  <a:pt x="0" y="0"/>
                </a:moveTo>
                <a:lnTo>
                  <a:pt x="12177023" y="0"/>
                </a:lnTo>
                <a:lnTo>
                  <a:pt x="12177023" y="729709"/>
                </a:lnTo>
                <a:lnTo>
                  <a:pt x="0" y="729709"/>
                </a:lnTo>
                <a:lnTo>
                  <a:pt x="0" y="0"/>
                </a:lnTo>
                <a:close/>
              </a:path>
            </a:pathLst>
          </a:custGeom>
          <a:blipFill>
            <a:blip r:embed="rId2"/>
            <a:stretch>
              <a:fillRect l="0" t="0" r="0" b="0"/>
            </a:stretch>
          </a:blipFill>
        </p:spPr>
      </p:sp>
      <p:sp>
        <p:nvSpPr>
          <p:cNvPr name="Freeform 10" id="10"/>
          <p:cNvSpPr/>
          <p:nvPr/>
        </p:nvSpPr>
        <p:spPr>
          <a:xfrm flipH="false" flipV="false" rot="0">
            <a:off x="3740433" y="5892226"/>
            <a:ext cx="12380202" cy="773763"/>
          </a:xfrm>
          <a:custGeom>
            <a:avLst/>
            <a:gdLst/>
            <a:ahLst/>
            <a:cxnLst/>
            <a:rect r="r" b="b" t="t" l="l"/>
            <a:pathLst>
              <a:path h="773763" w="12380202">
                <a:moveTo>
                  <a:pt x="0" y="0"/>
                </a:moveTo>
                <a:lnTo>
                  <a:pt x="12380202" y="0"/>
                </a:lnTo>
                <a:lnTo>
                  <a:pt x="12380202" y="773762"/>
                </a:lnTo>
                <a:lnTo>
                  <a:pt x="0" y="773762"/>
                </a:lnTo>
                <a:lnTo>
                  <a:pt x="0" y="0"/>
                </a:lnTo>
                <a:close/>
              </a:path>
            </a:pathLst>
          </a:custGeom>
          <a:blipFill>
            <a:blip r:embed="rId3"/>
            <a:stretch>
              <a:fillRect l="0" t="0" r="0" b="0"/>
            </a:stretch>
          </a:blipFill>
        </p:spPr>
      </p:sp>
      <p:sp>
        <p:nvSpPr>
          <p:cNvPr name="TextBox 11" id="11"/>
          <p:cNvSpPr txBox="true"/>
          <p:nvPr/>
        </p:nvSpPr>
        <p:spPr>
          <a:xfrm rot="0">
            <a:off x="1723809" y="550787"/>
            <a:ext cx="15366800" cy="946300"/>
          </a:xfrm>
          <a:prstGeom prst="rect">
            <a:avLst/>
          </a:prstGeom>
        </p:spPr>
        <p:txBody>
          <a:bodyPr anchor="t" rtlCol="false" tIns="0" lIns="0" bIns="0" rIns="0">
            <a:spAutoFit/>
          </a:bodyPr>
          <a:lstStyle/>
          <a:p>
            <a:pPr algn="ctr">
              <a:lnSpc>
                <a:spcPts val="7405"/>
              </a:lnSpc>
            </a:pPr>
            <a:r>
              <a:rPr lang="en-US" sz="6171">
                <a:solidFill>
                  <a:srgbClr val="202020"/>
                </a:solidFill>
                <a:latin typeface="HK Grotesk Semi-Bold"/>
              </a:rPr>
              <a:t>Testing</a:t>
            </a:r>
          </a:p>
        </p:txBody>
      </p:sp>
      <p:sp>
        <p:nvSpPr>
          <p:cNvPr name="TextBox 12" id="12"/>
          <p:cNvSpPr txBox="true"/>
          <p:nvPr/>
        </p:nvSpPr>
        <p:spPr>
          <a:xfrm rot="0">
            <a:off x="6477603" y="3525316"/>
            <a:ext cx="6404938" cy="1060629"/>
          </a:xfrm>
          <a:prstGeom prst="rect">
            <a:avLst/>
          </a:prstGeom>
        </p:spPr>
        <p:txBody>
          <a:bodyPr anchor="t" rtlCol="false" tIns="0" lIns="0" bIns="0" rIns="0">
            <a:spAutoFit/>
          </a:bodyPr>
          <a:lstStyle/>
          <a:p>
            <a:pPr algn="ctr">
              <a:lnSpc>
                <a:spcPts val="4288"/>
              </a:lnSpc>
            </a:pPr>
            <a:r>
              <a:rPr lang="en-US" sz="3063">
                <a:solidFill>
                  <a:srgbClr val="202020"/>
                </a:solidFill>
                <a:latin typeface="Canva Sans"/>
              </a:rPr>
              <a:t>0.0346316 seconds for adding</a:t>
            </a:r>
          </a:p>
          <a:p>
            <a:pPr algn="ctr">
              <a:lnSpc>
                <a:spcPts val="4288"/>
              </a:lnSpc>
            </a:pPr>
            <a:r>
              <a:rPr lang="en-US" sz="3063">
                <a:solidFill>
                  <a:srgbClr val="202020"/>
                </a:solidFill>
                <a:latin typeface="Canva Sans"/>
              </a:rPr>
              <a:t>0.0085801  seconds for searching</a:t>
            </a:r>
          </a:p>
        </p:txBody>
      </p:sp>
      <p:sp>
        <p:nvSpPr>
          <p:cNvPr name="TextBox 13" id="13"/>
          <p:cNvSpPr txBox="true"/>
          <p:nvPr/>
        </p:nvSpPr>
        <p:spPr>
          <a:xfrm rot="0">
            <a:off x="6217338" y="6980313"/>
            <a:ext cx="6925469" cy="1180201"/>
          </a:xfrm>
          <a:prstGeom prst="rect">
            <a:avLst/>
          </a:prstGeom>
        </p:spPr>
        <p:txBody>
          <a:bodyPr anchor="t" rtlCol="false" tIns="0" lIns="0" bIns="0" rIns="0">
            <a:spAutoFit/>
          </a:bodyPr>
          <a:lstStyle/>
          <a:p>
            <a:pPr algn="ctr">
              <a:lnSpc>
                <a:spcPts val="4759"/>
              </a:lnSpc>
            </a:pPr>
            <a:r>
              <a:rPr lang="en-US" sz="3399">
                <a:solidFill>
                  <a:srgbClr val="202020"/>
                </a:solidFill>
                <a:latin typeface="Canva Sans"/>
              </a:rPr>
              <a:t>0.0356959 seconds for adding</a:t>
            </a:r>
          </a:p>
          <a:p>
            <a:pPr algn="ctr">
              <a:lnSpc>
                <a:spcPts val="4759"/>
              </a:lnSpc>
            </a:pPr>
            <a:r>
              <a:rPr lang="en-US" sz="3399">
                <a:solidFill>
                  <a:srgbClr val="202020"/>
                </a:solidFill>
                <a:latin typeface="Canva Sans"/>
              </a:rPr>
              <a:t>0.0186345 seconds for searching</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sp>
        <p:nvSpPr>
          <p:cNvPr name="TextBox 7" id="7"/>
          <p:cNvSpPr txBox="true"/>
          <p:nvPr/>
        </p:nvSpPr>
        <p:spPr>
          <a:xfrm rot="0">
            <a:off x="2431954" y="609669"/>
            <a:ext cx="14776528" cy="771459"/>
          </a:xfrm>
          <a:prstGeom prst="rect">
            <a:avLst/>
          </a:prstGeom>
        </p:spPr>
        <p:txBody>
          <a:bodyPr anchor="t" rtlCol="false" tIns="0" lIns="0" bIns="0" rIns="0">
            <a:spAutoFit/>
          </a:bodyPr>
          <a:lstStyle/>
          <a:p>
            <a:pPr algn="ctr">
              <a:lnSpc>
                <a:spcPts val="6299"/>
              </a:lnSpc>
            </a:pPr>
            <a:r>
              <a:rPr lang="en-US" sz="4500">
                <a:solidFill>
                  <a:srgbClr val="202020"/>
                </a:solidFill>
                <a:latin typeface="HK Grotesk Medium"/>
              </a:rPr>
              <a:t>Conclusion</a:t>
            </a:r>
          </a:p>
        </p:txBody>
      </p:sp>
      <p:grpSp>
        <p:nvGrpSpPr>
          <p:cNvPr name="Group 8" id="8"/>
          <p:cNvGrpSpPr/>
          <p:nvPr/>
        </p:nvGrpSpPr>
        <p:grpSpPr>
          <a:xfrm rot="0">
            <a:off x="468483" y="5045477"/>
            <a:ext cx="560217" cy="196047"/>
            <a:chOff x="0" y="0"/>
            <a:chExt cx="1226641" cy="429260"/>
          </a:xfrm>
        </p:grpSpPr>
        <p:sp>
          <p:nvSpPr>
            <p:cNvPr name="Freeform 9" id="9"/>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TextBox 10" id="10"/>
          <p:cNvSpPr txBox="true"/>
          <p:nvPr/>
        </p:nvSpPr>
        <p:spPr>
          <a:xfrm rot="0">
            <a:off x="2316006" y="2596477"/>
            <a:ext cx="15432235" cy="5379799"/>
          </a:xfrm>
          <a:prstGeom prst="rect">
            <a:avLst/>
          </a:prstGeom>
        </p:spPr>
        <p:txBody>
          <a:bodyPr anchor="t" rtlCol="false" tIns="0" lIns="0" bIns="0" rIns="0">
            <a:spAutoFit/>
          </a:bodyPr>
          <a:lstStyle/>
          <a:p>
            <a:pPr algn="ctr">
              <a:lnSpc>
                <a:spcPts val="4759"/>
              </a:lnSpc>
            </a:pPr>
            <a:r>
              <a:rPr lang="en-US" sz="3399">
                <a:solidFill>
                  <a:srgbClr val="202020"/>
                </a:solidFill>
                <a:latin typeface="Canva Sans"/>
              </a:rPr>
              <a:t>The choice between ArrayList and Hashmap depends on the specific requirements of the applications. For a smaller number of elements, and preserving order matters, ArrayList is sufficient. For larger number of elements or when fast lookup times are critical, HashMap is the more effective choice. In our program that typically requires efficient lookups by student ID , and may deal with growing number of students, HashMap is the better choice since it offers constant time for most operation ( adding, searching, removing), which can be useful for managing a large dataset efficiently</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202020"/>
        </a:solidFill>
      </p:bgPr>
    </p:bg>
    <p:spTree>
      <p:nvGrpSpPr>
        <p:cNvPr id="1" name=""/>
        <p:cNvGrpSpPr/>
        <p:nvPr/>
      </p:nvGrpSpPr>
      <p:grpSpPr>
        <a:xfrm>
          <a:off x="0" y="0"/>
          <a:ext cx="0" cy="0"/>
          <a:chOff x="0" y="0"/>
          <a:chExt cx="0" cy="0"/>
        </a:xfrm>
      </p:grpSpPr>
      <p:sp>
        <p:nvSpPr>
          <p:cNvPr name="AutoShape 2" id="2"/>
          <p:cNvSpPr/>
          <p:nvPr/>
        </p:nvSpPr>
        <p:spPr>
          <a:xfrm rot="0">
            <a:off x="-260322" y="1028700"/>
            <a:ext cx="19812056" cy="9525"/>
          </a:xfrm>
          <a:prstGeom prst="rect">
            <a:avLst/>
          </a:prstGeom>
          <a:solidFill>
            <a:srgbClr val="FFFFFF">
              <a:alpha val="19608"/>
            </a:srgbClr>
          </a:solidFill>
        </p:spPr>
      </p:sp>
      <p:sp>
        <p:nvSpPr>
          <p:cNvPr name="AutoShape 3" id="3"/>
          <p:cNvSpPr/>
          <p:nvPr/>
        </p:nvSpPr>
        <p:spPr>
          <a:xfrm rot="0">
            <a:off x="-260322" y="7408127"/>
            <a:ext cx="19271886" cy="3073512"/>
          </a:xfrm>
          <a:prstGeom prst="rect">
            <a:avLst/>
          </a:prstGeom>
          <a:solidFill>
            <a:srgbClr val="FFFFFF"/>
          </a:solidFill>
        </p:spPr>
      </p:sp>
      <p:sp>
        <p:nvSpPr>
          <p:cNvPr name="TextBox 4" id="4"/>
          <p:cNvSpPr txBox="true"/>
          <p:nvPr/>
        </p:nvSpPr>
        <p:spPr>
          <a:xfrm rot="0">
            <a:off x="1028700" y="2964889"/>
            <a:ext cx="11943039" cy="971447"/>
          </a:xfrm>
          <a:prstGeom prst="rect">
            <a:avLst/>
          </a:prstGeom>
        </p:spPr>
        <p:txBody>
          <a:bodyPr anchor="t" rtlCol="false" tIns="0" lIns="0" bIns="0" rIns="0">
            <a:spAutoFit/>
          </a:bodyPr>
          <a:lstStyle/>
          <a:p>
            <a:pPr algn="l">
              <a:lnSpc>
                <a:spcPts val="7680"/>
              </a:lnSpc>
            </a:pPr>
            <a:r>
              <a:rPr lang="en-US" sz="6400">
                <a:solidFill>
                  <a:srgbClr val="FFFFFF"/>
                </a:solidFill>
                <a:latin typeface="HK Grotesk Semi-Bold"/>
              </a:rPr>
              <a:t>Thank you for listening!</a:t>
            </a:r>
          </a:p>
        </p:txBody>
      </p:sp>
      <p:grpSp>
        <p:nvGrpSpPr>
          <p:cNvPr name="Group 5" id="5"/>
          <p:cNvGrpSpPr/>
          <p:nvPr/>
        </p:nvGrpSpPr>
        <p:grpSpPr>
          <a:xfrm rot="0">
            <a:off x="1028700" y="8332633"/>
            <a:ext cx="4286827" cy="877977"/>
            <a:chOff x="0" y="0"/>
            <a:chExt cx="5715769" cy="1170636"/>
          </a:xfrm>
        </p:grpSpPr>
        <p:sp>
          <p:nvSpPr>
            <p:cNvPr name="TextBox 6" id="6"/>
            <p:cNvSpPr txBox="true"/>
            <p:nvPr/>
          </p:nvSpPr>
          <p:spPr>
            <a:xfrm rot="0">
              <a:off x="0" y="-47625"/>
              <a:ext cx="5715769" cy="524972"/>
            </a:xfrm>
            <a:prstGeom prst="rect">
              <a:avLst/>
            </a:prstGeom>
          </p:spPr>
          <p:txBody>
            <a:bodyPr anchor="t" rtlCol="false" tIns="0" lIns="0" bIns="0" rIns="0">
              <a:spAutoFit/>
            </a:bodyPr>
            <a:lstStyle/>
            <a:p>
              <a:pPr algn="ctr">
                <a:lnSpc>
                  <a:spcPts val="3359"/>
                </a:lnSpc>
              </a:pPr>
              <a:r>
                <a:rPr lang="en-US" sz="2400" spc="48">
                  <a:solidFill>
                    <a:srgbClr val="202020"/>
                  </a:solidFill>
                  <a:latin typeface="HK Grotesk Semi-Bold"/>
                </a:rPr>
                <a:t>ALIF</a:t>
              </a:r>
            </a:p>
          </p:txBody>
        </p:sp>
        <p:sp>
          <p:nvSpPr>
            <p:cNvPr name="TextBox 7" id="7"/>
            <p:cNvSpPr txBox="true"/>
            <p:nvPr/>
          </p:nvSpPr>
          <p:spPr>
            <a:xfrm rot="0">
              <a:off x="0" y="645491"/>
              <a:ext cx="5715769" cy="525145"/>
            </a:xfrm>
            <a:prstGeom prst="rect">
              <a:avLst/>
            </a:prstGeom>
          </p:spPr>
          <p:txBody>
            <a:bodyPr anchor="t" rtlCol="false" tIns="0" lIns="0" bIns="0" rIns="0">
              <a:spAutoFit/>
            </a:bodyPr>
            <a:lstStyle/>
            <a:p>
              <a:pPr algn="ctr">
                <a:lnSpc>
                  <a:spcPts val="3359"/>
                </a:lnSpc>
              </a:pPr>
              <a:r>
                <a:rPr lang="en-US" sz="2400">
                  <a:solidFill>
                    <a:srgbClr val="202020"/>
                  </a:solidFill>
                  <a:latin typeface="HK Grotesk Light"/>
                </a:rPr>
                <a:t>2702364950</a:t>
              </a:r>
            </a:p>
          </p:txBody>
        </p:sp>
      </p:grpSp>
      <p:grpSp>
        <p:nvGrpSpPr>
          <p:cNvPr name="Group 8" id="8"/>
          <p:cNvGrpSpPr/>
          <p:nvPr/>
        </p:nvGrpSpPr>
        <p:grpSpPr>
          <a:xfrm rot="0">
            <a:off x="6894420" y="8332666"/>
            <a:ext cx="4286827" cy="877911"/>
            <a:chOff x="0" y="0"/>
            <a:chExt cx="5715769" cy="1170548"/>
          </a:xfrm>
        </p:grpSpPr>
        <p:sp>
          <p:nvSpPr>
            <p:cNvPr name="TextBox 9" id="9"/>
            <p:cNvSpPr txBox="true"/>
            <p:nvPr/>
          </p:nvSpPr>
          <p:spPr>
            <a:xfrm rot="0">
              <a:off x="0" y="-47625"/>
              <a:ext cx="5715769" cy="524972"/>
            </a:xfrm>
            <a:prstGeom prst="rect">
              <a:avLst/>
            </a:prstGeom>
          </p:spPr>
          <p:txBody>
            <a:bodyPr anchor="t" rtlCol="false" tIns="0" lIns="0" bIns="0" rIns="0">
              <a:spAutoFit/>
            </a:bodyPr>
            <a:lstStyle/>
            <a:p>
              <a:pPr algn="ctr">
                <a:lnSpc>
                  <a:spcPts val="3359"/>
                </a:lnSpc>
              </a:pPr>
              <a:r>
                <a:rPr lang="en-US" sz="2400" spc="48">
                  <a:solidFill>
                    <a:srgbClr val="202020"/>
                  </a:solidFill>
                  <a:latin typeface="HK Grotesk Semi-Bold"/>
                </a:rPr>
                <a:t>SUWANDI THE</a:t>
              </a:r>
            </a:p>
          </p:txBody>
        </p:sp>
        <p:sp>
          <p:nvSpPr>
            <p:cNvPr name="TextBox 10" id="10"/>
            <p:cNvSpPr txBox="true"/>
            <p:nvPr/>
          </p:nvSpPr>
          <p:spPr>
            <a:xfrm rot="0">
              <a:off x="0" y="645491"/>
              <a:ext cx="5715769" cy="525057"/>
            </a:xfrm>
            <a:prstGeom prst="rect">
              <a:avLst/>
            </a:prstGeom>
          </p:spPr>
          <p:txBody>
            <a:bodyPr anchor="t" rtlCol="false" tIns="0" lIns="0" bIns="0" rIns="0">
              <a:spAutoFit/>
            </a:bodyPr>
            <a:lstStyle/>
            <a:p>
              <a:pPr algn="ctr">
                <a:lnSpc>
                  <a:spcPts val="3359"/>
                </a:lnSpc>
              </a:pPr>
              <a:r>
                <a:rPr lang="en-US" sz="2400">
                  <a:solidFill>
                    <a:srgbClr val="202020"/>
                  </a:solidFill>
                  <a:latin typeface="HK Grotesk Light"/>
                </a:rPr>
                <a:t>2702350775</a:t>
              </a:r>
            </a:p>
          </p:txBody>
        </p:sp>
      </p:grpSp>
      <p:grpSp>
        <p:nvGrpSpPr>
          <p:cNvPr name="Group 11" id="11"/>
          <p:cNvGrpSpPr/>
          <p:nvPr/>
        </p:nvGrpSpPr>
        <p:grpSpPr>
          <a:xfrm rot="0">
            <a:off x="12722039" y="8332698"/>
            <a:ext cx="4286827" cy="877847"/>
            <a:chOff x="0" y="0"/>
            <a:chExt cx="5715769" cy="1170463"/>
          </a:xfrm>
        </p:grpSpPr>
        <p:sp>
          <p:nvSpPr>
            <p:cNvPr name="TextBox 12" id="12"/>
            <p:cNvSpPr txBox="true"/>
            <p:nvPr/>
          </p:nvSpPr>
          <p:spPr>
            <a:xfrm rot="0">
              <a:off x="0" y="-47625"/>
              <a:ext cx="5715769" cy="524972"/>
            </a:xfrm>
            <a:prstGeom prst="rect">
              <a:avLst/>
            </a:prstGeom>
          </p:spPr>
          <p:txBody>
            <a:bodyPr anchor="t" rtlCol="false" tIns="0" lIns="0" bIns="0" rIns="0">
              <a:spAutoFit/>
            </a:bodyPr>
            <a:lstStyle/>
            <a:p>
              <a:pPr algn="ctr">
                <a:lnSpc>
                  <a:spcPts val="3359"/>
                </a:lnSpc>
              </a:pPr>
              <a:r>
                <a:rPr lang="en-US" sz="2400" spc="48">
                  <a:solidFill>
                    <a:srgbClr val="202020"/>
                  </a:solidFill>
                  <a:latin typeface="HK Grotesk Semi-Bold"/>
                </a:rPr>
                <a:t>RHEYNORICH</a:t>
              </a:r>
            </a:p>
          </p:txBody>
        </p:sp>
        <p:sp>
          <p:nvSpPr>
            <p:cNvPr name="TextBox 13" id="13"/>
            <p:cNvSpPr txBox="true"/>
            <p:nvPr/>
          </p:nvSpPr>
          <p:spPr>
            <a:xfrm rot="0">
              <a:off x="0" y="645491"/>
              <a:ext cx="5715769" cy="524972"/>
            </a:xfrm>
            <a:prstGeom prst="rect">
              <a:avLst/>
            </a:prstGeom>
          </p:spPr>
          <p:txBody>
            <a:bodyPr anchor="t" rtlCol="false" tIns="0" lIns="0" bIns="0" rIns="0">
              <a:spAutoFit/>
            </a:bodyPr>
            <a:lstStyle/>
            <a:p>
              <a:pPr algn="ctr">
                <a:lnSpc>
                  <a:spcPts val="3359"/>
                </a:lnSpc>
              </a:pPr>
              <a:r>
                <a:rPr lang="en-US" sz="2400">
                  <a:solidFill>
                    <a:srgbClr val="202020"/>
                  </a:solidFill>
                  <a:latin typeface="HK Grotesk Light"/>
                </a:rPr>
                <a:t>2702350724</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827302" y="1028700"/>
            <a:ext cx="19942603" cy="9525"/>
          </a:xfrm>
          <a:prstGeom prst="rect">
            <a:avLst/>
          </a:prstGeom>
          <a:solidFill>
            <a:srgbClr val="202020">
              <a:alpha val="19608"/>
            </a:srgbClr>
          </a:solidFill>
        </p:spPr>
      </p:sp>
      <p:grpSp>
        <p:nvGrpSpPr>
          <p:cNvPr name="Group 3" id="3"/>
          <p:cNvGrpSpPr/>
          <p:nvPr/>
        </p:nvGrpSpPr>
        <p:grpSpPr>
          <a:xfrm rot="0">
            <a:off x="6142708" y="3199189"/>
            <a:ext cx="10829739" cy="3888621"/>
            <a:chOff x="0" y="0"/>
            <a:chExt cx="14439652" cy="5184829"/>
          </a:xfrm>
        </p:grpSpPr>
        <p:sp>
          <p:nvSpPr>
            <p:cNvPr name="TextBox 4" id="4"/>
            <p:cNvSpPr txBox="true"/>
            <p:nvPr/>
          </p:nvSpPr>
          <p:spPr>
            <a:xfrm rot="0">
              <a:off x="0" y="0"/>
              <a:ext cx="14439652" cy="1295263"/>
            </a:xfrm>
            <a:prstGeom prst="rect">
              <a:avLst/>
            </a:prstGeom>
          </p:spPr>
          <p:txBody>
            <a:bodyPr anchor="t" rtlCol="false" tIns="0" lIns="0" bIns="0" rIns="0">
              <a:spAutoFit/>
            </a:bodyPr>
            <a:lstStyle/>
            <a:p>
              <a:pPr algn="l">
                <a:lnSpc>
                  <a:spcPts val="7679"/>
                </a:lnSpc>
              </a:pPr>
              <a:r>
                <a:rPr lang="en-US" sz="6399">
                  <a:solidFill>
                    <a:srgbClr val="202020"/>
                  </a:solidFill>
                  <a:latin typeface="HK Grotesk Semi-Bold"/>
                </a:rPr>
                <a:t>Problem Description</a:t>
              </a:r>
            </a:p>
          </p:txBody>
        </p:sp>
        <p:sp>
          <p:nvSpPr>
            <p:cNvPr name="TextBox 5" id="5"/>
            <p:cNvSpPr txBox="true"/>
            <p:nvPr/>
          </p:nvSpPr>
          <p:spPr>
            <a:xfrm rot="0">
              <a:off x="0" y="1920772"/>
              <a:ext cx="14439652" cy="3264056"/>
            </a:xfrm>
            <a:prstGeom prst="rect">
              <a:avLst/>
            </a:prstGeom>
          </p:spPr>
          <p:txBody>
            <a:bodyPr anchor="t" rtlCol="false" tIns="0" lIns="0" bIns="0" rIns="0">
              <a:spAutoFit/>
            </a:bodyPr>
            <a:lstStyle/>
            <a:p>
              <a:pPr algn="l">
                <a:lnSpc>
                  <a:spcPts val="3919"/>
                </a:lnSpc>
              </a:pPr>
              <a:r>
                <a:rPr lang="en-US" sz="2800">
                  <a:solidFill>
                    <a:srgbClr val="202020"/>
                  </a:solidFill>
                  <a:latin typeface="HK Grotesk Medium"/>
                </a:rPr>
                <a:t>We are developing a student management system in Java to manage students’ records , including their information, course enrollment, and balance. The program should allow the user to add,and search for students’ status, as well as manage course enrollment. The student would be able to view their balance and pay the tuition. </a:t>
              </a:r>
            </a:p>
          </p:txBody>
        </p:sp>
      </p:grpSp>
      <p:sp>
        <p:nvSpPr>
          <p:cNvPr name="TextBox 6" id="6"/>
          <p:cNvSpPr txBox="true"/>
          <p:nvPr/>
        </p:nvSpPr>
        <p:spPr>
          <a:xfrm rot="0">
            <a:off x="230202" y="2930469"/>
            <a:ext cx="5428025" cy="4386093"/>
          </a:xfrm>
          <a:prstGeom prst="rect">
            <a:avLst/>
          </a:prstGeom>
        </p:spPr>
        <p:txBody>
          <a:bodyPr anchor="t" rtlCol="false" tIns="0" lIns="0" bIns="0" rIns="0">
            <a:spAutoFit/>
          </a:bodyPr>
          <a:lstStyle/>
          <a:p>
            <a:pPr algn="ctr">
              <a:lnSpc>
                <a:spcPts val="34671"/>
              </a:lnSpc>
            </a:pPr>
            <a:r>
              <a:rPr lang="en-US" sz="28892">
                <a:solidFill>
                  <a:srgbClr val="202020">
                    <a:alpha val="9804"/>
                  </a:srgbClr>
                </a:solidFill>
                <a:latin typeface="HK Grotesk Bold"/>
              </a:rPr>
              <a:t>02</a:t>
            </a:r>
          </a:p>
        </p:txBody>
      </p:sp>
      <p:sp>
        <p:nvSpPr>
          <p:cNvPr name="AutoShape 7" id="7"/>
          <p:cNvSpPr/>
          <p:nvPr/>
        </p:nvSpPr>
        <p:spPr>
          <a:xfrm rot="0">
            <a:off x="-281974" y="9258300"/>
            <a:ext cx="19260397" cy="1166707"/>
          </a:xfrm>
          <a:prstGeom prst="rect">
            <a:avLst/>
          </a:prstGeom>
          <a:solidFill>
            <a:srgbClr val="202020"/>
          </a:solidFill>
        </p:spPr>
      </p:sp>
      <p:grpSp>
        <p:nvGrpSpPr>
          <p:cNvPr name="Group 8" id="8"/>
          <p:cNvGrpSpPr/>
          <p:nvPr/>
        </p:nvGrpSpPr>
        <p:grpSpPr>
          <a:xfrm rot="0">
            <a:off x="17259300" y="9645607"/>
            <a:ext cx="560217" cy="196047"/>
            <a:chOff x="0" y="0"/>
            <a:chExt cx="1226641" cy="429260"/>
          </a:xfrm>
        </p:grpSpPr>
        <p:sp>
          <p:nvSpPr>
            <p:cNvPr name="Freeform 9" id="9"/>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sp>
        <p:nvSpPr>
          <p:cNvPr name="TextBox 7" id="7"/>
          <p:cNvSpPr txBox="true"/>
          <p:nvPr/>
        </p:nvSpPr>
        <p:spPr>
          <a:xfrm rot="0">
            <a:off x="2311948" y="3608984"/>
            <a:ext cx="14776528" cy="971447"/>
          </a:xfrm>
          <a:prstGeom prst="rect">
            <a:avLst/>
          </a:prstGeom>
        </p:spPr>
        <p:txBody>
          <a:bodyPr anchor="t" rtlCol="false" tIns="0" lIns="0" bIns="0" rIns="0">
            <a:spAutoFit/>
          </a:bodyPr>
          <a:lstStyle/>
          <a:p>
            <a:pPr algn="l">
              <a:lnSpc>
                <a:spcPts val="7680"/>
              </a:lnSpc>
            </a:pPr>
            <a:r>
              <a:rPr lang="en-US" sz="6400">
                <a:solidFill>
                  <a:srgbClr val="202020"/>
                </a:solidFill>
                <a:latin typeface="HK Grotesk Semi-Bold"/>
              </a:rPr>
              <a:t>Data structures used</a:t>
            </a:r>
          </a:p>
        </p:txBody>
      </p:sp>
      <p:sp>
        <p:nvSpPr>
          <p:cNvPr name="TextBox 8" id="8"/>
          <p:cNvSpPr txBox="true"/>
          <p:nvPr/>
        </p:nvSpPr>
        <p:spPr>
          <a:xfrm rot="0">
            <a:off x="2311948" y="5024022"/>
            <a:ext cx="14776528" cy="622935"/>
          </a:xfrm>
          <a:prstGeom prst="rect">
            <a:avLst/>
          </a:prstGeom>
        </p:spPr>
        <p:txBody>
          <a:bodyPr anchor="t" rtlCol="false" tIns="0" lIns="0" bIns="0" rIns="0">
            <a:spAutoFit/>
          </a:bodyPr>
          <a:lstStyle/>
          <a:p>
            <a:pPr algn="l">
              <a:lnSpc>
                <a:spcPts val="5040"/>
              </a:lnSpc>
            </a:pPr>
            <a:r>
              <a:rPr lang="en-US" sz="3600">
                <a:solidFill>
                  <a:srgbClr val="202020"/>
                </a:solidFill>
                <a:latin typeface="HK Grotesk Medium"/>
              </a:rPr>
              <a:t>For this management system we are using:</a:t>
            </a:r>
          </a:p>
        </p:txBody>
      </p:sp>
      <p:grpSp>
        <p:nvGrpSpPr>
          <p:cNvPr name="Group 9" id="9"/>
          <p:cNvGrpSpPr/>
          <p:nvPr/>
        </p:nvGrpSpPr>
        <p:grpSpPr>
          <a:xfrm rot="0">
            <a:off x="468483" y="5045477"/>
            <a:ext cx="560217" cy="196047"/>
            <a:chOff x="0" y="0"/>
            <a:chExt cx="1226641" cy="429260"/>
          </a:xfrm>
        </p:grpSpPr>
        <p:sp>
          <p:nvSpPr>
            <p:cNvPr name="Freeform 10" id="10"/>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TextBox 11" id="11"/>
          <p:cNvSpPr txBox="true"/>
          <p:nvPr/>
        </p:nvSpPr>
        <p:spPr>
          <a:xfrm rot="0">
            <a:off x="2038641" y="6220466"/>
            <a:ext cx="7781577" cy="737042"/>
          </a:xfrm>
          <a:prstGeom prst="rect">
            <a:avLst/>
          </a:prstGeom>
        </p:spPr>
        <p:txBody>
          <a:bodyPr anchor="t" rtlCol="false" tIns="0" lIns="0" bIns="0" rIns="0">
            <a:spAutoFit/>
          </a:bodyPr>
          <a:lstStyle/>
          <a:p>
            <a:pPr algn="ctr">
              <a:lnSpc>
                <a:spcPts val="6099"/>
              </a:lnSpc>
            </a:pPr>
            <a:r>
              <a:rPr lang="en-US" sz="4356" spc="87" u="sng">
                <a:solidFill>
                  <a:srgbClr val="202020"/>
                </a:solidFill>
                <a:latin typeface="HK Grotesk Semi-Bold"/>
              </a:rPr>
              <a:t>HASHMAPS </a:t>
            </a:r>
          </a:p>
        </p:txBody>
      </p:sp>
      <p:sp>
        <p:nvSpPr>
          <p:cNvPr name="TextBox 12" id="12"/>
          <p:cNvSpPr txBox="true"/>
          <p:nvPr/>
        </p:nvSpPr>
        <p:spPr>
          <a:xfrm rot="0">
            <a:off x="10032123" y="6220466"/>
            <a:ext cx="7781577" cy="737042"/>
          </a:xfrm>
          <a:prstGeom prst="rect">
            <a:avLst/>
          </a:prstGeom>
        </p:spPr>
        <p:txBody>
          <a:bodyPr anchor="t" rtlCol="false" tIns="0" lIns="0" bIns="0" rIns="0">
            <a:spAutoFit/>
          </a:bodyPr>
          <a:lstStyle/>
          <a:p>
            <a:pPr algn="ctr">
              <a:lnSpc>
                <a:spcPts val="6099"/>
              </a:lnSpc>
            </a:pPr>
            <a:r>
              <a:rPr lang="en-US" sz="4356" spc="87" u="sng">
                <a:solidFill>
                  <a:srgbClr val="202020"/>
                </a:solidFill>
                <a:latin typeface="HK Grotesk Semi-Bold"/>
              </a:rPr>
              <a:t>ARRAYLIST</a:t>
            </a:r>
          </a:p>
        </p:txBody>
      </p:sp>
      <p:sp>
        <p:nvSpPr>
          <p:cNvPr name="TextBox 13" id="13"/>
          <p:cNvSpPr txBox="true"/>
          <p:nvPr/>
        </p:nvSpPr>
        <p:spPr>
          <a:xfrm rot="0">
            <a:off x="5929429" y="6220466"/>
            <a:ext cx="7781577" cy="737042"/>
          </a:xfrm>
          <a:prstGeom prst="rect">
            <a:avLst/>
          </a:prstGeom>
        </p:spPr>
        <p:txBody>
          <a:bodyPr anchor="t" rtlCol="false" tIns="0" lIns="0" bIns="0" rIns="0">
            <a:spAutoFit/>
          </a:bodyPr>
          <a:lstStyle/>
          <a:p>
            <a:pPr algn="ctr">
              <a:lnSpc>
                <a:spcPts val="6099"/>
              </a:lnSpc>
            </a:pPr>
            <a:r>
              <a:rPr lang="en-US" sz="4356" spc="87">
                <a:solidFill>
                  <a:srgbClr val="202020"/>
                </a:solidFill>
                <a:latin typeface="HK Grotesk Semi-Bold"/>
              </a:rPr>
              <a:t>&amp;</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sp>
        <p:nvSpPr>
          <p:cNvPr name="TextBox 7" id="7"/>
          <p:cNvSpPr txBox="true"/>
          <p:nvPr/>
        </p:nvSpPr>
        <p:spPr>
          <a:xfrm rot="0">
            <a:off x="2431954" y="836553"/>
            <a:ext cx="14776528" cy="971517"/>
          </a:xfrm>
          <a:prstGeom prst="rect">
            <a:avLst/>
          </a:prstGeom>
        </p:spPr>
        <p:txBody>
          <a:bodyPr anchor="t" rtlCol="false" tIns="0" lIns="0" bIns="0" rIns="0">
            <a:spAutoFit/>
          </a:bodyPr>
          <a:lstStyle/>
          <a:p>
            <a:pPr algn="ctr">
              <a:lnSpc>
                <a:spcPts val="7680"/>
              </a:lnSpc>
            </a:pPr>
            <a:r>
              <a:rPr lang="en-US" sz="6400">
                <a:solidFill>
                  <a:srgbClr val="202020"/>
                </a:solidFill>
                <a:latin typeface="HK Grotesk Semi-Bold"/>
              </a:rPr>
              <a:t>Data structures Comparison</a:t>
            </a:r>
          </a:p>
        </p:txBody>
      </p:sp>
      <p:sp>
        <p:nvSpPr>
          <p:cNvPr name="TextBox 8" id="8"/>
          <p:cNvSpPr txBox="true"/>
          <p:nvPr/>
        </p:nvSpPr>
        <p:spPr>
          <a:xfrm rot="0">
            <a:off x="2431954" y="2367156"/>
            <a:ext cx="14776528" cy="771459"/>
          </a:xfrm>
          <a:prstGeom prst="rect">
            <a:avLst/>
          </a:prstGeom>
        </p:spPr>
        <p:txBody>
          <a:bodyPr anchor="t" rtlCol="false" tIns="0" lIns="0" bIns="0" rIns="0">
            <a:spAutoFit/>
          </a:bodyPr>
          <a:lstStyle/>
          <a:p>
            <a:pPr algn="ctr">
              <a:lnSpc>
                <a:spcPts val="6299"/>
              </a:lnSpc>
            </a:pPr>
            <a:r>
              <a:rPr lang="en-US" sz="4500">
                <a:solidFill>
                  <a:srgbClr val="202020"/>
                </a:solidFill>
                <a:latin typeface="HK Grotesk Medium"/>
              </a:rPr>
              <a:t>Effectiveness</a:t>
            </a:r>
          </a:p>
        </p:txBody>
      </p:sp>
      <p:grpSp>
        <p:nvGrpSpPr>
          <p:cNvPr name="Group 9" id="9"/>
          <p:cNvGrpSpPr/>
          <p:nvPr/>
        </p:nvGrpSpPr>
        <p:grpSpPr>
          <a:xfrm rot="0">
            <a:off x="468483" y="5045477"/>
            <a:ext cx="560217" cy="196047"/>
            <a:chOff x="0" y="0"/>
            <a:chExt cx="1226641" cy="429260"/>
          </a:xfrm>
        </p:grpSpPr>
        <p:sp>
          <p:nvSpPr>
            <p:cNvPr name="Freeform 10" id="10"/>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TextBox 11" id="11"/>
          <p:cNvSpPr txBox="true"/>
          <p:nvPr/>
        </p:nvSpPr>
        <p:spPr>
          <a:xfrm rot="0">
            <a:off x="3552231" y="3710115"/>
            <a:ext cx="3006007" cy="622902"/>
          </a:xfrm>
          <a:prstGeom prst="rect">
            <a:avLst/>
          </a:prstGeom>
        </p:spPr>
        <p:txBody>
          <a:bodyPr anchor="t" rtlCol="false" tIns="0" lIns="0" bIns="0" rIns="0">
            <a:spAutoFit/>
          </a:bodyPr>
          <a:lstStyle/>
          <a:p>
            <a:pPr algn="ctr">
              <a:lnSpc>
                <a:spcPts val="5040"/>
              </a:lnSpc>
            </a:pPr>
            <a:r>
              <a:rPr lang="en-US" sz="3600">
                <a:solidFill>
                  <a:srgbClr val="202020"/>
                </a:solidFill>
                <a:latin typeface="HK Grotesk Medium"/>
              </a:rPr>
              <a:t>ArrayList</a:t>
            </a:r>
          </a:p>
        </p:txBody>
      </p:sp>
      <p:sp>
        <p:nvSpPr>
          <p:cNvPr name="TextBox 12" id="12"/>
          <p:cNvSpPr txBox="true"/>
          <p:nvPr/>
        </p:nvSpPr>
        <p:spPr>
          <a:xfrm rot="0">
            <a:off x="12532522" y="3710115"/>
            <a:ext cx="3006007" cy="622902"/>
          </a:xfrm>
          <a:prstGeom prst="rect">
            <a:avLst/>
          </a:prstGeom>
        </p:spPr>
        <p:txBody>
          <a:bodyPr anchor="t" rtlCol="false" tIns="0" lIns="0" bIns="0" rIns="0">
            <a:spAutoFit/>
          </a:bodyPr>
          <a:lstStyle/>
          <a:p>
            <a:pPr algn="ctr">
              <a:lnSpc>
                <a:spcPts val="5040"/>
              </a:lnSpc>
            </a:pPr>
            <a:r>
              <a:rPr lang="en-US" sz="3600">
                <a:solidFill>
                  <a:srgbClr val="202020"/>
                </a:solidFill>
                <a:latin typeface="HK Grotesk Medium"/>
              </a:rPr>
              <a:t>HashMap</a:t>
            </a:r>
          </a:p>
        </p:txBody>
      </p:sp>
      <p:sp>
        <p:nvSpPr>
          <p:cNvPr name="TextBox 13" id="13"/>
          <p:cNvSpPr txBox="true"/>
          <p:nvPr/>
        </p:nvSpPr>
        <p:spPr>
          <a:xfrm rot="0">
            <a:off x="2263310" y="4690711"/>
            <a:ext cx="5875679" cy="2815960"/>
          </a:xfrm>
          <a:prstGeom prst="rect">
            <a:avLst/>
          </a:prstGeom>
        </p:spPr>
        <p:txBody>
          <a:bodyPr anchor="t" rtlCol="false" tIns="0" lIns="0" bIns="0" rIns="0">
            <a:spAutoFit/>
          </a:bodyPr>
          <a:lstStyle/>
          <a:p>
            <a:pPr algn="just">
              <a:lnSpc>
                <a:spcPts val="2800"/>
              </a:lnSpc>
            </a:pPr>
            <a:r>
              <a:rPr lang="en-US" sz="2000">
                <a:solidFill>
                  <a:srgbClr val="202020"/>
                </a:solidFill>
                <a:latin typeface="Canva Sans Bold"/>
              </a:rPr>
              <a:t>Sequential access: </a:t>
            </a:r>
            <a:r>
              <a:rPr lang="en-US" sz="2000">
                <a:solidFill>
                  <a:srgbClr val="202020"/>
                </a:solidFill>
                <a:latin typeface="Canva Sans"/>
              </a:rPr>
              <a:t>ArrayList implementation is efficient for iterating over all students, as elements are stored one after another</a:t>
            </a:r>
          </a:p>
          <a:p>
            <a:pPr algn="just">
              <a:lnSpc>
                <a:spcPts val="2800"/>
              </a:lnSpc>
            </a:pPr>
          </a:p>
          <a:p>
            <a:pPr algn="just">
              <a:lnSpc>
                <a:spcPts val="2800"/>
              </a:lnSpc>
            </a:pPr>
            <a:r>
              <a:rPr lang="en-US" sz="2000">
                <a:solidFill>
                  <a:srgbClr val="202020"/>
                </a:solidFill>
                <a:latin typeface="Canva Sans Bold"/>
              </a:rPr>
              <a:t>Insertion Order: </a:t>
            </a:r>
            <a:r>
              <a:rPr lang="en-US" sz="2000">
                <a:solidFill>
                  <a:srgbClr val="202020"/>
                </a:solidFill>
                <a:latin typeface="Canva Sans"/>
              </a:rPr>
              <a:t>ArrayList preserves the order of  insertion, which might be useful if the order in which students are added need to be maintaned</a:t>
            </a:r>
          </a:p>
        </p:txBody>
      </p:sp>
      <p:sp>
        <p:nvSpPr>
          <p:cNvPr name="TextBox 14" id="14"/>
          <p:cNvSpPr txBox="true"/>
          <p:nvPr/>
        </p:nvSpPr>
        <p:spPr>
          <a:xfrm rot="0">
            <a:off x="11097686" y="4690711"/>
            <a:ext cx="6110796" cy="2463432"/>
          </a:xfrm>
          <a:prstGeom prst="rect">
            <a:avLst/>
          </a:prstGeom>
        </p:spPr>
        <p:txBody>
          <a:bodyPr anchor="t" rtlCol="false" tIns="0" lIns="0" bIns="0" rIns="0">
            <a:spAutoFit/>
          </a:bodyPr>
          <a:lstStyle/>
          <a:p>
            <a:pPr algn="l">
              <a:lnSpc>
                <a:spcPts val="2800"/>
              </a:lnSpc>
            </a:pPr>
            <a:r>
              <a:rPr lang="en-US" sz="2000">
                <a:solidFill>
                  <a:srgbClr val="202020"/>
                </a:solidFill>
                <a:latin typeface="Canva Sans Bold"/>
              </a:rPr>
              <a:t>Direct  access: </a:t>
            </a:r>
            <a:r>
              <a:rPr lang="en-US" sz="2000">
                <a:solidFill>
                  <a:srgbClr val="202020"/>
                </a:solidFill>
                <a:latin typeface="Canva Sans"/>
              </a:rPr>
              <a:t>The hashmap implementation gives direct access to students using their IDs</a:t>
            </a:r>
          </a:p>
          <a:p>
            <a:pPr algn="l">
              <a:lnSpc>
                <a:spcPts val="2800"/>
              </a:lnSpc>
            </a:pPr>
          </a:p>
          <a:p>
            <a:pPr algn="l">
              <a:lnSpc>
                <a:spcPts val="2800"/>
              </a:lnSpc>
            </a:pPr>
            <a:r>
              <a:rPr lang="en-US" sz="2000">
                <a:solidFill>
                  <a:srgbClr val="202020"/>
                </a:solidFill>
                <a:latin typeface="Canva Sans Bold"/>
              </a:rPr>
              <a:t>No order guaranteed: </a:t>
            </a:r>
            <a:r>
              <a:rPr lang="en-US" sz="2000">
                <a:solidFill>
                  <a:srgbClr val="202020"/>
                </a:solidFill>
                <a:latin typeface="Canva Sans"/>
              </a:rPr>
              <a:t>The hashmap function does not give the information in a specific order. This might be a limitation if order of the information is important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sp>
        <p:nvSpPr>
          <p:cNvPr name="TextBox 7" id="7"/>
          <p:cNvSpPr txBox="true"/>
          <p:nvPr/>
        </p:nvSpPr>
        <p:spPr>
          <a:xfrm rot="0">
            <a:off x="2431954" y="836553"/>
            <a:ext cx="14776528" cy="971517"/>
          </a:xfrm>
          <a:prstGeom prst="rect">
            <a:avLst/>
          </a:prstGeom>
        </p:spPr>
        <p:txBody>
          <a:bodyPr anchor="t" rtlCol="false" tIns="0" lIns="0" bIns="0" rIns="0">
            <a:spAutoFit/>
          </a:bodyPr>
          <a:lstStyle/>
          <a:p>
            <a:pPr algn="ctr">
              <a:lnSpc>
                <a:spcPts val="7680"/>
              </a:lnSpc>
            </a:pPr>
            <a:r>
              <a:rPr lang="en-US" sz="6400">
                <a:solidFill>
                  <a:srgbClr val="202020"/>
                </a:solidFill>
                <a:latin typeface="HK Grotesk Semi-Bold"/>
              </a:rPr>
              <a:t>Data structures Comparison</a:t>
            </a:r>
          </a:p>
        </p:txBody>
      </p:sp>
      <p:sp>
        <p:nvSpPr>
          <p:cNvPr name="TextBox 8" id="8"/>
          <p:cNvSpPr txBox="true"/>
          <p:nvPr/>
        </p:nvSpPr>
        <p:spPr>
          <a:xfrm rot="0">
            <a:off x="2431954" y="2367156"/>
            <a:ext cx="14776528" cy="771459"/>
          </a:xfrm>
          <a:prstGeom prst="rect">
            <a:avLst/>
          </a:prstGeom>
        </p:spPr>
        <p:txBody>
          <a:bodyPr anchor="t" rtlCol="false" tIns="0" lIns="0" bIns="0" rIns="0">
            <a:spAutoFit/>
          </a:bodyPr>
          <a:lstStyle/>
          <a:p>
            <a:pPr algn="ctr">
              <a:lnSpc>
                <a:spcPts val="6299"/>
              </a:lnSpc>
            </a:pPr>
            <a:r>
              <a:rPr lang="en-US" sz="4500">
                <a:solidFill>
                  <a:srgbClr val="202020"/>
                </a:solidFill>
                <a:latin typeface="HK Grotesk Medium"/>
              </a:rPr>
              <a:t>Time complexities</a:t>
            </a:r>
          </a:p>
        </p:txBody>
      </p:sp>
      <p:grpSp>
        <p:nvGrpSpPr>
          <p:cNvPr name="Group 9" id="9"/>
          <p:cNvGrpSpPr/>
          <p:nvPr/>
        </p:nvGrpSpPr>
        <p:grpSpPr>
          <a:xfrm rot="0">
            <a:off x="468483" y="5045477"/>
            <a:ext cx="560217" cy="196047"/>
            <a:chOff x="0" y="0"/>
            <a:chExt cx="1226641" cy="429260"/>
          </a:xfrm>
        </p:grpSpPr>
        <p:sp>
          <p:nvSpPr>
            <p:cNvPr name="Freeform 10" id="10"/>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TextBox 11" id="11"/>
          <p:cNvSpPr txBox="true"/>
          <p:nvPr/>
        </p:nvSpPr>
        <p:spPr>
          <a:xfrm rot="0">
            <a:off x="3552231" y="3710115"/>
            <a:ext cx="3006007" cy="622902"/>
          </a:xfrm>
          <a:prstGeom prst="rect">
            <a:avLst/>
          </a:prstGeom>
        </p:spPr>
        <p:txBody>
          <a:bodyPr anchor="t" rtlCol="false" tIns="0" lIns="0" bIns="0" rIns="0">
            <a:spAutoFit/>
          </a:bodyPr>
          <a:lstStyle/>
          <a:p>
            <a:pPr algn="ctr">
              <a:lnSpc>
                <a:spcPts val="5040"/>
              </a:lnSpc>
            </a:pPr>
            <a:r>
              <a:rPr lang="en-US" sz="3600">
                <a:solidFill>
                  <a:srgbClr val="202020"/>
                </a:solidFill>
                <a:latin typeface="HK Grotesk Medium"/>
              </a:rPr>
              <a:t>ArrayList</a:t>
            </a:r>
          </a:p>
        </p:txBody>
      </p:sp>
      <p:sp>
        <p:nvSpPr>
          <p:cNvPr name="TextBox 12" id="12"/>
          <p:cNvSpPr txBox="true"/>
          <p:nvPr/>
        </p:nvSpPr>
        <p:spPr>
          <a:xfrm rot="0">
            <a:off x="12532522" y="3710115"/>
            <a:ext cx="3006007" cy="622902"/>
          </a:xfrm>
          <a:prstGeom prst="rect">
            <a:avLst/>
          </a:prstGeom>
        </p:spPr>
        <p:txBody>
          <a:bodyPr anchor="t" rtlCol="false" tIns="0" lIns="0" bIns="0" rIns="0">
            <a:spAutoFit/>
          </a:bodyPr>
          <a:lstStyle/>
          <a:p>
            <a:pPr algn="ctr">
              <a:lnSpc>
                <a:spcPts val="5040"/>
              </a:lnSpc>
            </a:pPr>
            <a:r>
              <a:rPr lang="en-US" sz="3600">
                <a:solidFill>
                  <a:srgbClr val="202020"/>
                </a:solidFill>
                <a:latin typeface="HK Grotesk Medium"/>
              </a:rPr>
              <a:t>HashMap</a:t>
            </a:r>
          </a:p>
        </p:txBody>
      </p:sp>
      <p:sp>
        <p:nvSpPr>
          <p:cNvPr name="TextBox 13" id="13"/>
          <p:cNvSpPr txBox="true"/>
          <p:nvPr/>
        </p:nvSpPr>
        <p:spPr>
          <a:xfrm rot="0">
            <a:off x="2263310" y="4690711"/>
            <a:ext cx="5875679" cy="3520744"/>
          </a:xfrm>
          <a:prstGeom prst="rect">
            <a:avLst/>
          </a:prstGeom>
        </p:spPr>
        <p:txBody>
          <a:bodyPr anchor="t" rtlCol="false" tIns="0" lIns="0" bIns="0" rIns="0">
            <a:spAutoFit/>
          </a:bodyPr>
          <a:lstStyle/>
          <a:p>
            <a:pPr algn="just">
              <a:lnSpc>
                <a:spcPts val="2800"/>
              </a:lnSpc>
            </a:pPr>
            <a:r>
              <a:rPr lang="en-US" sz="2000">
                <a:solidFill>
                  <a:srgbClr val="202020"/>
                </a:solidFill>
                <a:latin typeface="Canva Sans Bold"/>
              </a:rPr>
              <a:t>Adding:</a:t>
            </a:r>
            <a:r>
              <a:rPr lang="en-US" sz="2000">
                <a:solidFill>
                  <a:srgbClr val="202020"/>
                </a:solidFill>
                <a:latin typeface="Canva Sans"/>
              </a:rPr>
              <a:t> O(1) , as adding an element to the end of an ArrayList is typically constant time, but can be occasionally  O(n) when resizing occurs.</a:t>
            </a:r>
          </a:p>
          <a:p>
            <a:pPr algn="just">
              <a:lnSpc>
                <a:spcPts val="2800"/>
              </a:lnSpc>
            </a:pPr>
          </a:p>
          <a:p>
            <a:pPr algn="just">
              <a:lnSpc>
                <a:spcPts val="2800"/>
              </a:lnSpc>
            </a:pPr>
            <a:r>
              <a:rPr lang="en-US" sz="2000">
                <a:solidFill>
                  <a:srgbClr val="202020"/>
                </a:solidFill>
                <a:latin typeface="Canva Sans Bold"/>
              </a:rPr>
              <a:t>Searching: </a:t>
            </a:r>
            <a:r>
              <a:rPr lang="en-US" sz="2000">
                <a:solidFill>
                  <a:srgbClr val="202020"/>
                </a:solidFill>
                <a:latin typeface="Canva Sans"/>
              </a:rPr>
              <a:t>O(n), as finding a student by ID requires a linear search through the list.</a:t>
            </a:r>
          </a:p>
          <a:p>
            <a:pPr algn="just">
              <a:lnSpc>
                <a:spcPts val="2800"/>
              </a:lnSpc>
            </a:pPr>
          </a:p>
          <a:p>
            <a:pPr algn="just">
              <a:lnSpc>
                <a:spcPts val="2800"/>
              </a:lnSpc>
            </a:pPr>
            <a:r>
              <a:rPr lang="en-US" sz="2000">
                <a:solidFill>
                  <a:srgbClr val="202020"/>
                </a:solidFill>
                <a:latin typeface="Canva Sans Bold"/>
              </a:rPr>
              <a:t>Enroll/ Drop course/ Pay tuition: </a:t>
            </a:r>
            <a:r>
              <a:rPr lang="en-US" sz="2000">
                <a:solidFill>
                  <a:srgbClr val="202020"/>
                </a:solidFill>
                <a:latin typeface="Canva Sans"/>
              </a:rPr>
              <a:t>O(n) for finding the student and O(1) for operation on the student object.</a:t>
            </a:r>
          </a:p>
        </p:txBody>
      </p:sp>
      <p:sp>
        <p:nvSpPr>
          <p:cNvPr name="TextBox 14" id="14"/>
          <p:cNvSpPr txBox="true"/>
          <p:nvPr/>
        </p:nvSpPr>
        <p:spPr>
          <a:xfrm rot="0">
            <a:off x="11097686" y="4690711"/>
            <a:ext cx="6110796" cy="4577920"/>
          </a:xfrm>
          <a:prstGeom prst="rect">
            <a:avLst/>
          </a:prstGeom>
        </p:spPr>
        <p:txBody>
          <a:bodyPr anchor="t" rtlCol="false" tIns="0" lIns="0" bIns="0" rIns="0">
            <a:spAutoFit/>
          </a:bodyPr>
          <a:lstStyle/>
          <a:p>
            <a:pPr algn="l">
              <a:lnSpc>
                <a:spcPts val="2800"/>
              </a:lnSpc>
            </a:pPr>
            <a:r>
              <a:rPr lang="en-US" sz="2000">
                <a:solidFill>
                  <a:srgbClr val="202020"/>
                </a:solidFill>
                <a:latin typeface="Canva Sans Bold"/>
              </a:rPr>
              <a:t>Adding: </a:t>
            </a:r>
            <a:r>
              <a:rPr lang="en-US" sz="2000">
                <a:solidFill>
                  <a:srgbClr val="202020"/>
                </a:solidFill>
                <a:latin typeface="Canva Sans"/>
              </a:rPr>
              <a:t>O(1) on average, since inserting into a hash map is typically constant time.</a:t>
            </a:r>
          </a:p>
          <a:p>
            <a:pPr algn="l">
              <a:lnSpc>
                <a:spcPts val="2800"/>
              </a:lnSpc>
            </a:pPr>
          </a:p>
          <a:p>
            <a:pPr algn="l">
              <a:lnSpc>
                <a:spcPts val="2800"/>
              </a:lnSpc>
            </a:pPr>
            <a:r>
              <a:rPr lang="en-US" sz="2000">
                <a:solidFill>
                  <a:srgbClr val="202020"/>
                </a:solidFill>
                <a:latin typeface="Canva Sans Bold"/>
              </a:rPr>
              <a:t>Searching: </a:t>
            </a:r>
            <a:r>
              <a:rPr lang="en-US" sz="2000">
                <a:solidFill>
                  <a:srgbClr val="202020"/>
                </a:solidFill>
                <a:latin typeface="Canva Sans"/>
              </a:rPr>
              <a:t>O(1) on average, as hash map lookups are constant time.</a:t>
            </a:r>
          </a:p>
          <a:p>
            <a:pPr algn="l">
              <a:lnSpc>
                <a:spcPts val="2800"/>
              </a:lnSpc>
            </a:pPr>
          </a:p>
          <a:p>
            <a:pPr algn="l">
              <a:lnSpc>
                <a:spcPts val="2800"/>
              </a:lnSpc>
            </a:pPr>
            <a:r>
              <a:rPr lang="en-US" sz="2000">
                <a:solidFill>
                  <a:srgbClr val="202020"/>
                </a:solidFill>
                <a:latin typeface="Canva Sans Bold"/>
              </a:rPr>
              <a:t>Enroll/Drop course/ Pay tuition : </a:t>
            </a:r>
            <a:r>
              <a:rPr lang="en-US" sz="2000">
                <a:solidFill>
                  <a:srgbClr val="202020"/>
                </a:solidFill>
                <a:latin typeface="Canva Sans"/>
              </a:rPr>
              <a:t>O(1) for both finding the student and performing operations on the student object.</a:t>
            </a:r>
          </a:p>
          <a:p>
            <a:pPr algn="l">
              <a:lnSpc>
                <a:spcPts val="2800"/>
              </a:lnSpc>
            </a:pPr>
          </a:p>
          <a:p>
            <a:pPr algn="l">
              <a:lnSpc>
                <a:spcPts val="2800"/>
              </a:lnSpc>
            </a:pPr>
            <a:r>
              <a:rPr lang="en-US" sz="2000">
                <a:solidFill>
                  <a:srgbClr val="202020"/>
                </a:solidFill>
                <a:latin typeface="Canva Sans Bold"/>
              </a:rPr>
              <a:t>Worst case: </a:t>
            </a:r>
            <a:r>
              <a:rPr lang="en-US" sz="2000">
                <a:solidFill>
                  <a:srgbClr val="202020"/>
                </a:solidFill>
                <a:latin typeface="Canva Sans"/>
              </a:rPr>
              <a:t>If the elements hash to the same bucket, operations may degrade to O(n) due to collision resolution</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sp>
        <p:nvSpPr>
          <p:cNvPr name="TextBox 7" id="7"/>
          <p:cNvSpPr txBox="true"/>
          <p:nvPr/>
        </p:nvSpPr>
        <p:spPr>
          <a:xfrm rot="0">
            <a:off x="2431954" y="836553"/>
            <a:ext cx="14776528" cy="971517"/>
          </a:xfrm>
          <a:prstGeom prst="rect">
            <a:avLst/>
          </a:prstGeom>
        </p:spPr>
        <p:txBody>
          <a:bodyPr anchor="t" rtlCol="false" tIns="0" lIns="0" bIns="0" rIns="0">
            <a:spAutoFit/>
          </a:bodyPr>
          <a:lstStyle/>
          <a:p>
            <a:pPr algn="ctr">
              <a:lnSpc>
                <a:spcPts val="7680"/>
              </a:lnSpc>
            </a:pPr>
            <a:r>
              <a:rPr lang="en-US" sz="6400">
                <a:solidFill>
                  <a:srgbClr val="202020"/>
                </a:solidFill>
                <a:latin typeface="HK Grotesk Semi-Bold"/>
              </a:rPr>
              <a:t>Data structures Comparison</a:t>
            </a:r>
          </a:p>
        </p:txBody>
      </p:sp>
      <p:sp>
        <p:nvSpPr>
          <p:cNvPr name="TextBox 8" id="8"/>
          <p:cNvSpPr txBox="true"/>
          <p:nvPr/>
        </p:nvSpPr>
        <p:spPr>
          <a:xfrm rot="0">
            <a:off x="2431954" y="2367197"/>
            <a:ext cx="14776528" cy="771376"/>
          </a:xfrm>
          <a:prstGeom prst="rect">
            <a:avLst/>
          </a:prstGeom>
        </p:spPr>
        <p:txBody>
          <a:bodyPr anchor="t" rtlCol="false" tIns="0" lIns="0" bIns="0" rIns="0">
            <a:spAutoFit/>
          </a:bodyPr>
          <a:lstStyle/>
          <a:p>
            <a:pPr algn="ctr">
              <a:lnSpc>
                <a:spcPts val="6299"/>
              </a:lnSpc>
            </a:pPr>
            <a:r>
              <a:rPr lang="en-US" sz="4500">
                <a:solidFill>
                  <a:srgbClr val="202020"/>
                </a:solidFill>
                <a:latin typeface="HK Grotesk Medium"/>
              </a:rPr>
              <a:t>Space complexities</a:t>
            </a:r>
          </a:p>
        </p:txBody>
      </p:sp>
      <p:grpSp>
        <p:nvGrpSpPr>
          <p:cNvPr name="Group 9" id="9"/>
          <p:cNvGrpSpPr/>
          <p:nvPr/>
        </p:nvGrpSpPr>
        <p:grpSpPr>
          <a:xfrm rot="0">
            <a:off x="468483" y="5045477"/>
            <a:ext cx="560217" cy="196047"/>
            <a:chOff x="0" y="0"/>
            <a:chExt cx="1226641" cy="429260"/>
          </a:xfrm>
        </p:grpSpPr>
        <p:sp>
          <p:nvSpPr>
            <p:cNvPr name="Freeform 10" id="10"/>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TextBox 11" id="11"/>
          <p:cNvSpPr txBox="true"/>
          <p:nvPr/>
        </p:nvSpPr>
        <p:spPr>
          <a:xfrm rot="0">
            <a:off x="3552231" y="3710115"/>
            <a:ext cx="3006007" cy="622902"/>
          </a:xfrm>
          <a:prstGeom prst="rect">
            <a:avLst/>
          </a:prstGeom>
        </p:spPr>
        <p:txBody>
          <a:bodyPr anchor="t" rtlCol="false" tIns="0" lIns="0" bIns="0" rIns="0">
            <a:spAutoFit/>
          </a:bodyPr>
          <a:lstStyle/>
          <a:p>
            <a:pPr algn="ctr">
              <a:lnSpc>
                <a:spcPts val="5040"/>
              </a:lnSpc>
            </a:pPr>
            <a:r>
              <a:rPr lang="en-US" sz="3600">
                <a:solidFill>
                  <a:srgbClr val="202020"/>
                </a:solidFill>
                <a:latin typeface="HK Grotesk Medium"/>
              </a:rPr>
              <a:t>ArrayList</a:t>
            </a:r>
          </a:p>
        </p:txBody>
      </p:sp>
      <p:sp>
        <p:nvSpPr>
          <p:cNvPr name="TextBox 12" id="12"/>
          <p:cNvSpPr txBox="true"/>
          <p:nvPr/>
        </p:nvSpPr>
        <p:spPr>
          <a:xfrm rot="0">
            <a:off x="12532522" y="3710115"/>
            <a:ext cx="3006007" cy="622902"/>
          </a:xfrm>
          <a:prstGeom prst="rect">
            <a:avLst/>
          </a:prstGeom>
        </p:spPr>
        <p:txBody>
          <a:bodyPr anchor="t" rtlCol="false" tIns="0" lIns="0" bIns="0" rIns="0">
            <a:spAutoFit/>
          </a:bodyPr>
          <a:lstStyle/>
          <a:p>
            <a:pPr algn="ctr">
              <a:lnSpc>
                <a:spcPts val="5040"/>
              </a:lnSpc>
            </a:pPr>
            <a:r>
              <a:rPr lang="en-US" sz="3600">
                <a:solidFill>
                  <a:srgbClr val="202020"/>
                </a:solidFill>
                <a:latin typeface="HK Grotesk Medium"/>
              </a:rPr>
              <a:t>HashMap</a:t>
            </a:r>
          </a:p>
        </p:txBody>
      </p:sp>
      <p:sp>
        <p:nvSpPr>
          <p:cNvPr name="TextBox 13" id="13"/>
          <p:cNvSpPr txBox="true"/>
          <p:nvPr/>
        </p:nvSpPr>
        <p:spPr>
          <a:xfrm rot="0">
            <a:off x="2263310" y="4690711"/>
            <a:ext cx="5875679" cy="3168177"/>
          </a:xfrm>
          <a:prstGeom prst="rect">
            <a:avLst/>
          </a:prstGeom>
        </p:spPr>
        <p:txBody>
          <a:bodyPr anchor="t" rtlCol="false" tIns="0" lIns="0" bIns="0" rIns="0">
            <a:spAutoFit/>
          </a:bodyPr>
          <a:lstStyle/>
          <a:p>
            <a:pPr algn="l">
              <a:lnSpc>
                <a:spcPts val="2800"/>
              </a:lnSpc>
            </a:pPr>
            <a:r>
              <a:rPr lang="en-US" sz="2000">
                <a:solidFill>
                  <a:srgbClr val="202020"/>
                </a:solidFill>
                <a:latin typeface="Canva Sans Bold"/>
              </a:rPr>
              <a:t>ArrayList:</a:t>
            </a:r>
            <a:r>
              <a:rPr lang="en-US" sz="2000">
                <a:solidFill>
                  <a:srgbClr val="202020"/>
                </a:solidFill>
                <a:latin typeface="Canva Sans"/>
              </a:rPr>
              <a:t> O(n) for storing n students. There is some additional space overhead for storing the internal array and for potential resizing operations</a:t>
            </a:r>
          </a:p>
          <a:p>
            <a:pPr algn="l">
              <a:lnSpc>
                <a:spcPts val="2800"/>
              </a:lnSpc>
            </a:pPr>
          </a:p>
          <a:p>
            <a:pPr algn="l">
              <a:lnSpc>
                <a:spcPts val="2800"/>
              </a:lnSpc>
            </a:pPr>
            <a:r>
              <a:rPr lang="en-US" sz="2000">
                <a:solidFill>
                  <a:srgbClr val="202020"/>
                </a:solidFill>
                <a:latin typeface="Canva Sans Bold"/>
              </a:rPr>
              <a:t>Memory Overhead: </a:t>
            </a:r>
            <a:r>
              <a:rPr lang="en-US" sz="2000">
                <a:solidFill>
                  <a:srgbClr val="202020"/>
                </a:solidFill>
                <a:latin typeface="Canva Sans"/>
              </a:rPr>
              <a:t>Arraylist can waste memory because of resizing and internal allocation. Over-allocation can cause unnecessary memory usage. </a:t>
            </a:r>
          </a:p>
        </p:txBody>
      </p:sp>
      <p:sp>
        <p:nvSpPr>
          <p:cNvPr name="TextBox 14" id="14"/>
          <p:cNvSpPr txBox="true"/>
          <p:nvPr/>
        </p:nvSpPr>
        <p:spPr>
          <a:xfrm rot="0">
            <a:off x="11097686" y="4690711"/>
            <a:ext cx="6110796" cy="2463432"/>
          </a:xfrm>
          <a:prstGeom prst="rect">
            <a:avLst/>
          </a:prstGeom>
        </p:spPr>
        <p:txBody>
          <a:bodyPr anchor="t" rtlCol="false" tIns="0" lIns="0" bIns="0" rIns="0">
            <a:spAutoFit/>
          </a:bodyPr>
          <a:lstStyle/>
          <a:p>
            <a:pPr algn="just">
              <a:lnSpc>
                <a:spcPts val="2800"/>
              </a:lnSpc>
            </a:pPr>
            <a:r>
              <a:rPr lang="en-US" sz="2000">
                <a:solidFill>
                  <a:srgbClr val="202020"/>
                </a:solidFill>
                <a:latin typeface="Canva Sans Bold"/>
              </a:rPr>
              <a:t>HashMap:</a:t>
            </a:r>
            <a:r>
              <a:rPr lang="en-US" sz="2000">
                <a:solidFill>
                  <a:srgbClr val="202020"/>
                </a:solidFill>
                <a:latin typeface="Canva Sans"/>
              </a:rPr>
              <a:t> O(n) for storing n students. There is additional overhead for the hash table structure itself and potential space for handling collisions.</a:t>
            </a:r>
          </a:p>
          <a:p>
            <a:pPr algn="just">
              <a:lnSpc>
                <a:spcPts val="2800"/>
              </a:lnSpc>
            </a:pPr>
          </a:p>
          <a:p>
            <a:pPr algn="l">
              <a:lnSpc>
                <a:spcPts val="2800"/>
              </a:lnSpc>
            </a:pPr>
            <a:r>
              <a:rPr lang="en-US" sz="2000">
                <a:solidFill>
                  <a:srgbClr val="202020"/>
                </a:solidFill>
                <a:latin typeface="Canva Sans Bold"/>
              </a:rPr>
              <a:t>Memory Overhead: </a:t>
            </a:r>
            <a:r>
              <a:rPr lang="en-US" sz="2000">
                <a:solidFill>
                  <a:srgbClr val="202020"/>
                </a:solidFill>
                <a:latin typeface="Canva Sans"/>
              </a:rPr>
              <a:t> HashMap has a higher tendency to overhead because it has to store hash table metadata and handle collisions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grpSp>
        <p:nvGrpSpPr>
          <p:cNvPr name="Group 7" id="7"/>
          <p:cNvGrpSpPr/>
          <p:nvPr/>
        </p:nvGrpSpPr>
        <p:grpSpPr>
          <a:xfrm rot="0">
            <a:off x="468483" y="5045477"/>
            <a:ext cx="560217" cy="196047"/>
            <a:chOff x="0" y="0"/>
            <a:chExt cx="1226641" cy="429260"/>
          </a:xfrm>
        </p:grpSpPr>
        <p:sp>
          <p:nvSpPr>
            <p:cNvPr name="Freeform 8" id="8"/>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Freeform 9" id="9"/>
          <p:cNvSpPr/>
          <p:nvPr/>
        </p:nvSpPr>
        <p:spPr>
          <a:xfrm flipH="false" flipV="false" rot="0">
            <a:off x="4155529" y="3059058"/>
            <a:ext cx="9976941" cy="420422"/>
          </a:xfrm>
          <a:custGeom>
            <a:avLst/>
            <a:gdLst/>
            <a:ahLst/>
            <a:cxnLst/>
            <a:rect r="r" b="b" t="t" l="l"/>
            <a:pathLst>
              <a:path h="420422" w="9976941">
                <a:moveTo>
                  <a:pt x="0" y="0"/>
                </a:moveTo>
                <a:lnTo>
                  <a:pt x="9976942" y="0"/>
                </a:lnTo>
                <a:lnTo>
                  <a:pt x="9976942" y="420422"/>
                </a:lnTo>
                <a:lnTo>
                  <a:pt x="0" y="420422"/>
                </a:lnTo>
                <a:lnTo>
                  <a:pt x="0" y="0"/>
                </a:lnTo>
                <a:close/>
              </a:path>
            </a:pathLst>
          </a:custGeom>
          <a:blipFill>
            <a:blip r:embed="rId2"/>
            <a:stretch>
              <a:fillRect l="0" t="0" r="0" b="0"/>
            </a:stretch>
          </a:blipFill>
        </p:spPr>
      </p:sp>
      <p:sp>
        <p:nvSpPr>
          <p:cNvPr name="Freeform 10" id="10"/>
          <p:cNvSpPr/>
          <p:nvPr/>
        </p:nvSpPr>
        <p:spPr>
          <a:xfrm flipH="false" flipV="false" rot="0">
            <a:off x="4155529" y="3821965"/>
            <a:ext cx="9976941" cy="1605485"/>
          </a:xfrm>
          <a:custGeom>
            <a:avLst/>
            <a:gdLst/>
            <a:ahLst/>
            <a:cxnLst/>
            <a:rect r="r" b="b" t="t" l="l"/>
            <a:pathLst>
              <a:path h="1605485" w="9976941">
                <a:moveTo>
                  <a:pt x="0" y="0"/>
                </a:moveTo>
                <a:lnTo>
                  <a:pt x="9976942" y="0"/>
                </a:lnTo>
                <a:lnTo>
                  <a:pt x="9976942" y="1605485"/>
                </a:lnTo>
                <a:lnTo>
                  <a:pt x="0" y="1605485"/>
                </a:lnTo>
                <a:lnTo>
                  <a:pt x="0" y="0"/>
                </a:lnTo>
                <a:close/>
              </a:path>
            </a:pathLst>
          </a:custGeom>
          <a:blipFill>
            <a:blip r:embed="rId3"/>
            <a:stretch>
              <a:fillRect l="0" t="0" r="0" b="0"/>
            </a:stretch>
          </a:blipFill>
        </p:spPr>
      </p:sp>
      <p:sp>
        <p:nvSpPr>
          <p:cNvPr name="TextBox 11" id="11"/>
          <p:cNvSpPr txBox="true"/>
          <p:nvPr/>
        </p:nvSpPr>
        <p:spPr>
          <a:xfrm rot="0">
            <a:off x="2431954" y="836537"/>
            <a:ext cx="14776528" cy="971550"/>
          </a:xfrm>
          <a:prstGeom prst="rect">
            <a:avLst/>
          </a:prstGeom>
        </p:spPr>
        <p:txBody>
          <a:bodyPr anchor="t" rtlCol="false" tIns="0" lIns="0" bIns="0" rIns="0">
            <a:spAutoFit/>
          </a:bodyPr>
          <a:lstStyle/>
          <a:p>
            <a:pPr algn="ctr">
              <a:lnSpc>
                <a:spcPts val="7680"/>
              </a:lnSpc>
            </a:pPr>
            <a:r>
              <a:rPr lang="en-US" sz="6400">
                <a:solidFill>
                  <a:srgbClr val="202020"/>
                </a:solidFill>
                <a:latin typeface="HK Grotesk Semi-Bold"/>
              </a:rPr>
              <a:t>Adding &amp; Searching Using ArrayList</a:t>
            </a:r>
          </a:p>
        </p:txBody>
      </p:sp>
      <p:sp>
        <p:nvSpPr>
          <p:cNvPr name="TextBox 12" id="12"/>
          <p:cNvSpPr txBox="true"/>
          <p:nvPr/>
        </p:nvSpPr>
        <p:spPr>
          <a:xfrm rot="0">
            <a:off x="5138738" y="2379775"/>
            <a:ext cx="9525" cy="529590"/>
          </a:xfrm>
          <a:prstGeom prst="rect">
            <a:avLst/>
          </a:prstGeom>
        </p:spPr>
        <p:txBody>
          <a:bodyPr anchor="t" rtlCol="false" tIns="0" lIns="0" bIns="0" rIns="0">
            <a:spAutoFit/>
          </a:bodyPr>
          <a:lstStyle/>
          <a:p>
            <a:pPr algn="ctr">
              <a:lnSpc>
                <a:spcPts val="440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grpSp>
        <p:nvGrpSpPr>
          <p:cNvPr name="Group 7" id="7"/>
          <p:cNvGrpSpPr/>
          <p:nvPr/>
        </p:nvGrpSpPr>
        <p:grpSpPr>
          <a:xfrm rot="0">
            <a:off x="468483" y="5045477"/>
            <a:ext cx="560217" cy="196047"/>
            <a:chOff x="0" y="0"/>
            <a:chExt cx="1226641" cy="429260"/>
          </a:xfrm>
        </p:grpSpPr>
        <p:sp>
          <p:nvSpPr>
            <p:cNvPr name="Freeform 8" id="8"/>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Freeform 9" id="9"/>
          <p:cNvSpPr/>
          <p:nvPr/>
        </p:nvSpPr>
        <p:spPr>
          <a:xfrm flipH="false" flipV="false" rot="0">
            <a:off x="3113941" y="1808087"/>
            <a:ext cx="13412554" cy="7907767"/>
          </a:xfrm>
          <a:custGeom>
            <a:avLst/>
            <a:gdLst/>
            <a:ahLst/>
            <a:cxnLst/>
            <a:rect r="r" b="b" t="t" l="l"/>
            <a:pathLst>
              <a:path h="7907767" w="13412554">
                <a:moveTo>
                  <a:pt x="0" y="0"/>
                </a:moveTo>
                <a:lnTo>
                  <a:pt x="13412553" y="0"/>
                </a:lnTo>
                <a:lnTo>
                  <a:pt x="13412553" y="7907767"/>
                </a:lnTo>
                <a:lnTo>
                  <a:pt x="0" y="7907767"/>
                </a:lnTo>
                <a:lnTo>
                  <a:pt x="0" y="0"/>
                </a:lnTo>
                <a:close/>
              </a:path>
            </a:pathLst>
          </a:custGeom>
          <a:blipFill>
            <a:blip r:embed="rId2"/>
            <a:stretch>
              <a:fillRect l="0" t="0" r="0" b="0"/>
            </a:stretch>
          </a:blipFill>
        </p:spPr>
      </p:sp>
      <p:sp>
        <p:nvSpPr>
          <p:cNvPr name="TextBox 10" id="10"/>
          <p:cNvSpPr txBox="true"/>
          <p:nvPr/>
        </p:nvSpPr>
        <p:spPr>
          <a:xfrm rot="0">
            <a:off x="2431954" y="836537"/>
            <a:ext cx="14776528" cy="971550"/>
          </a:xfrm>
          <a:prstGeom prst="rect">
            <a:avLst/>
          </a:prstGeom>
        </p:spPr>
        <p:txBody>
          <a:bodyPr anchor="t" rtlCol="false" tIns="0" lIns="0" bIns="0" rIns="0">
            <a:spAutoFit/>
          </a:bodyPr>
          <a:lstStyle/>
          <a:p>
            <a:pPr algn="ctr">
              <a:lnSpc>
                <a:spcPts val="7680"/>
              </a:lnSpc>
            </a:pPr>
            <a:r>
              <a:rPr lang="en-US" sz="6400">
                <a:solidFill>
                  <a:srgbClr val="202020"/>
                </a:solidFill>
                <a:latin typeface="HK Grotesk Semi-Bold"/>
              </a:rPr>
              <a:t>Adding &amp; Searching Using ArrayList</a:t>
            </a:r>
          </a:p>
        </p:txBody>
      </p:sp>
      <p:sp>
        <p:nvSpPr>
          <p:cNvPr name="TextBox 11" id="11"/>
          <p:cNvSpPr txBox="true"/>
          <p:nvPr/>
        </p:nvSpPr>
        <p:spPr>
          <a:xfrm rot="0">
            <a:off x="5138738" y="2379775"/>
            <a:ext cx="9525" cy="529590"/>
          </a:xfrm>
          <a:prstGeom prst="rect">
            <a:avLst/>
          </a:prstGeom>
        </p:spPr>
        <p:txBody>
          <a:bodyPr anchor="t" rtlCol="false" tIns="0" lIns="0" bIns="0" rIns="0">
            <a:spAutoFit/>
          </a:bodyPr>
          <a:lstStyle/>
          <a:p>
            <a:pPr algn="ctr">
              <a:lnSpc>
                <a:spcPts val="440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452511" y="1028700"/>
            <a:ext cx="17159224" cy="9561"/>
          </a:xfrm>
          <a:prstGeom prst="rect">
            <a:avLst/>
          </a:prstGeom>
          <a:solidFill>
            <a:srgbClr val="202020">
              <a:alpha val="19608"/>
            </a:srgbClr>
          </a:solidFill>
        </p:spPr>
      </p:sp>
      <p:sp>
        <p:nvSpPr>
          <p:cNvPr name="AutoShape 3" id="3"/>
          <p:cNvSpPr/>
          <p:nvPr/>
        </p:nvSpPr>
        <p:spPr>
          <a:xfrm rot="0">
            <a:off x="1028700" y="9258300"/>
            <a:ext cx="17583035" cy="9525"/>
          </a:xfrm>
          <a:prstGeom prst="rect">
            <a:avLst/>
          </a:prstGeom>
          <a:solidFill>
            <a:srgbClr val="202020">
              <a:alpha val="19608"/>
            </a:srgbClr>
          </a:solidFill>
        </p:spPr>
      </p:sp>
      <p:sp>
        <p:nvSpPr>
          <p:cNvPr name="AutoShape 4" id="4"/>
          <p:cNvSpPr/>
          <p:nvPr/>
        </p:nvSpPr>
        <p:spPr>
          <a:xfrm rot="0">
            <a:off x="-261833" y="-221551"/>
            <a:ext cx="1714344" cy="10807644"/>
          </a:xfrm>
          <a:prstGeom prst="rect">
            <a:avLst/>
          </a:prstGeom>
          <a:solidFill>
            <a:srgbClr val="202020"/>
          </a:solidFill>
        </p:spPr>
      </p:sp>
      <p:sp>
        <p:nvSpPr>
          <p:cNvPr name="AutoShape 5" id="5"/>
          <p:cNvSpPr/>
          <p:nvPr/>
        </p:nvSpPr>
        <p:spPr>
          <a:xfrm rot="0">
            <a:off x="-144513" y="1028700"/>
            <a:ext cx="1597025" cy="9561"/>
          </a:xfrm>
          <a:prstGeom prst="rect">
            <a:avLst/>
          </a:prstGeom>
          <a:solidFill>
            <a:srgbClr val="FFFFFF">
              <a:alpha val="19608"/>
            </a:srgbClr>
          </a:solidFill>
        </p:spPr>
      </p:sp>
      <p:sp>
        <p:nvSpPr>
          <p:cNvPr name="AutoShape 6" id="6"/>
          <p:cNvSpPr/>
          <p:nvPr/>
        </p:nvSpPr>
        <p:spPr>
          <a:xfrm rot="0">
            <a:off x="-144513" y="9248739"/>
            <a:ext cx="1597025" cy="9561"/>
          </a:xfrm>
          <a:prstGeom prst="rect">
            <a:avLst/>
          </a:prstGeom>
          <a:solidFill>
            <a:srgbClr val="FFFFFF">
              <a:alpha val="19608"/>
            </a:srgbClr>
          </a:solidFill>
        </p:spPr>
      </p:sp>
      <p:grpSp>
        <p:nvGrpSpPr>
          <p:cNvPr name="Group 7" id="7"/>
          <p:cNvGrpSpPr/>
          <p:nvPr/>
        </p:nvGrpSpPr>
        <p:grpSpPr>
          <a:xfrm rot="0">
            <a:off x="468483" y="5045477"/>
            <a:ext cx="560217" cy="196047"/>
            <a:chOff x="0" y="0"/>
            <a:chExt cx="1226641" cy="429260"/>
          </a:xfrm>
        </p:grpSpPr>
        <p:sp>
          <p:nvSpPr>
            <p:cNvPr name="Freeform 8" id="8"/>
            <p:cNvSpPr/>
            <p:nvPr/>
          </p:nvSpPr>
          <p:spPr>
            <a:xfrm flipH="false" flipV="false" rot="0">
              <a:off x="0" y="-5080"/>
              <a:ext cx="1226641" cy="434340"/>
            </a:xfrm>
            <a:custGeom>
              <a:avLst/>
              <a:gdLst/>
              <a:ahLst/>
              <a:cxnLst/>
              <a:rect r="r" b="b" t="t" l="l"/>
              <a:pathLst>
                <a:path h="434340" w="1226641">
                  <a:moveTo>
                    <a:pt x="1208861" y="187960"/>
                  </a:moveTo>
                  <a:lnTo>
                    <a:pt x="947241" y="11430"/>
                  </a:lnTo>
                  <a:cubicBezTo>
                    <a:pt x="929461" y="0"/>
                    <a:pt x="906600" y="3810"/>
                    <a:pt x="893900" y="21590"/>
                  </a:cubicBezTo>
                  <a:cubicBezTo>
                    <a:pt x="882471" y="39370"/>
                    <a:pt x="886281" y="62230"/>
                    <a:pt x="904061" y="74930"/>
                  </a:cubicBezTo>
                  <a:lnTo>
                    <a:pt x="1062811" y="181610"/>
                  </a:lnTo>
                  <a:lnTo>
                    <a:pt x="0" y="181610"/>
                  </a:lnTo>
                  <a:lnTo>
                    <a:pt x="0" y="257810"/>
                  </a:lnTo>
                  <a:lnTo>
                    <a:pt x="1062811" y="257810"/>
                  </a:lnTo>
                  <a:lnTo>
                    <a:pt x="904061" y="364490"/>
                  </a:lnTo>
                  <a:cubicBezTo>
                    <a:pt x="886281" y="375920"/>
                    <a:pt x="882471" y="400050"/>
                    <a:pt x="893901" y="417830"/>
                  </a:cubicBezTo>
                  <a:cubicBezTo>
                    <a:pt x="901521" y="429260"/>
                    <a:pt x="912951" y="434340"/>
                    <a:pt x="925651" y="434340"/>
                  </a:cubicBezTo>
                  <a:cubicBezTo>
                    <a:pt x="933271" y="434340"/>
                    <a:pt x="940891" y="431800"/>
                    <a:pt x="947241" y="427990"/>
                  </a:cubicBezTo>
                  <a:lnTo>
                    <a:pt x="1210131" y="251460"/>
                  </a:lnTo>
                  <a:cubicBezTo>
                    <a:pt x="1220291" y="243840"/>
                    <a:pt x="1226641" y="232410"/>
                    <a:pt x="1226641" y="219710"/>
                  </a:cubicBezTo>
                  <a:cubicBezTo>
                    <a:pt x="1226641" y="207010"/>
                    <a:pt x="1220291" y="195580"/>
                    <a:pt x="1208861" y="187960"/>
                  </a:cubicBezTo>
                  <a:close/>
                </a:path>
              </a:pathLst>
            </a:custGeom>
            <a:solidFill>
              <a:srgbClr val="FFFFFF"/>
            </a:solidFill>
          </p:spPr>
        </p:sp>
      </p:grpSp>
      <p:sp>
        <p:nvSpPr>
          <p:cNvPr name="Freeform 9" id="9"/>
          <p:cNvSpPr/>
          <p:nvPr/>
        </p:nvSpPr>
        <p:spPr>
          <a:xfrm flipH="false" flipV="false" rot="0">
            <a:off x="4271927" y="3986072"/>
            <a:ext cx="10664083" cy="1762944"/>
          </a:xfrm>
          <a:custGeom>
            <a:avLst/>
            <a:gdLst/>
            <a:ahLst/>
            <a:cxnLst/>
            <a:rect r="r" b="b" t="t" l="l"/>
            <a:pathLst>
              <a:path h="1762944" w="10664083">
                <a:moveTo>
                  <a:pt x="0" y="0"/>
                </a:moveTo>
                <a:lnTo>
                  <a:pt x="10664083" y="0"/>
                </a:lnTo>
                <a:lnTo>
                  <a:pt x="10664083" y="1762944"/>
                </a:lnTo>
                <a:lnTo>
                  <a:pt x="0" y="1762944"/>
                </a:lnTo>
                <a:lnTo>
                  <a:pt x="0" y="0"/>
                </a:lnTo>
                <a:close/>
              </a:path>
            </a:pathLst>
          </a:custGeom>
          <a:blipFill>
            <a:blip r:embed="rId2"/>
            <a:stretch>
              <a:fillRect l="0" t="0" r="0" b="0"/>
            </a:stretch>
          </a:blipFill>
        </p:spPr>
      </p:sp>
      <p:sp>
        <p:nvSpPr>
          <p:cNvPr name="Freeform 10" id="10"/>
          <p:cNvSpPr/>
          <p:nvPr/>
        </p:nvSpPr>
        <p:spPr>
          <a:xfrm flipH="false" flipV="false" rot="0">
            <a:off x="4271927" y="2718231"/>
            <a:ext cx="10664083" cy="270240"/>
          </a:xfrm>
          <a:custGeom>
            <a:avLst/>
            <a:gdLst/>
            <a:ahLst/>
            <a:cxnLst/>
            <a:rect r="r" b="b" t="t" l="l"/>
            <a:pathLst>
              <a:path h="270240" w="10664083">
                <a:moveTo>
                  <a:pt x="0" y="0"/>
                </a:moveTo>
                <a:lnTo>
                  <a:pt x="10664083" y="0"/>
                </a:lnTo>
                <a:lnTo>
                  <a:pt x="10664083" y="270240"/>
                </a:lnTo>
                <a:lnTo>
                  <a:pt x="0" y="270240"/>
                </a:lnTo>
                <a:lnTo>
                  <a:pt x="0" y="0"/>
                </a:lnTo>
                <a:close/>
              </a:path>
            </a:pathLst>
          </a:custGeom>
          <a:blipFill>
            <a:blip r:embed="rId3"/>
            <a:stretch>
              <a:fillRect l="0" t="0" r="0" b="0"/>
            </a:stretch>
          </a:blipFill>
        </p:spPr>
      </p:sp>
      <p:sp>
        <p:nvSpPr>
          <p:cNvPr name="Freeform 11" id="11"/>
          <p:cNvSpPr/>
          <p:nvPr/>
        </p:nvSpPr>
        <p:spPr>
          <a:xfrm flipH="false" flipV="false" rot="0">
            <a:off x="6187201" y="6277470"/>
            <a:ext cx="6833534" cy="3548561"/>
          </a:xfrm>
          <a:custGeom>
            <a:avLst/>
            <a:gdLst/>
            <a:ahLst/>
            <a:cxnLst/>
            <a:rect r="r" b="b" t="t" l="l"/>
            <a:pathLst>
              <a:path h="3548561" w="6833534">
                <a:moveTo>
                  <a:pt x="0" y="0"/>
                </a:moveTo>
                <a:lnTo>
                  <a:pt x="6833534" y="0"/>
                </a:lnTo>
                <a:lnTo>
                  <a:pt x="6833534" y="3548561"/>
                </a:lnTo>
                <a:lnTo>
                  <a:pt x="0" y="3548561"/>
                </a:lnTo>
                <a:lnTo>
                  <a:pt x="0" y="0"/>
                </a:lnTo>
                <a:close/>
              </a:path>
            </a:pathLst>
          </a:custGeom>
          <a:blipFill>
            <a:blip r:embed="rId4"/>
            <a:stretch>
              <a:fillRect l="0" t="0" r="-7459" b="0"/>
            </a:stretch>
          </a:blipFill>
        </p:spPr>
      </p:sp>
      <p:sp>
        <p:nvSpPr>
          <p:cNvPr name="TextBox 12" id="12"/>
          <p:cNvSpPr txBox="true"/>
          <p:nvPr/>
        </p:nvSpPr>
        <p:spPr>
          <a:xfrm rot="0">
            <a:off x="2431954" y="836553"/>
            <a:ext cx="14776528" cy="971517"/>
          </a:xfrm>
          <a:prstGeom prst="rect">
            <a:avLst/>
          </a:prstGeom>
        </p:spPr>
        <p:txBody>
          <a:bodyPr anchor="t" rtlCol="false" tIns="0" lIns="0" bIns="0" rIns="0">
            <a:spAutoFit/>
          </a:bodyPr>
          <a:lstStyle/>
          <a:p>
            <a:pPr algn="ctr">
              <a:lnSpc>
                <a:spcPts val="7680"/>
              </a:lnSpc>
            </a:pPr>
            <a:r>
              <a:rPr lang="en-US" sz="6400">
                <a:solidFill>
                  <a:srgbClr val="202020"/>
                </a:solidFill>
                <a:latin typeface="HK Grotesk Semi-Bold"/>
              </a:rPr>
              <a:t>Adding &amp; Searching using HashMap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DAGHvAFGxdg</dc:identifier>
  <dcterms:modified xsi:type="dcterms:W3CDTF">2011-08-01T06:04:30Z</dcterms:modified>
  <cp:revision>1</cp:revision>
  <dc:title>Final Presentation</dc:title>
</cp:coreProperties>
</file>