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2" r:id="rId55"/>
    <p:sldId id="313" r:id="rId56"/>
    <p:sldId id="314" r:id="rId57"/>
    <p:sldId id="311"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4" r:id="rId97"/>
    <p:sldId id="355" r:id="rId98"/>
    <p:sldId id="356" r:id="rId99"/>
    <p:sldId id="357" r:id="rId100"/>
    <p:sldId id="353" r:id="rId101"/>
    <p:sldId id="358" r:id="rId102"/>
    <p:sldId id="363" r:id="rId103"/>
    <p:sldId id="361" r:id="rId104"/>
    <p:sldId id="362" r:id="rId105"/>
    <p:sldId id="359" r:id="rId106"/>
    <p:sldId id="360" r:id="rId107"/>
    <p:sldId id="364" r:id="rId108"/>
    <p:sldId id="365" r:id="rId109"/>
    <p:sldId id="366" r:id="rId110"/>
    <p:sldId id="367" r:id="rId111"/>
    <p:sldId id="368" r:id="rId112"/>
    <p:sldId id="369" r:id="rId113"/>
    <p:sldId id="371" r:id="rId114"/>
    <p:sldId id="370" r:id="rId115"/>
    <p:sldId id="372" r:id="rId116"/>
    <p:sldId id="373" r:id="rId117"/>
    <p:sldId id="374" r:id="rId118"/>
    <p:sldId id="375" r:id="rId1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4985BCE2-1979-496B-987A-36F2F0143D07}">
          <p14:sldIdLst>
            <p14:sldId id="256"/>
          </p14:sldIdLst>
        </p14:section>
        <p14:section name="1. Hafta 1.Gün Ödevi" id="{405AA5AA-F93F-4AF8-9988-4506BCE1EC5F}">
          <p14:sldIdLst>
            <p14:sldId id="257"/>
            <p14:sldId id="258"/>
            <p14:sldId id="259"/>
            <p14:sldId id="260"/>
            <p14:sldId id="261"/>
            <p14:sldId id="262"/>
            <p14:sldId id="263"/>
            <p14:sldId id="264"/>
          </p14:sldIdLst>
        </p14:section>
        <p14:section name="1. Hafta 2.Gün Ödevi" id="{38C1E372-23E4-4E37-9738-F603E80A3970}">
          <p14:sldIdLst>
            <p14:sldId id="265"/>
            <p14:sldId id="267"/>
            <p14:sldId id="268"/>
            <p14:sldId id="269"/>
          </p14:sldIdLst>
        </p14:section>
        <p14:section name="1. Hafta  2.Gün HTML İsterler" id="{953FF81B-24F6-4449-B362-FDAB2C9E95D3}">
          <p14:sldIdLst>
            <p14:sldId id="270"/>
            <p14:sldId id="271"/>
            <p14:sldId id="272"/>
            <p14:sldId id="273"/>
            <p14:sldId id="274"/>
            <p14:sldId id="275"/>
            <p14:sldId id="276"/>
            <p14:sldId id="277"/>
            <p14:sldId id="278"/>
            <p14:sldId id="279"/>
          </p14:sldIdLst>
        </p14:section>
        <p14:section name="1. Hafta 3.Gün Ödevi" id="{A893BB02-AA54-4638-BE55-0F5673DC16E3}">
          <p14:sldIdLst>
            <p14:sldId id="280"/>
            <p14:sldId id="281"/>
            <p14:sldId id="282"/>
            <p14:sldId id="283"/>
            <p14:sldId id="284"/>
            <p14:sldId id="285"/>
            <p14:sldId id="286"/>
            <p14:sldId id="287"/>
            <p14:sldId id="288"/>
            <p14:sldId id="289"/>
            <p14:sldId id="290"/>
            <p14:sldId id="291"/>
            <p14:sldId id="292"/>
            <p14:sldId id="293"/>
          </p14:sldIdLst>
        </p14:section>
        <p14:section name="1.Hafta 3Gün CSS Soruları" id="{2BDEEB1F-B160-463E-B594-9DFA0A8D45B6}">
          <p14:sldIdLst>
            <p14:sldId id="295"/>
            <p14:sldId id="296"/>
            <p14:sldId id="297"/>
            <p14:sldId id="298"/>
          </p14:sldIdLst>
        </p14:section>
        <p14:section name="1 Hafta 4.Gün" id="{9E48892D-56CC-4D31-82A7-743D1EFAEAA9}">
          <p14:sldIdLst>
            <p14:sldId id="299"/>
            <p14:sldId id="300"/>
          </p14:sldIdLst>
        </p14:section>
        <p14:section name="Bootstrap Ödevi" id="{0D7346D3-E370-40A9-8743-DED964EDF1DA}">
          <p14:sldIdLst>
            <p14:sldId id="301"/>
            <p14:sldId id="302"/>
          </p14:sldIdLst>
        </p14:section>
        <p14:section name="2,Haftra 1.Gün" id="{2D0FDFED-F2CD-46AD-BCD0-55012C751914}">
          <p14:sldIdLst>
            <p14:sldId id="303"/>
            <p14:sldId id="304"/>
            <p14:sldId id="305"/>
            <p14:sldId id="306"/>
          </p14:sldIdLst>
        </p14:section>
        <p14:section name="2.Hafta 3.Gün Ödev" id="{18DB2A4E-F719-47A4-941B-D0B30D0A62D4}">
          <p14:sldIdLst>
            <p14:sldId id="307"/>
            <p14:sldId id="308"/>
          </p14:sldIdLst>
        </p14:section>
        <p14:section name="2,Hafta 4.Gün Ödev" id="{071BA30B-2020-4725-ACED-7DE61FF4D5DF}">
          <p14:sldIdLst>
            <p14:sldId id="309"/>
            <p14:sldId id="310"/>
            <p14:sldId id="312"/>
            <p14:sldId id="313"/>
            <p14:sldId id="314"/>
            <p14:sldId id="311"/>
          </p14:sldIdLst>
        </p14:section>
        <p14:section name="2.Hafta 5.Gün Ödev" id="{AA035A14-7F69-4A76-8851-8D860C5D16EA}">
          <p14:sldIdLst>
            <p14:sldId id="315"/>
            <p14:sldId id="316"/>
          </p14:sldIdLst>
        </p14:section>
        <p14:section name="2.Hafta Araştırma Ödevleri" id="{3D9C9290-05FB-4739-92F9-1522AAF52A6F}">
          <p14:sldIdLst>
            <p14:sldId id="317"/>
            <p14:sldId id="318"/>
            <p14:sldId id="319"/>
            <p14:sldId id="320"/>
            <p14:sldId id="321"/>
            <p14:sldId id="322"/>
            <p14:sldId id="323"/>
            <p14:sldId id="324"/>
            <p14:sldId id="325"/>
            <p14:sldId id="326"/>
            <p14:sldId id="327"/>
            <p14:sldId id="328"/>
            <p14:sldId id="329"/>
            <p14:sldId id="330"/>
          </p14:sldIdLst>
        </p14:section>
        <p14:section name="3.Hafta 1 Gün Ödev" id="{F0469B8C-39DD-4FAD-9B38-60C88BF47AB0}">
          <p14:sldIdLst>
            <p14:sldId id="331"/>
            <p14:sldId id="332"/>
            <p14:sldId id="333"/>
            <p14:sldId id="334"/>
          </p14:sldIdLst>
        </p14:section>
        <p14:section name="3.Hafta 2.Gün Ödev" id="{17C88541-4811-4363-A49D-325CAE7228C1}">
          <p14:sldIdLst>
            <p14:sldId id="335"/>
          </p14:sldIdLst>
        </p14:section>
        <p14:section name="3.Hafta Haftalık Odev" id="{C297CEFA-B80F-4D78-8F3F-5E21E90F66FE}">
          <p14:sldIdLst>
            <p14:sldId id="336"/>
            <p14:sldId id="337"/>
            <p14:sldId id="338"/>
            <p14:sldId id="339"/>
            <p14:sldId id="340"/>
            <p14:sldId id="341"/>
            <p14:sldId id="342"/>
            <p14:sldId id="343"/>
            <p14:sldId id="344"/>
            <p14:sldId id="345"/>
            <p14:sldId id="346"/>
            <p14:sldId id="347"/>
            <p14:sldId id="348"/>
            <p14:sldId id="349"/>
          </p14:sldIdLst>
        </p14:section>
        <p14:section name="5.Hafta Arastırma" id="{6C53324C-651E-41F6-B1E5-21A9FF6035D8}">
          <p14:sldIdLst/>
        </p14:section>
        <p14:section name="Compiler nedir?" id="{26C6C7BD-89B5-4EF5-BEBE-5D3332F7BD7F}">
          <p14:sldIdLst>
            <p14:sldId id="350"/>
          </p14:sldIdLst>
        </p14:section>
        <p14:section name="Interpreter nedir?" id="{4D125674-7A6A-405F-94D2-214F0322E660}">
          <p14:sldIdLst>
            <p14:sldId id="351"/>
          </p14:sldIdLst>
        </p14:section>
        <p14:section name="Java ve JS İnterpreter mi? Compiler mi?" id="{3FF7753D-561D-414E-A4DF-28968E622D53}">
          <p14:sldIdLst>
            <p14:sldId id="352"/>
          </p14:sldIdLst>
        </p14:section>
        <p14:section name="Open Source nedir?" id="{70905893-7041-4464-8B3F-67B9B207D37D}">
          <p14:sldIdLst>
            <p14:sldId id="354"/>
          </p14:sldIdLst>
        </p14:section>
        <p14:section name="JVM nedir?" id="{1E63B134-0E26-4402-8B32-58F9A922DF70}">
          <p14:sldIdLst>
            <p14:sldId id="355"/>
          </p14:sldIdLst>
        </p14:section>
        <p14:section name="JRE Nedir?" id="{E722A405-2D4F-4225-830D-191166595F28}">
          <p14:sldIdLst>
            <p14:sldId id="356"/>
          </p14:sldIdLst>
        </p14:section>
        <p14:section name="JDK nedir?" id="{0A8A1110-8DA9-41B2-B05D-D555DDDCA556}">
          <p14:sldIdLst>
            <p14:sldId id="357"/>
          </p14:sldIdLst>
        </p14:section>
        <p14:section name="JIT nedir?" id="{ACED35B7-18B1-4F75-B630-CC6DFDBA0547}">
          <p14:sldIdLst>
            <p14:sldId id="353"/>
          </p14:sldIdLst>
        </p14:section>
        <p14:section name="Java %100 OOP midir?" id="{A1301DA8-FE1B-4CE9-A9E5-04C9AFDE7E77}">
          <p14:sldIdLst>
            <p14:sldId id="358"/>
          </p14:sldIdLst>
        </p14:section>
        <p14:section name="Java By Pass Value ? Referances?" id="{8C584DBD-C01F-4775-A733-A7B5204237E8}">
          <p14:sldIdLst>
            <p14:sldId id="363"/>
          </p14:sldIdLst>
        </p14:section>
        <p14:section name="Java 8 İle Gelen Özellikler" id="{F2D421CA-CD36-4982-8907-A05BD8B6DBE4}">
          <p14:sldIdLst>
            <p14:sldId id="361"/>
            <p14:sldId id="362"/>
          </p14:sldIdLst>
        </p14:section>
        <p14:section name="Primitive types ile Wrapper class arasındaki farklar ?" id="{4A904214-772C-4BCA-9D81-DFCDB464842D}">
          <p14:sldIdLst>
            <p14:sldId id="359"/>
          </p14:sldIdLst>
        </p14:section>
        <p14:section name="Stack memory heap memory nedir ? Aralarındaki farklar" id="{031F9E9E-AFD5-41D4-94CD-A3AE3E17257C}">
          <p14:sldIdLst>
            <p14:sldId id="360"/>
          </p14:sldIdLst>
        </p14:section>
        <p14:section name="ASCII Code" id="{FF6EED03-0986-4BA4-9B8C-CA0C53A8FC8D}">
          <p14:sldIdLst>
            <p14:sldId id="364"/>
          </p14:sldIdLst>
        </p14:section>
        <p14:section name="UNICODE" id="{E0E6D1B9-471D-44B7-9D7A-D4268947DA6A}">
          <p14:sldIdLst>
            <p14:sldId id="365"/>
          </p14:sldIdLst>
        </p14:section>
        <p14:section name="5.Hafta 3.Gun Arastırma" id="{D91A4B1B-0360-48AD-B587-5D655B6CA7C4}">
          <p14:sldIdLst/>
        </p14:section>
        <p14:section name="valueOf() ile toString(), parseInt() aralarındaki farklar nelerdir?" id="{42B8006D-FAC0-48C5-9DB1-CC8895AB2386}">
          <p14:sldIdLst>
            <p14:sldId id="366"/>
          </p14:sldIdLst>
        </p14:section>
        <p14:section name="StringBuilder vs StringBuffer" id="{FD2B0068-71EC-4785-9D12-113C3A93C4DD}">
          <p14:sldIdLst>
            <p14:sldId id="367"/>
            <p14:sldId id="368"/>
          </p14:sldIdLst>
        </p14:section>
        <p14:section name="Regex Nedir?" id="{EE3676AB-BC7E-47F9-806A-18469C2820F2}">
          <p14:sldIdLst>
            <p14:sldId id="369"/>
            <p14:sldId id="371"/>
          </p14:sldIdLst>
        </p14:section>
        <p14:section name="Concat(), (+) operant ile StringBuilder Arasındaki İlişki Nedir?" id="{9160AE95-B2C9-4604-A896-5A9E4AA9F895}">
          <p14:sldIdLst>
            <p14:sldId id="370"/>
          </p14:sldIdLst>
        </p14:section>
        <p14:section name="5.Hafta 3 Gün Ödev" id="{BDA0A9B0-E11F-4DCF-887F-EA3A42CA2AA9}">
          <p14:sldIdLst>
            <p14:sldId id="372"/>
            <p14:sldId id="373"/>
            <p14:sldId id="374"/>
            <p14:sldId id="3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EEA98D-04A3-D752-6703-4F6783AB94A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7684925-C6F0-529E-6D20-7E72C20BE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6E25802-565E-F17C-58D4-AD318E63C14E}"/>
              </a:ext>
            </a:extLst>
          </p:cNvPr>
          <p:cNvSpPr>
            <a:spLocks noGrp="1"/>
          </p:cNvSpPr>
          <p:nvPr>
            <p:ph type="dt" sz="half" idx="10"/>
          </p:nvPr>
        </p:nvSpPr>
        <p:spPr/>
        <p:txBody>
          <a:bodyPr/>
          <a:lstStyle/>
          <a:p>
            <a:fld id="{5E24CE78-E103-4ACD-A135-59A94E32C238}" type="datetimeFigureOut">
              <a:rPr lang="tr-TR" smtClean="0"/>
              <a:t>22.06.2022</a:t>
            </a:fld>
            <a:endParaRPr lang="tr-TR" dirty="0"/>
          </a:p>
        </p:txBody>
      </p:sp>
      <p:sp>
        <p:nvSpPr>
          <p:cNvPr id="5" name="Alt Bilgi Yer Tutucusu 4">
            <a:extLst>
              <a:ext uri="{FF2B5EF4-FFF2-40B4-BE49-F238E27FC236}">
                <a16:creationId xmlns:a16="http://schemas.microsoft.com/office/drawing/2014/main" id="{BF70AE47-18D5-004A-2D1D-A3437117492A}"/>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217A7A53-D73D-F7F6-B680-4322E6BC2DE3}"/>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7735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37A48-3D6A-D05A-D73C-7D4E1CE7F17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7FBF0E0-93E3-F7EB-4EAF-C20D8596E00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C054D81-B59E-61E0-9AB6-DE3C716EFD24}"/>
              </a:ext>
            </a:extLst>
          </p:cNvPr>
          <p:cNvSpPr>
            <a:spLocks noGrp="1"/>
          </p:cNvSpPr>
          <p:nvPr>
            <p:ph type="dt" sz="half" idx="10"/>
          </p:nvPr>
        </p:nvSpPr>
        <p:spPr/>
        <p:txBody>
          <a:bodyPr/>
          <a:lstStyle/>
          <a:p>
            <a:fld id="{5E24CE78-E103-4ACD-A135-59A94E32C238}" type="datetimeFigureOut">
              <a:rPr lang="tr-TR" smtClean="0"/>
              <a:t>22.06.2022</a:t>
            </a:fld>
            <a:endParaRPr lang="tr-TR" dirty="0"/>
          </a:p>
        </p:txBody>
      </p:sp>
      <p:sp>
        <p:nvSpPr>
          <p:cNvPr id="5" name="Alt Bilgi Yer Tutucusu 4">
            <a:extLst>
              <a:ext uri="{FF2B5EF4-FFF2-40B4-BE49-F238E27FC236}">
                <a16:creationId xmlns:a16="http://schemas.microsoft.com/office/drawing/2014/main" id="{807724AD-1ECA-68A2-9794-E2961630CA12}"/>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E6F995F7-F986-FCBC-9453-9E537191706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00318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5411FAB-0894-FFED-A0E5-46DA9C91A74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EBD2AF5-63DB-7330-154E-CF341C243A4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E1B42C-84DD-A33F-83A7-E5A0A90D8717}"/>
              </a:ext>
            </a:extLst>
          </p:cNvPr>
          <p:cNvSpPr>
            <a:spLocks noGrp="1"/>
          </p:cNvSpPr>
          <p:nvPr>
            <p:ph type="dt" sz="half" idx="10"/>
          </p:nvPr>
        </p:nvSpPr>
        <p:spPr/>
        <p:txBody>
          <a:bodyPr/>
          <a:lstStyle/>
          <a:p>
            <a:fld id="{5E24CE78-E103-4ACD-A135-59A94E32C238}" type="datetimeFigureOut">
              <a:rPr lang="tr-TR" smtClean="0"/>
              <a:t>22.06.2022</a:t>
            </a:fld>
            <a:endParaRPr lang="tr-TR" dirty="0"/>
          </a:p>
        </p:txBody>
      </p:sp>
      <p:sp>
        <p:nvSpPr>
          <p:cNvPr id="5" name="Alt Bilgi Yer Tutucusu 4">
            <a:extLst>
              <a:ext uri="{FF2B5EF4-FFF2-40B4-BE49-F238E27FC236}">
                <a16:creationId xmlns:a16="http://schemas.microsoft.com/office/drawing/2014/main" id="{D596807D-8D48-A001-D273-72F82EEFED1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59532C23-4B1B-3A14-0995-2C7C3A0FB081}"/>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56019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97501F-2AA0-B17D-8121-D6EDAF79D3A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F4B4C13-F074-95ED-88D9-8159E3CB427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DE5906-CC30-F58A-0621-A7F2C81A80D3}"/>
              </a:ext>
            </a:extLst>
          </p:cNvPr>
          <p:cNvSpPr>
            <a:spLocks noGrp="1"/>
          </p:cNvSpPr>
          <p:nvPr>
            <p:ph type="dt" sz="half" idx="10"/>
          </p:nvPr>
        </p:nvSpPr>
        <p:spPr/>
        <p:txBody>
          <a:bodyPr/>
          <a:lstStyle/>
          <a:p>
            <a:fld id="{5E24CE78-E103-4ACD-A135-59A94E32C238}" type="datetimeFigureOut">
              <a:rPr lang="tr-TR" smtClean="0"/>
              <a:t>22.06.2022</a:t>
            </a:fld>
            <a:endParaRPr lang="tr-TR" dirty="0"/>
          </a:p>
        </p:txBody>
      </p:sp>
      <p:sp>
        <p:nvSpPr>
          <p:cNvPr id="5" name="Alt Bilgi Yer Tutucusu 4">
            <a:extLst>
              <a:ext uri="{FF2B5EF4-FFF2-40B4-BE49-F238E27FC236}">
                <a16:creationId xmlns:a16="http://schemas.microsoft.com/office/drawing/2014/main" id="{7A778D42-7B4B-76E6-1CF1-4F46C701375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78775E46-671F-D513-01B9-5C61B696048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5096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DE4663-2E0B-6486-F7D6-B0CE6B7332D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6B027E5-2E45-A286-055E-42508B7D0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3D201D3-1936-DC8C-21F8-A00D23F8BED5}"/>
              </a:ext>
            </a:extLst>
          </p:cNvPr>
          <p:cNvSpPr>
            <a:spLocks noGrp="1"/>
          </p:cNvSpPr>
          <p:nvPr>
            <p:ph type="dt" sz="half" idx="10"/>
          </p:nvPr>
        </p:nvSpPr>
        <p:spPr/>
        <p:txBody>
          <a:bodyPr/>
          <a:lstStyle/>
          <a:p>
            <a:fld id="{5E24CE78-E103-4ACD-A135-59A94E32C238}" type="datetimeFigureOut">
              <a:rPr lang="tr-TR" smtClean="0"/>
              <a:t>22.06.2022</a:t>
            </a:fld>
            <a:endParaRPr lang="tr-TR" dirty="0"/>
          </a:p>
        </p:txBody>
      </p:sp>
      <p:sp>
        <p:nvSpPr>
          <p:cNvPr id="5" name="Alt Bilgi Yer Tutucusu 4">
            <a:extLst>
              <a:ext uri="{FF2B5EF4-FFF2-40B4-BE49-F238E27FC236}">
                <a16:creationId xmlns:a16="http://schemas.microsoft.com/office/drawing/2014/main" id="{2D969A4C-7965-2021-9F33-60BF76D92C58}"/>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DB0F2B74-6F9A-F1F3-7F7A-71295465C987}"/>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9620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91B50B-C631-2385-DC54-BC16EC0639C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C018E9B-A41A-84B7-C652-E7313B8173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1A427C2-F855-8ACD-D892-C6B250E0392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AD12D28-23C3-FBE7-1840-E9CADB53293D}"/>
              </a:ext>
            </a:extLst>
          </p:cNvPr>
          <p:cNvSpPr>
            <a:spLocks noGrp="1"/>
          </p:cNvSpPr>
          <p:nvPr>
            <p:ph type="dt" sz="half" idx="10"/>
          </p:nvPr>
        </p:nvSpPr>
        <p:spPr/>
        <p:txBody>
          <a:bodyPr/>
          <a:lstStyle/>
          <a:p>
            <a:fld id="{5E24CE78-E103-4ACD-A135-59A94E32C238}" type="datetimeFigureOut">
              <a:rPr lang="tr-TR" smtClean="0"/>
              <a:t>22.06.2022</a:t>
            </a:fld>
            <a:endParaRPr lang="tr-TR" dirty="0"/>
          </a:p>
        </p:txBody>
      </p:sp>
      <p:sp>
        <p:nvSpPr>
          <p:cNvPr id="6" name="Alt Bilgi Yer Tutucusu 5">
            <a:extLst>
              <a:ext uri="{FF2B5EF4-FFF2-40B4-BE49-F238E27FC236}">
                <a16:creationId xmlns:a16="http://schemas.microsoft.com/office/drawing/2014/main" id="{F5DC1C47-9071-89EB-4484-F9DB96C7ECFC}"/>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B2E1BBCE-CC09-7AB9-690C-DA3A8CF3DAF8}"/>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18404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603210-403B-6D3C-CF52-F8222F40081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F002663-4388-5B89-7B01-C620C2E4B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582087E-9A13-7217-FE17-0730C5ECC7F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2F3F624-DAC4-AB6E-0146-BA6F33697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89603C3-4E81-5666-84A2-4B9F2CEFA8F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8D4D440-2D9B-FF1C-42B7-31CED2EEB2AA}"/>
              </a:ext>
            </a:extLst>
          </p:cNvPr>
          <p:cNvSpPr>
            <a:spLocks noGrp="1"/>
          </p:cNvSpPr>
          <p:nvPr>
            <p:ph type="dt" sz="half" idx="10"/>
          </p:nvPr>
        </p:nvSpPr>
        <p:spPr/>
        <p:txBody>
          <a:bodyPr/>
          <a:lstStyle/>
          <a:p>
            <a:fld id="{5E24CE78-E103-4ACD-A135-59A94E32C238}" type="datetimeFigureOut">
              <a:rPr lang="tr-TR" smtClean="0"/>
              <a:t>22.06.2022</a:t>
            </a:fld>
            <a:endParaRPr lang="tr-TR" dirty="0"/>
          </a:p>
        </p:txBody>
      </p:sp>
      <p:sp>
        <p:nvSpPr>
          <p:cNvPr id="8" name="Alt Bilgi Yer Tutucusu 7">
            <a:extLst>
              <a:ext uri="{FF2B5EF4-FFF2-40B4-BE49-F238E27FC236}">
                <a16:creationId xmlns:a16="http://schemas.microsoft.com/office/drawing/2014/main" id="{155ACAE6-D4D1-6542-44E6-CF72AA410618}"/>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45F71DAF-CF74-C32F-E27D-AFF5D47CD61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78634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CF1A2C-38C0-B192-C192-3A61216F66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FF828C9-559A-0F35-388B-D3107C61FBF4}"/>
              </a:ext>
            </a:extLst>
          </p:cNvPr>
          <p:cNvSpPr>
            <a:spLocks noGrp="1"/>
          </p:cNvSpPr>
          <p:nvPr>
            <p:ph type="dt" sz="half" idx="10"/>
          </p:nvPr>
        </p:nvSpPr>
        <p:spPr/>
        <p:txBody>
          <a:bodyPr/>
          <a:lstStyle/>
          <a:p>
            <a:fld id="{5E24CE78-E103-4ACD-A135-59A94E32C238}" type="datetimeFigureOut">
              <a:rPr lang="tr-TR" smtClean="0"/>
              <a:t>22.06.2022</a:t>
            </a:fld>
            <a:endParaRPr lang="tr-TR" dirty="0"/>
          </a:p>
        </p:txBody>
      </p:sp>
      <p:sp>
        <p:nvSpPr>
          <p:cNvPr id="4" name="Alt Bilgi Yer Tutucusu 3">
            <a:extLst>
              <a:ext uri="{FF2B5EF4-FFF2-40B4-BE49-F238E27FC236}">
                <a16:creationId xmlns:a16="http://schemas.microsoft.com/office/drawing/2014/main" id="{2B957F98-CEDF-8A07-3391-622CCC6EF5BD}"/>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6545B848-248A-D5EA-377B-68AB491B3F5A}"/>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26946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72E3ED1-2A9B-E099-88BB-1CD3BE2DF285}"/>
              </a:ext>
            </a:extLst>
          </p:cNvPr>
          <p:cNvSpPr>
            <a:spLocks noGrp="1"/>
          </p:cNvSpPr>
          <p:nvPr>
            <p:ph type="dt" sz="half" idx="10"/>
          </p:nvPr>
        </p:nvSpPr>
        <p:spPr/>
        <p:txBody>
          <a:bodyPr/>
          <a:lstStyle/>
          <a:p>
            <a:fld id="{5E24CE78-E103-4ACD-A135-59A94E32C238}" type="datetimeFigureOut">
              <a:rPr lang="tr-TR" smtClean="0"/>
              <a:t>22.06.2022</a:t>
            </a:fld>
            <a:endParaRPr lang="tr-TR" dirty="0"/>
          </a:p>
        </p:txBody>
      </p:sp>
      <p:sp>
        <p:nvSpPr>
          <p:cNvPr id="3" name="Alt Bilgi Yer Tutucusu 2">
            <a:extLst>
              <a:ext uri="{FF2B5EF4-FFF2-40B4-BE49-F238E27FC236}">
                <a16:creationId xmlns:a16="http://schemas.microsoft.com/office/drawing/2014/main" id="{A8CA60B6-07D2-CAC3-27FD-55792B0EBC4D}"/>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0D905A40-32D1-1B99-8698-792AE6A168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35087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94BD6E-34F3-11D6-764A-BC286A61D71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E46FF6E-9B7B-F97D-2397-F6019DE4D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3A2DCA2-7DF4-2767-E2AB-B95FDD548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64B4031-0795-5184-F9B4-8B90210FDC41}"/>
              </a:ext>
            </a:extLst>
          </p:cNvPr>
          <p:cNvSpPr>
            <a:spLocks noGrp="1"/>
          </p:cNvSpPr>
          <p:nvPr>
            <p:ph type="dt" sz="half" idx="10"/>
          </p:nvPr>
        </p:nvSpPr>
        <p:spPr/>
        <p:txBody>
          <a:bodyPr/>
          <a:lstStyle/>
          <a:p>
            <a:fld id="{5E24CE78-E103-4ACD-A135-59A94E32C238}" type="datetimeFigureOut">
              <a:rPr lang="tr-TR" smtClean="0"/>
              <a:t>22.06.2022</a:t>
            </a:fld>
            <a:endParaRPr lang="tr-TR" dirty="0"/>
          </a:p>
        </p:txBody>
      </p:sp>
      <p:sp>
        <p:nvSpPr>
          <p:cNvPr id="6" name="Alt Bilgi Yer Tutucusu 5">
            <a:extLst>
              <a:ext uri="{FF2B5EF4-FFF2-40B4-BE49-F238E27FC236}">
                <a16:creationId xmlns:a16="http://schemas.microsoft.com/office/drawing/2014/main" id="{9CA3BAE4-D376-C936-4507-251388561503}"/>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757E1C8A-CB04-901D-1021-0EABF5207C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91324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38FEB5-8D77-9F8B-140A-99055D565E9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63F9F91-4C6D-328C-E63F-99B8598DD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344413BF-08A5-F8E4-6AAF-084DE37DD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25F985-05F6-B9CD-BA51-9FCFEBA11C0F}"/>
              </a:ext>
            </a:extLst>
          </p:cNvPr>
          <p:cNvSpPr>
            <a:spLocks noGrp="1"/>
          </p:cNvSpPr>
          <p:nvPr>
            <p:ph type="dt" sz="half" idx="10"/>
          </p:nvPr>
        </p:nvSpPr>
        <p:spPr/>
        <p:txBody>
          <a:bodyPr/>
          <a:lstStyle/>
          <a:p>
            <a:fld id="{5E24CE78-E103-4ACD-A135-59A94E32C238}" type="datetimeFigureOut">
              <a:rPr lang="tr-TR" smtClean="0"/>
              <a:t>22.06.2022</a:t>
            </a:fld>
            <a:endParaRPr lang="tr-TR" dirty="0"/>
          </a:p>
        </p:txBody>
      </p:sp>
      <p:sp>
        <p:nvSpPr>
          <p:cNvPr id="6" name="Alt Bilgi Yer Tutucusu 5">
            <a:extLst>
              <a:ext uri="{FF2B5EF4-FFF2-40B4-BE49-F238E27FC236}">
                <a16:creationId xmlns:a16="http://schemas.microsoft.com/office/drawing/2014/main" id="{35B6AEEA-E967-72CF-3CBB-35957DC01AD8}"/>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A96DA47C-DB4D-BA55-7A6F-119022E21F8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60884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28F1978-EDAE-0E7A-A6E2-B47D104F0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EB8A727-BAD4-5F7F-FD48-5041B7DEE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2C13D2-08F8-67C7-8C81-28FEF60BB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4CE78-E103-4ACD-A135-59A94E32C238}" type="datetimeFigureOut">
              <a:rPr lang="tr-TR" smtClean="0"/>
              <a:t>22.06.2022</a:t>
            </a:fld>
            <a:endParaRPr lang="tr-TR" dirty="0"/>
          </a:p>
        </p:txBody>
      </p:sp>
      <p:sp>
        <p:nvSpPr>
          <p:cNvPr id="5" name="Alt Bilgi Yer Tutucusu 4">
            <a:extLst>
              <a:ext uri="{FF2B5EF4-FFF2-40B4-BE49-F238E27FC236}">
                <a16:creationId xmlns:a16="http://schemas.microsoft.com/office/drawing/2014/main" id="{2AE785D6-A6EA-B9C8-88B1-E0E8774E9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686769CC-3A1F-D919-B404-3D8C43A1F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B5F6E-AEA6-49DA-A46C-3BC99C81C3F2}" type="slidenum">
              <a:rPr lang="tr-TR" smtClean="0"/>
              <a:t>‹#›</a:t>
            </a:fld>
            <a:endParaRPr lang="tr-TR" dirty="0"/>
          </a:p>
        </p:txBody>
      </p:sp>
    </p:spTree>
    <p:extLst>
      <p:ext uri="{BB962C8B-B14F-4D97-AF65-F5344CB8AC3E}">
        <p14:creationId xmlns:p14="http://schemas.microsoft.com/office/powerpoint/2010/main" val="305542757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s://www.geeksforgeeks.org/synchronized-in-java/"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3933D8-0887-4F93-EA72-49069B5BE07F}"/>
              </a:ext>
            </a:extLst>
          </p:cNvPr>
          <p:cNvSpPr>
            <a:spLocks noGrp="1"/>
          </p:cNvSpPr>
          <p:nvPr>
            <p:ph type="ctrTitle"/>
          </p:nvPr>
        </p:nvSpPr>
        <p:spPr>
          <a:xfrm>
            <a:off x="279918" y="1122363"/>
            <a:ext cx="11188182" cy="2387600"/>
          </a:xfrm>
        </p:spPr>
        <p:txBody>
          <a:bodyPr/>
          <a:lstStyle/>
          <a:p>
            <a:r>
              <a:rPr lang="tr-TR" b="1" dirty="0"/>
              <a:t>Araştırmalar ve Günlük Ödevler</a:t>
            </a:r>
          </a:p>
        </p:txBody>
      </p:sp>
      <p:sp>
        <p:nvSpPr>
          <p:cNvPr id="3" name="Alt Başlık 2">
            <a:extLst>
              <a:ext uri="{FF2B5EF4-FFF2-40B4-BE49-F238E27FC236}">
                <a16:creationId xmlns:a16="http://schemas.microsoft.com/office/drawing/2014/main" id="{C4C7FF9B-26DA-344C-1429-1BA1D5F65057}"/>
              </a:ext>
            </a:extLst>
          </p:cNvPr>
          <p:cNvSpPr>
            <a:spLocks noGrp="1"/>
          </p:cNvSpPr>
          <p:nvPr>
            <p:ph type="subTitle" idx="1"/>
          </p:nvPr>
        </p:nvSpPr>
        <p:spPr/>
        <p:txBody>
          <a:bodyPr/>
          <a:lstStyle/>
          <a:p>
            <a:endParaRPr lang="tr-TR" dirty="0"/>
          </a:p>
          <a:p>
            <a:r>
              <a:rPr lang="tr-TR" sz="2800" dirty="0"/>
              <a:t>Hazırlayan: Ali Furkan ERGÜVEN</a:t>
            </a:r>
          </a:p>
          <a:p>
            <a:endParaRPr lang="tr-TR" dirty="0"/>
          </a:p>
        </p:txBody>
      </p:sp>
      <p:pic>
        <p:nvPicPr>
          <p:cNvPr id="4" name="Resim 3">
            <a:extLst>
              <a:ext uri="{FF2B5EF4-FFF2-40B4-BE49-F238E27FC236}">
                <a16:creationId xmlns:a16="http://schemas.microsoft.com/office/drawing/2014/main" id="{821FB941-ACEF-CD44-9102-3C450ADA5639}"/>
              </a:ext>
            </a:extLst>
          </p:cNvPr>
          <p:cNvPicPr>
            <a:picLocks noChangeAspect="1"/>
          </p:cNvPicPr>
          <p:nvPr/>
        </p:nvPicPr>
        <p:blipFill>
          <a:blip r:embed="rId2"/>
          <a:stretch>
            <a:fillRect/>
          </a:stretch>
        </p:blipFill>
        <p:spPr>
          <a:xfrm>
            <a:off x="723900" y="690562"/>
            <a:ext cx="10744200" cy="1819275"/>
          </a:xfrm>
          <a:prstGeom prst="rect">
            <a:avLst/>
          </a:prstGeom>
        </p:spPr>
      </p:pic>
      <p:pic>
        <p:nvPicPr>
          <p:cNvPr id="5" name="Resim 4">
            <a:extLst>
              <a:ext uri="{FF2B5EF4-FFF2-40B4-BE49-F238E27FC236}">
                <a16:creationId xmlns:a16="http://schemas.microsoft.com/office/drawing/2014/main" id="{CE0B1F0C-E062-B7AE-074D-AF3F17922DC8}"/>
              </a:ext>
            </a:extLst>
          </p:cNvPr>
          <p:cNvPicPr>
            <a:picLocks noChangeAspect="1"/>
          </p:cNvPicPr>
          <p:nvPr/>
        </p:nvPicPr>
        <p:blipFill>
          <a:blip r:embed="rId3"/>
          <a:stretch>
            <a:fillRect/>
          </a:stretch>
        </p:blipFill>
        <p:spPr>
          <a:xfrm>
            <a:off x="5143500" y="4397375"/>
            <a:ext cx="1905000" cy="1905000"/>
          </a:xfrm>
          <a:prstGeom prst="rect">
            <a:avLst/>
          </a:prstGeom>
        </p:spPr>
      </p:pic>
    </p:spTree>
    <p:extLst>
      <p:ext uri="{BB962C8B-B14F-4D97-AF65-F5344CB8AC3E}">
        <p14:creationId xmlns:p14="http://schemas.microsoft.com/office/powerpoint/2010/main" val="311149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AA549-5094-E6A3-A4D7-737EB2533B40}"/>
              </a:ext>
            </a:extLst>
          </p:cNvPr>
          <p:cNvSpPr>
            <a:spLocks noGrp="1"/>
          </p:cNvSpPr>
          <p:nvPr>
            <p:ph type="title"/>
          </p:nvPr>
        </p:nvSpPr>
        <p:spPr/>
        <p:txBody>
          <a:bodyPr/>
          <a:lstStyle/>
          <a:p>
            <a:r>
              <a:rPr lang="tr-TR" b="1" dirty="0"/>
              <a:t>XHTML ile HTML5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E8FAE8A0-071F-832B-39C7-F77B0A348519}"/>
              </a:ext>
            </a:extLst>
          </p:cNvPr>
          <p:cNvSpPr>
            <a:spLocks noGrp="1"/>
          </p:cNvSpPr>
          <p:nvPr>
            <p:ph idx="1"/>
          </p:nvPr>
        </p:nvSpPr>
        <p:spPr>
          <a:xfrm>
            <a:off x="838200" y="1825625"/>
            <a:ext cx="7792616" cy="4667250"/>
          </a:xfrm>
        </p:spPr>
        <p:txBody>
          <a:bodyPr>
            <a:normAutofit fontScale="92500" lnSpcReduction="20000"/>
          </a:bodyPr>
          <a:lstStyle/>
          <a:p>
            <a:r>
              <a:rPr lang="tr-TR" sz="2400" dirty="0"/>
              <a:t>XHTML büyük / küçük harfe duyarlı olmasına rağmen, HTML5 değildir.(aynı zamanda HTML de büyük / küçük harf duyarlı değildir).</a:t>
            </a:r>
          </a:p>
          <a:p>
            <a:endParaRPr lang="tr-TR" sz="2400" dirty="0"/>
          </a:p>
          <a:p>
            <a:r>
              <a:rPr lang="tr-TR" sz="2400" dirty="0"/>
              <a:t>HTML5'in XHTML ve </a:t>
            </a:r>
            <a:r>
              <a:rPr lang="tr-TR" sz="2400" dirty="0" err="1"/>
              <a:t>HTML'den</a:t>
            </a:r>
            <a:r>
              <a:rPr lang="tr-TR" sz="2400" dirty="0"/>
              <a:t> çok daha basit bir  </a:t>
            </a:r>
            <a:r>
              <a:rPr lang="tr-TR" sz="2400" dirty="0" err="1"/>
              <a:t>doctype</a:t>
            </a:r>
            <a:r>
              <a:rPr lang="tr-TR" sz="2400" dirty="0"/>
              <a:t> yapısı vardır.(</a:t>
            </a:r>
            <a:r>
              <a:rPr lang="tr-TR" sz="2400" dirty="0" err="1"/>
              <a:t>Doctype</a:t>
            </a:r>
            <a:r>
              <a:rPr lang="tr-TR" sz="2400" dirty="0"/>
              <a:t> tarayıcıya verileri nasıl yorumlayacağını anlatır.)</a:t>
            </a:r>
          </a:p>
          <a:p>
            <a:endParaRPr lang="tr-TR" sz="2400" dirty="0"/>
          </a:p>
          <a:p>
            <a:r>
              <a:rPr lang="tr-TR" sz="2400" dirty="0"/>
              <a:t>HTML5 tüm tarayıcılarla uyumluyken, XHTML değildir.</a:t>
            </a:r>
          </a:p>
          <a:p>
            <a:endParaRPr lang="tr-TR" sz="2400" dirty="0"/>
          </a:p>
          <a:p>
            <a:r>
              <a:rPr lang="tr-TR" sz="2400" dirty="0"/>
              <a:t>HTML5, HTML4'ün izlerini takip ederken, </a:t>
            </a:r>
            <a:r>
              <a:rPr lang="tr-TR" sz="2400" dirty="0" err="1"/>
              <a:t>XHTML'den</a:t>
            </a:r>
            <a:r>
              <a:rPr lang="tr-TR" sz="2400" dirty="0"/>
              <a:t> daha katıdır.</a:t>
            </a:r>
          </a:p>
          <a:p>
            <a:endParaRPr lang="tr-TR" sz="2400" dirty="0"/>
          </a:p>
          <a:p>
            <a:r>
              <a:rPr lang="tr-TR" sz="2400" dirty="0"/>
              <a:t>HTML5, tabletler ve telefonlar gibi mobil cihazlar için daha uygunken, XHTML bilgisayar ekranları için  uygundur.</a:t>
            </a:r>
          </a:p>
        </p:txBody>
      </p:sp>
      <p:pic>
        <p:nvPicPr>
          <p:cNvPr id="4" name="Resim 3">
            <a:extLst>
              <a:ext uri="{FF2B5EF4-FFF2-40B4-BE49-F238E27FC236}">
                <a16:creationId xmlns:a16="http://schemas.microsoft.com/office/drawing/2014/main" id="{FDA95A0D-001D-DECA-9A74-52BA86F469B9}"/>
              </a:ext>
            </a:extLst>
          </p:cNvPr>
          <p:cNvPicPr>
            <a:picLocks noChangeAspect="1"/>
          </p:cNvPicPr>
          <p:nvPr/>
        </p:nvPicPr>
        <p:blipFill>
          <a:blip r:embed="rId2"/>
          <a:stretch>
            <a:fillRect/>
          </a:stretch>
        </p:blipFill>
        <p:spPr>
          <a:xfrm>
            <a:off x="8790797" y="3147040"/>
            <a:ext cx="2914650" cy="1571625"/>
          </a:xfrm>
          <a:prstGeom prst="rect">
            <a:avLst/>
          </a:prstGeom>
        </p:spPr>
      </p:pic>
    </p:spTree>
    <p:extLst>
      <p:ext uri="{BB962C8B-B14F-4D97-AF65-F5344CB8AC3E}">
        <p14:creationId xmlns:p14="http://schemas.microsoft.com/office/powerpoint/2010/main" val="32449151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88F1A8-B04B-D070-12C1-E81FC6BD1C91}"/>
              </a:ext>
            </a:extLst>
          </p:cNvPr>
          <p:cNvSpPr>
            <a:spLocks noGrp="1"/>
          </p:cNvSpPr>
          <p:nvPr>
            <p:ph type="title"/>
          </p:nvPr>
        </p:nvSpPr>
        <p:spPr>
          <a:xfrm>
            <a:off x="838200" y="365125"/>
            <a:ext cx="10515600" cy="854075"/>
          </a:xfrm>
        </p:spPr>
        <p:txBody>
          <a:bodyPr/>
          <a:lstStyle/>
          <a:p>
            <a:r>
              <a:rPr lang="tr-TR" dirty="0"/>
              <a:t>JIT nedir?</a:t>
            </a:r>
          </a:p>
        </p:txBody>
      </p:sp>
      <p:sp>
        <p:nvSpPr>
          <p:cNvPr id="3" name="İçerik Yer Tutucusu 2">
            <a:extLst>
              <a:ext uri="{FF2B5EF4-FFF2-40B4-BE49-F238E27FC236}">
                <a16:creationId xmlns:a16="http://schemas.microsoft.com/office/drawing/2014/main" id="{F756310D-2CB1-DD51-0CD7-6F0F23085DD8}"/>
              </a:ext>
            </a:extLst>
          </p:cNvPr>
          <p:cNvSpPr>
            <a:spLocks noGrp="1"/>
          </p:cNvSpPr>
          <p:nvPr>
            <p:ph idx="1"/>
          </p:nvPr>
        </p:nvSpPr>
        <p:spPr>
          <a:xfrm>
            <a:off x="838200" y="1128889"/>
            <a:ext cx="10515600" cy="5048074"/>
          </a:xfrm>
        </p:spPr>
        <p:txBody>
          <a:bodyPr>
            <a:normAutofit fontScale="77500" lnSpcReduction="20000"/>
          </a:bodyPr>
          <a:lstStyle/>
          <a:p>
            <a:r>
              <a:rPr lang="tr-TR" b="1" dirty="0"/>
              <a:t>JIT Compiler </a:t>
            </a:r>
            <a:r>
              <a:rPr lang="tr-TR" dirty="0"/>
              <a:t>yani </a:t>
            </a:r>
            <a:r>
              <a:rPr lang="tr-TR" b="1" dirty="0" err="1"/>
              <a:t>Just</a:t>
            </a:r>
            <a:r>
              <a:rPr lang="tr-TR" b="1" dirty="0"/>
              <a:t> </a:t>
            </a:r>
            <a:r>
              <a:rPr lang="tr-TR" b="1" dirty="0" err="1"/>
              <a:t>In</a:t>
            </a:r>
            <a:r>
              <a:rPr lang="tr-TR" b="1" dirty="0"/>
              <a:t> Time Compiler </a:t>
            </a:r>
            <a:r>
              <a:rPr lang="tr-TR" dirty="0"/>
              <a:t>için amiyane tabir ile “Son dakika derleyicisi” diyebiliriz.</a:t>
            </a:r>
          </a:p>
          <a:p>
            <a:r>
              <a:rPr lang="tr-TR" dirty="0"/>
              <a:t>Bizim yazdığımız “</a:t>
            </a:r>
            <a:r>
              <a:rPr lang="tr-TR" dirty="0" err="1"/>
              <a:t>high</a:t>
            </a:r>
            <a:r>
              <a:rPr lang="tr-TR" dirty="0"/>
              <a:t> </a:t>
            </a:r>
            <a:r>
              <a:rPr lang="tr-TR" dirty="0" err="1"/>
              <a:t>level</a:t>
            </a:r>
            <a:r>
              <a:rPr lang="tr-TR" dirty="0"/>
              <a:t>” kod (Java, C# vb.) direk makine koduna çevirmeden önce “</a:t>
            </a:r>
            <a:r>
              <a:rPr lang="tr-TR" b="1" dirty="0" err="1"/>
              <a:t>middle</a:t>
            </a:r>
            <a:r>
              <a:rPr lang="tr-TR" b="1" dirty="0"/>
              <a:t> </a:t>
            </a:r>
            <a:r>
              <a:rPr lang="tr-TR" b="1" dirty="0" err="1"/>
              <a:t>level</a:t>
            </a:r>
            <a:r>
              <a:rPr lang="tr-TR" dirty="0"/>
              <a:t>” diye tabir edebileceğimiz </a:t>
            </a:r>
            <a:r>
              <a:rPr lang="tr-TR" dirty="0" err="1"/>
              <a:t>byte</a:t>
            </a:r>
            <a:r>
              <a:rPr lang="tr-TR" dirty="0"/>
              <a:t> </a:t>
            </a:r>
            <a:r>
              <a:rPr lang="tr-TR" dirty="0" err="1"/>
              <a:t>code</a:t>
            </a:r>
            <a:r>
              <a:rPr lang="tr-TR" dirty="0"/>
              <a:t> ‘a çevriliyor. Ama tabi makine diline çevrilmemiş bu kod bilgisayar için </a:t>
            </a:r>
            <a:r>
              <a:rPr lang="tr-TR" dirty="0" err="1"/>
              <a:t>bişey</a:t>
            </a:r>
            <a:r>
              <a:rPr lang="tr-TR" dirty="0"/>
              <a:t> ifade etmiyor.. Ve </a:t>
            </a:r>
            <a:r>
              <a:rPr lang="tr-TR" dirty="0" err="1"/>
              <a:t>run</a:t>
            </a:r>
            <a:r>
              <a:rPr lang="tr-TR" dirty="0"/>
              <a:t> ettiğimiz sırada biz JIT devreye giriyor ve bir son dakika derlemesi yapıyor, böylece </a:t>
            </a:r>
            <a:r>
              <a:rPr lang="tr-TR" b="1" dirty="0"/>
              <a:t>bizim orta seviye kodumuz tam kıvamında makine koduna dönüşüyor</a:t>
            </a:r>
            <a:r>
              <a:rPr lang="tr-TR" dirty="0"/>
              <a:t>. Tabi tamamen derleme yerine sadece kullanılacak olan kısmı derliyor ve diğer kısımları yorumluyor.</a:t>
            </a:r>
          </a:p>
          <a:p>
            <a:r>
              <a:rPr lang="tr-TR" dirty="0"/>
              <a:t>Yani Java dan örnek vermek gerekirsek; Java kodları direk olarak çalıştırılabilir derlemiyor. Bunun yerine bir ara derlemeden geçiriyor ve bu işlem sonucu </a:t>
            </a:r>
            <a:r>
              <a:rPr lang="tr-TR" dirty="0" err="1"/>
              <a:t>bytecode</a:t>
            </a:r>
            <a:r>
              <a:rPr lang="tr-TR" dirty="0"/>
              <a:t> elde ediyoruz yani </a:t>
            </a:r>
            <a:r>
              <a:rPr lang="tr-TR" dirty="0" err="1"/>
              <a:t>class</a:t>
            </a:r>
            <a:r>
              <a:rPr lang="tr-TR" dirty="0"/>
              <a:t> dosyaları. Önceden bu </a:t>
            </a:r>
            <a:r>
              <a:rPr lang="tr-TR" dirty="0" err="1"/>
              <a:t>class</a:t>
            </a:r>
            <a:r>
              <a:rPr lang="tr-TR" dirty="0"/>
              <a:t> dosyaları </a:t>
            </a:r>
            <a:r>
              <a:rPr lang="tr-TR" dirty="0" err="1"/>
              <a:t>java</a:t>
            </a:r>
            <a:r>
              <a:rPr lang="tr-TR" dirty="0"/>
              <a:t> sanal makinesi (JVM) altında derlenerek çalıştırılırdı. Program iki kez derlendiği için hız kaybı oluyordu.</a:t>
            </a:r>
          </a:p>
          <a:p>
            <a:r>
              <a:rPr lang="tr-TR" dirty="0"/>
              <a:t>JIT derleyici (JVM) altında çalışan bir derleyicidir. Bu derleyicinin özelliği ise çalıştırılacak </a:t>
            </a:r>
            <a:r>
              <a:rPr lang="tr-TR" b="1" dirty="0" err="1"/>
              <a:t>bytecode</a:t>
            </a:r>
            <a:r>
              <a:rPr lang="tr-TR" b="1" dirty="0"/>
              <a:t> un sadece kullanılacak kısmının derlenerek çalıştırılmasını sağlıyor</a:t>
            </a:r>
            <a:r>
              <a:rPr lang="tr-TR" dirty="0"/>
              <a:t>. Diğer kısımlar basitçe yorumlanıyor. Böylece tekrar tam derleme gerekmediği ve tekrar tekrar aynı işlemlere gerek kalmadığı için hız artışı sağlamış oluyoruz..</a:t>
            </a:r>
          </a:p>
          <a:p>
            <a:endParaRPr lang="tr-TR" dirty="0"/>
          </a:p>
        </p:txBody>
      </p:sp>
    </p:spTree>
    <p:extLst>
      <p:ext uri="{BB962C8B-B14F-4D97-AF65-F5344CB8AC3E}">
        <p14:creationId xmlns:p14="http://schemas.microsoft.com/office/powerpoint/2010/main" val="30548703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B17371-A1E7-293E-3738-20DB000FA16E}"/>
              </a:ext>
            </a:extLst>
          </p:cNvPr>
          <p:cNvSpPr>
            <a:spLocks noGrp="1"/>
          </p:cNvSpPr>
          <p:nvPr>
            <p:ph type="title"/>
          </p:nvPr>
        </p:nvSpPr>
        <p:spPr/>
        <p:txBody>
          <a:bodyPr/>
          <a:lstStyle/>
          <a:p>
            <a:r>
              <a:rPr lang="tr-TR" dirty="0"/>
              <a:t>Java %100 OOP midir?</a:t>
            </a:r>
          </a:p>
        </p:txBody>
      </p:sp>
      <p:sp>
        <p:nvSpPr>
          <p:cNvPr id="3" name="İçerik Yer Tutucusu 2">
            <a:extLst>
              <a:ext uri="{FF2B5EF4-FFF2-40B4-BE49-F238E27FC236}">
                <a16:creationId xmlns:a16="http://schemas.microsoft.com/office/drawing/2014/main" id="{C8DCC7DE-BF5F-EABC-8D63-DA2FD13658C7}"/>
              </a:ext>
            </a:extLst>
          </p:cNvPr>
          <p:cNvSpPr>
            <a:spLocks noGrp="1"/>
          </p:cNvSpPr>
          <p:nvPr>
            <p:ph idx="1"/>
          </p:nvPr>
        </p:nvSpPr>
        <p:spPr/>
        <p:txBody>
          <a:bodyPr>
            <a:normAutofit lnSpcReduction="10000"/>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Hayır değildir. Çünkü içerisinde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primitive</a:t>
            </a:r>
            <a:r>
              <a:rPr lang="tr-TR" sz="1800" dirty="0">
                <a:effectLst/>
                <a:latin typeface="Calibri" panose="020F0502020204030204" pitchFamily="34" charset="0"/>
                <a:ea typeface="Calibri" panose="020F0502020204030204" pitchFamily="34" charset="0"/>
                <a:cs typeface="Times New Roman" panose="02020603050405020304" pitchFamily="18" charset="0"/>
              </a:rPr>
              <a:t> tipler bulunmaktadır. Bu sebeple değildir. Ayrıca bir programlama dilinin %100 nesne yönelimli olması için sağlaması gereken bir kurallar kümesi vardır. Bunları şu şekilde listeleyebiliriz:</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Encapsulation</a:t>
            </a:r>
            <a:r>
              <a:rPr lang="tr-TR" sz="1800" dirty="0">
                <a:effectLst/>
                <a:latin typeface="Calibri" panose="020F0502020204030204" pitchFamily="34" charset="0"/>
                <a:ea typeface="Calibri" panose="020F0502020204030204" pitchFamily="34" charset="0"/>
                <a:cs typeface="Times New Roman" panose="02020603050405020304" pitchFamily="18" charset="0"/>
              </a:rPr>
              <a:t> / Data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hiding</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Kapsülleme</a:t>
            </a:r>
            <a:r>
              <a:rPr lang="tr-TR" sz="1800" dirty="0">
                <a:effectLst/>
                <a:latin typeface="Calibri" panose="020F0502020204030204" pitchFamily="34" charset="0"/>
                <a:ea typeface="Calibri" panose="020F0502020204030204" pitchFamily="34" charset="0"/>
                <a:cs typeface="Times New Roman" panose="02020603050405020304" pitchFamily="18" charset="0"/>
              </a:rPr>
              <a:t>, sarmalama, paketleme / Veri gizleme</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Inheritance</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Kalıtım, miras</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Polymorphism</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Çok çeşitlilik</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Abstraction</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Soyutlama</a:t>
            </a:r>
          </a:p>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Tüm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öntanımlı</a:t>
            </a:r>
            <a:r>
              <a:rPr lang="tr-TR" sz="1800" dirty="0">
                <a:effectLst/>
                <a:latin typeface="Calibri" panose="020F0502020204030204" pitchFamily="34" charset="0"/>
                <a:ea typeface="Calibri" panose="020F0502020204030204" pitchFamily="34" charset="0"/>
                <a:cs typeface="Times New Roman" panose="02020603050405020304" pitchFamily="18" charset="0"/>
              </a:rPr>
              <a:t> tiplerin nesne olması</a:t>
            </a:r>
          </a:p>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Tüm kullanıcı tanımlı tiplerin nesne olması</a:t>
            </a:r>
          </a:p>
          <a:p>
            <a:pPr marL="342900" lvl="0" indent="-342900">
              <a:lnSpc>
                <a:spcPct val="107000"/>
              </a:lnSpc>
              <a:spcAft>
                <a:spcPts val="800"/>
              </a:spcAft>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Tüm işlemlerin nesnelere mesaj gönderilerek gerçekleştirilmesi</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%100 nesne yönelimli olan dillere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Eiffel</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Smalltalk</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Ruby</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örnek olarak verilebilir.</a:t>
            </a:r>
          </a:p>
          <a:p>
            <a:endParaRPr lang="tr-TR" dirty="0"/>
          </a:p>
        </p:txBody>
      </p:sp>
    </p:spTree>
    <p:extLst>
      <p:ext uri="{BB962C8B-B14F-4D97-AF65-F5344CB8AC3E}">
        <p14:creationId xmlns:p14="http://schemas.microsoft.com/office/powerpoint/2010/main" val="18363225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EB7883-CCF4-5A4A-4383-B6E1FAC682B4}"/>
              </a:ext>
            </a:extLst>
          </p:cNvPr>
          <p:cNvSpPr>
            <a:spLocks noGrp="1"/>
          </p:cNvSpPr>
          <p:nvPr>
            <p:ph type="title"/>
          </p:nvPr>
        </p:nvSpPr>
        <p:spPr/>
        <p:txBody>
          <a:bodyPr/>
          <a:lstStyle/>
          <a:p>
            <a:r>
              <a:rPr lang="tr-TR" dirty="0"/>
              <a:t>Java </a:t>
            </a:r>
            <a:r>
              <a:rPr lang="tr-TR" dirty="0" err="1"/>
              <a:t>by</a:t>
            </a:r>
            <a:r>
              <a:rPr lang="tr-TR" dirty="0"/>
              <a:t> </a:t>
            </a:r>
            <a:r>
              <a:rPr lang="tr-TR" dirty="0" err="1"/>
              <a:t>pass</a:t>
            </a:r>
            <a:r>
              <a:rPr lang="tr-TR" dirty="0"/>
              <a:t> </a:t>
            </a:r>
            <a:r>
              <a:rPr lang="tr-TR" dirty="0" err="1"/>
              <a:t>value</a:t>
            </a:r>
            <a:r>
              <a:rPr lang="tr-TR" dirty="0"/>
              <a:t> mu ? </a:t>
            </a:r>
            <a:r>
              <a:rPr lang="tr-TR" dirty="0" err="1"/>
              <a:t>By</a:t>
            </a:r>
            <a:r>
              <a:rPr lang="tr-TR" dirty="0"/>
              <a:t> </a:t>
            </a:r>
            <a:r>
              <a:rPr lang="tr-TR" dirty="0" err="1"/>
              <a:t>pass</a:t>
            </a:r>
            <a:r>
              <a:rPr lang="tr-TR" dirty="0"/>
              <a:t> </a:t>
            </a:r>
            <a:r>
              <a:rPr lang="tr-TR" dirty="0" err="1"/>
              <a:t>referances</a:t>
            </a:r>
            <a:r>
              <a:rPr lang="tr-TR" dirty="0"/>
              <a:t> mı ?</a:t>
            </a:r>
          </a:p>
        </p:txBody>
      </p:sp>
      <p:sp>
        <p:nvSpPr>
          <p:cNvPr id="3" name="İçerik Yer Tutucusu 2">
            <a:extLst>
              <a:ext uri="{FF2B5EF4-FFF2-40B4-BE49-F238E27FC236}">
                <a16:creationId xmlns:a16="http://schemas.microsoft.com/office/drawing/2014/main" id="{5CB8F44D-B476-ACE5-C88E-E61D33B48765}"/>
              </a:ext>
            </a:extLst>
          </p:cNvPr>
          <p:cNvSpPr>
            <a:spLocks noGrp="1"/>
          </p:cNvSpPr>
          <p:nvPr>
            <p:ph idx="1"/>
          </p:nvPr>
        </p:nvSpPr>
        <p:spPr/>
        <p:txBody>
          <a:bodyPr/>
          <a:lstStyle/>
          <a:p>
            <a:endParaRPr lang="tr-TR" dirty="0"/>
          </a:p>
          <a:p>
            <a:r>
              <a:rPr lang="tr-TR" b="1" dirty="0" err="1"/>
              <a:t>By</a:t>
            </a:r>
            <a:r>
              <a:rPr lang="tr-TR" b="1" dirty="0"/>
              <a:t> </a:t>
            </a:r>
            <a:r>
              <a:rPr lang="tr-TR" b="1" dirty="0" err="1"/>
              <a:t>pass</a:t>
            </a:r>
            <a:r>
              <a:rPr lang="tr-TR" b="1" dirty="0"/>
              <a:t> </a:t>
            </a:r>
            <a:r>
              <a:rPr lang="tr-TR" b="1" dirty="0" err="1"/>
              <a:t>value</a:t>
            </a:r>
            <a:r>
              <a:rPr lang="tr-TR" b="1" dirty="0"/>
              <a:t> kavramı; </a:t>
            </a:r>
            <a:r>
              <a:rPr lang="tr-TR" dirty="0" err="1"/>
              <a:t>metota</a:t>
            </a:r>
            <a:r>
              <a:rPr lang="tr-TR" dirty="0"/>
              <a:t> gönderilen parametre, bellekte başka bir yere kopyalanarak, metot içerisinde kopyalanan parametre üzerinden işlem yapılır.</a:t>
            </a:r>
          </a:p>
          <a:p>
            <a:r>
              <a:rPr lang="tr-TR" b="1" dirty="0" err="1"/>
              <a:t>By</a:t>
            </a:r>
            <a:r>
              <a:rPr lang="tr-TR" b="1" dirty="0"/>
              <a:t> </a:t>
            </a:r>
            <a:r>
              <a:rPr lang="tr-TR" b="1" dirty="0" err="1"/>
              <a:t>pass</a:t>
            </a:r>
            <a:r>
              <a:rPr lang="tr-TR" b="1" dirty="0"/>
              <a:t> </a:t>
            </a:r>
            <a:r>
              <a:rPr lang="tr-TR" b="1" dirty="0" err="1"/>
              <a:t>referances</a:t>
            </a:r>
            <a:r>
              <a:rPr lang="tr-TR" b="1" dirty="0"/>
              <a:t> </a:t>
            </a:r>
            <a:r>
              <a:rPr lang="tr-TR" dirty="0"/>
              <a:t>kavramı; </a:t>
            </a:r>
            <a:r>
              <a:rPr lang="tr-TR" dirty="0" err="1"/>
              <a:t>metota</a:t>
            </a:r>
            <a:r>
              <a:rPr lang="tr-TR" dirty="0"/>
              <a:t> gönderilen parametrenin bellekteki adresi gönderilir yani parametre olarak gönderilen değişkende herhangi bir kopyalama işlemi yapılmaz.</a:t>
            </a:r>
          </a:p>
          <a:p>
            <a:r>
              <a:rPr lang="tr-TR" dirty="0" err="1"/>
              <a:t>Javada</a:t>
            </a:r>
            <a:r>
              <a:rPr lang="tr-TR" dirty="0"/>
              <a:t> </a:t>
            </a:r>
            <a:r>
              <a:rPr lang="tr-TR" dirty="0" err="1"/>
              <a:t>pass</a:t>
            </a:r>
            <a:r>
              <a:rPr lang="tr-TR" dirty="0"/>
              <a:t> </a:t>
            </a:r>
            <a:r>
              <a:rPr lang="tr-TR" dirty="0" err="1"/>
              <a:t>by</a:t>
            </a:r>
            <a:r>
              <a:rPr lang="tr-TR" dirty="0"/>
              <a:t> </a:t>
            </a:r>
            <a:r>
              <a:rPr lang="tr-TR" dirty="0" err="1"/>
              <a:t>value</a:t>
            </a:r>
            <a:r>
              <a:rPr lang="tr-TR" dirty="0"/>
              <a:t> yaklaşımı mevcuttur.</a:t>
            </a:r>
          </a:p>
          <a:p>
            <a:endParaRPr lang="tr-TR" dirty="0"/>
          </a:p>
        </p:txBody>
      </p:sp>
    </p:spTree>
    <p:extLst>
      <p:ext uri="{BB962C8B-B14F-4D97-AF65-F5344CB8AC3E}">
        <p14:creationId xmlns:p14="http://schemas.microsoft.com/office/powerpoint/2010/main" val="78094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31E5C3-8417-BFD7-53C1-E01BDCB2E700}"/>
              </a:ext>
            </a:extLst>
          </p:cNvPr>
          <p:cNvSpPr>
            <a:spLocks noGrp="1"/>
          </p:cNvSpPr>
          <p:nvPr>
            <p:ph type="title"/>
          </p:nvPr>
        </p:nvSpPr>
        <p:spPr/>
        <p:txBody>
          <a:bodyPr/>
          <a:lstStyle/>
          <a:p>
            <a:r>
              <a:rPr lang="tr-TR" dirty="0"/>
              <a:t>Java 8 İle Gelen Özellikler</a:t>
            </a:r>
          </a:p>
        </p:txBody>
      </p:sp>
      <p:sp>
        <p:nvSpPr>
          <p:cNvPr id="3" name="İçerik Yer Tutucusu 2">
            <a:extLst>
              <a:ext uri="{FF2B5EF4-FFF2-40B4-BE49-F238E27FC236}">
                <a16:creationId xmlns:a16="http://schemas.microsoft.com/office/drawing/2014/main" id="{C094DCEF-A052-0982-6A46-8B32FFC93419}"/>
              </a:ext>
            </a:extLst>
          </p:cNvPr>
          <p:cNvSpPr>
            <a:spLocks noGrp="1"/>
          </p:cNvSpPr>
          <p:nvPr>
            <p:ph idx="1"/>
          </p:nvPr>
        </p:nvSpPr>
        <p:spPr>
          <a:xfrm>
            <a:off x="838200" y="1825624"/>
            <a:ext cx="10515600" cy="4552597"/>
          </a:xfrm>
        </p:spPr>
        <p:txBody>
          <a:bodyPr>
            <a:normAutofit fontScale="70000" lnSpcReduction="20000"/>
          </a:bodyPr>
          <a:lstStyle/>
          <a:p>
            <a:r>
              <a:rPr lang="tr-TR" dirty="0"/>
              <a:t>1)	Java 7 de gelen </a:t>
            </a:r>
            <a:r>
              <a:rPr lang="tr-TR" dirty="0" err="1"/>
              <a:t>array</a:t>
            </a:r>
            <a:r>
              <a:rPr lang="tr-TR" dirty="0"/>
              <a:t> </a:t>
            </a:r>
            <a:r>
              <a:rPr lang="tr-TR" dirty="0" err="1"/>
              <a:t>lerin</a:t>
            </a:r>
            <a:r>
              <a:rPr lang="tr-TR" dirty="0"/>
              <a:t> </a:t>
            </a:r>
            <a:r>
              <a:rPr lang="tr-TR" dirty="0" err="1"/>
              <a:t>multi</a:t>
            </a:r>
            <a:r>
              <a:rPr lang="tr-TR" dirty="0"/>
              <a:t> </a:t>
            </a:r>
            <a:r>
              <a:rPr lang="tr-TR" dirty="0" err="1"/>
              <a:t>threading</a:t>
            </a:r>
            <a:r>
              <a:rPr lang="tr-TR" dirty="0"/>
              <a:t> çalıştırılabilmeleri, </a:t>
            </a:r>
            <a:r>
              <a:rPr lang="tr-TR" dirty="0" err="1"/>
              <a:t>java</a:t>
            </a:r>
            <a:r>
              <a:rPr lang="tr-TR" dirty="0"/>
              <a:t> </a:t>
            </a:r>
            <a:r>
              <a:rPr lang="tr-TR" dirty="0" err="1"/>
              <a:t>nın</a:t>
            </a:r>
            <a:r>
              <a:rPr lang="tr-TR" dirty="0"/>
              <a:t> çok çekirdekli işlemcilerde çalışmasını anlamlı kılıyordu. Ancak, </a:t>
            </a:r>
            <a:r>
              <a:rPr lang="tr-TR" dirty="0" err="1"/>
              <a:t>java</a:t>
            </a:r>
            <a:r>
              <a:rPr lang="tr-TR" dirty="0"/>
              <a:t> 8 de bu yetenek Collection </a:t>
            </a:r>
            <a:r>
              <a:rPr lang="tr-TR" dirty="0" err="1"/>
              <a:t>lar</a:t>
            </a:r>
            <a:r>
              <a:rPr lang="tr-TR" dirty="0"/>
              <a:t> üzerinde de uygulanabilir hale gelmiştir.(</a:t>
            </a:r>
            <a:r>
              <a:rPr lang="tr-TR" dirty="0" err="1"/>
              <a:t>Bknz</a:t>
            </a:r>
            <a:r>
              <a:rPr lang="tr-TR" dirty="0"/>
              <a:t>. </a:t>
            </a:r>
            <a:r>
              <a:rPr lang="tr-TR" dirty="0" err="1"/>
              <a:t>Stream</a:t>
            </a:r>
            <a:r>
              <a:rPr lang="tr-TR" dirty="0"/>
              <a:t> API </a:t>
            </a:r>
            <a:r>
              <a:rPr lang="tr-TR" dirty="0" err="1"/>
              <a:t>implementation</a:t>
            </a:r>
            <a:r>
              <a:rPr lang="tr-TR" dirty="0"/>
              <a:t>)</a:t>
            </a:r>
          </a:p>
          <a:p>
            <a:r>
              <a:rPr lang="tr-TR" dirty="0"/>
              <a:t>2)	</a:t>
            </a:r>
            <a:r>
              <a:rPr lang="tr-TR" dirty="0" err="1"/>
              <a:t>Garbage</a:t>
            </a:r>
            <a:r>
              <a:rPr lang="tr-TR" dirty="0"/>
              <a:t> </a:t>
            </a:r>
            <a:r>
              <a:rPr lang="tr-TR" dirty="0" err="1"/>
              <a:t>collector</a:t>
            </a:r>
            <a:r>
              <a:rPr lang="tr-TR" dirty="0"/>
              <a:t> ile ilgili olan “</a:t>
            </a:r>
            <a:r>
              <a:rPr lang="tr-TR" dirty="0" err="1"/>
              <a:t>PermGen</a:t>
            </a:r>
            <a:r>
              <a:rPr lang="tr-TR" dirty="0"/>
              <a:t>” </a:t>
            </a:r>
            <a:r>
              <a:rPr lang="tr-TR" dirty="0" err="1"/>
              <a:t>Stack</a:t>
            </a:r>
            <a:r>
              <a:rPr lang="tr-TR" dirty="0"/>
              <a:t>’ ten </a:t>
            </a:r>
            <a:r>
              <a:rPr lang="tr-TR" dirty="0" err="1"/>
              <a:t>Heap</a:t>
            </a:r>
            <a:r>
              <a:rPr lang="tr-TR" dirty="0"/>
              <a:t>’ e taşınmıştır.</a:t>
            </a:r>
          </a:p>
          <a:p>
            <a:endParaRPr lang="tr-TR" dirty="0"/>
          </a:p>
          <a:p>
            <a:r>
              <a:rPr lang="tr-TR" dirty="0"/>
              <a:t>3)	Java 8 öncesinde herhangi bir </a:t>
            </a:r>
            <a:r>
              <a:rPr lang="tr-TR" dirty="0" err="1"/>
              <a:t>Interface</a:t>
            </a:r>
            <a:r>
              <a:rPr lang="tr-TR" dirty="0"/>
              <a:t> sınıfında gövdeli(</a:t>
            </a:r>
            <a:r>
              <a:rPr lang="tr-TR" dirty="0" err="1"/>
              <a:t>implement</a:t>
            </a:r>
            <a:r>
              <a:rPr lang="tr-TR" dirty="0"/>
              <a:t>) </a:t>
            </a:r>
            <a:r>
              <a:rPr lang="tr-TR" dirty="0" err="1"/>
              <a:t>metod</a:t>
            </a:r>
            <a:r>
              <a:rPr lang="tr-TR" dirty="0"/>
              <a:t> yazmak mümkün değildi. Java 8 ile gelen </a:t>
            </a:r>
            <a:r>
              <a:rPr lang="tr-TR" dirty="0" err="1"/>
              <a:t>default</a:t>
            </a:r>
            <a:r>
              <a:rPr lang="tr-TR" dirty="0"/>
              <a:t> </a:t>
            </a:r>
            <a:r>
              <a:rPr lang="tr-TR" dirty="0" err="1"/>
              <a:t>keyword</a:t>
            </a:r>
            <a:r>
              <a:rPr lang="tr-TR" dirty="0"/>
              <a:t> ü ile artık </a:t>
            </a:r>
            <a:r>
              <a:rPr lang="tr-TR" dirty="0" err="1"/>
              <a:t>Interface</a:t>
            </a:r>
            <a:r>
              <a:rPr lang="tr-TR" dirty="0"/>
              <a:t> sınıflarda gövdeli metot yazmak mümkün. Spring Data API sinde, bu yenilik kullanılarak ORM yeteneklerinin daha da güzelleştiğini gözlemlemekteyiz.</a:t>
            </a:r>
          </a:p>
          <a:p>
            <a:r>
              <a:rPr lang="tr-TR" dirty="0"/>
              <a:t>4)	</a:t>
            </a:r>
            <a:r>
              <a:rPr lang="tr-TR" dirty="0" err="1"/>
              <a:t>Lambda</a:t>
            </a:r>
            <a:r>
              <a:rPr lang="tr-TR" dirty="0"/>
              <a:t> ifadelerini uygulayabilmek için, </a:t>
            </a:r>
            <a:r>
              <a:rPr lang="tr-TR" b="1" dirty="0" err="1"/>
              <a:t>functional</a:t>
            </a:r>
            <a:r>
              <a:rPr lang="tr-TR" b="1" dirty="0"/>
              <a:t> </a:t>
            </a:r>
            <a:r>
              <a:rPr lang="tr-TR" b="1" dirty="0" err="1"/>
              <a:t>interface</a:t>
            </a:r>
            <a:r>
              <a:rPr lang="tr-TR" b="1" dirty="0"/>
              <a:t> </a:t>
            </a:r>
            <a:r>
              <a:rPr lang="tr-TR" dirty="0" err="1"/>
              <a:t>ler</a:t>
            </a:r>
            <a:r>
              <a:rPr lang="tr-TR" dirty="0"/>
              <a:t> geldi. İçerisinde, tek bir </a:t>
            </a:r>
            <a:r>
              <a:rPr lang="tr-TR" dirty="0" err="1"/>
              <a:t>abstract</a:t>
            </a:r>
            <a:r>
              <a:rPr lang="tr-TR" dirty="0"/>
              <a:t> </a:t>
            </a:r>
            <a:r>
              <a:rPr lang="tr-TR" dirty="0" err="1"/>
              <a:t>methodu</a:t>
            </a:r>
            <a:r>
              <a:rPr lang="tr-TR" dirty="0"/>
              <a:t> olan ve birden fazla </a:t>
            </a:r>
            <a:r>
              <a:rPr lang="tr-TR" dirty="0" err="1"/>
              <a:t>static</a:t>
            </a:r>
            <a:r>
              <a:rPr lang="tr-TR" dirty="0"/>
              <a:t> ve </a:t>
            </a:r>
            <a:r>
              <a:rPr lang="tr-TR" dirty="0" err="1"/>
              <a:t>default</a:t>
            </a:r>
            <a:r>
              <a:rPr lang="tr-TR" dirty="0"/>
              <a:t> </a:t>
            </a:r>
            <a:r>
              <a:rPr lang="tr-TR" dirty="0" err="1"/>
              <a:t>metodlar</a:t>
            </a:r>
            <a:r>
              <a:rPr lang="tr-TR" dirty="0"/>
              <a:t> barındırabilen </a:t>
            </a:r>
            <a:r>
              <a:rPr lang="tr-TR" dirty="0" err="1"/>
              <a:t>interface</a:t>
            </a:r>
            <a:r>
              <a:rPr lang="tr-TR" dirty="0"/>
              <a:t> </a:t>
            </a:r>
            <a:r>
              <a:rPr lang="tr-TR" dirty="0" err="1"/>
              <a:t>lere</a:t>
            </a:r>
            <a:r>
              <a:rPr lang="tr-TR" dirty="0"/>
              <a:t> </a:t>
            </a:r>
            <a:r>
              <a:rPr lang="tr-TR" dirty="0" err="1"/>
              <a:t>functional</a:t>
            </a:r>
            <a:r>
              <a:rPr lang="tr-TR" dirty="0"/>
              <a:t> </a:t>
            </a:r>
            <a:r>
              <a:rPr lang="tr-TR" dirty="0" err="1"/>
              <a:t>interface</a:t>
            </a:r>
            <a:r>
              <a:rPr lang="tr-TR" dirty="0"/>
              <a:t> denir.</a:t>
            </a:r>
          </a:p>
          <a:p>
            <a:endParaRPr lang="tr-TR" dirty="0"/>
          </a:p>
          <a:p>
            <a:r>
              <a:rPr lang="tr-TR" dirty="0"/>
              <a:t>5)	</a:t>
            </a:r>
            <a:r>
              <a:rPr lang="tr-TR" b="1" dirty="0"/>
              <a:t>Lamda </a:t>
            </a:r>
            <a:r>
              <a:rPr lang="tr-TR" b="1" dirty="0" err="1"/>
              <a:t>expression</a:t>
            </a:r>
            <a:r>
              <a:rPr lang="tr-TR" dirty="0"/>
              <a:t> </a:t>
            </a:r>
            <a:r>
              <a:rPr lang="tr-TR" dirty="0" err="1"/>
              <a:t>lar</a:t>
            </a:r>
            <a:r>
              <a:rPr lang="tr-TR" dirty="0"/>
              <a:t> geldi. </a:t>
            </a:r>
            <a:r>
              <a:rPr lang="tr-TR" dirty="0" err="1"/>
              <a:t>Lambda</a:t>
            </a:r>
            <a:r>
              <a:rPr lang="tr-TR" dirty="0"/>
              <a:t> ifadeleri, kısaca kendi başlarına tanımlanabilen herhangi bir </a:t>
            </a:r>
            <a:r>
              <a:rPr lang="tr-TR" dirty="0" err="1"/>
              <a:t>classa</a:t>
            </a:r>
            <a:r>
              <a:rPr lang="tr-TR" dirty="0"/>
              <a:t> ait olmadan iş yapabilen metotlardır.</a:t>
            </a:r>
          </a:p>
          <a:p>
            <a:pPr lvl="3"/>
            <a:r>
              <a:rPr lang="tr-TR" sz="2900" dirty="0"/>
              <a:t>(</a:t>
            </a:r>
            <a:r>
              <a:rPr lang="tr-TR" sz="2900" dirty="0" err="1"/>
              <a:t>argument-list</a:t>
            </a:r>
            <a:r>
              <a:rPr lang="tr-TR" sz="2900" dirty="0"/>
              <a:t>) -&gt; {body} şeklinde kullanılır.</a:t>
            </a:r>
          </a:p>
          <a:p>
            <a:endParaRPr lang="tr-TR" dirty="0"/>
          </a:p>
          <a:p>
            <a:endParaRPr lang="tr-TR" dirty="0"/>
          </a:p>
        </p:txBody>
      </p:sp>
    </p:spTree>
    <p:extLst>
      <p:ext uri="{BB962C8B-B14F-4D97-AF65-F5344CB8AC3E}">
        <p14:creationId xmlns:p14="http://schemas.microsoft.com/office/powerpoint/2010/main" val="38843562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19EAD-D427-D194-BCE4-4828FD74CB80}"/>
              </a:ext>
            </a:extLst>
          </p:cNvPr>
          <p:cNvSpPr>
            <a:spLocks noGrp="1"/>
          </p:cNvSpPr>
          <p:nvPr>
            <p:ph type="title"/>
          </p:nvPr>
        </p:nvSpPr>
        <p:spPr/>
        <p:txBody>
          <a:bodyPr/>
          <a:lstStyle/>
          <a:p>
            <a:r>
              <a:rPr lang="tr-TR" dirty="0"/>
              <a:t>Java 8 İle Gelen Özellikler</a:t>
            </a:r>
          </a:p>
        </p:txBody>
      </p:sp>
      <p:sp>
        <p:nvSpPr>
          <p:cNvPr id="3" name="İçerik Yer Tutucusu 2">
            <a:extLst>
              <a:ext uri="{FF2B5EF4-FFF2-40B4-BE49-F238E27FC236}">
                <a16:creationId xmlns:a16="http://schemas.microsoft.com/office/drawing/2014/main" id="{29398377-BD73-2180-2E72-01F537E1DF68}"/>
              </a:ext>
            </a:extLst>
          </p:cNvPr>
          <p:cNvSpPr>
            <a:spLocks noGrp="1"/>
          </p:cNvSpPr>
          <p:nvPr>
            <p:ph idx="1"/>
          </p:nvPr>
        </p:nvSpPr>
        <p:spPr>
          <a:xfrm>
            <a:off x="838200" y="1422400"/>
            <a:ext cx="10515600" cy="4754563"/>
          </a:xfrm>
        </p:spPr>
        <p:txBody>
          <a:bodyPr>
            <a:normAutofit fontScale="62500" lnSpcReduction="20000"/>
          </a:bodyPr>
          <a:lstStyle/>
          <a:p>
            <a:r>
              <a:rPr lang="tr-TR" dirty="0"/>
              <a:t>6)	</a:t>
            </a:r>
            <a:r>
              <a:rPr lang="tr-TR" dirty="0" err="1"/>
              <a:t>Imperative</a:t>
            </a:r>
            <a:r>
              <a:rPr lang="tr-TR" dirty="0"/>
              <a:t> </a:t>
            </a:r>
            <a:r>
              <a:rPr lang="tr-TR" dirty="0" err="1"/>
              <a:t>programming</a:t>
            </a:r>
            <a:r>
              <a:rPr lang="tr-TR" dirty="0"/>
              <a:t> den , </a:t>
            </a:r>
            <a:r>
              <a:rPr lang="tr-TR" dirty="0" err="1"/>
              <a:t>functional</a:t>
            </a:r>
            <a:r>
              <a:rPr lang="tr-TR" dirty="0"/>
              <a:t> </a:t>
            </a:r>
            <a:r>
              <a:rPr lang="tr-TR" dirty="0" err="1"/>
              <a:t>programming</a:t>
            </a:r>
            <a:r>
              <a:rPr lang="tr-TR" dirty="0"/>
              <a:t> e geçildiğini gözlemliyoruz. </a:t>
            </a:r>
            <a:r>
              <a:rPr lang="tr-TR" dirty="0" err="1"/>
              <a:t>Functional</a:t>
            </a:r>
            <a:r>
              <a:rPr lang="tr-TR" dirty="0"/>
              <a:t> </a:t>
            </a:r>
            <a:r>
              <a:rPr lang="tr-TR" dirty="0" err="1"/>
              <a:t>programming</a:t>
            </a:r>
            <a:r>
              <a:rPr lang="tr-TR" dirty="0"/>
              <a:t> örneği olarak; “bana filtrelenmiş listeyi getir”, </a:t>
            </a:r>
            <a:r>
              <a:rPr lang="tr-TR" dirty="0" err="1"/>
              <a:t>imperative</a:t>
            </a:r>
            <a:r>
              <a:rPr lang="tr-TR" dirty="0"/>
              <a:t> ise ; “filtrelenmiş yeni liste nesnesi oluştur, liste içerisinde dön, her liste elemanının içeriği filtreye uygunsa yeni liste elemanına ekle, son eklenmiş listeyi getir, …” şeklinde örnek verilebilir.</a:t>
            </a:r>
          </a:p>
          <a:p>
            <a:endParaRPr lang="tr-TR" dirty="0"/>
          </a:p>
          <a:p>
            <a:r>
              <a:rPr lang="tr-TR" dirty="0"/>
              <a:t>7)	</a:t>
            </a:r>
            <a:r>
              <a:rPr lang="tr-TR" b="1" dirty="0" err="1"/>
              <a:t>Methodlar</a:t>
            </a:r>
            <a:r>
              <a:rPr lang="tr-TR" dirty="0"/>
              <a:t> “</a:t>
            </a:r>
            <a:r>
              <a:rPr lang="tr-TR" b="1" dirty="0"/>
              <a:t>::</a:t>
            </a:r>
            <a:r>
              <a:rPr lang="tr-TR" dirty="0"/>
              <a:t>” söz dizimi ile referans verilebilmektedir. </a:t>
            </a:r>
            <a:r>
              <a:rPr lang="tr-TR" dirty="0" err="1"/>
              <a:t>Static</a:t>
            </a:r>
            <a:r>
              <a:rPr lang="tr-TR" dirty="0"/>
              <a:t> </a:t>
            </a:r>
            <a:r>
              <a:rPr lang="tr-TR" dirty="0" err="1"/>
              <a:t>methodlar</a:t>
            </a:r>
            <a:r>
              <a:rPr lang="tr-TR" dirty="0"/>
              <a:t> </a:t>
            </a:r>
            <a:r>
              <a:rPr lang="tr-TR" dirty="0" err="1"/>
              <a:t>class</a:t>
            </a:r>
            <a:r>
              <a:rPr lang="tr-TR" dirty="0"/>
              <a:t> name ile, </a:t>
            </a:r>
            <a:r>
              <a:rPr lang="tr-TR" dirty="0" err="1"/>
              <a:t>static</a:t>
            </a:r>
            <a:r>
              <a:rPr lang="tr-TR" dirty="0"/>
              <a:t> olmayan </a:t>
            </a:r>
            <a:r>
              <a:rPr lang="tr-TR" dirty="0" err="1"/>
              <a:t>methodlar</a:t>
            </a:r>
            <a:r>
              <a:rPr lang="tr-TR" dirty="0"/>
              <a:t> ise </a:t>
            </a:r>
            <a:r>
              <a:rPr lang="tr-TR" dirty="0" err="1"/>
              <a:t>instance</a:t>
            </a:r>
            <a:r>
              <a:rPr lang="tr-TR" dirty="0"/>
              <a:t> objeleri ile referans verilebilmektedir.</a:t>
            </a:r>
          </a:p>
          <a:p>
            <a:r>
              <a:rPr lang="tr-TR" dirty="0"/>
              <a:t>Örnek;</a:t>
            </a:r>
          </a:p>
          <a:p>
            <a:r>
              <a:rPr lang="tr-TR" dirty="0" err="1"/>
              <a:t>testList.forEach</a:t>
            </a:r>
            <a:r>
              <a:rPr lang="tr-TR" dirty="0"/>
              <a:t>(</a:t>
            </a:r>
            <a:r>
              <a:rPr lang="tr-TR" dirty="0" err="1"/>
              <a:t>TestClass</a:t>
            </a:r>
            <a:r>
              <a:rPr lang="tr-TR" dirty="0"/>
              <a:t>::</a:t>
            </a:r>
            <a:r>
              <a:rPr lang="tr-TR" dirty="0" err="1"/>
              <a:t>staticMetod</a:t>
            </a:r>
            <a:r>
              <a:rPr lang="tr-TR" dirty="0"/>
              <a:t>);</a:t>
            </a:r>
          </a:p>
          <a:p>
            <a:r>
              <a:rPr lang="tr-TR" dirty="0" err="1"/>
              <a:t>TestClass</a:t>
            </a:r>
            <a:r>
              <a:rPr lang="tr-TR" dirty="0"/>
              <a:t> </a:t>
            </a:r>
            <a:r>
              <a:rPr lang="tr-TR" dirty="0" err="1"/>
              <a:t>testClass</a:t>
            </a:r>
            <a:r>
              <a:rPr lang="tr-TR" dirty="0"/>
              <a:t>=</a:t>
            </a:r>
            <a:r>
              <a:rPr lang="tr-TR" dirty="0" err="1"/>
              <a:t>new</a:t>
            </a:r>
            <a:r>
              <a:rPr lang="tr-TR" dirty="0"/>
              <a:t> </a:t>
            </a:r>
            <a:r>
              <a:rPr lang="tr-TR" dirty="0" err="1"/>
              <a:t>TestClass</a:t>
            </a:r>
            <a:r>
              <a:rPr lang="tr-TR" dirty="0"/>
              <a:t>();</a:t>
            </a:r>
          </a:p>
          <a:p>
            <a:r>
              <a:rPr lang="tr-TR" dirty="0" err="1"/>
              <a:t>testList.forEach</a:t>
            </a:r>
            <a:r>
              <a:rPr lang="tr-TR" dirty="0"/>
              <a:t>(</a:t>
            </a:r>
            <a:r>
              <a:rPr lang="tr-TR" dirty="0" err="1"/>
              <a:t>testClass</a:t>
            </a:r>
            <a:r>
              <a:rPr lang="tr-TR" dirty="0"/>
              <a:t>::</a:t>
            </a:r>
            <a:r>
              <a:rPr lang="tr-TR" dirty="0" err="1"/>
              <a:t>nonStaticMetod</a:t>
            </a:r>
            <a:r>
              <a:rPr lang="tr-TR" dirty="0"/>
              <a:t>);</a:t>
            </a:r>
          </a:p>
          <a:p>
            <a:endParaRPr lang="tr-TR" dirty="0"/>
          </a:p>
          <a:p>
            <a:r>
              <a:rPr lang="tr-TR" dirty="0"/>
              <a:t>8)	</a:t>
            </a:r>
            <a:r>
              <a:rPr lang="tr-TR" dirty="0" err="1"/>
              <a:t>Javascript</a:t>
            </a:r>
            <a:r>
              <a:rPr lang="tr-TR" dirty="0"/>
              <a:t> kodlarının çok hızlı çalışmasını sağlayan, </a:t>
            </a:r>
            <a:r>
              <a:rPr lang="tr-TR" b="1" dirty="0" err="1"/>
              <a:t>Nashorn</a:t>
            </a:r>
            <a:r>
              <a:rPr lang="tr-TR" b="1" dirty="0"/>
              <a:t> </a:t>
            </a:r>
            <a:r>
              <a:rPr lang="tr-TR" b="1" dirty="0" err="1"/>
              <a:t>javascript</a:t>
            </a:r>
            <a:r>
              <a:rPr lang="tr-TR" b="1" dirty="0"/>
              <a:t> engine </a:t>
            </a:r>
            <a:r>
              <a:rPr lang="tr-TR" dirty="0"/>
              <a:t>geldi.</a:t>
            </a:r>
          </a:p>
          <a:p>
            <a:r>
              <a:rPr lang="tr-TR" dirty="0"/>
              <a:t>9)	</a:t>
            </a:r>
            <a:r>
              <a:rPr lang="tr-TR" dirty="0" err="1"/>
              <a:t>AtomicLong</a:t>
            </a:r>
            <a:r>
              <a:rPr lang="tr-TR" dirty="0"/>
              <a:t> dan daha yüksek başarımlı sayaç işlemlerinin yapıldığı </a:t>
            </a:r>
            <a:r>
              <a:rPr lang="tr-TR" dirty="0" err="1"/>
              <a:t>LongAdder</a:t>
            </a:r>
            <a:r>
              <a:rPr lang="tr-TR" dirty="0"/>
              <a:t> objesi geldi. </a:t>
            </a:r>
            <a:r>
              <a:rPr lang="tr-TR" dirty="0" err="1"/>
              <a:t>AtomicLong</a:t>
            </a:r>
            <a:r>
              <a:rPr lang="tr-TR" dirty="0"/>
              <a:t> a </a:t>
            </a:r>
            <a:r>
              <a:rPr lang="tr-TR" dirty="0" err="1"/>
              <a:t>gore</a:t>
            </a:r>
            <a:r>
              <a:rPr lang="tr-TR" dirty="0"/>
              <a:t> daha fazla bellek kullanmaktadır.</a:t>
            </a:r>
          </a:p>
          <a:p>
            <a:r>
              <a:rPr lang="tr-TR" dirty="0"/>
              <a:t>10)	Nesnelerin </a:t>
            </a:r>
            <a:r>
              <a:rPr lang="tr-TR" b="1" dirty="0" err="1"/>
              <a:t>NullCheck</a:t>
            </a:r>
            <a:r>
              <a:rPr lang="tr-TR" dirty="0"/>
              <a:t> işlemleri için “</a:t>
            </a:r>
            <a:r>
              <a:rPr lang="tr-TR" b="1" dirty="0" err="1"/>
              <a:t>Optional</a:t>
            </a:r>
            <a:r>
              <a:rPr lang="tr-TR" dirty="0"/>
              <a:t>” isimli özel bir </a:t>
            </a:r>
            <a:r>
              <a:rPr lang="tr-TR" b="1" dirty="0" err="1"/>
              <a:t>utilityclass</a:t>
            </a:r>
            <a:r>
              <a:rPr lang="tr-TR" dirty="0"/>
              <a:t> geldi.</a:t>
            </a:r>
          </a:p>
          <a:p>
            <a:endParaRPr lang="tr-TR" dirty="0"/>
          </a:p>
        </p:txBody>
      </p:sp>
    </p:spTree>
    <p:extLst>
      <p:ext uri="{BB962C8B-B14F-4D97-AF65-F5344CB8AC3E}">
        <p14:creationId xmlns:p14="http://schemas.microsoft.com/office/powerpoint/2010/main" val="19251105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BE60FB-DE0A-193C-9823-FF84E56A7B47}"/>
              </a:ext>
            </a:extLst>
          </p:cNvPr>
          <p:cNvSpPr>
            <a:spLocks noGrp="1"/>
          </p:cNvSpPr>
          <p:nvPr>
            <p:ph type="title"/>
          </p:nvPr>
        </p:nvSpPr>
        <p:spPr/>
        <p:txBody>
          <a:bodyPr/>
          <a:lstStyle/>
          <a:p>
            <a:r>
              <a:rPr lang="tr-TR" dirty="0" err="1"/>
              <a:t>Primitive</a:t>
            </a:r>
            <a:r>
              <a:rPr lang="tr-TR" dirty="0"/>
              <a:t> </a:t>
            </a:r>
            <a:r>
              <a:rPr lang="tr-TR" dirty="0" err="1"/>
              <a:t>types</a:t>
            </a:r>
            <a:r>
              <a:rPr lang="tr-TR" dirty="0"/>
              <a:t> ile </a:t>
            </a:r>
            <a:r>
              <a:rPr lang="tr-TR" dirty="0" err="1"/>
              <a:t>Wrapper</a:t>
            </a:r>
            <a:r>
              <a:rPr lang="tr-TR" dirty="0"/>
              <a:t> </a:t>
            </a:r>
            <a:r>
              <a:rPr lang="tr-TR" dirty="0" err="1"/>
              <a:t>class</a:t>
            </a:r>
            <a:r>
              <a:rPr lang="tr-TR" dirty="0"/>
              <a:t> arasındaki farklar ?</a:t>
            </a:r>
          </a:p>
        </p:txBody>
      </p:sp>
      <p:sp>
        <p:nvSpPr>
          <p:cNvPr id="3" name="İçerik Yer Tutucusu 2">
            <a:extLst>
              <a:ext uri="{FF2B5EF4-FFF2-40B4-BE49-F238E27FC236}">
                <a16:creationId xmlns:a16="http://schemas.microsoft.com/office/drawing/2014/main" id="{C8EBC695-CF98-C525-B52E-012114987B06}"/>
              </a:ext>
            </a:extLst>
          </p:cNvPr>
          <p:cNvSpPr>
            <a:spLocks noGrp="1"/>
          </p:cNvSpPr>
          <p:nvPr>
            <p:ph idx="1"/>
          </p:nvPr>
        </p:nvSpPr>
        <p:spPr/>
        <p:txBody>
          <a:bodyPr/>
          <a:lstStyle/>
          <a:p>
            <a:r>
              <a:rPr lang="tr-TR" sz="2400" dirty="0" err="1"/>
              <a:t>wrapper</a:t>
            </a:r>
            <a:r>
              <a:rPr lang="tr-TR" sz="2400" dirty="0"/>
              <a:t> sınıfı, </a:t>
            </a:r>
            <a:r>
              <a:rPr lang="tr-TR" sz="2400" dirty="0" err="1"/>
              <a:t>primitive</a:t>
            </a:r>
            <a:r>
              <a:rPr lang="tr-TR" sz="2400" dirty="0"/>
              <a:t> bir türü  nesneye veya nesneyi, </a:t>
            </a:r>
            <a:r>
              <a:rPr lang="tr-TR" sz="2400" dirty="0" err="1"/>
              <a:t>privitive</a:t>
            </a:r>
            <a:r>
              <a:rPr lang="tr-TR" sz="2400" dirty="0"/>
              <a:t> dönüştürmek için kullanılır; </a:t>
            </a:r>
            <a:r>
              <a:rPr lang="tr-TR" sz="2400" dirty="0" err="1"/>
              <a:t>primitive</a:t>
            </a:r>
            <a:r>
              <a:rPr lang="tr-TR" sz="2400" dirty="0"/>
              <a:t> bir tür ise Java programlama dili tarafından sağlanan önceden tanımlanmış bir veri türüdür.</a:t>
            </a:r>
          </a:p>
          <a:p>
            <a:endParaRPr lang="tr-TR" dirty="0"/>
          </a:p>
          <a:p>
            <a:endParaRPr lang="tr-TR" dirty="0"/>
          </a:p>
        </p:txBody>
      </p:sp>
      <p:graphicFrame>
        <p:nvGraphicFramePr>
          <p:cNvPr id="4" name="Tablo 4">
            <a:extLst>
              <a:ext uri="{FF2B5EF4-FFF2-40B4-BE49-F238E27FC236}">
                <a16:creationId xmlns:a16="http://schemas.microsoft.com/office/drawing/2014/main" id="{01158F30-4516-630A-E33E-AE18DC75B965}"/>
              </a:ext>
            </a:extLst>
          </p:cNvPr>
          <p:cNvGraphicFramePr>
            <a:graphicFrameLocks noGrp="1"/>
          </p:cNvGraphicFramePr>
          <p:nvPr>
            <p:extLst>
              <p:ext uri="{D42A27DB-BD31-4B8C-83A1-F6EECF244321}">
                <p14:modId xmlns:p14="http://schemas.microsoft.com/office/powerpoint/2010/main" val="2920374418"/>
              </p:ext>
            </p:extLst>
          </p:nvPr>
        </p:nvGraphicFramePr>
        <p:xfrm>
          <a:off x="2032000" y="3429000"/>
          <a:ext cx="8128000" cy="189283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1185384317"/>
                    </a:ext>
                  </a:extLst>
                </a:gridCol>
                <a:gridCol w="4064000">
                  <a:extLst>
                    <a:ext uri="{9D8B030D-6E8A-4147-A177-3AD203B41FA5}">
                      <a16:colId xmlns:a16="http://schemas.microsoft.com/office/drawing/2014/main" val="4068753858"/>
                    </a:ext>
                  </a:extLst>
                </a:gridCol>
              </a:tblGrid>
              <a:tr h="378566">
                <a:tc>
                  <a:txBody>
                    <a:bodyPr/>
                    <a:lstStyle/>
                    <a:p>
                      <a:pPr algn="ctr"/>
                      <a:r>
                        <a:rPr lang="tr-TR" dirty="0" err="1"/>
                        <a:t>Primitive</a:t>
                      </a:r>
                      <a:r>
                        <a:rPr lang="tr-TR" dirty="0"/>
                        <a:t> Tipler</a:t>
                      </a:r>
                    </a:p>
                  </a:txBody>
                  <a:tcPr/>
                </a:tc>
                <a:tc>
                  <a:txBody>
                    <a:bodyPr/>
                    <a:lstStyle/>
                    <a:p>
                      <a:pPr algn="ctr"/>
                      <a:r>
                        <a:rPr lang="tr-TR" dirty="0" err="1"/>
                        <a:t>Wrapper</a:t>
                      </a:r>
                      <a:r>
                        <a:rPr lang="tr-TR" dirty="0"/>
                        <a:t> Class</a:t>
                      </a:r>
                    </a:p>
                  </a:txBody>
                  <a:tcPr/>
                </a:tc>
                <a:extLst>
                  <a:ext uri="{0D108BD9-81ED-4DB2-BD59-A6C34878D82A}">
                    <a16:rowId xmlns:a16="http://schemas.microsoft.com/office/drawing/2014/main" val="1883914722"/>
                  </a:ext>
                </a:extLst>
              </a:tr>
              <a:tr h="378566">
                <a:tc>
                  <a:txBody>
                    <a:bodyPr/>
                    <a:lstStyle/>
                    <a:p>
                      <a:r>
                        <a:rPr lang="tr-TR" dirty="0"/>
                        <a:t>Bellekte daha az yer kaplar</a:t>
                      </a:r>
                    </a:p>
                  </a:txBody>
                  <a:tcPr/>
                </a:tc>
                <a:tc>
                  <a:txBody>
                    <a:bodyPr/>
                    <a:lstStyle/>
                    <a:p>
                      <a:r>
                        <a:rPr lang="tr-TR" dirty="0"/>
                        <a:t>Bellekte çok yer kaplar</a:t>
                      </a:r>
                    </a:p>
                  </a:txBody>
                  <a:tcPr/>
                </a:tc>
                <a:extLst>
                  <a:ext uri="{0D108BD9-81ED-4DB2-BD59-A6C34878D82A}">
                    <a16:rowId xmlns:a16="http://schemas.microsoft.com/office/drawing/2014/main" val="2974228685"/>
                  </a:ext>
                </a:extLst>
              </a:tr>
              <a:tr h="378566">
                <a:tc>
                  <a:txBody>
                    <a:bodyPr/>
                    <a:lstStyle/>
                    <a:p>
                      <a:r>
                        <a:rPr lang="tr-TR" dirty="0" err="1"/>
                        <a:t>Null</a:t>
                      </a:r>
                      <a:r>
                        <a:rPr lang="tr-TR" dirty="0"/>
                        <a:t> değerine izin verilmez</a:t>
                      </a:r>
                    </a:p>
                  </a:txBody>
                  <a:tcPr/>
                </a:tc>
                <a:tc>
                  <a:txBody>
                    <a:bodyPr/>
                    <a:lstStyle/>
                    <a:p>
                      <a:r>
                        <a:rPr lang="tr-TR" dirty="0" err="1"/>
                        <a:t>Null</a:t>
                      </a:r>
                      <a:r>
                        <a:rPr lang="tr-TR" dirty="0"/>
                        <a:t> değerine izin </a:t>
                      </a:r>
                      <a:r>
                        <a:rPr lang="tr-TR" dirty="0" err="1"/>
                        <a:t>verlir</a:t>
                      </a:r>
                      <a:endParaRPr lang="tr-TR" dirty="0"/>
                    </a:p>
                  </a:txBody>
                  <a:tcPr/>
                </a:tc>
                <a:extLst>
                  <a:ext uri="{0D108BD9-81ED-4DB2-BD59-A6C34878D82A}">
                    <a16:rowId xmlns:a16="http://schemas.microsoft.com/office/drawing/2014/main" val="1035681148"/>
                  </a:ext>
                </a:extLst>
              </a:tr>
              <a:tr h="378566">
                <a:tc>
                  <a:txBody>
                    <a:bodyPr/>
                    <a:lstStyle/>
                    <a:p>
                      <a:r>
                        <a:rPr lang="tr-TR" dirty="0" err="1"/>
                        <a:t>New’lenmesine</a:t>
                      </a:r>
                      <a:r>
                        <a:rPr lang="tr-TR" dirty="0"/>
                        <a:t> gerek yoktur</a:t>
                      </a:r>
                    </a:p>
                  </a:txBody>
                  <a:tcPr/>
                </a:tc>
                <a:tc>
                  <a:txBody>
                    <a:bodyPr/>
                    <a:lstStyle/>
                    <a:p>
                      <a:r>
                        <a:rPr lang="tr-TR" dirty="0"/>
                        <a:t>Kullanırken </a:t>
                      </a:r>
                      <a:r>
                        <a:rPr lang="tr-TR" dirty="0" err="1"/>
                        <a:t>new’lenmesi</a:t>
                      </a:r>
                      <a:r>
                        <a:rPr lang="tr-TR" dirty="0"/>
                        <a:t> zorunludur.</a:t>
                      </a:r>
                    </a:p>
                  </a:txBody>
                  <a:tcPr/>
                </a:tc>
                <a:extLst>
                  <a:ext uri="{0D108BD9-81ED-4DB2-BD59-A6C34878D82A}">
                    <a16:rowId xmlns:a16="http://schemas.microsoft.com/office/drawing/2014/main" val="2883947286"/>
                  </a:ext>
                </a:extLst>
              </a:tr>
              <a:tr h="378566">
                <a:tc>
                  <a:txBody>
                    <a:bodyPr/>
                    <a:lstStyle/>
                    <a:p>
                      <a:r>
                        <a:rPr lang="tr-TR" dirty="0"/>
                        <a:t>Koleksiyonlarda kullanılamaz</a:t>
                      </a:r>
                    </a:p>
                  </a:txBody>
                  <a:tcPr/>
                </a:tc>
                <a:tc>
                  <a:txBody>
                    <a:bodyPr/>
                    <a:lstStyle/>
                    <a:p>
                      <a:r>
                        <a:rPr lang="tr-TR" dirty="0" err="1"/>
                        <a:t>ArrayList</a:t>
                      </a:r>
                      <a:r>
                        <a:rPr lang="tr-TR" dirty="0"/>
                        <a:t> gibi koleksiyonlarda kullanılabilir</a:t>
                      </a:r>
                    </a:p>
                  </a:txBody>
                  <a:tcPr/>
                </a:tc>
                <a:extLst>
                  <a:ext uri="{0D108BD9-81ED-4DB2-BD59-A6C34878D82A}">
                    <a16:rowId xmlns:a16="http://schemas.microsoft.com/office/drawing/2014/main" val="4148548496"/>
                  </a:ext>
                </a:extLst>
              </a:tr>
            </a:tbl>
          </a:graphicData>
        </a:graphic>
      </p:graphicFrame>
    </p:spTree>
    <p:extLst>
      <p:ext uri="{BB962C8B-B14F-4D97-AF65-F5344CB8AC3E}">
        <p14:creationId xmlns:p14="http://schemas.microsoft.com/office/powerpoint/2010/main" val="29502970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0F8FEF-A1A5-0F96-7E1A-6FBD3C12E9C5}"/>
              </a:ext>
            </a:extLst>
          </p:cNvPr>
          <p:cNvSpPr>
            <a:spLocks noGrp="1"/>
          </p:cNvSpPr>
          <p:nvPr>
            <p:ph type="title"/>
          </p:nvPr>
        </p:nvSpPr>
        <p:spPr>
          <a:xfrm>
            <a:off x="838200" y="365125"/>
            <a:ext cx="10515600" cy="933097"/>
          </a:xfrm>
        </p:spPr>
        <p:txBody>
          <a:bodyPr>
            <a:normAutofit fontScale="90000"/>
          </a:bodyPr>
          <a:lstStyle/>
          <a:p>
            <a:r>
              <a:rPr lang="en-US" dirty="0"/>
              <a:t>Stack memory heap memory </a:t>
            </a:r>
            <a:r>
              <a:rPr lang="en-US" dirty="0" err="1"/>
              <a:t>nedir</a:t>
            </a:r>
            <a:r>
              <a:rPr lang="en-US" dirty="0"/>
              <a:t> ? </a:t>
            </a:r>
            <a:r>
              <a:rPr lang="tr-TR" dirty="0"/>
              <a:t>A</a:t>
            </a:r>
            <a:r>
              <a:rPr lang="en-US" dirty="0" err="1"/>
              <a:t>ralarındaki</a:t>
            </a:r>
            <a:r>
              <a:rPr lang="en-US" dirty="0"/>
              <a:t> </a:t>
            </a:r>
            <a:r>
              <a:rPr lang="en-US" dirty="0" err="1"/>
              <a:t>farklar</a:t>
            </a:r>
            <a:endParaRPr lang="tr-TR" dirty="0"/>
          </a:p>
        </p:txBody>
      </p:sp>
      <p:sp>
        <p:nvSpPr>
          <p:cNvPr id="3" name="İçerik Yer Tutucusu 2">
            <a:extLst>
              <a:ext uri="{FF2B5EF4-FFF2-40B4-BE49-F238E27FC236}">
                <a16:creationId xmlns:a16="http://schemas.microsoft.com/office/drawing/2014/main" id="{C958E6F4-EEA9-4655-0E03-B65C38431838}"/>
              </a:ext>
            </a:extLst>
          </p:cNvPr>
          <p:cNvSpPr>
            <a:spLocks noGrp="1"/>
          </p:cNvSpPr>
          <p:nvPr>
            <p:ph idx="1"/>
          </p:nvPr>
        </p:nvSpPr>
        <p:spPr>
          <a:xfrm>
            <a:off x="838200" y="1298222"/>
            <a:ext cx="10515600" cy="4878741"/>
          </a:xfrm>
        </p:spPr>
        <p:txBody>
          <a:bodyPr/>
          <a:lstStyle/>
          <a:p>
            <a:endParaRPr lang="tr-TR"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bellekte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RAM’de</a:t>
            </a:r>
            <a:r>
              <a:rPr lang="tr-TR" sz="1800" dirty="0">
                <a:effectLst/>
                <a:latin typeface="Calibri" panose="020F0502020204030204" pitchFamily="34" charset="0"/>
                <a:ea typeface="Calibri" panose="020F0502020204030204" pitchFamily="34" charset="0"/>
                <a:cs typeface="Times New Roman" panose="02020603050405020304" pitchFamily="18" charset="0"/>
              </a:rPr>
              <a:t>) bulunan mantıksal yapılardır.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Değer tip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value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type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a:effectLst/>
                <a:latin typeface="Calibri" panose="020F0502020204030204" pitchFamily="34" charset="0"/>
                <a:ea typeface="Calibri" panose="020F0502020204030204" pitchFamily="34" charset="0"/>
                <a:cs typeface="Times New Roman" panose="02020603050405020304" pitchFamily="18" charset="0"/>
              </a:rPr>
              <a:t> dediğimiz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int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short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long</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decimal</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double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float</a:t>
            </a:r>
            <a:r>
              <a:rPr lang="tr-TR" sz="1800" dirty="0">
                <a:effectLst/>
                <a:latin typeface="Calibri" panose="020F0502020204030204" pitchFamily="34" charset="0"/>
                <a:ea typeface="Calibri" panose="020F0502020204030204" pitchFamily="34" charset="0"/>
                <a:cs typeface="Times New Roman" panose="02020603050405020304" pitchFamily="18" charset="0"/>
              </a:rPr>
              <a:t> gibi tipler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tutulur.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veriler üst üste (LIFO–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Last</a:t>
            </a:r>
            <a:r>
              <a:rPr lang="tr-TR" sz="1800" dirty="0">
                <a:effectLst/>
                <a:latin typeface="Calibri" panose="020F0502020204030204" pitchFamily="34" charset="0"/>
                <a:ea typeface="Calibri" panose="020F0502020204030204" pitchFamily="34" charset="0"/>
                <a:cs typeface="Times New Roman" panose="02020603050405020304" pitchFamily="18" charset="0"/>
              </a:rPr>
              <a:t> in First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out</a:t>
            </a:r>
            <a:r>
              <a:rPr lang="tr-TR" sz="1800" dirty="0">
                <a:effectLst/>
                <a:latin typeface="Calibri" panose="020F0502020204030204" pitchFamily="34" charset="0"/>
                <a:ea typeface="Calibri" panose="020F0502020204030204" pitchFamily="34" charset="0"/>
                <a:cs typeface="Times New Roman" panose="02020603050405020304" pitchFamily="18" charset="0"/>
              </a:rPr>
              <a:t>) mantığında dizilir ve sırası gelmeden aradaki bir değer ile işlem yapılamaz.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Class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type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(Sınıf tipi)</a:t>
            </a:r>
            <a:r>
              <a:rPr lang="tr-TR" sz="1800" dirty="0">
                <a:effectLst/>
                <a:latin typeface="Calibri" panose="020F0502020204030204" pitchFamily="34" charset="0"/>
                <a:ea typeface="Calibri" panose="020F0502020204030204" pitchFamily="34" charset="0"/>
                <a:cs typeface="Times New Roman" panose="02020603050405020304" pitchFamily="18" charset="0"/>
              </a:rPr>
              <a:t> değişkenler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referans tiplerdir</a:t>
            </a:r>
            <a:r>
              <a:rPr lang="tr-TR" sz="1800" dirty="0">
                <a:effectLst/>
                <a:latin typeface="Calibri" panose="020F0502020204030204" pitchFamily="34" charset="0"/>
                <a:ea typeface="Calibri" panose="020F0502020204030204" pitchFamily="34" charset="0"/>
                <a:cs typeface="Times New Roman" panose="02020603050405020304" pitchFamily="18" charset="0"/>
              </a:rPr>
              <a:t> referans ettikleri </a:t>
            </a:r>
            <a:r>
              <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model (referans) </a:t>
            </a:r>
            <a:r>
              <a:rPr lang="tr-TR" sz="18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değerleri ise </a:t>
            </a:r>
            <a:r>
              <a:rPr lang="tr-TR"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heap’de</a:t>
            </a:r>
            <a:r>
              <a:rPr lang="tr-TR"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saklanır.</a:t>
            </a:r>
          </a:p>
          <a:p>
            <a:pPr marL="800100" lvl="1"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arasında ki en önemli farklardan birisi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heapde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veriler karışık </a:t>
            </a:r>
            <a:r>
              <a:rPr lang="tr-TR" sz="1800" dirty="0">
                <a:effectLst/>
                <a:latin typeface="Calibri" panose="020F0502020204030204" pitchFamily="34" charset="0"/>
                <a:ea typeface="Calibri" panose="020F0502020204030204" pitchFamily="34" charset="0"/>
                <a:cs typeface="Times New Roman" panose="02020603050405020304" pitchFamily="18" charset="0"/>
              </a:rPr>
              <a:t>bir şekilde saklanırken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artan ya da azalan adres mantığında </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big</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and</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little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endian</a:t>
            </a:r>
            <a:r>
              <a:rPr lang="tr-TR" sz="1800" dirty="0">
                <a:effectLst/>
                <a:latin typeface="Calibri" panose="020F0502020204030204" pitchFamily="34" charset="0"/>
                <a:ea typeface="Calibri" panose="020F0502020204030204" pitchFamily="34" charset="0"/>
                <a:cs typeface="Times New Roman" panose="02020603050405020304" pitchFamily="18" charset="0"/>
              </a:rPr>
              <a:t>) çalışır. Buna bağlı olarak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heapde</a:t>
            </a:r>
            <a:r>
              <a:rPr lang="tr-TR" sz="1800" dirty="0">
                <a:effectLst/>
                <a:latin typeface="Calibri" panose="020F0502020204030204" pitchFamily="34" charset="0"/>
                <a:ea typeface="Calibri" panose="020F0502020204030204" pitchFamily="34" charset="0"/>
                <a:cs typeface="Times New Roman" panose="02020603050405020304" pitchFamily="18" charset="0"/>
              </a:rPr>
              <a:t> yer alan bir veriye erişmek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yer alan bir veriye erişmeye göre daha maliyetli bir işlemdir.</a:t>
            </a:r>
          </a:p>
          <a:p>
            <a:pPr marL="800100" lvl="1"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Stackteki</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 hemen silinirken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heapdeki</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Garbage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Collector</a:t>
            </a:r>
            <a:r>
              <a:rPr lang="tr-TR" sz="1800" dirty="0">
                <a:effectLst/>
                <a:latin typeface="Calibri" panose="020F0502020204030204" pitchFamily="34" charset="0"/>
                <a:ea typeface="Calibri" panose="020F0502020204030204" pitchFamily="34" charset="0"/>
                <a:cs typeface="Times New Roman" panose="02020603050405020304" pitchFamily="18" charset="0"/>
              </a:rPr>
              <a:t> algoritmasına bağlıdır.</a:t>
            </a:r>
          </a:p>
          <a:p>
            <a:pPr marL="800100" lvl="1"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bellekten statik olarak yer tahsisi için kullanılırken,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dinamik olarak yer tahsisi etmeyi sağlar. Her ikisi de Ram bölgesinde bulunur.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yer alan veriler direk bellek içine yerleştirilir dolayısıyla erişimi çok hızlıdır.</a:t>
            </a:r>
          </a:p>
          <a:p>
            <a:pPr marL="800100" lvl="1" indent="-342900">
              <a:lnSpc>
                <a:spcPct val="107000"/>
              </a:lnSpc>
              <a:spcAft>
                <a:spcPts val="800"/>
              </a:spcAft>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Kullanacağınız yerin boyutunu tam olarak biliyorsanız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ihtiyacınız olan boyutu tam olarak bilmiyorsanız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kullanımı daha mantıklı bir tercih olacaktır.</a:t>
            </a:r>
          </a:p>
          <a:p>
            <a:endParaRPr lang="tr-TR" dirty="0"/>
          </a:p>
        </p:txBody>
      </p:sp>
    </p:spTree>
    <p:extLst>
      <p:ext uri="{BB962C8B-B14F-4D97-AF65-F5344CB8AC3E}">
        <p14:creationId xmlns:p14="http://schemas.microsoft.com/office/powerpoint/2010/main" val="13774460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5DB220-1A18-6E29-7994-952BC79BECE1}"/>
              </a:ext>
            </a:extLst>
          </p:cNvPr>
          <p:cNvSpPr>
            <a:spLocks noGrp="1"/>
          </p:cNvSpPr>
          <p:nvPr>
            <p:ph type="title"/>
          </p:nvPr>
        </p:nvSpPr>
        <p:spPr/>
        <p:txBody>
          <a:bodyPr/>
          <a:lstStyle/>
          <a:p>
            <a:r>
              <a:rPr lang="tr-TR" dirty="0"/>
              <a:t>ASCII CODE</a:t>
            </a:r>
          </a:p>
        </p:txBody>
      </p:sp>
      <p:sp>
        <p:nvSpPr>
          <p:cNvPr id="3" name="İçerik Yer Tutucusu 2">
            <a:extLst>
              <a:ext uri="{FF2B5EF4-FFF2-40B4-BE49-F238E27FC236}">
                <a16:creationId xmlns:a16="http://schemas.microsoft.com/office/drawing/2014/main" id="{591C2396-E9EB-6CCA-AE50-1B7F89631617}"/>
              </a:ext>
            </a:extLst>
          </p:cNvPr>
          <p:cNvSpPr>
            <a:spLocks noGrp="1"/>
          </p:cNvSpPr>
          <p:nvPr>
            <p:ph idx="1"/>
          </p:nvPr>
        </p:nvSpPr>
        <p:spPr/>
        <p:txBody>
          <a:bodyPr/>
          <a:lstStyle/>
          <a:p>
            <a:pPr marL="0" indent="0">
              <a:buNone/>
            </a:pPr>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pPr marL="0" indent="0">
              <a:buNone/>
            </a:pPr>
            <a:r>
              <a:rPr lang="tr-TR" dirty="0" err="1"/>
              <a:t>Ascii</a:t>
            </a:r>
            <a:r>
              <a:rPr lang="tr-TR" dirty="0"/>
              <a:t> </a:t>
            </a:r>
            <a:r>
              <a:rPr lang="tr-TR" dirty="0" err="1"/>
              <a:t>İngilizce’de</a:t>
            </a:r>
            <a:r>
              <a:rPr lang="tr-TR" dirty="0"/>
              <a:t> kullanılan Latin alfabesi üzerine ANSI tarafından 1963 yılında kurulmuş bir karakter kodlamasıdır</a:t>
            </a:r>
          </a:p>
          <a:p>
            <a:endParaRPr lang="tr-TR" dirty="0"/>
          </a:p>
        </p:txBody>
      </p:sp>
    </p:spTree>
    <p:extLst>
      <p:ext uri="{BB962C8B-B14F-4D97-AF65-F5344CB8AC3E}">
        <p14:creationId xmlns:p14="http://schemas.microsoft.com/office/powerpoint/2010/main" val="60472400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02CD95-BB0C-6725-72DD-DE4BF2B6F5A4}"/>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4CD9B2C0-7277-48E2-BACE-1CABBF8C1D95}"/>
              </a:ext>
            </a:extLst>
          </p:cNvPr>
          <p:cNvSpPr>
            <a:spLocks noGrp="1"/>
          </p:cNvSpPr>
          <p:nvPr>
            <p:ph idx="1"/>
          </p:nvPr>
        </p:nvSpPr>
        <p:spPr/>
        <p:txBody>
          <a:bodyPr>
            <a:normAutofit fontScale="70000" lnSpcReduction="20000"/>
          </a:bodyPr>
          <a:lstStyle/>
          <a:p>
            <a:pPr marL="0" indent="0">
              <a:buNone/>
            </a:pPr>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pPr marL="0" indent="0">
              <a:buNone/>
            </a:pPr>
            <a:r>
              <a:rPr lang="tr-TR" dirty="0"/>
              <a:t>Her karakter için benzersiz bir numara kullanılarak platformlar arası karmaşalara çözüm getirildi. Unicode kullanıldığı sürece hangi platformu kullandığınızı hangi cihaz, yazılım veya dili kullandığınız fark etmiyor.</a:t>
            </a:r>
          </a:p>
          <a:p>
            <a:pPr marL="0" indent="0">
              <a:buNone/>
            </a:pPr>
            <a:r>
              <a:rPr lang="tr-TR" dirty="0"/>
              <a:t> Bugün Unicode kodlaması artık her yerde kullanılıyor. Tüm işletim sistemleri, arama motorları, internet tarayıcıları, bilgisayarlar ve hatta akıllı telefonlar bile Unicode karakter kodlaması üzerinden çalışıyor</a:t>
            </a:r>
          </a:p>
          <a:p>
            <a:pPr marL="0" indent="0">
              <a:buNone/>
            </a:pPr>
            <a:r>
              <a:rPr lang="tr-TR" dirty="0"/>
              <a:t>UTF, Unicode Dönüşüm Birimi anlamına gelir.</a:t>
            </a:r>
          </a:p>
          <a:p>
            <a:pPr marL="0" indent="0">
              <a:buNone/>
            </a:pPr>
            <a:r>
              <a:rPr lang="tr-TR" dirty="0"/>
              <a:t>•UTF-8: İngilizce karakterleri kodlamak için (8bit)</a:t>
            </a:r>
          </a:p>
          <a:p>
            <a:pPr marL="0" indent="0">
              <a:buNone/>
            </a:pPr>
            <a:r>
              <a:rPr lang="tr-TR" dirty="0"/>
              <a:t>•UTF-16: En çok kullanılan karakterleri kodlamak için iki bayt (16 bit) kullanır</a:t>
            </a:r>
          </a:p>
          <a:p>
            <a:pPr marL="0" indent="0">
              <a:buNone/>
            </a:pPr>
            <a:r>
              <a:rPr lang="tr-TR" dirty="0"/>
              <a:t>•UTF-32: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25353115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96615A-82B6-8870-16BC-4380FA76138E}"/>
              </a:ext>
            </a:extLst>
          </p:cNvPr>
          <p:cNvSpPr>
            <a:spLocks noGrp="1"/>
          </p:cNvSpPr>
          <p:nvPr>
            <p:ph type="title"/>
          </p:nvPr>
        </p:nvSpPr>
        <p:spPr/>
        <p:txBody>
          <a:bodyPr/>
          <a:lstStyle/>
          <a:p>
            <a:r>
              <a:rPr lang="tr-TR" dirty="0" err="1"/>
              <a:t>valueOf</a:t>
            </a:r>
            <a:r>
              <a:rPr lang="tr-TR" dirty="0"/>
              <a:t>() ile </a:t>
            </a:r>
            <a:r>
              <a:rPr lang="tr-TR" dirty="0" err="1"/>
              <a:t>toString</a:t>
            </a:r>
            <a:r>
              <a:rPr lang="tr-TR" dirty="0"/>
              <a:t>(), </a:t>
            </a:r>
            <a:r>
              <a:rPr lang="tr-TR" dirty="0" err="1"/>
              <a:t>parseInt</a:t>
            </a:r>
            <a:r>
              <a:rPr lang="tr-TR" dirty="0"/>
              <a:t>() aralarındaki farklar nelerdir?</a:t>
            </a:r>
          </a:p>
        </p:txBody>
      </p:sp>
      <p:sp>
        <p:nvSpPr>
          <p:cNvPr id="3" name="İçerik Yer Tutucusu 2">
            <a:extLst>
              <a:ext uri="{FF2B5EF4-FFF2-40B4-BE49-F238E27FC236}">
                <a16:creationId xmlns:a16="http://schemas.microsoft.com/office/drawing/2014/main" id="{35A45BAB-91F0-D4BC-0DA5-6E21CBD06C39}"/>
              </a:ext>
            </a:extLst>
          </p:cNvPr>
          <p:cNvSpPr>
            <a:spLocks noGrp="1"/>
          </p:cNvSpPr>
          <p:nvPr>
            <p:ph idx="1"/>
          </p:nvPr>
        </p:nvSpPr>
        <p:spPr/>
        <p:txBody>
          <a:bodyPr/>
          <a:lstStyle/>
          <a:p>
            <a:r>
              <a:rPr lang="tr-TR" dirty="0" err="1"/>
              <a:t>valueOf</a:t>
            </a:r>
            <a:r>
              <a:rPr lang="tr-TR" dirty="0"/>
              <a:t>() ve </a:t>
            </a:r>
            <a:r>
              <a:rPr lang="tr-TR" dirty="0" err="1"/>
              <a:t>toString</a:t>
            </a:r>
            <a:r>
              <a:rPr lang="tr-TR" dirty="0"/>
              <a:t>() ile </a:t>
            </a:r>
            <a:r>
              <a:rPr lang="tr-TR" dirty="0" err="1"/>
              <a:t>casting</a:t>
            </a:r>
            <a:r>
              <a:rPr lang="tr-TR" dirty="0"/>
              <a:t> işlemi yapılırken döndürülen değer </a:t>
            </a:r>
            <a:r>
              <a:rPr lang="tr-TR" dirty="0" err="1"/>
              <a:t>wrapper</a:t>
            </a:r>
            <a:r>
              <a:rPr lang="tr-TR" dirty="0"/>
              <a:t> yapısı obje olarak  döndürülür. </a:t>
            </a:r>
          </a:p>
          <a:p>
            <a:r>
              <a:rPr lang="tr-TR" dirty="0" err="1"/>
              <a:t>parseInt</a:t>
            </a:r>
            <a:r>
              <a:rPr lang="tr-TR" dirty="0"/>
              <a:t>() ile </a:t>
            </a:r>
            <a:r>
              <a:rPr lang="tr-TR" dirty="0" err="1"/>
              <a:t>ile</a:t>
            </a:r>
            <a:r>
              <a:rPr lang="tr-TR" dirty="0"/>
              <a:t> </a:t>
            </a:r>
            <a:r>
              <a:rPr lang="tr-TR" dirty="0" err="1"/>
              <a:t>casting</a:t>
            </a:r>
            <a:r>
              <a:rPr lang="tr-TR" dirty="0"/>
              <a:t> işlemi yapılırken döndürülen değer ise </a:t>
            </a:r>
            <a:r>
              <a:rPr lang="tr-TR" dirty="0" err="1"/>
              <a:t>primitiv</a:t>
            </a:r>
            <a:r>
              <a:rPr lang="tr-TR" dirty="0"/>
              <a:t> tipte değer döndürür.</a:t>
            </a:r>
          </a:p>
          <a:p>
            <a:pPr lvl="1"/>
            <a:r>
              <a:rPr lang="en-US" dirty="0"/>
              <a:t>public static </a:t>
            </a:r>
            <a:r>
              <a:rPr lang="en-US" b="1" dirty="0"/>
              <a:t>Integer</a:t>
            </a:r>
            <a:r>
              <a:rPr lang="en-US" dirty="0"/>
              <a:t> </a:t>
            </a:r>
            <a:r>
              <a:rPr lang="en-US" b="1" dirty="0" err="1"/>
              <a:t>valueOf</a:t>
            </a:r>
            <a:r>
              <a:rPr lang="en-US" dirty="0"/>
              <a:t>(String string) throws </a:t>
            </a:r>
            <a:r>
              <a:rPr lang="en-US" dirty="0" err="1"/>
              <a:t>NumberFormatException</a:t>
            </a:r>
            <a:r>
              <a:rPr lang="en-US" dirty="0"/>
              <a:t> {</a:t>
            </a:r>
          </a:p>
          <a:p>
            <a:pPr lvl="1"/>
            <a:r>
              <a:rPr lang="en-US" dirty="0"/>
              <a:t>    return </a:t>
            </a:r>
            <a:r>
              <a:rPr lang="en-US" dirty="0" err="1"/>
              <a:t>valueOf</a:t>
            </a:r>
            <a:r>
              <a:rPr lang="en-US" dirty="0"/>
              <a:t>(</a:t>
            </a:r>
            <a:r>
              <a:rPr lang="en-US" dirty="0" err="1"/>
              <a:t>parseInt</a:t>
            </a:r>
            <a:r>
              <a:rPr lang="en-US" dirty="0"/>
              <a:t>(string));</a:t>
            </a:r>
          </a:p>
          <a:p>
            <a:pPr lvl="1"/>
            <a:r>
              <a:rPr lang="en-US" dirty="0"/>
              <a:t>}</a:t>
            </a:r>
            <a:endParaRPr lang="tr-TR" dirty="0"/>
          </a:p>
          <a:p>
            <a:pPr lvl="1"/>
            <a:r>
              <a:rPr lang="en-US" dirty="0"/>
              <a:t>public static </a:t>
            </a:r>
            <a:r>
              <a:rPr lang="en-US" b="1" dirty="0"/>
              <a:t>int</a:t>
            </a:r>
            <a:r>
              <a:rPr lang="en-US" dirty="0"/>
              <a:t> </a:t>
            </a:r>
            <a:r>
              <a:rPr lang="en-US" b="1" dirty="0" err="1"/>
              <a:t>parseInt</a:t>
            </a:r>
            <a:r>
              <a:rPr lang="en-US" dirty="0"/>
              <a:t>(String string) throws </a:t>
            </a:r>
            <a:r>
              <a:rPr lang="en-US" dirty="0" err="1"/>
              <a:t>NumberFormatException</a:t>
            </a:r>
            <a:r>
              <a:rPr lang="en-US" dirty="0"/>
              <a:t> {</a:t>
            </a:r>
          </a:p>
          <a:p>
            <a:pPr lvl="1"/>
            <a:r>
              <a:rPr lang="en-US" dirty="0"/>
              <a:t>    return </a:t>
            </a:r>
            <a:r>
              <a:rPr lang="en-US" dirty="0" err="1"/>
              <a:t>parseInt</a:t>
            </a:r>
            <a:r>
              <a:rPr lang="en-US" dirty="0"/>
              <a:t>(string, 10);</a:t>
            </a:r>
          </a:p>
          <a:p>
            <a:pPr lvl="1"/>
            <a:r>
              <a:rPr lang="en-US" dirty="0"/>
              <a:t>}</a:t>
            </a:r>
            <a:endParaRPr lang="tr-TR" dirty="0"/>
          </a:p>
          <a:p>
            <a:pPr lvl="1"/>
            <a:endParaRPr lang="tr-TR" dirty="0"/>
          </a:p>
        </p:txBody>
      </p:sp>
    </p:spTree>
    <p:extLst>
      <p:ext uri="{BB962C8B-B14F-4D97-AF65-F5344CB8AC3E}">
        <p14:creationId xmlns:p14="http://schemas.microsoft.com/office/powerpoint/2010/main" val="124097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780DA5-C335-9D86-2AAE-667E9368093A}"/>
              </a:ext>
            </a:extLst>
          </p:cNvPr>
          <p:cNvSpPr>
            <a:spLocks noGrp="1"/>
          </p:cNvSpPr>
          <p:nvPr>
            <p:ph type="title"/>
          </p:nvPr>
        </p:nvSpPr>
        <p:spPr/>
        <p:txBody>
          <a:bodyPr/>
          <a:lstStyle/>
          <a:p>
            <a:r>
              <a:rPr lang="tr-TR" b="1" dirty="0" err="1"/>
              <a:t>Semantic</a:t>
            </a:r>
            <a:r>
              <a:rPr lang="tr-TR" b="1" dirty="0"/>
              <a:t> ve </a:t>
            </a:r>
            <a:r>
              <a:rPr lang="tr-TR" b="1" dirty="0" err="1"/>
              <a:t>Non-Semantic</a:t>
            </a:r>
            <a:r>
              <a:rPr lang="tr-TR" b="1" dirty="0"/>
              <a:t> nedir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7903565E-3CA2-D357-90A0-EE12E3C6A17F}"/>
              </a:ext>
            </a:extLst>
          </p:cNvPr>
          <p:cNvSpPr>
            <a:spLocks noGrp="1"/>
          </p:cNvSpPr>
          <p:nvPr>
            <p:ph idx="1"/>
          </p:nvPr>
        </p:nvSpPr>
        <p:spPr/>
        <p:txBody>
          <a:bodyPr>
            <a:normAutofit/>
          </a:bodyPr>
          <a:lstStyle/>
          <a:p>
            <a:r>
              <a:rPr lang="tr-TR" sz="2000" b="1" dirty="0" err="1"/>
              <a:t>Sematic</a:t>
            </a:r>
            <a:r>
              <a:rPr lang="tr-TR" sz="2000" b="1" dirty="0"/>
              <a:t> HTML </a:t>
            </a:r>
            <a:r>
              <a:rPr lang="tr-TR" sz="2000" b="1" dirty="0" err="1"/>
              <a:t>elements</a:t>
            </a:r>
            <a:r>
              <a:rPr lang="tr-TR" sz="2000" b="1" dirty="0"/>
              <a:t>: </a:t>
            </a:r>
            <a:r>
              <a:rPr lang="tr-TR" sz="2000" dirty="0"/>
              <a:t>koddaki tanımın tarayıcıya ve geliştiriciye ne yapmaları gerektiğini söylemesidir. Daha basit bir deyişle, bu öğeler içermesi gereken içerik türünü tanımlar.</a:t>
            </a:r>
          </a:p>
          <a:p>
            <a:pPr lvl="1"/>
            <a:r>
              <a:rPr lang="tr-TR" sz="1800" dirty="0"/>
              <a:t>Bazı</a:t>
            </a:r>
            <a:r>
              <a:rPr lang="tr-TR" sz="1800" b="1" dirty="0"/>
              <a:t> </a:t>
            </a:r>
            <a:r>
              <a:rPr lang="tr-TR" sz="1800" b="1" dirty="0" err="1"/>
              <a:t>Sematic</a:t>
            </a:r>
            <a:r>
              <a:rPr lang="tr-TR" sz="1800" b="1" dirty="0"/>
              <a:t> </a:t>
            </a:r>
            <a:r>
              <a:rPr lang="tr-TR" sz="1800" b="1" dirty="0" err="1"/>
              <a:t>elements</a:t>
            </a:r>
            <a:r>
              <a:rPr lang="tr-TR" sz="1800" b="1" dirty="0"/>
              <a:t> </a:t>
            </a:r>
            <a:r>
              <a:rPr lang="tr-TR" sz="1800" dirty="0"/>
              <a:t>listesi : </a:t>
            </a:r>
            <a:r>
              <a:rPr lang="tr-TR" sz="1800" dirty="0" err="1"/>
              <a:t>article</a:t>
            </a:r>
            <a:r>
              <a:rPr lang="tr-TR" sz="1800" dirty="0"/>
              <a:t> ,aside, </a:t>
            </a:r>
            <a:r>
              <a:rPr lang="tr-TR" sz="1800" dirty="0" err="1"/>
              <a:t>details</a:t>
            </a:r>
            <a:r>
              <a:rPr lang="tr-TR" sz="1800" dirty="0"/>
              <a:t>, </a:t>
            </a:r>
            <a:r>
              <a:rPr lang="tr-TR" sz="1800" dirty="0" err="1"/>
              <a:t>figcaption</a:t>
            </a:r>
            <a:r>
              <a:rPr lang="tr-TR" sz="1800" dirty="0"/>
              <a:t>, figüre, </a:t>
            </a:r>
            <a:r>
              <a:rPr lang="tr-TR" sz="1800" dirty="0" err="1"/>
              <a:t>footer</a:t>
            </a:r>
            <a:r>
              <a:rPr lang="tr-TR" sz="1800" dirty="0"/>
              <a:t>, form ,</a:t>
            </a:r>
            <a:r>
              <a:rPr lang="tr-TR" sz="1800" dirty="0" err="1"/>
              <a:t>header</a:t>
            </a:r>
            <a:r>
              <a:rPr lang="tr-TR" sz="1800" dirty="0"/>
              <a:t> main, mark, </a:t>
            </a:r>
            <a:r>
              <a:rPr lang="tr-TR" sz="1800" dirty="0" err="1"/>
              <a:t>nav</a:t>
            </a:r>
            <a:r>
              <a:rPr lang="tr-TR" sz="1800" dirty="0"/>
              <a:t>, </a:t>
            </a:r>
            <a:r>
              <a:rPr lang="tr-TR" sz="1800" dirty="0" err="1"/>
              <a:t>table</a:t>
            </a:r>
            <a:r>
              <a:rPr lang="tr-TR" sz="1800" dirty="0"/>
              <a:t> ,</a:t>
            </a:r>
            <a:r>
              <a:rPr lang="tr-TR" sz="1800" dirty="0" err="1"/>
              <a:t>section</a:t>
            </a:r>
            <a:r>
              <a:rPr lang="tr-TR" sz="1800" dirty="0"/>
              <a:t>.</a:t>
            </a:r>
          </a:p>
          <a:p>
            <a:r>
              <a:rPr lang="tr-TR" sz="2000" b="1" dirty="0" err="1"/>
              <a:t>Non-Sematic</a:t>
            </a:r>
            <a:r>
              <a:rPr lang="tr-TR" sz="2000" b="1" dirty="0"/>
              <a:t> </a:t>
            </a:r>
            <a:r>
              <a:rPr lang="tr-TR" sz="2000" b="1" dirty="0" err="1"/>
              <a:t>elements</a:t>
            </a:r>
            <a:r>
              <a:rPr lang="tr-TR" sz="2000" dirty="0"/>
              <a:t>: Anlamsal öğelerin aksine anlamları yoktur. İçerdikleri içerik hakkında hiçbir şey söylemiyorlar. Bir grup için ortak anlambilimi işaretlemek için farklı özniteliklerle kullanılabilirler.</a:t>
            </a:r>
          </a:p>
          <a:p>
            <a:pPr lvl="1"/>
            <a:r>
              <a:rPr lang="tr-TR" sz="1600" dirty="0"/>
              <a:t>Bazı</a:t>
            </a:r>
            <a:r>
              <a:rPr lang="tr-TR" sz="1600" b="1" dirty="0"/>
              <a:t> </a:t>
            </a:r>
            <a:r>
              <a:rPr lang="tr-TR" sz="1600" b="1" dirty="0" err="1"/>
              <a:t>Non-Sematic</a:t>
            </a:r>
            <a:r>
              <a:rPr lang="tr-TR" sz="1600" b="1" dirty="0"/>
              <a:t> </a:t>
            </a:r>
            <a:r>
              <a:rPr lang="tr-TR" sz="1600" b="1" dirty="0" err="1"/>
              <a:t>elements</a:t>
            </a:r>
            <a:r>
              <a:rPr lang="tr-TR" sz="1600" b="1" dirty="0"/>
              <a:t> </a:t>
            </a:r>
            <a:r>
              <a:rPr lang="tr-TR" sz="1600" dirty="0"/>
              <a:t>öğelerin listesi : div, </a:t>
            </a:r>
            <a:r>
              <a:rPr lang="tr-TR" sz="1600" dirty="0" err="1"/>
              <a:t>span</a:t>
            </a:r>
            <a:r>
              <a:rPr lang="tr-TR" sz="1600" dirty="0"/>
              <a:t>.</a:t>
            </a:r>
          </a:p>
          <a:p>
            <a:endParaRPr lang="tr-TR" sz="2400" dirty="0"/>
          </a:p>
        </p:txBody>
      </p:sp>
      <p:graphicFrame>
        <p:nvGraphicFramePr>
          <p:cNvPr id="4" name="Tablo 4">
            <a:extLst>
              <a:ext uri="{FF2B5EF4-FFF2-40B4-BE49-F238E27FC236}">
                <a16:creationId xmlns:a16="http://schemas.microsoft.com/office/drawing/2014/main" id="{5F86E689-BA41-C466-1E10-023AFAEA3C97}"/>
              </a:ext>
            </a:extLst>
          </p:cNvPr>
          <p:cNvGraphicFramePr>
            <a:graphicFrameLocks noGrp="1"/>
          </p:cNvGraphicFramePr>
          <p:nvPr>
            <p:extLst>
              <p:ext uri="{D42A27DB-BD31-4B8C-83A1-F6EECF244321}">
                <p14:modId xmlns:p14="http://schemas.microsoft.com/office/powerpoint/2010/main" val="325873543"/>
              </p:ext>
            </p:extLst>
          </p:nvPr>
        </p:nvGraphicFramePr>
        <p:xfrm>
          <a:off x="2032000" y="4348370"/>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47187896"/>
                    </a:ext>
                  </a:extLst>
                </a:gridCol>
                <a:gridCol w="4064000">
                  <a:extLst>
                    <a:ext uri="{9D8B030D-6E8A-4147-A177-3AD203B41FA5}">
                      <a16:colId xmlns:a16="http://schemas.microsoft.com/office/drawing/2014/main" val="3125368636"/>
                    </a:ext>
                  </a:extLst>
                </a:gridCol>
              </a:tblGrid>
              <a:tr h="370840">
                <a:tc>
                  <a:txBody>
                    <a:bodyPr/>
                    <a:lstStyle/>
                    <a:p>
                      <a:r>
                        <a:rPr lang="tr-TR" sz="1800" b="0" i="0" kern="1200" dirty="0" err="1">
                          <a:solidFill>
                            <a:schemeClr val="lt1"/>
                          </a:solidFill>
                          <a:effectLst/>
                          <a:latin typeface="+mn-lt"/>
                          <a:ea typeface="+mn-ea"/>
                          <a:cs typeface="+mn-cs"/>
                        </a:rPr>
                        <a:t>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tc>
                  <a:txBody>
                    <a:bodyPr/>
                    <a:lstStyle/>
                    <a:p>
                      <a:r>
                        <a:rPr lang="tr-TR" sz="1800" b="0" i="0" kern="1200" dirty="0" err="1">
                          <a:solidFill>
                            <a:schemeClr val="lt1"/>
                          </a:solidFill>
                          <a:effectLst/>
                          <a:latin typeface="+mn-lt"/>
                          <a:ea typeface="+mn-ea"/>
                          <a:cs typeface="+mn-cs"/>
                        </a:rPr>
                        <a:t>Non-Semantic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extLst>
                  <a:ext uri="{0D108BD9-81ED-4DB2-BD59-A6C34878D82A}">
                    <a16:rowId xmlns:a16="http://schemas.microsoft.com/office/drawing/2014/main" val="3480883565"/>
                  </a:ext>
                </a:extLst>
              </a:tr>
              <a:tr h="370840">
                <a:tc>
                  <a:txBody>
                    <a:bodyPr/>
                    <a:lstStyle/>
                    <a:p>
                      <a:r>
                        <a:rPr lang="tr-TR" dirty="0"/>
                        <a:t>Anlamlıdırlar</a:t>
                      </a:r>
                    </a:p>
                  </a:txBody>
                  <a:tcPr/>
                </a:tc>
                <a:tc>
                  <a:txBody>
                    <a:bodyPr/>
                    <a:lstStyle/>
                    <a:p>
                      <a:r>
                        <a:rPr lang="tr-TR" dirty="0"/>
                        <a:t>Bir anlamı yoktur</a:t>
                      </a:r>
                    </a:p>
                  </a:txBody>
                  <a:tcPr/>
                </a:tc>
                <a:extLst>
                  <a:ext uri="{0D108BD9-81ED-4DB2-BD59-A6C34878D82A}">
                    <a16:rowId xmlns:a16="http://schemas.microsoft.com/office/drawing/2014/main" val="2203820922"/>
                  </a:ext>
                </a:extLst>
              </a:tr>
              <a:tr h="370840">
                <a:tc>
                  <a:txBody>
                    <a:bodyPr/>
                    <a:lstStyle/>
                    <a:p>
                      <a:r>
                        <a:rPr lang="tr-TR" dirty="0"/>
                        <a:t>içlerindeki içeriğin nasıl davranması gerektiğini açıklarlar</a:t>
                      </a:r>
                    </a:p>
                  </a:txBody>
                  <a:tcPr/>
                </a:tc>
                <a:tc>
                  <a:txBody>
                    <a:bodyPr/>
                    <a:lstStyle/>
                    <a:p>
                      <a:r>
                        <a:rPr lang="tr-TR" sz="1800" b="0" i="0" kern="1200" dirty="0">
                          <a:solidFill>
                            <a:schemeClr val="dk1"/>
                          </a:solidFill>
                          <a:effectLst/>
                          <a:latin typeface="+mn-lt"/>
                          <a:ea typeface="+mn-ea"/>
                          <a:cs typeface="+mn-cs"/>
                        </a:rPr>
                        <a:t>Herhangi bir şeyi içerebilir</a:t>
                      </a:r>
                      <a:endParaRPr lang="tr-TR" dirty="0"/>
                    </a:p>
                  </a:txBody>
                  <a:tcPr/>
                </a:tc>
                <a:extLst>
                  <a:ext uri="{0D108BD9-81ED-4DB2-BD59-A6C34878D82A}">
                    <a16:rowId xmlns:a16="http://schemas.microsoft.com/office/drawing/2014/main" val="3093398825"/>
                  </a:ext>
                </a:extLst>
              </a:tr>
              <a:tr h="370840">
                <a:tc>
                  <a:txBody>
                    <a:bodyPr/>
                    <a:lstStyle/>
                    <a:p>
                      <a:r>
                        <a:rPr lang="tr-TR" dirty="0"/>
                        <a:t>Kod yapıları belirli özelliklere sahiptir</a:t>
                      </a:r>
                    </a:p>
                  </a:txBody>
                  <a:tcPr/>
                </a:tc>
                <a:tc>
                  <a:txBody>
                    <a:bodyPr/>
                    <a:lstStyle/>
                    <a:p>
                      <a:r>
                        <a:rPr lang="tr-TR" dirty="0"/>
                        <a:t>'</a:t>
                      </a:r>
                      <a:r>
                        <a:rPr lang="tr-TR" dirty="0" err="1"/>
                        <a:t>class</a:t>
                      </a:r>
                      <a:r>
                        <a:rPr lang="tr-TR" dirty="0"/>
                        <a:t>' özelliği, yapıları ile çalışmak için kullanılabilir</a:t>
                      </a:r>
                    </a:p>
                  </a:txBody>
                  <a:tcPr/>
                </a:tc>
                <a:extLst>
                  <a:ext uri="{0D108BD9-81ED-4DB2-BD59-A6C34878D82A}">
                    <a16:rowId xmlns:a16="http://schemas.microsoft.com/office/drawing/2014/main" val="248431468"/>
                  </a:ext>
                </a:extLst>
              </a:tr>
            </a:tbl>
          </a:graphicData>
        </a:graphic>
      </p:graphicFrame>
    </p:spTree>
    <p:extLst>
      <p:ext uri="{BB962C8B-B14F-4D97-AF65-F5344CB8AC3E}">
        <p14:creationId xmlns:p14="http://schemas.microsoft.com/office/powerpoint/2010/main" val="403188983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9F7F23-330D-F828-C00F-2FD28B540CBB}"/>
              </a:ext>
            </a:extLst>
          </p:cNvPr>
          <p:cNvSpPr>
            <a:spLocks noGrp="1"/>
          </p:cNvSpPr>
          <p:nvPr>
            <p:ph type="title"/>
          </p:nvPr>
        </p:nvSpPr>
        <p:spPr/>
        <p:txBody>
          <a:bodyPr/>
          <a:lstStyle/>
          <a:p>
            <a:r>
              <a:rPr lang="tr-TR" dirty="0" err="1"/>
              <a:t>StringBuilder</a:t>
            </a:r>
            <a:endParaRPr lang="tr-TR" dirty="0"/>
          </a:p>
        </p:txBody>
      </p:sp>
      <p:sp>
        <p:nvSpPr>
          <p:cNvPr id="3" name="İçerik Yer Tutucusu 2">
            <a:extLst>
              <a:ext uri="{FF2B5EF4-FFF2-40B4-BE49-F238E27FC236}">
                <a16:creationId xmlns:a16="http://schemas.microsoft.com/office/drawing/2014/main" id="{AF8B2912-6EBF-95DA-896E-8ED7127D20CB}"/>
              </a:ext>
            </a:extLst>
          </p:cNvPr>
          <p:cNvSpPr>
            <a:spLocks noGrp="1"/>
          </p:cNvSpPr>
          <p:nvPr>
            <p:ph idx="1"/>
          </p:nvPr>
        </p:nvSpPr>
        <p:spPr>
          <a:xfrm>
            <a:off x="838200" y="1825625"/>
            <a:ext cx="10515600" cy="4667250"/>
          </a:xfrm>
        </p:spPr>
        <p:txBody>
          <a:bodyPr>
            <a:normAutofit lnSpcReduction="10000"/>
          </a:bodyPr>
          <a:lstStyle/>
          <a:p>
            <a:r>
              <a:rPr lang="tr-TR" b="1" i="0" dirty="0" err="1">
                <a:solidFill>
                  <a:srgbClr val="292929"/>
                </a:solidFill>
                <a:effectLst/>
                <a:latin typeface="charter"/>
              </a:rPr>
              <a:t>StringBuilder</a:t>
            </a:r>
            <a:r>
              <a:rPr lang="tr-TR" b="0" i="0" dirty="0">
                <a:solidFill>
                  <a:srgbClr val="292929"/>
                </a:solidFill>
                <a:effectLst/>
                <a:latin typeface="charter"/>
              </a:rPr>
              <a:t> sınıfı en kısa tanımla bize “</a:t>
            </a:r>
            <a:r>
              <a:rPr lang="tr-TR" b="1" i="0" dirty="0" err="1">
                <a:solidFill>
                  <a:srgbClr val="292929"/>
                </a:solidFill>
                <a:effectLst/>
                <a:latin typeface="charter"/>
              </a:rPr>
              <a:t>mutable</a:t>
            </a:r>
            <a:r>
              <a:rPr lang="tr-TR" b="0" i="0" dirty="0">
                <a:solidFill>
                  <a:srgbClr val="292929"/>
                </a:solidFill>
                <a:effectLst/>
                <a:latin typeface="charter"/>
              </a:rPr>
              <a:t>” yani değiştirilebilir </a:t>
            </a:r>
            <a:r>
              <a:rPr lang="tr-TR" b="0" i="0" dirty="0" err="1">
                <a:solidFill>
                  <a:srgbClr val="292929"/>
                </a:solidFill>
                <a:effectLst/>
                <a:latin typeface="charter"/>
              </a:rPr>
              <a:t>string</a:t>
            </a:r>
            <a:r>
              <a:rPr lang="tr-TR" b="0" i="0" dirty="0">
                <a:solidFill>
                  <a:srgbClr val="292929"/>
                </a:solidFill>
                <a:effectLst/>
                <a:latin typeface="charter"/>
              </a:rPr>
              <a:t> elde etmemize olanak tanır. Böylece hafızada her seferinde yeni bir alan açılmadan var olan alan üzerinde değişiklik yapılabilir. Bu da </a:t>
            </a:r>
            <a:r>
              <a:rPr lang="tr-TR" b="1" i="0" dirty="0" err="1">
                <a:solidFill>
                  <a:srgbClr val="292929"/>
                </a:solidFill>
                <a:effectLst/>
                <a:latin typeface="charter"/>
              </a:rPr>
              <a:t>StringBuilder</a:t>
            </a:r>
            <a:r>
              <a:rPr lang="tr-TR" b="1" i="0" dirty="0">
                <a:solidFill>
                  <a:srgbClr val="292929"/>
                </a:solidFill>
                <a:effectLst/>
                <a:latin typeface="charter"/>
              </a:rPr>
              <a:t> </a:t>
            </a:r>
            <a:r>
              <a:rPr lang="tr-TR" b="0" i="0" dirty="0">
                <a:solidFill>
                  <a:srgbClr val="292929"/>
                </a:solidFill>
                <a:effectLst/>
                <a:latin typeface="charter"/>
              </a:rPr>
              <a:t>sınıfını hafıza kullanımı olarak </a:t>
            </a:r>
            <a:r>
              <a:rPr lang="tr-TR" b="0" i="0" dirty="0" err="1">
                <a:solidFill>
                  <a:srgbClr val="292929"/>
                </a:solidFill>
                <a:effectLst/>
                <a:latin typeface="charter"/>
              </a:rPr>
              <a:t>String</a:t>
            </a:r>
            <a:r>
              <a:rPr lang="tr-TR" b="0" i="0" dirty="0">
                <a:solidFill>
                  <a:srgbClr val="292929"/>
                </a:solidFill>
                <a:effectLst/>
                <a:latin typeface="charter"/>
              </a:rPr>
              <a:t> sınıfının önüne geçirir.</a:t>
            </a:r>
          </a:p>
          <a:p>
            <a:r>
              <a:rPr lang="tr-TR" b="0" i="0" dirty="0" err="1">
                <a:solidFill>
                  <a:srgbClr val="292929"/>
                </a:solidFill>
                <a:effectLst/>
                <a:latin typeface="charter"/>
              </a:rPr>
              <a:t>StringBuilder</a:t>
            </a:r>
            <a:r>
              <a:rPr lang="tr-TR" b="0" i="0" dirty="0">
                <a:solidFill>
                  <a:srgbClr val="292929"/>
                </a:solidFill>
                <a:effectLst/>
                <a:latin typeface="charter"/>
              </a:rPr>
              <a:t> </a:t>
            </a:r>
            <a:r>
              <a:rPr lang="tr-TR" b="1" i="0" dirty="0" err="1">
                <a:solidFill>
                  <a:srgbClr val="292929"/>
                </a:solidFill>
                <a:effectLst/>
                <a:latin typeface="charter"/>
              </a:rPr>
              <a:t>thread-safe</a:t>
            </a:r>
            <a:r>
              <a:rPr lang="tr-TR" b="0" i="0" dirty="0">
                <a:solidFill>
                  <a:srgbClr val="292929"/>
                </a:solidFill>
                <a:effectLst/>
                <a:latin typeface="charter"/>
              </a:rPr>
              <a:t> </a:t>
            </a:r>
            <a:r>
              <a:rPr lang="tr-TR" b="1" i="0" dirty="0">
                <a:solidFill>
                  <a:srgbClr val="292929"/>
                </a:solidFill>
                <a:effectLst/>
                <a:latin typeface="charter"/>
              </a:rPr>
              <a:t>değildir</a:t>
            </a:r>
            <a:r>
              <a:rPr lang="tr-TR" b="0" i="0" dirty="0">
                <a:solidFill>
                  <a:srgbClr val="292929"/>
                </a:solidFill>
                <a:effectLst/>
                <a:latin typeface="charter"/>
              </a:rPr>
              <a:t>. Yani </a:t>
            </a:r>
            <a:r>
              <a:rPr lang="tr-TR" b="1" i="0" u="sng" dirty="0" err="1">
                <a:effectLst/>
                <a:latin typeface="charter"/>
                <a:hlinkClick r:id="rId2"/>
              </a:rPr>
              <a:t>synchronized</a:t>
            </a:r>
            <a:r>
              <a:rPr lang="tr-TR" b="0" i="0" dirty="0">
                <a:solidFill>
                  <a:srgbClr val="292929"/>
                </a:solidFill>
                <a:effectLst/>
                <a:latin typeface="charter"/>
              </a:rPr>
              <a:t> değildir. </a:t>
            </a:r>
            <a:r>
              <a:rPr lang="tr-TR" b="0" i="0" dirty="0" err="1">
                <a:solidFill>
                  <a:srgbClr val="292929"/>
                </a:solidFill>
                <a:effectLst/>
                <a:latin typeface="charter"/>
              </a:rPr>
              <a:t>Thread’li</a:t>
            </a:r>
            <a:r>
              <a:rPr lang="tr-TR" b="0" i="0" dirty="0">
                <a:solidFill>
                  <a:srgbClr val="292929"/>
                </a:solidFill>
                <a:effectLst/>
                <a:latin typeface="charter"/>
              </a:rPr>
              <a:t> bir işlem kullanılacaksa </a:t>
            </a:r>
            <a:r>
              <a:rPr lang="tr-TR" b="0" i="0" dirty="0" err="1">
                <a:solidFill>
                  <a:srgbClr val="292929"/>
                </a:solidFill>
                <a:effectLst/>
                <a:latin typeface="charter"/>
              </a:rPr>
              <a:t>StringBuilder</a:t>
            </a:r>
            <a:r>
              <a:rPr lang="tr-TR" b="0" i="0" dirty="0">
                <a:solidFill>
                  <a:srgbClr val="292929"/>
                </a:solidFill>
                <a:effectLst/>
                <a:latin typeface="charter"/>
              </a:rPr>
              <a:t> kullanılması güvenli değildir. Basit bir şekilde durumu açıklayacak olursak: Aynı anda birden fazla </a:t>
            </a:r>
            <a:r>
              <a:rPr lang="tr-TR" b="0" i="0" dirty="0" err="1">
                <a:solidFill>
                  <a:srgbClr val="292929"/>
                </a:solidFill>
                <a:effectLst/>
                <a:latin typeface="charter"/>
              </a:rPr>
              <a:t>thread</a:t>
            </a:r>
            <a:r>
              <a:rPr lang="tr-TR" b="0" i="0" dirty="0">
                <a:solidFill>
                  <a:srgbClr val="292929"/>
                </a:solidFill>
                <a:effectLst/>
                <a:latin typeface="charter"/>
              </a:rPr>
              <a:t>, oluşturduğunuz </a:t>
            </a:r>
            <a:r>
              <a:rPr lang="tr-TR" b="0" i="0" dirty="0" err="1">
                <a:solidFill>
                  <a:srgbClr val="292929"/>
                </a:solidFill>
                <a:effectLst/>
                <a:latin typeface="charter"/>
              </a:rPr>
              <a:t>StringBuilder</a:t>
            </a:r>
            <a:r>
              <a:rPr lang="tr-TR" b="0" i="0" dirty="0">
                <a:solidFill>
                  <a:srgbClr val="292929"/>
                </a:solidFill>
                <a:effectLst/>
                <a:latin typeface="charter"/>
              </a:rPr>
              <a:t> nesnesini değiştirmeye çalıştığında </a:t>
            </a:r>
            <a:r>
              <a:rPr lang="tr-TR" b="0" i="0" dirty="0" err="1">
                <a:solidFill>
                  <a:srgbClr val="292929"/>
                </a:solidFill>
                <a:effectLst/>
                <a:latin typeface="charter"/>
              </a:rPr>
              <a:t>StringBuilder</a:t>
            </a:r>
            <a:r>
              <a:rPr lang="tr-TR" b="0" i="0" dirty="0">
                <a:solidFill>
                  <a:srgbClr val="292929"/>
                </a:solidFill>
                <a:effectLst/>
                <a:latin typeface="charter"/>
              </a:rPr>
              <a:t> bunu engelleyemez. Bu durumda da </a:t>
            </a:r>
            <a:r>
              <a:rPr lang="tr-TR" b="0" i="0" dirty="0" err="1">
                <a:solidFill>
                  <a:srgbClr val="292929"/>
                </a:solidFill>
                <a:effectLst/>
                <a:latin typeface="charter"/>
              </a:rPr>
              <a:t>threadler</a:t>
            </a:r>
            <a:r>
              <a:rPr lang="tr-TR" b="0" i="0" dirty="0">
                <a:solidFill>
                  <a:srgbClr val="292929"/>
                </a:solidFill>
                <a:effectLst/>
                <a:latin typeface="charter"/>
              </a:rPr>
              <a:t> arasında yapılan değişiklikler aslında bizim istemediğimiz değer değişikliğine neden olur. Bunun önüne geçmek için </a:t>
            </a:r>
            <a:r>
              <a:rPr lang="tr-TR" b="0" i="0" dirty="0" err="1">
                <a:solidFill>
                  <a:srgbClr val="292929"/>
                </a:solidFill>
                <a:effectLst/>
                <a:latin typeface="charter"/>
              </a:rPr>
              <a:t>StringBuffer</a:t>
            </a:r>
            <a:r>
              <a:rPr lang="tr-TR" b="0" i="0" dirty="0">
                <a:solidFill>
                  <a:srgbClr val="292929"/>
                </a:solidFill>
                <a:effectLst/>
                <a:latin typeface="charter"/>
              </a:rPr>
              <a:t> kullanılır.</a:t>
            </a:r>
          </a:p>
          <a:p>
            <a:endParaRPr lang="tr-TR" dirty="0"/>
          </a:p>
        </p:txBody>
      </p:sp>
    </p:spTree>
    <p:extLst>
      <p:ext uri="{BB962C8B-B14F-4D97-AF65-F5344CB8AC3E}">
        <p14:creationId xmlns:p14="http://schemas.microsoft.com/office/powerpoint/2010/main" val="12901199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8AEE14-35D9-6374-983C-4FD402AC9765}"/>
              </a:ext>
            </a:extLst>
          </p:cNvPr>
          <p:cNvSpPr>
            <a:spLocks noGrp="1"/>
          </p:cNvSpPr>
          <p:nvPr>
            <p:ph type="title"/>
          </p:nvPr>
        </p:nvSpPr>
        <p:spPr/>
        <p:txBody>
          <a:bodyPr/>
          <a:lstStyle/>
          <a:p>
            <a:r>
              <a:rPr lang="tr-TR" dirty="0" err="1"/>
              <a:t>StringBuffer</a:t>
            </a:r>
            <a:r>
              <a:rPr lang="tr-TR" dirty="0"/>
              <a:t> Nedir?</a:t>
            </a:r>
          </a:p>
        </p:txBody>
      </p:sp>
      <p:sp>
        <p:nvSpPr>
          <p:cNvPr id="3" name="İçerik Yer Tutucusu 2">
            <a:extLst>
              <a:ext uri="{FF2B5EF4-FFF2-40B4-BE49-F238E27FC236}">
                <a16:creationId xmlns:a16="http://schemas.microsoft.com/office/drawing/2014/main" id="{4AD53AC9-A839-77C4-2A20-FA1ED8553382}"/>
              </a:ext>
            </a:extLst>
          </p:cNvPr>
          <p:cNvSpPr>
            <a:spLocks noGrp="1"/>
          </p:cNvSpPr>
          <p:nvPr>
            <p:ph idx="1"/>
          </p:nvPr>
        </p:nvSpPr>
        <p:spPr/>
        <p:txBody>
          <a:bodyPr/>
          <a:lstStyle/>
          <a:p>
            <a:r>
              <a:rPr lang="tr-TR" sz="2400" b="0" i="0" dirty="0" err="1">
                <a:solidFill>
                  <a:srgbClr val="292929"/>
                </a:solidFill>
                <a:effectLst/>
                <a:latin typeface="charter"/>
              </a:rPr>
              <a:t>StringBuffer</a:t>
            </a:r>
            <a:r>
              <a:rPr lang="tr-TR" sz="2400" b="0" i="0" dirty="0">
                <a:solidFill>
                  <a:srgbClr val="292929"/>
                </a:solidFill>
                <a:effectLst/>
                <a:latin typeface="charter"/>
              </a:rPr>
              <a:t> ile </a:t>
            </a:r>
            <a:r>
              <a:rPr lang="tr-TR" sz="2400" b="0" i="0" dirty="0" err="1">
                <a:solidFill>
                  <a:srgbClr val="292929"/>
                </a:solidFill>
                <a:effectLst/>
                <a:latin typeface="charter"/>
              </a:rPr>
              <a:t>StringBuilder</a:t>
            </a:r>
            <a:r>
              <a:rPr lang="tr-TR" sz="2400" b="0" i="0" dirty="0">
                <a:solidFill>
                  <a:srgbClr val="292929"/>
                </a:solidFill>
                <a:effectLst/>
                <a:latin typeface="charter"/>
              </a:rPr>
              <a:t> aynı </a:t>
            </a:r>
            <a:r>
              <a:rPr lang="tr-TR" sz="2400" b="0" i="0" dirty="0" err="1">
                <a:solidFill>
                  <a:srgbClr val="292929"/>
                </a:solidFill>
                <a:effectLst/>
                <a:latin typeface="charter"/>
              </a:rPr>
              <a:t>metodlara</a:t>
            </a:r>
            <a:r>
              <a:rPr lang="tr-TR" sz="2400" b="0" i="0" dirty="0">
                <a:solidFill>
                  <a:srgbClr val="292929"/>
                </a:solidFill>
                <a:effectLst/>
                <a:latin typeface="charter"/>
              </a:rPr>
              <a:t> sahiptir. Aynı mantıkla ilerler. Aralarındaki tek fark ise </a:t>
            </a:r>
            <a:r>
              <a:rPr lang="tr-TR" sz="2400" b="0" i="0" dirty="0" err="1">
                <a:solidFill>
                  <a:srgbClr val="292929"/>
                </a:solidFill>
                <a:effectLst/>
                <a:latin typeface="charter"/>
              </a:rPr>
              <a:t>StringBuffer</a:t>
            </a:r>
            <a:r>
              <a:rPr lang="tr-TR" sz="2400" b="0" i="0" dirty="0">
                <a:solidFill>
                  <a:srgbClr val="292929"/>
                </a:solidFill>
                <a:effectLst/>
                <a:latin typeface="charter"/>
              </a:rPr>
              <a:t> </a:t>
            </a:r>
            <a:r>
              <a:rPr lang="tr-TR" sz="2400" b="0" i="0" dirty="0" err="1">
                <a:solidFill>
                  <a:srgbClr val="292929"/>
                </a:solidFill>
                <a:effectLst/>
                <a:latin typeface="charter"/>
              </a:rPr>
              <a:t>thread-safe</a:t>
            </a:r>
            <a:r>
              <a:rPr lang="tr-TR" sz="2400" b="0" i="0" dirty="0">
                <a:solidFill>
                  <a:srgbClr val="292929"/>
                </a:solidFill>
                <a:effectLst/>
                <a:latin typeface="charter"/>
              </a:rPr>
              <a:t> yani </a:t>
            </a:r>
            <a:r>
              <a:rPr lang="tr-TR" sz="2400" b="1" i="0" dirty="0" err="1">
                <a:solidFill>
                  <a:srgbClr val="292929"/>
                </a:solidFill>
                <a:effectLst/>
                <a:latin typeface="charter"/>
              </a:rPr>
              <a:t>synchronized</a:t>
            </a:r>
            <a:r>
              <a:rPr lang="tr-TR" sz="2400" b="1" i="0" dirty="0">
                <a:solidFill>
                  <a:srgbClr val="292929"/>
                </a:solidFill>
                <a:effectLst/>
                <a:latin typeface="charter"/>
              </a:rPr>
              <a:t> </a:t>
            </a:r>
            <a:r>
              <a:rPr lang="tr-TR" sz="2400" b="0" i="0" dirty="0">
                <a:solidFill>
                  <a:srgbClr val="292929"/>
                </a:solidFill>
                <a:effectLst/>
                <a:latin typeface="charter"/>
              </a:rPr>
              <a:t>‘tır. Bu durum da </a:t>
            </a:r>
            <a:r>
              <a:rPr lang="tr-TR" sz="2400" b="0" i="0" dirty="0" err="1">
                <a:solidFill>
                  <a:srgbClr val="292929"/>
                </a:solidFill>
                <a:effectLst/>
                <a:latin typeface="charter"/>
              </a:rPr>
              <a:t>StringBuffer’ı</a:t>
            </a:r>
            <a:r>
              <a:rPr lang="tr-TR" sz="2400" b="0" i="0" dirty="0">
                <a:solidFill>
                  <a:srgbClr val="292929"/>
                </a:solidFill>
                <a:effectLst/>
                <a:latin typeface="charter"/>
              </a:rPr>
              <a:t> </a:t>
            </a:r>
            <a:r>
              <a:rPr lang="tr-TR" sz="2400" b="0" i="0" dirty="0" err="1">
                <a:solidFill>
                  <a:srgbClr val="292929"/>
                </a:solidFill>
                <a:effectLst/>
                <a:latin typeface="charter"/>
              </a:rPr>
              <a:t>thread’li</a:t>
            </a:r>
            <a:r>
              <a:rPr lang="tr-TR" sz="2400" b="0" i="0" dirty="0">
                <a:solidFill>
                  <a:srgbClr val="292929"/>
                </a:solidFill>
                <a:effectLst/>
                <a:latin typeface="charter"/>
              </a:rPr>
              <a:t> işlemlerde kullanılmasını güvenli yapar. </a:t>
            </a:r>
            <a:r>
              <a:rPr lang="tr-TR" sz="2400" b="1" i="0" dirty="0" err="1">
                <a:solidFill>
                  <a:srgbClr val="292929"/>
                </a:solidFill>
                <a:effectLst/>
                <a:latin typeface="charter"/>
              </a:rPr>
              <a:t>Thread’li</a:t>
            </a:r>
            <a:r>
              <a:rPr lang="tr-TR" sz="2400" b="1" i="0" dirty="0">
                <a:solidFill>
                  <a:srgbClr val="292929"/>
                </a:solidFill>
                <a:effectLst/>
                <a:latin typeface="charter"/>
              </a:rPr>
              <a:t> işlemlerde güvenli </a:t>
            </a:r>
            <a:r>
              <a:rPr lang="tr-TR" sz="2400" b="0" i="0" dirty="0">
                <a:solidFill>
                  <a:srgbClr val="292929"/>
                </a:solidFill>
                <a:effectLst/>
                <a:latin typeface="charter"/>
              </a:rPr>
              <a:t>olmasının getirdiği bir dezavantaj da mevcuttur. Bu durum </a:t>
            </a:r>
            <a:r>
              <a:rPr lang="tr-TR" sz="2400" b="0" i="0" dirty="0" err="1">
                <a:solidFill>
                  <a:srgbClr val="292929"/>
                </a:solidFill>
                <a:effectLst/>
                <a:latin typeface="charter"/>
              </a:rPr>
              <a:t>StringBuffer’ın</a:t>
            </a:r>
            <a:r>
              <a:rPr lang="tr-TR" sz="2400" b="0" i="0" dirty="0">
                <a:solidFill>
                  <a:srgbClr val="292929"/>
                </a:solidFill>
                <a:effectLst/>
                <a:latin typeface="charter"/>
              </a:rPr>
              <a:t> </a:t>
            </a:r>
            <a:r>
              <a:rPr lang="tr-TR" sz="2400" b="0" i="0" dirty="0" err="1">
                <a:solidFill>
                  <a:srgbClr val="292929"/>
                </a:solidFill>
                <a:effectLst/>
                <a:latin typeface="charter"/>
              </a:rPr>
              <a:t>StringBuilder’dan</a:t>
            </a:r>
            <a:r>
              <a:rPr lang="tr-TR" sz="2400" b="0" i="0" dirty="0">
                <a:solidFill>
                  <a:srgbClr val="292929"/>
                </a:solidFill>
                <a:effectLst/>
                <a:latin typeface="charter"/>
              </a:rPr>
              <a:t> </a:t>
            </a:r>
            <a:r>
              <a:rPr lang="tr-TR" sz="2400" b="1" i="0" dirty="0">
                <a:solidFill>
                  <a:srgbClr val="292929"/>
                </a:solidFill>
                <a:effectLst/>
                <a:latin typeface="charter"/>
              </a:rPr>
              <a:t>daha yavaş </a:t>
            </a:r>
            <a:r>
              <a:rPr lang="tr-TR" sz="2400" b="0" i="0" dirty="0">
                <a:solidFill>
                  <a:srgbClr val="292929"/>
                </a:solidFill>
                <a:effectLst/>
                <a:latin typeface="charter"/>
              </a:rPr>
              <a:t>çalışmasına neden olur.</a:t>
            </a:r>
          </a:p>
          <a:p>
            <a:endParaRPr lang="tr-TR" b="0" i="0" dirty="0">
              <a:solidFill>
                <a:srgbClr val="292929"/>
              </a:solidFill>
              <a:effectLst/>
              <a:latin typeface="charter"/>
            </a:endParaRPr>
          </a:p>
          <a:p>
            <a:endParaRPr lang="tr-TR" dirty="0"/>
          </a:p>
        </p:txBody>
      </p:sp>
      <p:pic>
        <p:nvPicPr>
          <p:cNvPr id="5" name="Resim 4">
            <a:extLst>
              <a:ext uri="{FF2B5EF4-FFF2-40B4-BE49-F238E27FC236}">
                <a16:creationId xmlns:a16="http://schemas.microsoft.com/office/drawing/2014/main" id="{42A2BB76-67C4-9FD3-1C01-97236F0F63E5}"/>
              </a:ext>
            </a:extLst>
          </p:cNvPr>
          <p:cNvPicPr>
            <a:picLocks noChangeAspect="1"/>
          </p:cNvPicPr>
          <p:nvPr/>
        </p:nvPicPr>
        <p:blipFill>
          <a:blip r:embed="rId2"/>
          <a:stretch>
            <a:fillRect/>
          </a:stretch>
        </p:blipFill>
        <p:spPr>
          <a:xfrm>
            <a:off x="3611664" y="3644669"/>
            <a:ext cx="4968671" cy="2667231"/>
          </a:xfrm>
          <a:prstGeom prst="rect">
            <a:avLst/>
          </a:prstGeom>
        </p:spPr>
      </p:pic>
    </p:spTree>
    <p:extLst>
      <p:ext uri="{BB962C8B-B14F-4D97-AF65-F5344CB8AC3E}">
        <p14:creationId xmlns:p14="http://schemas.microsoft.com/office/powerpoint/2010/main" val="425650793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601DED-61C1-EA31-0832-C1168BB4BE40}"/>
              </a:ext>
            </a:extLst>
          </p:cNvPr>
          <p:cNvSpPr>
            <a:spLocks noGrp="1"/>
          </p:cNvSpPr>
          <p:nvPr>
            <p:ph type="title"/>
          </p:nvPr>
        </p:nvSpPr>
        <p:spPr/>
        <p:txBody>
          <a:bodyPr/>
          <a:lstStyle/>
          <a:p>
            <a:r>
              <a:rPr lang="tr-TR" dirty="0" err="1"/>
              <a:t>Regex</a:t>
            </a:r>
            <a:r>
              <a:rPr lang="tr-TR" dirty="0"/>
              <a:t> Nedir?</a:t>
            </a:r>
          </a:p>
        </p:txBody>
      </p:sp>
      <p:sp>
        <p:nvSpPr>
          <p:cNvPr id="3" name="İçerik Yer Tutucusu 2">
            <a:extLst>
              <a:ext uri="{FF2B5EF4-FFF2-40B4-BE49-F238E27FC236}">
                <a16:creationId xmlns:a16="http://schemas.microsoft.com/office/drawing/2014/main" id="{3D8B8AFC-1E9B-CB9F-365D-5AE3005D4F66}"/>
              </a:ext>
            </a:extLst>
          </p:cNvPr>
          <p:cNvSpPr>
            <a:spLocks noGrp="1"/>
          </p:cNvSpPr>
          <p:nvPr>
            <p:ph idx="1"/>
          </p:nvPr>
        </p:nvSpPr>
        <p:spPr>
          <a:xfrm>
            <a:off x="838200" y="1362269"/>
            <a:ext cx="10515600" cy="4814694"/>
          </a:xfrm>
        </p:spPr>
        <p:txBody>
          <a:bodyPr>
            <a:normAutofit/>
          </a:bodyPr>
          <a:lstStyle/>
          <a:p>
            <a:pPr algn="l"/>
            <a:r>
              <a:rPr lang="tr-TR" sz="2400" b="0" i="0" dirty="0" err="1">
                <a:solidFill>
                  <a:srgbClr val="000000"/>
                </a:solidFill>
                <a:effectLst/>
                <a:latin typeface="Blogger Sans"/>
              </a:rPr>
              <a:t>Regular</a:t>
            </a:r>
            <a:r>
              <a:rPr lang="tr-TR" sz="2400" b="0" i="0" dirty="0">
                <a:solidFill>
                  <a:srgbClr val="000000"/>
                </a:solidFill>
                <a:effectLst/>
                <a:latin typeface="Blogger Sans"/>
              </a:rPr>
              <a:t> </a:t>
            </a:r>
            <a:r>
              <a:rPr lang="tr-TR" sz="2400" b="0" i="0" dirty="0" err="1">
                <a:solidFill>
                  <a:srgbClr val="000000"/>
                </a:solidFill>
                <a:effectLst/>
                <a:latin typeface="Blogger Sans"/>
              </a:rPr>
              <a:t>Expressions</a:t>
            </a:r>
            <a:r>
              <a:rPr lang="tr-TR" sz="2400" b="0" i="0" dirty="0">
                <a:solidFill>
                  <a:srgbClr val="000000"/>
                </a:solidFill>
                <a:effectLst/>
                <a:latin typeface="Blogger Sans"/>
              </a:rPr>
              <a:t> (Düzenli İfadeler) kelimesinin kısaltması olan </a:t>
            </a:r>
            <a:r>
              <a:rPr lang="tr-TR" sz="2400" b="0" i="0" dirty="0" err="1">
                <a:solidFill>
                  <a:srgbClr val="000000"/>
                </a:solidFill>
                <a:effectLst/>
                <a:latin typeface="Blogger Sans"/>
              </a:rPr>
              <a:t>regex</a:t>
            </a:r>
            <a:r>
              <a:rPr lang="tr-TR" sz="2400" b="0" i="0" dirty="0">
                <a:solidFill>
                  <a:srgbClr val="000000"/>
                </a:solidFill>
                <a:effectLst/>
                <a:latin typeface="Blogger Sans"/>
              </a:rPr>
              <a:t>, e-posta adresi, tarih, telefon numarası gibi kullanıcı tarafından girilen ve belirli bir düzen içeren girdilerin kontrolünün sağlanması ve herhangi bir kod, metin içerisinde istenilen yazı veya kod parçasının aranıp bulunmasını, yönetilmesini sağlayan kendine ait söz dizimi olan bir yapıdır. </a:t>
            </a:r>
            <a:endParaRPr lang="tr-TR" sz="2400" dirty="0"/>
          </a:p>
        </p:txBody>
      </p:sp>
      <p:pic>
        <p:nvPicPr>
          <p:cNvPr id="5" name="Resim 4">
            <a:extLst>
              <a:ext uri="{FF2B5EF4-FFF2-40B4-BE49-F238E27FC236}">
                <a16:creationId xmlns:a16="http://schemas.microsoft.com/office/drawing/2014/main" id="{30CF89B4-39F3-0E1B-5A19-A0598EBA26F3}"/>
              </a:ext>
            </a:extLst>
          </p:cNvPr>
          <p:cNvPicPr>
            <a:picLocks noChangeAspect="1"/>
          </p:cNvPicPr>
          <p:nvPr/>
        </p:nvPicPr>
        <p:blipFill>
          <a:blip r:embed="rId2"/>
          <a:stretch>
            <a:fillRect/>
          </a:stretch>
        </p:blipFill>
        <p:spPr>
          <a:xfrm>
            <a:off x="3060798" y="3009122"/>
            <a:ext cx="6508213" cy="3606282"/>
          </a:xfrm>
          <a:prstGeom prst="rect">
            <a:avLst/>
          </a:prstGeom>
        </p:spPr>
      </p:pic>
    </p:spTree>
    <p:extLst>
      <p:ext uri="{BB962C8B-B14F-4D97-AF65-F5344CB8AC3E}">
        <p14:creationId xmlns:p14="http://schemas.microsoft.com/office/powerpoint/2010/main" val="7878708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A56353-C4B0-228C-5875-9A4FC02C3D5C}"/>
              </a:ext>
            </a:extLst>
          </p:cNvPr>
          <p:cNvSpPr>
            <a:spLocks noGrp="1"/>
          </p:cNvSpPr>
          <p:nvPr>
            <p:ph type="title"/>
          </p:nvPr>
        </p:nvSpPr>
        <p:spPr/>
        <p:txBody>
          <a:bodyPr/>
          <a:lstStyle/>
          <a:p>
            <a:r>
              <a:rPr lang="tr-TR" dirty="0" err="1"/>
              <a:t>Regex</a:t>
            </a:r>
            <a:r>
              <a:rPr lang="tr-TR" dirty="0"/>
              <a:t> Nedir?</a:t>
            </a:r>
          </a:p>
        </p:txBody>
      </p:sp>
      <p:pic>
        <p:nvPicPr>
          <p:cNvPr id="5" name="İçerik Yer Tutucusu 4">
            <a:extLst>
              <a:ext uri="{FF2B5EF4-FFF2-40B4-BE49-F238E27FC236}">
                <a16:creationId xmlns:a16="http://schemas.microsoft.com/office/drawing/2014/main" id="{E07B2338-83E4-E597-7A26-05247394EE43}"/>
              </a:ext>
            </a:extLst>
          </p:cNvPr>
          <p:cNvPicPr>
            <a:picLocks noGrp="1" noChangeAspect="1"/>
          </p:cNvPicPr>
          <p:nvPr>
            <p:ph idx="1"/>
          </p:nvPr>
        </p:nvPicPr>
        <p:blipFill>
          <a:blip r:embed="rId2"/>
          <a:stretch>
            <a:fillRect/>
          </a:stretch>
        </p:blipFill>
        <p:spPr>
          <a:xfrm>
            <a:off x="2261328" y="1269975"/>
            <a:ext cx="7669343" cy="5588025"/>
          </a:xfrm>
        </p:spPr>
      </p:pic>
    </p:spTree>
    <p:extLst>
      <p:ext uri="{BB962C8B-B14F-4D97-AF65-F5344CB8AC3E}">
        <p14:creationId xmlns:p14="http://schemas.microsoft.com/office/powerpoint/2010/main" val="282787764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8ADDE6-5BF0-220F-81D3-A6A91E81E217}"/>
              </a:ext>
            </a:extLst>
          </p:cNvPr>
          <p:cNvSpPr>
            <a:spLocks noGrp="1"/>
          </p:cNvSpPr>
          <p:nvPr>
            <p:ph type="title"/>
          </p:nvPr>
        </p:nvSpPr>
        <p:spPr/>
        <p:txBody>
          <a:bodyPr/>
          <a:lstStyle/>
          <a:p>
            <a:r>
              <a:rPr lang="tr-TR" dirty="0" err="1"/>
              <a:t>Concat</a:t>
            </a:r>
            <a:r>
              <a:rPr lang="tr-TR" dirty="0"/>
              <a:t>(), (+) </a:t>
            </a:r>
            <a:r>
              <a:rPr lang="tr-TR" dirty="0" err="1"/>
              <a:t>operant</a:t>
            </a:r>
            <a:r>
              <a:rPr lang="tr-TR" dirty="0"/>
              <a:t> ile </a:t>
            </a:r>
            <a:r>
              <a:rPr lang="tr-TR" dirty="0" err="1"/>
              <a:t>StringBuilder</a:t>
            </a:r>
            <a:r>
              <a:rPr lang="tr-TR" dirty="0"/>
              <a:t> Arasındaki İlişki Nedir?  </a:t>
            </a:r>
          </a:p>
        </p:txBody>
      </p:sp>
      <p:sp>
        <p:nvSpPr>
          <p:cNvPr id="3" name="İçerik Yer Tutucusu 2">
            <a:extLst>
              <a:ext uri="{FF2B5EF4-FFF2-40B4-BE49-F238E27FC236}">
                <a16:creationId xmlns:a16="http://schemas.microsoft.com/office/drawing/2014/main" id="{76410BE2-B64B-27B8-49C9-483A2740F66E}"/>
              </a:ext>
            </a:extLst>
          </p:cNvPr>
          <p:cNvSpPr>
            <a:spLocks noGrp="1"/>
          </p:cNvSpPr>
          <p:nvPr>
            <p:ph idx="1"/>
          </p:nvPr>
        </p:nvSpPr>
        <p:spPr/>
        <p:txBody>
          <a:bodyPr/>
          <a:lstStyle/>
          <a:p>
            <a:pPr algn="l"/>
            <a:r>
              <a:rPr lang="tr-TR" dirty="0">
                <a:solidFill>
                  <a:srgbClr val="292929"/>
                </a:solidFill>
                <a:latin typeface="charter"/>
              </a:rPr>
              <a:t>B</a:t>
            </a:r>
            <a:r>
              <a:rPr lang="tr-TR" b="0" i="0" dirty="0">
                <a:solidFill>
                  <a:srgbClr val="292929"/>
                </a:solidFill>
                <a:effectLst/>
                <a:latin typeface="charter"/>
              </a:rPr>
              <a:t>ir </a:t>
            </a:r>
            <a:r>
              <a:rPr lang="tr-TR" b="0" i="0" dirty="0" err="1">
                <a:solidFill>
                  <a:srgbClr val="292929"/>
                </a:solidFill>
                <a:effectLst/>
                <a:latin typeface="charter"/>
              </a:rPr>
              <a:t>String</a:t>
            </a:r>
            <a:r>
              <a:rPr lang="tr-TR" b="0" i="0" dirty="0">
                <a:solidFill>
                  <a:srgbClr val="292929"/>
                </a:solidFill>
                <a:effectLst/>
                <a:latin typeface="charter"/>
              </a:rPr>
              <a:t> değişkenimiz olduğunu düşünün. Belli işlemler yapıyoruz ve her seferinde sonuna + ile veya </a:t>
            </a:r>
            <a:r>
              <a:rPr lang="tr-TR" b="0" i="0" dirty="0" err="1">
                <a:solidFill>
                  <a:srgbClr val="292929"/>
                </a:solidFill>
                <a:effectLst/>
                <a:latin typeface="charter"/>
              </a:rPr>
              <a:t>concat</a:t>
            </a:r>
            <a:r>
              <a:rPr lang="tr-TR" b="0" i="0" dirty="0">
                <a:solidFill>
                  <a:srgbClr val="292929"/>
                </a:solidFill>
                <a:effectLst/>
                <a:latin typeface="charter"/>
              </a:rPr>
              <a:t> ile elde ettiğimiz diğer verileri ekliyoruz. Yaptığımız bu her + işleminde veya </a:t>
            </a:r>
            <a:r>
              <a:rPr lang="tr-TR" b="0" i="0" dirty="0" err="1">
                <a:solidFill>
                  <a:srgbClr val="292929"/>
                </a:solidFill>
                <a:effectLst/>
                <a:latin typeface="charter"/>
              </a:rPr>
              <a:t>concat</a:t>
            </a:r>
            <a:r>
              <a:rPr lang="tr-TR" b="0" i="0" dirty="0">
                <a:solidFill>
                  <a:srgbClr val="292929"/>
                </a:solidFill>
                <a:effectLst/>
                <a:latin typeface="charter"/>
              </a:rPr>
              <a:t> işleminde hafızada yeni bir alan açılmış oluyor. Bu bizim </a:t>
            </a:r>
            <a:r>
              <a:rPr lang="tr-TR" b="1" i="0" dirty="0">
                <a:solidFill>
                  <a:srgbClr val="292929"/>
                </a:solidFill>
                <a:effectLst/>
                <a:latin typeface="charter"/>
              </a:rPr>
              <a:t>için hem performans kayb</a:t>
            </a:r>
            <a:r>
              <a:rPr lang="tr-TR" b="0" i="0" dirty="0">
                <a:solidFill>
                  <a:srgbClr val="292929"/>
                </a:solidFill>
                <a:effectLst/>
                <a:latin typeface="charter"/>
              </a:rPr>
              <a:t>ı </a:t>
            </a:r>
            <a:r>
              <a:rPr lang="tr-TR" b="1" i="0" dirty="0">
                <a:solidFill>
                  <a:srgbClr val="292929"/>
                </a:solidFill>
                <a:effectLst/>
                <a:latin typeface="charter"/>
              </a:rPr>
              <a:t>hem</a:t>
            </a:r>
            <a:r>
              <a:rPr lang="tr-TR" b="0" i="0" dirty="0">
                <a:solidFill>
                  <a:srgbClr val="292929"/>
                </a:solidFill>
                <a:effectLst/>
                <a:latin typeface="charter"/>
              </a:rPr>
              <a:t> </a:t>
            </a:r>
            <a:r>
              <a:rPr lang="tr-TR" b="1" i="0" dirty="0">
                <a:solidFill>
                  <a:srgbClr val="292929"/>
                </a:solidFill>
                <a:effectLst/>
                <a:latin typeface="charter"/>
              </a:rPr>
              <a:t>de zaman kaybına </a:t>
            </a:r>
            <a:r>
              <a:rPr lang="tr-TR" b="0" i="0" dirty="0">
                <a:solidFill>
                  <a:srgbClr val="292929"/>
                </a:solidFill>
                <a:effectLst/>
                <a:latin typeface="charter"/>
              </a:rPr>
              <a:t>neden oluyor.</a:t>
            </a:r>
          </a:p>
          <a:p>
            <a:pPr algn="l"/>
            <a:r>
              <a:rPr lang="tr-TR" b="0" i="0" dirty="0">
                <a:solidFill>
                  <a:srgbClr val="292929"/>
                </a:solidFill>
                <a:effectLst/>
                <a:latin typeface="charter"/>
              </a:rPr>
              <a:t>Bu durumda bize yardımcı olacak 2 </a:t>
            </a:r>
            <a:r>
              <a:rPr lang="tr-TR" b="0" i="0" dirty="0" err="1">
                <a:solidFill>
                  <a:srgbClr val="292929"/>
                </a:solidFill>
                <a:effectLst/>
                <a:latin typeface="charter"/>
              </a:rPr>
              <a:t>class</a:t>
            </a:r>
            <a:r>
              <a:rPr lang="tr-TR" b="0" i="0" dirty="0">
                <a:solidFill>
                  <a:srgbClr val="292929"/>
                </a:solidFill>
                <a:effectLst/>
                <a:latin typeface="charter"/>
              </a:rPr>
              <a:t> mevcut. </a:t>
            </a:r>
            <a:r>
              <a:rPr lang="tr-TR" b="1" i="0" dirty="0" err="1">
                <a:solidFill>
                  <a:srgbClr val="292929"/>
                </a:solidFill>
                <a:effectLst/>
                <a:latin typeface="charter"/>
              </a:rPr>
              <a:t>StringBuilder</a:t>
            </a:r>
            <a:r>
              <a:rPr lang="tr-TR" b="0" i="0" dirty="0">
                <a:solidFill>
                  <a:srgbClr val="292929"/>
                </a:solidFill>
                <a:effectLst/>
                <a:latin typeface="charter"/>
              </a:rPr>
              <a:t> ve </a:t>
            </a:r>
            <a:r>
              <a:rPr lang="tr-TR" b="1" i="0" dirty="0" err="1">
                <a:solidFill>
                  <a:srgbClr val="292929"/>
                </a:solidFill>
                <a:effectLst/>
                <a:latin typeface="charter"/>
              </a:rPr>
              <a:t>StringBuffer</a:t>
            </a:r>
            <a:r>
              <a:rPr lang="tr-TR" b="0" i="0" dirty="0">
                <a:solidFill>
                  <a:srgbClr val="292929"/>
                </a:solidFill>
                <a:effectLst/>
                <a:latin typeface="charter"/>
              </a:rPr>
              <a:t>. Bu iki </a:t>
            </a:r>
            <a:r>
              <a:rPr lang="tr-TR" b="0" i="0" dirty="0" err="1">
                <a:solidFill>
                  <a:srgbClr val="292929"/>
                </a:solidFill>
                <a:effectLst/>
                <a:latin typeface="charter"/>
              </a:rPr>
              <a:t>class</a:t>
            </a:r>
            <a:r>
              <a:rPr lang="tr-TR" b="0" i="0" dirty="0">
                <a:solidFill>
                  <a:srgbClr val="292929"/>
                </a:solidFill>
                <a:effectLst/>
                <a:latin typeface="charter"/>
              </a:rPr>
              <a:t> sayesinde hafızada her seferinde yeni bir alan açılmadan var olan alan üzerinde değişiklik yapılabilir. Bu da hafıza kullanımı olarak </a:t>
            </a:r>
            <a:r>
              <a:rPr lang="tr-TR" b="0" i="0" dirty="0" err="1">
                <a:solidFill>
                  <a:srgbClr val="292929"/>
                </a:solidFill>
                <a:effectLst/>
                <a:latin typeface="charter"/>
              </a:rPr>
              <a:t>String</a:t>
            </a:r>
            <a:r>
              <a:rPr lang="tr-TR" b="0" i="0" dirty="0">
                <a:solidFill>
                  <a:srgbClr val="292929"/>
                </a:solidFill>
                <a:effectLst/>
                <a:latin typeface="charter"/>
              </a:rPr>
              <a:t> sınıfının önüne geçirir.</a:t>
            </a:r>
          </a:p>
          <a:p>
            <a:endParaRPr lang="tr-TR" dirty="0"/>
          </a:p>
        </p:txBody>
      </p:sp>
    </p:spTree>
    <p:extLst>
      <p:ext uri="{BB962C8B-B14F-4D97-AF65-F5344CB8AC3E}">
        <p14:creationId xmlns:p14="http://schemas.microsoft.com/office/powerpoint/2010/main" val="153636199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B24B-AE2A-433C-9D14-055E47D8C46E}"/>
              </a:ext>
            </a:extLst>
          </p:cNvPr>
          <p:cNvSpPr>
            <a:spLocks noGrp="1"/>
          </p:cNvSpPr>
          <p:nvPr>
            <p:ph type="title"/>
          </p:nvPr>
        </p:nvSpPr>
        <p:spPr>
          <a:xfrm>
            <a:off x="838200" y="365125"/>
            <a:ext cx="10515600" cy="978483"/>
          </a:xfrm>
        </p:spPr>
        <p:txBody>
          <a:bodyPr/>
          <a:lstStyle/>
          <a:p>
            <a:r>
              <a:rPr lang="tr-TR" dirty="0"/>
              <a:t>1.Soru</a:t>
            </a:r>
          </a:p>
        </p:txBody>
      </p:sp>
      <p:sp>
        <p:nvSpPr>
          <p:cNvPr id="3" name="Content Placeholder 2">
            <a:extLst>
              <a:ext uri="{FF2B5EF4-FFF2-40B4-BE49-F238E27FC236}">
                <a16:creationId xmlns:a16="http://schemas.microsoft.com/office/drawing/2014/main" id="{AA69041F-797A-456D-89C2-74B40911BF3B}"/>
              </a:ext>
            </a:extLst>
          </p:cNvPr>
          <p:cNvSpPr>
            <a:spLocks noGrp="1"/>
          </p:cNvSpPr>
          <p:nvPr>
            <p:ph idx="1"/>
          </p:nvPr>
        </p:nvSpPr>
        <p:spPr>
          <a:xfrm>
            <a:off x="838200" y="1455576"/>
            <a:ext cx="10515600" cy="4721387"/>
          </a:xfrm>
        </p:spPr>
        <p:txBody>
          <a:bodyPr/>
          <a:lstStyle/>
          <a:p>
            <a:r>
              <a:rPr lang="tr-TR" dirty="0"/>
              <a:t>// </a:t>
            </a:r>
            <a:r>
              <a:rPr lang="tr-TR" u="sng" dirty="0"/>
              <a:t>kullanıcıdan alınan vize ve final notuna göre geçme(ortalama)</a:t>
            </a:r>
          </a:p>
          <a:p>
            <a:r>
              <a:rPr lang="tr-TR" dirty="0"/>
              <a:t>// not </a:t>
            </a:r>
            <a:r>
              <a:rPr lang="tr-TR" u="sng" dirty="0"/>
              <a:t>ortalaması: ortalama&lt;50 altında ise kaldı</a:t>
            </a:r>
          </a:p>
          <a:p>
            <a:r>
              <a:rPr lang="pt-BR" dirty="0"/>
              <a:t>// not </a:t>
            </a:r>
            <a:r>
              <a:rPr lang="pt-BR" u="sng" dirty="0"/>
              <a:t>ortalaması: ortalama==50 Geçti</a:t>
            </a:r>
          </a:p>
          <a:p>
            <a:r>
              <a:rPr lang="pt-BR" dirty="0"/>
              <a:t>// not </a:t>
            </a:r>
            <a:r>
              <a:rPr lang="pt-BR" u="sng" dirty="0"/>
              <a:t>ortalaması: 55&lt;=x&lt;=70 BB</a:t>
            </a:r>
          </a:p>
          <a:p>
            <a:r>
              <a:rPr lang="pt-BR" dirty="0"/>
              <a:t>// not </a:t>
            </a:r>
            <a:r>
              <a:rPr lang="pt-BR" u="sng" dirty="0"/>
              <a:t>ortalaması: 70&lt;=x&lt;=84 BA</a:t>
            </a:r>
          </a:p>
          <a:p>
            <a:r>
              <a:rPr lang="fi-FI" dirty="0"/>
              <a:t>// not </a:t>
            </a:r>
            <a:r>
              <a:rPr lang="fi-FI" u="sng" dirty="0"/>
              <a:t>ortalaması: 84&lt;=x&lt;=100 AA</a:t>
            </a:r>
          </a:p>
          <a:p>
            <a:endParaRPr lang="tr-TR" dirty="0"/>
          </a:p>
        </p:txBody>
      </p:sp>
    </p:spTree>
    <p:extLst>
      <p:ext uri="{BB962C8B-B14F-4D97-AF65-F5344CB8AC3E}">
        <p14:creationId xmlns:p14="http://schemas.microsoft.com/office/powerpoint/2010/main" val="147377765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02A0-048D-4D91-94AD-046EBB51540C}"/>
              </a:ext>
            </a:extLst>
          </p:cNvPr>
          <p:cNvSpPr>
            <a:spLocks noGrp="1"/>
          </p:cNvSpPr>
          <p:nvPr>
            <p:ph type="title"/>
          </p:nvPr>
        </p:nvSpPr>
        <p:spPr/>
        <p:txBody>
          <a:bodyPr/>
          <a:lstStyle/>
          <a:p>
            <a:r>
              <a:rPr lang="tr-TR" dirty="0"/>
              <a:t>1.Cevap</a:t>
            </a:r>
          </a:p>
        </p:txBody>
      </p:sp>
      <p:pic>
        <p:nvPicPr>
          <p:cNvPr id="4" name="Content Placeholder 3">
            <a:extLst>
              <a:ext uri="{FF2B5EF4-FFF2-40B4-BE49-F238E27FC236}">
                <a16:creationId xmlns:a16="http://schemas.microsoft.com/office/drawing/2014/main" id="{74FAC6EA-FD93-4727-97D7-CFE83794240A}"/>
              </a:ext>
            </a:extLst>
          </p:cNvPr>
          <p:cNvPicPr>
            <a:picLocks noGrp="1" noChangeAspect="1"/>
          </p:cNvPicPr>
          <p:nvPr>
            <p:ph idx="1"/>
          </p:nvPr>
        </p:nvPicPr>
        <p:blipFill>
          <a:blip r:embed="rId2"/>
          <a:stretch>
            <a:fillRect/>
          </a:stretch>
        </p:blipFill>
        <p:spPr>
          <a:xfrm>
            <a:off x="1213113" y="1511559"/>
            <a:ext cx="8136159" cy="5207142"/>
          </a:xfrm>
          <a:prstGeom prst="rect">
            <a:avLst/>
          </a:prstGeom>
        </p:spPr>
      </p:pic>
    </p:spTree>
    <p:extLst>
      <p:ext uri="{BB962C8B-B14F-4D97-AF65-F5344CB8AC3E}">
        <p14:creationId xmlns:p14="http://schemas.microsoft.com/office/powerpoint/2010/main" val="205051541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28F3-B87E-41DA-9934-B3A2CBF64731}"/>
              </a:ext>
            </a:extLst>
          </p:cNvPr>
          <p:cNvSpPr>
            <a:spLocks noGrp="1"/>
          </p:cNvSpPr>
          <p:nvPr>
            <p:ph type="title"/>
          </p:nvPr>
        </p:nvSpPr>
        <p:spPr>
          <a:xfrm>
            <a:off x="838200" y="365126"/>
            <a:ext cx="10515600" cy="810532"/>
          </a:xfrm>
        </p:spPr>
        <p:txBody>
          <a:bodyPr>
            <a:normAutofit fontScale="90000"/>
          </a:bodyPr>
          <a:lstStyle/>
          <a:p>
            <a:r>
              <a:rPr lang="tr-TR" dirty="0"/>
              <a:t>2.Soru:girilen bir sayının asal olup olmaması kodlayan algoritma</a:t>
            </a:r>
          </a:p>
        </p:txBody>
      </p:sp>
      <p:pic>
        <p:nvPicPr>
          <p:cNvPr id="4" name="Content Placeholder 3">
            <a:extLst>
              <a:ext uri="{FF2B5EF4-FFF2-40B4-BE49-F238E27FC236}">
                <a16:creationId xmlns:a16="http://schemas.microsoft.com/office/drawing/2014/main" id="{E0AE8B85-567B-455E-B3F8-D810A7AB3270}"/>
              </a:ext>
            </a:extLst>
          </p:cNvPr>
          <p:cNvPicPr>
            <a:picLocks noGrp="1" noChangeAspect="1"/>
          </p:cNvPicPr>
          <p:nvPr>
            <p:ph idx="1"/>
          </p:nvPr>
        </p:nvPicPr>
        <p:blipFill>
          <a:blip r:embed="rId2"/>
          <a:stretch>
            <a:fillRect/>
          </a:stretch>
        </p:blipFill>
        <p:spPr>
          <a:xfrm>
            <a:off x="838200" y="1479855"/>
            <a:ext cx="9397482" cy="4920863"/>
          </a:xfrm>
          <a:prstGeom prst="rect">
            <a:avLst/>
          </a:prstGeom>
        </p:spPr>
      </p:pic>
    </p:spTree>
    <p:extLst>
      <p:ext uri="{BB962C8B-B14F-4D97-AF65-F5344CB8AC3E}">
        <p14:creationId xmlns:p14="http://schemas.microsoft.com/office/powerpoint/2010/main" val="43329804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2A2B-F47B-45E4-A7DE-B3D0AA1925D1}"/>
              </a:ext>
            </a:extLst>
          </p:cNvPr>
          <p:cNvSpPr>
            <a:spLocks noGrp="1"/>
          </p:cNvSpPr>
          <p:nvPr>
            <p:ph type="title"/>
          </p:nvPr>
        </p:nvSpPr>
        <p:spPr>
          <a:xfrm>
            <a:off x="838200" y="365126"/>
            <a:ext cx="10515600" cy="987814"/>
          </a:xfrm>
        </p:spPr>
        <p:txBody>
          <a:bodyPr/>
          <a:lstStyle/>
          <a:p>
            <a:r>
              <a:rPr lang="tr-TR" dirty="0"/>
              <a:t>3.Soru: Faktöriyel Hesabı Yapan Algoritma</a:t>
            </a:r>
          </a:p>
        </p:txBody>
      </p:sp>
      <p:pic>
        <p:nvPicPr>
          <p:cNvPr id="4" name="Content Placeholder 3">
            <a:extLst>
              <a:ext uri="{FF2B5EF4-FFF2-40B4-BE49-F238E27FC236}">
                <a16:creationId xmlns:a16="http://schemas.microsoft.com/office/drawing/2014/main" id="{6AE1291F-F8E8-41C6-82F6-BCC766970FDF}"/>
              </a:ext>
            </a:extLst>
          </p:cNvPr>
          <p:cNvPicPr>
            <a:picLocks noGrp="1" noChangeAspect="1"/>
          </p:cNvPicPr>
          <p:nvPr>
            <p:ph idx="1"/>
          </p:nvPr>
        </p:nvPicPr>
        <p:blipFill>
          <a:blip r:embed="rId2"/>
          <a:stretch>
            <a:fillRect/>
          </a:stretch>
        </p:blipFill>
        <p:spPr>
          <a:xfrm>
            <a:off x="838199" y="1471874"/>
            <a:ext cx="10304061" cy="3221423"/>
          </a:xfrm>
          <a:prstGeom prst="rect">
            <a:avLst/>
          </a:prstGeom>
        </p:spPr>
      </p:pic>
    </p:spTree>
    <p:extLst>
      <p:ext uri="{BB962C8B-B14F-4D97-AF65-F5344CB8AC3E}">
        <p14:creationId xmlns:p14="http://schemas.microsoft.com/office/powerpoint/2010/main" val="104924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8AA1A4-AE20-38CE-E3CC-09B250A0E519}"/>
              </a:ext>
            </a:extLst>
          </p:cNvPr>
          <p:cNvSpPr>
            <a:spLocks noGrp="1"/>
          </p:cNvSpPr>
          <p:nvPr>
            <p:ph type="title"/>
          </p:nvPr>
        </p:nvSpPr>
        <p:spPr/>
        <p:txBody>
          <a:bodyPr/>
          <a:lstStyle/>
          <a:p>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77EC6AEA-DFA7-9C6A-057B-A58E5237A0CD}"/>
              </a:ext>
            </a:extLst>
          </p:cNvPr>
          <p:cNvPicPr>
            <a:picLocks noGrp="1" noChangeAspect="1"/>
          </p:cNvPicPr>
          <p:nvPr>
            <p:ph idx="1"/>
          </p:nvPr>
        </p:nvPicPr>
        <p:blipFill>
          <a:blip r:embed="rId2"/>
          <a:stretch>
            <a:fillRect/>
          </a:stretch>
        </p:blipFill>
        <p:spPr>
          <a:xfrm>
            <a:off x="3164737" y="1391716"/>
            <a:ext cx="5862526" cy="5101159"/>
          </a:xfrm>
        </p:spPr>
      </p:pic>
    </p:spTree>
    <p:extLst>
      <p:ext uri="{BB962C8B-B14F-4D97-AF65-F5344CB8AC3E}">
        <p14:creationId xmlns:p14="http://schemas.microsoft.com/office/powerpoint/2010/main" val="244088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A5054-3E1F-590D-CFF3-866AE30F5889}"/>
              </a:ext>
            </a:extLst>
          </p:cNvPr>
          <p:cNvSpPr>
            <a:spLocks noGrp="1"/>
          </p:cNvSpPr>
          <p:nvPr>
            <p:ph type="title"/>
          </p:nvPr>
        </p:nvSpPr>
        <p:spPr/>
        <p:txBody>
          <a:bodyPr/>
          <a:lstStyle/>
          <a:p>
            <a:r>
              <a:rPr lang="tr-TR" b="1" dirty="0" err="1"/>
              <a:t>Non</a:t>
            </a:r>
            <a:r>
              <a:rPr lang="tr-TR" b="1" dirty="0"/>
              <a:t> </a:t>
            </a:r>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31A7E071-7F00-FB36-1C38-B8CCDFD4EC9D}"/>
              </a:ext>
            </a:extLst>
          </p:cNvPr>
          <p:cNvPicPr>
            <a:picLocks noGrp="1" noChangeAspect="1"/>
          </p:cNvPicPr>
          <p:nvPr>
            <p:ph idx="1"/>
          </p:nvPr>
        </p:nvPicPr>
        <p:blipFill>
          <a:blip r:embed="rId2"/>
          <a:stretch>
            <a:fillRect/>
          </a:stretch>
        </p:blipFill>
        <p:spPr>
          <a:xfrm>
            <a:off x="3151755" y="1446245"/>
            <a:ext cx="5528432" cy="4684490"/>
          </a:xfrm>
        </p:spPr>
      </p:pic>
    </p:spTree>
    <p:extLst>
      <p:ext uri="{BB962C8B-B14F-4D97-AF65-F5344CB8AC3E}">
        <p14:creationId xmlns:p14="http://schemas.microsoft.com/office/powerpoint/2010/main" val="187400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99A556-5026-7DC3-48D6-CB352F2808CE}"/>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3947399D-CAA5-663C-C17D-8AB4E40F6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0979"/>
            <a:ext cx="10515600" cy="4260630"/>
          </a:xfrm>
        </p:spPr>
      </p:pic>
    </p:spTree>
    <p:extLst>
      <p:ext uri="{BB962C8B-B14F-4D97-AF65-F5344CB8AC3E}">
        <p14:creationId xmlns:p14="http://schemas.microsoft.com/office/powerpoint/2010/main" val="134942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7D3CD3-69EC-ACC0-D25B-A00A314D023C}"/>
              </a:ext>
            </a:extLst>
          </p:cNvPr>
          <p:cNvSpPr>
            <a:spLocks noGrp="1"/>
          </p:cNvSpPr>
          <p:nvPr>
            <p:ph type="title"/>
          </p:nvPr>
        </p:nvSpPr>
        <p:spPr/>
        <p:txBody>
          <a:bodyPr/>
          <a:lstStyle/>
          <a:p>
            <a:r>
              <a:rPr lang="tr-TR" b="1" dirty="0"/>
              <a:t>Yanıt:1</a:t>
            </a:r>
          </a:p>
        </p:txBody>
      </p:sp>
      <p:pic>
        <p:nvPicPr>
          <p:cNvPr id="5" name="İçerik Yer Tutucusu 4">
            <a:extLst>
              <a:ext uri="{FF2B5EF4-FFF2-40B4-BE49-F238E27FC236}">
                <a16:creationId xmlns:a16="http://schemas.microsoft.com/office/drawing/2014/main" id="{FA6F65B7-9A56-0B99-7D9D-CA788E761787}"/>
              </a:ext>
            </a:extLst>
          </p:cNvPr>
          <p:cNvPicPr>
            <a:picLocks noGrp="1" noChangeAspect="1"/>
          </p:cNvPicPr>
          <p:nvPr>
            <p:ph idx="1"/>
          </p:nvPr>
        </p:nvPicPr>
        <p:blipFill>
          <a:blip r:embed="rId2"/>
          <a:stretch>
            <a:fillRect/>
          </a:stretch>
        </p:blipFill>
        <p:spPr>
          <a:xfrm>
            <a:off x="1189839" y="1623527"/>
            <a:ext cx="9472132" cy="4590661"/>
          </a:xfrm>
        </p:spPr>
      </p:pic>
    </p:spTree>
    <p:extLst>
      <p:ext uri="{BB962C8B-B14F-4D97-AF65-F5344CB8AC3E}">
        <p14:creationId xmlns:p14="http://schemas.microsoft.com/office/powerpoint/2010/main" val="423714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89F7FC-4627-C519-26A4-BE4C8DACFEDD}"/>
              </a:ext>
            </a:extLst>
          </p:cNvPr>
          <p:cNvSpPr>
            <a:spLocks noGrp="1"/>
          </p:cNvSpPr>
          <p:nvPr>
            <p:ph type="title"/>
          </p:nvPr>
        </p:nvSpPr>
        <p:spPr/>
        <p:txBody>
          <a:bodyPr/>
          <a:lstStyle/>
          <a:p>
            <a:r>
              <a:rPr lang="tr-TR" dirty="0"/>
              <a:t>Soru: 2</a:t>
            </a:r>
          </a:p>
        </p:txBody>
      </p:sp>
      <p:pic>
        <p:nvPicPr>
          <p:cNvPr id="5" name="İçerik Yer Tutucusu 4">
            <a:extLst>
              <a:ext uri="{FF2B5EF4-FFF2-40B4-BE49-F238E27FC236}">
                <a16:creationId xmlns:a16="http://schemas.microsoft.com/office/drawing/2014/main" id="{70A55BE5-893D-1B89-99AB-1115A39011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707" y="1278630"/>
            <a:ext cx="8804586" cy="4991639"/>
          </a:xfrm>
        </p:spPr>
      </p:pic>
    </p:spTree>
    <p:extLst>
      <p:ext uri="{BB962C8B-B14F-4D97-AF65-F5344CB8AC3E}">
        <p14:creationId xmlns:p14="http://schemas.microsoft.com/office/powerpoint/2010/main" val="258491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678A6D-B95C-260C-44E0-5501F1DF6D22}"/>
              </a:ext>
            </a:extLst>
          </p:cNvPr>
          <p:cNvSpPr>
            <a:spLocks noGrp="1"/>
          </p:cNvSpPr>
          <p:nvPr>
            <p:ph type="title"/>
          </p:nvPr>
        </p:nvSpPr>
        <p:spPr/>
        <p:txBody>
          <a:bodyPr/>
          <a:lstStyle/>
          <a:p>
            <a:r>
              <a:rPr lang="tr-TR" b="1" dirty="0"/>
              <a:t>Yanıt: 2 </a:t>
            </a:r>
          </a:p>
        </p:txBody>
      </p:sp>
      <p:pic>
        <p:nvPicPr>
          <p:cNvPr id="5" name="İçerik Yer Tutucusu 4">
            <a:extLst>
              <a:ext uri="{FF2B5EF4-FFF2-40B4-BE49-F238E27FC236}">
                <a16:creationId xmlns:a16="http://schemas.microsoft.com/office/drawing/2014/main" id="{E744E19E-4389-87C1-2424-1637076C605A}"/>
              </a:ext>
            </a:extLst>
          </p:cNvPr>
          <p:cNvPicPr>
            <a:picLocks noGrp="1" noChangeAspect="1"/>
          </p:cNvPicPr>
          <p:nvPr>
            <p:ph idx="1"/>
          </p:nvPr>
        </p:nvPicPr>
        <p:blipFill>
          <a:blip r:embed="rId2"/>
          <a:stretch>
            <a:fillRect/>
          </a:stretch>
        </p:blipFill>
        <p:spPr>
          <a:xfrm>
            <a:off x="3164425" y="83997"/>
            <a:ext cx="5863150" cy="6690005"/>
          </a:xfrm>
        </p:spPr>
      </p:pic>
    </p:spTree>
    <p:extLst>
      <p:ext uri="{BB962C8B-B14F-4D97-AF65-F5344CB8AC3E}">
        <p14:creationId xmlns:p14="http://schemas.microsoft.com/office/powerpoint/2010/main" val="1746529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1C696C-EEAA-72E3-7CD3-D37A4DE289C3}"/>
              </a:ext>
            </a:extLst>
          </p:cNvPr>
          <p:cNvSpPr>
            <a:spLocks noGrp="1"/>
          </p:cNvSpPr>
          <p:nvPr>
            <p:ph type="title"/>
          </p:nvPr>
        </p:nvSpPr>
        <p:spPr/>
        <p:txBody>
          <a:bodyPr/>
          <a:lstStyle/>
          <a:p>
            <a:r>
              <a:rPr lang="tr-TR" b="1" dirty="0"/>
              <a:t>Soru:3</a:t>
            </a:r>
          </a:p>
        </p:txBody>
      </p:sp>
      <p:pic>
        <p:nvPicPr>
          <p:cNvPr id="5" name="İçerik Yer Tutucusu 4">
            <a:extLst>
              <a:ext uri="{FF2B5EF4-FFF2-40B4-BE49-F238E27FC236}">
                <a16:creationId xmlns:a16="http://schemas.microsoft.com/office/drawing/2014/main" id="{20071AE1-D23A-DFBC-9F49-64320BBF8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144" y="1440189"/>
            <a:ext cx="9201711" cy="4829808"/>
          </a:xfrm>
        </p:spPr>
      </p:pic>
    </p:spTree>
    <p:extLst>
      <p:ext uri="{BB962C8B-B14F-4D97-AF65-F5344CB8AC3E}">
        <p14:creationId xmlns:p14="http://schemas.microsoft.com/office/powerpoint/2010/main" val="90846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62837D-5017-ADCE-192F-877F18BB06B2}"/>
              </a:ext>
            </a:extLst>
          </p:cNvPr>
          <p:cNvSpPr>
            <a:spLocks noGrp="1"/>
          </p:cNvSpPr>
          <p:nvPr>
            <p:ph type="title"/>
          </p:nvPr>
        </p:nvSpPr>
        <p:spPr/>
        <p:txBody>
          <a:bodyPr/>
          <a:lstStyle/>
          <a:p>
            <a:r>
              <a:rPr lang="tr-TR" b="1" dirty="0"/>
              <a:t>Yanıt: 3</a:t>
            </a:r>
          </a:p>
        </p:txBody>
      </p:sp>
      <p:pic>
        <p:nvPicPr>
          <p:cNvPr id="5" name="İçerik Yer Tutucusu 4">
            <a:extLst>
              <a:ext uri="{FF2B5EF4-FFF2-40B4-BE49-F238E27FC236}">
                <a16:creationId xmlns:a16="http://schemas.microsoft.com/office/drawing/2014/main" id="{408A1CA7-486C-2333-CC2B-1B1859DC5D11}"/>
              </a:ext>
            </a:extLst>
          </p:cNvPr>
          <p:cNvPicPr>
            <a:picLocks noGrp="1" noChangeAspect="1"/>
          </p:cNvPicPr>
          <p:nvPr>
            <p:ph idx="1"/>
          </p:nvPr>
        </p:nvPicPr>
        <p:blipFill>
          <a:blip r:embed="rId2"/>
          <a:stretch>
            <a:fillRect/>
          </a:stretch>
        </p:blipFill>
        <p:spPr>
          <a:xfrm>
            <a:off x="498586" y="1595928"/>
            <a:ext cx="11194828" cy="3666143"/>
          </a:xfrm>
        </p:spPr>
      </p:pic>
    </p:spTree>
    <p:extLst>
      <p:ext uri="{BB962C8B-B14F-4D97-AF65-F5344CB8AC3E}">
        <p14:creationId xmlns:p14="http://schemas.microsoft.com/office/powerpoint/2010/main" val="27723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B0B49E-131E-7F7D-3E28-A5B40F5FD5B2}"/>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B9E0CB41-9131-E8CF-8C86-CB707DA5BE1D}"/>
              </a:ext>
            </a:extLst>
          </p:cNvPr>
          <p:cNvSpPr>
            <a:spLocks noGrp="1"/>
          </p:cNvSpPr>
          <p:nvPr>
            <p:ph idx="1"/>
          </p:nvPr>
        </p:nvSpPr>
        <p:spPr/>
        <p:txBody>
          <a:bodyPr>
            <a:normAutofit/>
          </a:bodyPr>
          <a:lstStyle/>
          <a:p>
            <a:r>
              <a:rPr lang="tr-TR" sz="2400" b="1" dirty="0"/>
              <a:t>URI:  </a:t>
            </a:r>
            <a:r>
              <a:rPr lang="tr-TR" sz="2400" dirty="0"/>
              <a:t>“</a:t>
            </a:r>
            <a:r>
              <a:rPr lang="tr-TR" sz="2400" dirty="0" err="1"/>
              <a:t>Uniform</a:t>
            </a:r>
            <a:r>
              <a:rPr lang="tr-TR" sz="2400" dirty="0"/>
              <a:t> Resource </a:t>
            </a:r>
            <a:r>
              <a:rPr lang="tr-TR" sz="2400" dirty="0" err="1"/>
              <a:t>Identifier</a:t>
            </a:r>
            <a:r>
              <a:rPr lang="tr-TR" sz="2400" dirty="0"/>
              <a:t>” tekdüzen kaynak tanımlayıcı anlamına geliyor. İnternet’te bir kaynağın tam yerine işaret eden (belge, resim vs.) standart formata uygun bir karakter dizisidir.</a:t>
            </a:r>
          </a:p>
          <a:p>
            <a:pPr lvl="2"/>
            <a:r>
              <a:rPr lang="tr-TR" sz="1600" dirty="0"/>
              <a:t> </a:t>
            </a:r>
            <a:r>
              <a:rPr lang="tr-TR" sz="2200" dirty="0"/>
              <a:t>Kısaca bir URL’nin altında bulunan kaynağın tam yoluna işaret eder. Örneğin https://www.aramamotoru.com/uniform-resource-identifier-nedir-uri-nedir/ bir </a:t>
            </a:r>
            <a:r>
              <a:rPr lang="tr-TR" sz="2200" dirty="0" err="1"/>
              <a:t>URI’dir</a:t>
            </a:r>
            <a:r>
              <a:rPr lang="tr-TR" sz="2200" dirty="0"/>
              <a:t>.</a:t>
            </a:r>
          </a:p>
          <a:p>
            <a:r>
              <a:rPr lang="tr-TR" sz="2400" b="1" dirty="0"/>
              <a:t>URL:  </a:t>
            </a:r>
            <a:r>
              <a:rPr lang="tr-TR" sz="2400" dirty="0"/>
              <a:t>“</a:t>
            </a:r>
            <a:r>
              <a:rPr lang="tr-TR" sz="2400" dirty="0" err="1"/>
              <a:t>Uniform</a:t>
            </a:r>
            <a:r>
              <a:rPr lang="tr-TR" sz="2400" dirty="0"/>
              <a:t> Resource </a:t>
            </a:r>
            <a:r>
              <a:rPr lang="tr-TR" sz="2400" dirty="0" err="1"/>
              <a:t>Locator</a:t>
            </a:r>
            <a:r>
              <a:rPr lang="tr-TR" sz="2400" dirty="0"/>
              <a:t>” “tekdüzen kaynak bulucu” anlamı çıkıyor. Ona nasıl erişebileceğiniz gibi , size nasıl erişeceğinizi bildiren özel bir tanımlayıcı türüdür.</a:t>
            </a:r>
          </a:p>
          <a:p>
            <a:pPr lvl="2"/>
            <a:r>
              <a:rPr lang="tr-TR" sz="2200" dirty="0"/>
              <a:t> Basit tanımlı olan URL, internet üzerinde kaynağın yerine işaret eden standart bir formata uygun karakter dizisidir. Örneğin https://indir.com/ bir URL’dir.</a:t>
            </a:r>
          </a:p>
          <a:p>
            <a:pPr marL="0" indent="0">
              <a:buNone/>
            </a:pPr>
            <a:endParaRPr lang="tr-TR" sz="2400" dirty="0"/>
          </a:p>
        </p:txBody>
      </p:sp>
    </p:spTree>
    <p:extLst>
      <p:ext uri="{BB962C8B-B14F-4D97-AF65-F5344CB8AC3E}">
        <p14:creationId xmlns:p14="http://schemas.microsoft.com/office/powerpoint/2010/main" val="292056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5D6C9D-575B-98C5-D773-CFD2F35854A7}"/>
              </a:ext>
            </a:extLst>
          </p:cNvPr>
          <p:cNvSpPr>
            <a:spLocks noGrp="1"/>
          </p:cNvSpPr>
          <p:nvPr>
            <p:ph type="title"/>
          </p:nvPr>
        </p:nvSpPr>
        <p:spPr/>
        <p:txBody>
          <a:bodyPr/>
          <a:lstStyle/>
          <a:p>
            <a:r>
              <a:rPr lang="tr-TR" b="1" dirty="0"/>
              <a:t>Soru: 4</a:t>
            </a:r>
          </a:p>
        </p:txBody>
      </p:sp>
      <p:pic>
        <p:nvPicPr>
          <p:cNvPr id="5" name="İçerik Yer Tutucusu 4">
            <a:extLst>
              <a:ext uri="{FF2B5EF4-FFF2-40B4-BE49-F238E27FC236}">
                <a16:creationId xmlns:a16="http://schemas.microsoft.com/office/drawing/2014/main" id="{FCB7E424-3F57-D730-6C2D-BC4AD7FBA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9026"/>
            <a:ext cx="10515600" cy="4244536"/>
          </a:xfrm>
        </p:spPr>
      </p:pic>
    </p:spTree>
    <p:extLst>
      <p:ext uri="{BB962C8B-B14F-4D97-AF65-F5344CB8AC3E}">
        <p14:creationId xmlns:p14="http://schemas.microsoft.com/office/powerpoint/2010/main" val="369296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AFD712-BA6D-B39E-A7F9-8694C3346FB0}"/>
              </a:ext>
            </a:extLst>
          </p:cNvPr>
          <p:cNvSpPr>
            <a:spLocks noGrp="1"/>
          </p:cNvSpPr>
          <p:nvPr>
            <p:ph type="title"/>
          </p:nvPr>
        </p:nvSpPr>
        <p:spPr/>
        <p:txBody>
          <a:bodyPr/>
          <a:lstStyle/>
          <a:p>
            <a:r>
              <a:rPr lang="tr-TR" b="1" dirty="0"/>
              <a:t>Yanıt: 4</a:t>
            </a:r>
          </a:p>
        </p:txBody>
      </p:sp>
      <p:pic>
        <p:nvPicPr>
          <p:cNvPr id="5" name="İçerik Yer Tutucusu 4">
            <a:extLst>
              <a:ext uri="{FF2B5EF4-FFF2-40B4-BE49-F238E27FC236}">
                <a16:creationId xmlns:a16="http://schemas.microsoft.com/office/drawing/2014/main" id="{9C1C21CC-4E12-0AA2-24BD-F257F8496D44}"/>
              </a:ext>
            </a:extLst>
          </p:cNvPr>
          <p:cNvPicPr>
            <a:picLocks noGrp="1" noChangeAspect="1"/>
          </p:cNvPicPr>
          <p:nvPr>
            <p:ph idx="1"/>
          </p:nvPr>
        </p:nvPicPr>
        <p:blipFill>
          <a:blip r:embed="rId2"/>
          <a:stretch>
            <a:fillRect/>
          </a:stretch>
        </p:blipFill>
        <p:spPr>
          <a:xfrm>
            <a:off x="116633" y="2101251"/>
            <a:ext cx="11958733" cy="3277323"/>
          </a:xfrm>
        </p:spPr>
      </p:pic>
    </p:spTree>
    <p:extLst>
      <p:ext uri="{BB962C8B-B14F-4D97-AF65-F5344CB8AC3E}">
        <p14:creationId xmlns:p14="http://schemas.microsoft.com/office/powerpoint/2010/main" val="241733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2A5161-0A52-AAFF-9C79-617F1B4304C2}"/>
              </a:ext>
            </a:extLst>
          </p:cNvPr>
          <p:cNvSpPr>
            <a:spLocks noGrp="1"/>
          </p:cNvSpPr>
          <p:nvPr>
            <p:ph type="title"/>
          </p:nvPr>
        </p:nvSpPr>
        <p:spPr/>
        <p:txBody>
          <a:bodyPr/>
          <a:lstStyle/>
          <a:p>
            <a:r>
              <a:rPr lang="tr-TR" b="1" dirty="0"/>
              <a:t>Soru: 5</a:t>
            </a:r>
          </a:p>
        </p:txBody>
      </p:sp>
      <p:pic>
        <p:nvPicPr>
          <p:cNvPr id="5" name="İçerik Yer Tutucusu 4">
            <a:extLst>
              <a:ext uri="{FF2B5EF4-FFF2-40B4-BE49-F238E27FC236}">
                <a16:creationId xmlns:a16="http://schemas.microsoft.com/office/drawing/2014/main" id="{E02AA796-BA22-4A32-75F9-2ABC83EDD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919" y="1825625"/>
            <a:ext cx="7654161" cy="4351338"/>
          </a:xfrm>
        </p:spPr>
      </p:pic>
    </p:spTree>
    <p:extLst>
      <p:ext uri="{BB962C8B-B14F-4D97-AF65-F5344CB8AC3E}">
        <p14:creationId xmlns:p14="http://schemas.microsoft.com/office/powerpoint/2010/main" val="140539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F3053-661E-1DA0-13D4-9FA976FA7461}"/>
              </a:ext>
            </a:extLst>
          </p:cNvPr>
          <p:cNvSpPr>
            <a:spLocks noGrp="1"/>
          </p:cNvSpPr>
          <p:nvPr>
            <p:ph type="title"/>
          </p:nvPr>
        </p:nvSpPr>
        <p:spPr/>
        <p:txBody>
          <a:bodyPr/>
          <a:lstStyle/>
          <a:p>
            <a:r>
              <a:rPr lang="tr-TR" b="1" dirty="0"/>
              <a:t>Yanıt: 5</a:t>
            </a:r>
          </a:p>
        </p:txBody>
      </p:sp>
      <p:pic>
        <p:nvPicPr>
          <p:cNvPr id="7" name="İçerik Yer Tutucusu 6">
            <a:extLst>
              <a:ext uri="{FF2B5EF4-FFF2-40B4-BE49-F238E27FC236}">
                <a16:creationId xmlns:a16="http://schemas.microsoft.com/office/drawing/2014/main" id="{AB7F7374-0453-F4D1-E3E1-E2802281AECD}"/>
              </a:ext>
            </a:extLst>
          </p:cNvPr>
          <p:cNvPicPr>
            <a:picLocks noGrp="1" noChangeAspect="1"/>
          </p:cNvPicPr>
          <p:nvPr>
            <p:ph idx="1"/>
          </p:nvPr>
        </p:nvPicPr>
        <p:blipFill>
          <a:blip r:embed="rId2"/>
          <a:stretch>
            <a:fillRect/>
          </a:stretch>
        </p:blipFill>
        <p:spPr>
          <a:xfrm>
            <a:off x="1417824" y="1825625"/>
            <a:ext cx="9356352" cy="4351338"/>
          </a:xfrm>
        </p:spPr>
      </p:pic>
    </p:spTree>
    <p:extLst>
      <p:ext uri="{BB962C8B-B14F-4D97-AF65-F5344CB8AC3E}">
        <p14:creationId xmlns:p14="http://schemas.microsoft.com/office/powerpoint/2010/main" val="1268421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C38407-27E2-C2A2-D74F-F5DDE80C63AD}"/>
              </a:ext>
            </a:extLst>
          </p:cNvPr>
          <p:cNvSpPr>
            <a:spLocks noGrp="1"/>
          </p:cNvSpPr>
          <p:nvPr>
            <p:ph type="title"/>
          </p:nvPr>
        </p:nvSpPr>
        <p:spPr/>
        <p:txBody>
          <a:bodyPr/>
          <a:lstStyle/>
          <a:p>
            <a:r>
              <a:rPr lang="tr-TR" b="1" dirty="0" err="1"/>
              <a:t>display:none</a:t>
            </a:r>
            <a:r>
              <a:rPr lang="tr-TR" b="1" dirty="0"/>
              <a:t>; Nedir?</a:t>
            </a:r>
          </a:p>
        </p:txBody>
      </p:sp>
      <p:sp>
        <p:nvSpPr>
          <p:cNvPr id="3" name="İçerik Yer Tutucusu 2">
            <a:extLst>
              <a:ext uri="{FF2B5EF4-FFF2-40B4-BE49-F238E27FC236}">
                <a16:creationId xmlns:a16="http://schemas.microsoft.com/office/drawing/2014/main" id="{0CCC42C7-8F81-D64A-0662-73684BDC3AD2}"/>
              </a:ext>
            </a:extLst>
          </p:cNvPr>
          <p:cNvSpPr>
            <a:spLocks noGrp="1"/>
          </p:cNvSpPr>
          <p:nvPr>
            <p:ph idx="1"/>
          </p:nvPr>
        </p:nvSpPr>
        <p:spPr>
          <a:xfrm>
            <a:off x="838200" y="1825625"/>
            <a:ext cx="10515600" cy="757800"/>
          </a:xfrm>
        </p:spPr>
        <p:txBody>
          <a:bodyPr>
            <a:normAutofit/>
          </a:bodyPr>
          <a:lstStyle/>
          <a:p>
            <a:r>
              <a:rPr lang="tr-TR" sz="2400" dirty="0"/>
              <a:t>Bir elementi gizlemek (</a:t>
            </a:r>
            <a:r>
              <a:rPr lang="tr-TR" sz="2400" dirty="0" err="1"/>
              <a:t>hide</a:t>
            </a:r>
            <a:r>
              <a:rPr lang="tr-TR" sz="2400" dirty="0"/>
              <a:t>) istediğimizde </a:t>
            </a:r>
            <a:r>
              <a:rPr lang="tr-TR" sz="2400" dirty="0" err="1"/>
              <a:t>display</a:t>
            </a:r>
            <a:r>
              <a:rPr lang="tr-TR" sz="2400" dirty="0"/>
              <a:t>: </a:t>
            </a:r>
            <a:r>
              <a:rPr lang="tr-TR" sz="2400" dirty="0" err="1"/>
              <a:t>none</a:t>
            </a:r>
            <a:r>
              <a:rPr lang="tr-TR" sz="2400" dirty="0"/>
              <a:t> özelliğini kullanabiliriz. Bu sayede element bulunduğu alanda hiçbir etki oluşturmaksızın gizlenecektir.</a:t>
            </a:r>
          </a:p>
          <a:p>
            <a:endParaRPr lang="tr-TR" sz="2400" dirty="0"/>
          </a:p>
        </p:txBody>
      </p:sp>
      <p:pic>
        <p:nvPicPr>
          <p:cNvPr id="8" name="Resim 7">
            <a:extLst>
              <a:ext uri="{FF2B5EF4-FFF2-40B4-BE49-F238E27FC236}">
                <a16:creationId xmlns:a16="http://schemas.microsoft.com/office/drawing/2014/main" id="{9FE741CB-CEE9-AA6D-5CFE-C418B5C0C34E}"/>
              </a:ext>
            </a:extLst>
          </p:cNvPr>
          <p:cNvPicPr>
            <a:picLocks noChangeAspect="1"/>
          </p:cNvPicPr>
          <p:nvPr/>
        </p:nvPicPr>
        <p:blipFill>
          <a:blip r:embed="rId2"/>
          <a:stretch>
            <a:fillRect/>
          </a:stretch>
        </p:blipFill>
        <p:spPr>
          <a:xfrm>
            <a:off x="1151549" y="2583425"/>
            <a:ext cx="6919560" cy="1501270"/>
          </a:xfrm>
          <a:prstGeom prst="rect">
            <a:avLst/>
          </a:prstGeom>
        </p:spPr>
      </p:pic>
      <p:sp>
        <p:nvSpPr>
          <p:cNvPr id="9" name="Metin kutusu 8">
            <a:extLst>
              <a:ext uri="{FF2B5EF4-FFF2-40B4-BE49-F238E27FC236}">
                <a16:creationId xmlns:a16="http://schemas.microsoft.com/office/drawing/2014/main" id="{FCF29D14-0AAB-A8B3-30A8-F82EC9DE8949}"/>
              </a:ext>
            </a:extLst>
          </p:cNvPr>
          <p:cNvSpPr txBox="1"/>
          <p:nvPr/>
        </p:nvSpPr>
        <p:spPr>
          <a:xfrm>
            <a:off x="1120877" y="4274576"/>
            <a:ext cx="10232923" cy="1107996"/>
          </a:xfrm>
          <a:prstGeom prst="rect">
            <a:avLst/>
          </a:prstGeom>
          <a:noFill/>
        </p:spPr>
        <p:txBody>
          <a:bodyPr wrap="square" rtlCol="0">
            <a:spAutoFit/>
          </a:bodyPr>
          <a:lstStyle/>
          <a:p>
            <a:pPr marL="285750" indent="-285750">
              <a:buFont typeface="Arial" panose="020B0604020202020204" pitchFamily="34" charset="0"/>
              <a:buChar char="•"/>
            </a:pPr>
            <a:r>
              <a:rPr lang="tr-TR" sz="2400" dirty="0"/>
              <a:t>div için </a:t>
            </a:r>
            <a:r>
              <a:rPr lang="tr-TR" sz="2400" dirty="0" err="1"/>
              <a:t>display</a:t>
            </a:r>
            <a:r>
              <a:rPr lang="tr-TR" sz="2400" dirty="0"/>
              <a:t>: inline-</a:t>
            </a:r>
            <a:r>
              <a:rPr lang="tr-TR" sz="2400" dirty="0" err="1"/>
              <a:t>block</a:t>
            </a:r>
            <a:r>
              <a:rPr lang="tr-TR" sz="2400" dirty="0"/>
              <a:t> tanımını yapalım ve 3 </a:t>
            </a:r>
            <a:r>
              <a:rPr lang="tr-TR" sz="2400" dirty="0" err="1"/>
              <a:t>child</a:t>
            </a:r>
            <a:r>
              <a:rPr lang="tr-TR" sz="2400" dirty="0"/>
              <a:t> elementi yan yana yukarıda ki gibi dizelim.</a:t>
            </a:r>
          </a:p>
          <a:p>
            <a:endParaRPr lang="tr-TR" dirty="0"/>
          </a:p>
        </p:txBody>
      </p:sp>
    </p:spTree>
    <p:extLst>
      <p:ext uri="{BB962C8B-B14F-4D97-AF65-F5344CB8AC3E}">
        <p14:creationId xmlns:p14="http://schemas.microsoft.com/office/powerpoint/2010/main" val="700052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077698-DED3-68CA-E5F1-5A00CB84672F}"/>
              </a:ext>
            </a:extLst>
          </p:cNvPr>
          <p:cNvSpPr>
            <a:spLocks noGrp="1"/>
          </p:cNvSpPr>
          <p:nvPr>
            <p:ph type="title"/>
          </p:nvPr>
        </p:nvSpPr>
        <p:spPr/>
        <p:txBody>
          <a:bodyPr/>
          <a:lstStyle/>
          <a:p>
            <a:r>
              <a:rPr lang="tr-TR" b="1" dirty="0" err="1"/>
              <a:t>display:none</a:t>
            </a:r>
            <a:r>
              <a:rPr lang="tr-TR" b="1" dirty="0"/>
              <a:t>; Nedir?</a:t>
            </a:r>
            <a:endParaRPr lang="tr-TR" dirty="0"/>
          </a:p>
        </p:txBody>
      </p:sp>
      <p:sp>
        <p:nvSpPr>
          <p:cNvPr id="3" name="İçerik Yer Tutucusu 2">
            <a:extLst>
              <a:ext uri="{FF2B5EF4-FFF2-40B4-BE49-F238E27FC236}">
                <a16:creationId xmlns:a16="http://schemas.microsoft.com/office/drawing/2014/main" id="{18A9CA46-04C6-CFAE-D47D-B81E079DB88C}"/>
              </a:ext>
            </a:extLst>
          </p:cNvPr>
          <p:cNvSpPr>
            <a:spLocks noGrp="1"/>
          </p:cNvSpPr>
          <p:nvPr>
            <p:ph idx="1"/>
          </p:nvPr>
        </p:nvSpPr>
        <p:spPr>
          <a:xfrm>
            <a:off x="838200" y="3706761"/>
            <a:ext cx="10515600" cy="2470201"/>
          </a:xfrm>
        </p:spPr>
        <p:txBody>
          <a:bodyPr/>
          <a:lstStyle/>
          <a:p>
            <a:r>
              <a:rPr lang="tr-TR" dirty="0"/>
              <a:t>2. </a:t>
            </a:r>
            <a:r>
              <a:rPr lang="tr-TR" dirty="0" err="1"/>
              <a:t>child</a:t>
            </a:r>
            <a:r>
              <a:rPr lang="tr-TR" dirty="0"/>
              <a:t> element için </a:t>
            </a:r>
            <a:r>
              <a:rPr lang="tr-TR" b="1" dirty="0" err="1"/>
              <a:t>display</a:t>
            </a:r>
            <a:r>
              <a:rPr lang="tr-TR" b="1" dirty="0"/>
              <a:t>: </a:t>
            </a:r>
            <a:r>
              <a:rPr lang="tr-TR" b="1" dirty="0" err="1"/>
              <a:t>none</a:t>
            </a:r>
            <a:r>
              <a:rPr lang="tr-TR" dirty="0"/>
              <a:t> özeliğini tanımladığımızda elementin tamamen ortadan kalktığını ve 3. </a:t>
            </a:r>
            <a:r>
              <a:rPr lang="tr-TR" dirty="0" err="1"/>
              <a:t>child</a:t>
            </a:r>
            <a:r>
              <a:rPr lang="tr-TR" dirty="0"/>
              <a:t> elementin 2. sıraya geçtiğini görebilirsiniz.</a:t>
            </a:r>
          </a:p>
        </p:txBody>
      </p:sp>
      <p:pic>
        <p:nvPicPr>
          <p:cNvPr id="8" name="Resim 7">
            <a:extLst>
              <a:ext uri="{FF2B5EF4-FFF2-40B4-BE49-F238E27FC236}">
                <a16:creationId xmlns:a16="http://schemas.microsoft.com/office/drawing/2014/main" id="{44C8DD48-9A80-414F-58A2-0FAABC02A883}"/>
              </a:ext>
            </a:extLst>
          </p:cNvPr>
          <p:cNvPicPr>
            <a:picLocks noChangeAspect="1"/>
          </p:cNvPicPr>
          <p:nvPr/>
        </p:nvPicPr>
        <p:blipFill>
          <a:blip r:embed="rId2"/>
          <a:stretch>
            <a:fillRect/>
          </a:stretch>
        </p:blipFill>
        <p:spPr>
          <a:xfrm>
            <a:off x="1167777" y="2042040"/>
            <a:ext cx="6828112" cy="1386960"/>
          </a:xfrm>
          <a:prstGeom prst="rect">
            <a:avLst/>
          </a:prstGeom>
        </p:spPr>
      </p:pic>
    </p:spTree>
    <p:extLst>
      <p:ext uri="{BB962C8B-B14F-4D97-AF65-F5344CB8AC3E}">
        <p14:creationId xmlns:p14="http://schemas.microsoft.com/office/powerpoint/2010/main" val="371626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F7A4D0-18E4-FBC7-F98D-B4D15C3A38E1}"/>
              </a:ext>
            </a:extLst>
          </p:cNvPr>
          <p:cNvSpPr>
            <a:spLocks noGrp="1"/>
          </p:cNvSpPr>
          <p:nvPr>
            <p:ph type="title"/>
          </p:nvPr>
        </p:nvSpPr>
        <p:spPr/>
        <p:txBody>
          <a:bodyPr/>
          <a:lstStyle/>
          <a:p>
            <a:r>
              <a:rPr lang="tr-TR" b="1" dirty="0" err="1"/>
              <a:t>visibility:hidden</a:t>
            </a:r>
            <a:r>
              <a:rPr lang="tr-TR" b="1" dirty="0"/>
              <a:t>; Nedir?</a:t>
            </a:r>
          </a:p>
        </p:txBody>
      </p:sp>
      <p:sp>
        <p:nvSpPr>
          <p:cNvPr id="3" name="İçerik Yer Tutucusu 2">
            <a:extLst>
              <a:ext uri="{FF2B5EF4-FFF2-40B4-BE49-F238E27FC236}">
                <a16:creationId xmlns:a16="http://schemas.microsoft.com/office/drawing/2014/main" id="{EAD62CE0-660C-C398-E21E-22A0DEB36D4E}"/>
              </a:ext>
            </a:extLst>
          </p:cNvPr>
          <p:cNvSpPr>
            <a:spLocks noGrp="1"/>
          </p:cNvSpPr>
          <p:nvPr>
            <p:ph idx="1"/>
          </p:nvPr>
        </p:nvSpPr>
        <p:spPr>
          <a:xfrm>
            <a:off x="838200" y="1990315"/>
            <a:ext cx="10515600" cy="1438685"/>
          </a:xfrm>
        </p:spPr>
        <p:txBody>
          <a:bodyPr/>
          <a:lstStyle/>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6" name="Resim 5">
            <a:extLst>
              <a:ext uri="{FF2B5EF4-FFF2-40B4-BE49-F238E27FC236}">
                <a16:creationId xmlns:a16="http://schemas.microsoft.com/office/drawing/2014/main" id="{E1611967-3810-8AA6-2218-7E26DB711326}"/>
              </a:ext>
            </a:extLst>
          </p:cNvPr>
          <p:cNvPicPr>
            <a:picLocks noChangeAspect="1"/>
          </p:cNvPicPr>
          <p:nvPr/>
        </p:nvPicPr>
        <p:blipFill>
          <a:blip r:embed="rId2"/>
          <a:stretch>
            <a:fillRect/>
          </a:stretch>
        </p:blipFill>
        <p:spPr>
          <a:xfrm>
            <a:off x="838200" y="3728627"/>
            <a:ext cx="6828112" cy="1425063"/>
          </a:xfrm>
          <a:prstGeom prst="rect">
            <a:avLst/>
          </a:prstGeom>
        </p:spPr>
      </p:pic>
    </p:spTree>
    <p:extLst>
      <p:ext uri="{BB962C8B-B14F-4D97-AF65-F5344CB8AC3E}">
        <p14:creationId xmlns:p14="http://schemas.microsoft.com/office/powerpoint/2010/main" val="1255195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F555C-D473-16D8-6E17-5220F641F949}"/>
              </a:ext>
            </a:extLst>
          </p:cNvPr>
          <p:cNvSpPr>
            <a:spLocks noGrp="1"/>
          </p:cNvSpPr>
          <p:nvPr>
            <p:ph type="title"/>
          </p:nvPr>
        </p:nvSpPr>
        <p:spPr/>
        <p:txBody>
          <a:bodyPr/>
          <a:lstStyle/>
          <a:p>
            <a:r>
              <a:rPr lang="tr-TR" b="1" dirty="0" err="1"/>
              <a:t>pseudo</a:t>
            </a:r>
            <a:r>
              <a:rPr lang="tr-TR" b="1" dirty="0"/>
              <a:t> </a:t>
            </a:r>
            <a:r>
              <a:rPr lang="tr-TR" b="1" dirty="0" err="1"/>
              <a:t>class</a:t>
            </a:r>
            <a:r>
              <a:rPr lang="tr-TR" b="1" dirty="0"/>
              <a:t> ile </a:t>
            </a:r>
            <a:r>
              <a:rPr lang="tr-TR" b="1" dirty="0" err="1"/>
              <a:t>pseudo</a:t>
            </a:r>
            <a:r>
              <a:rPr lang="tr-TR" b="1" dirty="0"/>
              <a:t> element nedir?</a:t>
            </a:r>
          </a:p>
        </p:txBody>
      </p:sp>
      <p:sp>
        <p:nvSpPr>
          <p:cNvPr id="3" name="İçerik Yer Tutucusu 2">
            <a:extLst>
              <a:ext uri="{FF2B5EF4-FFF2-40B4-BE49-F238E27FC236}">
                <a16:creationId xmlns:a16="http://schemas.microsoft.com/office/drawing/2014/main" id="{209DC0AB-BF11-75A5-16BF-FDEB57552CB5}"/>
              </a:ext>
            </a:extLst>
          </p:cNvPr>
          <p:cNvSpPr>
            <a:spLocks noGrp="1"/>
          </p:cNvSpPr>
          <p:nvPr>
            <p:ph idx="1"/>
          </p:nvPr>
        </p:nvSpPr>
        <p:spPr/>
        <p:txBody>
          <a:bodyPr>
            <a:normAutofit/>
          </a:bodyPr>
          <a:lstStyle/>
          <a:p>
            <a:r>
              <a:rPr lang="tr-TR" sz="2400" dirty="0"/>
              <a:t>CSS </a:t>
            </a:r>
            <a:r>
              <a:rPr lang="tr-TR" sz="2400" b="1" dirty="0" err="1"/>
              <a:t>pseudo-class</a:t>
            </a:r>
            <a:r>
              <a:rPr lang="tr-TR" sz="2400" dirty="0"/>
              <a:t> ve </a:t>
            </a:r>
            <a:r>
              <a:rPr lang="tr-TR" sz="2400" b="1" dirty="0" err="1"/>
              <a:t>pseudo-elements</a:t>
            </a:r>
            <a:r>
              <a:rPr lang="tr-TR" sz="2400" dirty="0"/>
              <a:t> </a:t>
            </a:r>
            <a:r>
              <a:rPr lang="tr-TR" sz="2400" dirty="0" err="1"/>
              <a:t>CSS’i</a:t>
            </a:r>
            <a:r>
              <a:rPr lang="tr-TR" sz="2400" dirty="0"/>
              <a:t> destekleyen web tarayıcıları tarafından otomatik olarak tanınan </a:t>
            </a:r>
            <a:r>
              <a:rPr lang="tr-TR" sz="2400" b="1" dirty="0"/>
              <a:t>(x)html </a:t>
            </a:r>
            <a:r>
              <a:rPr lang="tr-TR" sz="2400" dirty="0"/>
              <a:t>hiyerarşisi ile erişemediğimiz element ve sınıflara erişmemizi sağlayan özel sınıf ve elementler olarak adlandırılmaktadır.</a:t>
            </a:r>
          </a:p>
          <a:p>
            <a:r>
              <a:rPr lang="tr-TR" sz="2400" b="1" dirty="0" err="1"/>
              <a:t>Pseudo-class</a:t>
            </a:r>
            <a:r>
              <a:rPr lang="tr-TR" sz="2400" b="1" dirty="0"/>
              <a:t>: Link </a:t>
            </a:r>
            <a:r>
              <a:rPr lang="tr-TR" sz="2400" b="1" dirty="0" err="1"/>
              <a:t>Pseduo</a:t>
            </a:r>
            <a:r>
              <a:rPr lang="tr-TR" sz="2400" b="1" dirty="0"/>
              <a:t> </a:t>
            </a:r>
            <a:r>
              <a:rPr lang="tr-TR" sz="2400" b="1" dirty="0" err="1"/>
              <a:t>Sınıfıları</a:t>
            </a:r>
            <a:r>
              <a:rPr lang="tr-TR" sz="2400" b="1" dirty="0"/>
              <a:t> </a:t>
            </a:r>
            <a:r>
              <a:rPr lang="tr-TR" sz="2400" dirty="0"/>
              <a:t>ve </a:t>
            </a:r>
            <a:r>
              <a:rPr lang="tr-TR" sz="2400" b="1" dirty="0"/>
              <a:t>Dinamik </a:t>
            </a:r>
            <a:r>
              <a:rPr lang="tr-TR" sz="2400" b="1" dirty="0" err="1"/>
              <a:t>Pseudo</a:t>
            </a:r>
            <a:r>
              <a:rPr lang="tr-TR" sz="2400" b="1" dirty="0"/>
              <a:t> Sınıfları </a:t>
            </a:r>
            <a:r>
              <a:rPr lang="tr-TR" sz="2400" dirty="0"/>
              <a:t>olmak üzere ikiye ayrılır:</a:t>
            </a:r>
          </a:p>
          <a:p>
            <a:r>
              <a:rPr lang="tr-TR" sz="2400" b="1" dirty="0"/>
              <a:t>Link </a:t>
            </a:r>
            <a:r>
              <a:rPr lang="tr-TR" sz="2400" b="1" dirty="0" err="1"/>
              <a:t>Pseduo</a:t>
            </a:r>
            <a:r>
              <a:rPr lang="tr-TR" sz="2400" b="1" dirty="0"/>
              <a:t> </a:t>
            </a:r>
            <a:r>
              <a:rPr lang="tr-TR" sz="2400" b="1" dirty="0" err="1"/>
              <a:t>Sınıfıları</a:t>
            </a:r>
            <a:r>
              <a:rPr lang="tr-TR" sz="2400" b="1" dirty="0"/>
              <a:t>:  </a:t>
            </a:r>
            <a:r>
              <a:rPr lang="tr-TR" sz="2400" dirty="0" err="1"/>
              <a:t>Y</a:t>
            </a:r>
            <a:r>
              <a:rPr lang="tr-TR" sz="2000" dirty="0" err="1"/>
              <a:t>anlızca</a:t>
            </a:r>
            <a:r>
              <a:rPr lang="tr-TR" sz="2000" dirty="0"/>
              <a:t> linklere uygulanan iki tane Link </a:t>
            </a:r>
            <a:r>
              <a:rPr lang="tr-TR" sz="2000" dirty="0" err="1"/>
              <a:t>Pseduo</a:t>
            </a:r>
            <a:r>
              <a:rPr lang="tr-TR" sz="2000" dirty="0"/>
              <a:t> sınıfı vardır. </a:t>
            </a:r>
            <a:r>
              <a:rPr lang="tr-TR" sz="2000" b="1" dirty="0"/>
              <a:t>:link </a:t>
            </a:r>
            <a:r>
              <a:rPr lang="tr-TR" sz="2000" dirty="0"/>
              <a:t>: Ziyaret edilmemiş sayfanın linkine stil tanımlaması yapmak için kullanılır. </a:t>
            </a:r>
            <a:r>
              <a:rPr lang="tr-TR" sz="2000" b="1" dirty="0"/>
              <a:t>:</a:t>
            </a:r>
            <a:r>
              <a:rPr lang="tr-TR" sz="2000" b="1" dirty="0" err="1"/>
              <a:t>visited</a:t>
            </a:r>
            <a:r>
              <a:rPr lang="tr-TR" sz="2000" b="1" dirty="0"/>
              <a:t> </a:t>
            </a:r>
            <a:r>
              <a:rPr lang="tr-TR" sz="2000" dirty="0"/>
              <a:t>: Henüz ziyaret edilmiş sayfa linklerine stil tanımlaması yapmak için kullanılır.</a:t>
            </a:r>
          </a:p>
          <a:p>
            <a:endParaRPr lang="tr-TR" sz="2000" dirty="0"/>
          </a:p>
        </p:txBody>
      </p:sp>
      <p:pic>
        <p:nvPicPr>
          <p:cNvPr id="7" name="Resim 6">
            <a:extLst>
              <a:ext uri="{FF2B5EF4-FFF2-40B4-BE49-F238E27FC236}">
                <a16:creationId xmlns:a16="http://schemas.microsoft.com/office/drawing/2014/main" id="{F20AD0EB-A86B-FF5D-C3A6-75F8E3F27154}"/>
              </a:ext>
            </a:extLst>
          </p:cNvPr>
          <p:cNvPicPr>
            <a:picLocks noChangeAspect="1"/>
          </p:cNvPicPr>
          <p:nvPr/>
        </p:nvPicPr>
        <p:blipFill>
          <a:blip r:embed="rId2"/>
          <a:stretch>
            <a:fillRect/>
          </a:stretch>
        </p:blipFill>
        <p:spPr>
          <a:xfrm>
            <a:off x="4711967" y="4597171"/>
            <a:ext cx="2768066" cy="2260829"/>
          </a:xfrm>
          <a:prstGeom prst="rect">
            <a:avLst/>
          </a:prstGeom>
        </p:spPr>
      </p:pic>
    </p:spTree>
    <p:extLst>
      <p:ext uri="{BB962C8B-B14F-4D97-AF65-F5344CB8AC3E}">
        <p14:creationId xmlns:p14="http://schemas.microsoft.com/office/powerpoint/2010/main" val="3942922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2E1C02-AFB7-CFBD-2C12-E16F829C8874}"/>
              </a:ext>
            </a:extLst>
          </p:cNvPr>
          <p:cNvSpPr>
            <a:spLocks noGrp="1"/>
          </p:cNvSpPr>
          <p:nvPr>
            <p:ph type="title"/>
          </p:nvPr>
        </p:nvSpPr>
        <p:spPr/>
        <p:txBody>
          <a:bodyPr/>
          <a:lstStyle/>
          <a:p>
            <a:r>
              <a:rPr lang="tr-TR" b="1" dirty="0"/>
              <a:t>Dinamik </a:t>
            </a:r>
            <a:r>
              <a:rPr lang="tr-TR" b="1" dirty="0" err="1"/>
              <a:t>Pseudo</a:t>
            </a:r>
            <a:r>
              <a:rPr lang="tr-TR" b="1" dirty="0"/>
              <a:t> Sınıfları</a:t>
            </a:r>
          </a:p>
        </p:txBody>
      </p:sp>
      <p:sp>
        <p:nvSpPr>
          <p:cNvPr id="3" name="İçerik Yer Tutucusu 2">
            <a:extLst>
              <a:ext uri="{FF2B5EF4-FFF2-40B4-BE49-F238E27FC236}">
                <a16:creationId xmlns:a16="http://schemas.microsoft.com/office/drawing/2014/main" id="{C9CBB6CA-1C49-E53D-742F-5BB01A9D5719}"/>
              </a:ext>
            </a:extLst>
          </p:cNvPr>
          <p:cNvSpPr>
            <a:spLocks noGrp="1"/>
          </p:cNvSpPr>
          <p:nvPr>
            <p:ph idx="1"/>
          </p:nvPr>
        </p:nvSpPr>
        <p:spPr>
          <a:xfrm>
            <a:off x="838200" y="1825625"/>
            <a:ext cx="7951237" cy="4351338"/>
          </a:xfrm>
        </p:spPr>
        <p:txBody>
          <a:bodyPr>
            <a:normAutofit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active"sıralaması</a:t>
            </a:r>
            <a:r>
              <a:rPr lang="tr-TR" dirty="0"/>
              <a:t> yapılmalıdır.</a:t>
            </a:r>
          </a:p>
          <a:p>
            <a:r>
              <a:rPr lang="tr-TR" b="1" dirty="0"/>
              <a:t>:</a:t>
            </a:r>
            <a:r>
              <a:rPr lang="tr-TR" b="1" dirty="0" err="1"/>
              <a:t>hover</a:t>
            </a:r>
            <a:r>
              <a:rPr lang="tr-TR" b="1" dirty="0"/>
              <a:t> </a:t>
            </a:r>
            <a:r>
              <a:rPr lang="tr-TR" dirty="0"/>
              <a:t>: Bir elementin üzerine farenin imleci geldiğinde yapılacak tanımlama için kullanılır.:</a:t>
            </a:r>
            <a:r>
              <a:rPr lang="tr-TR" dirty="0" err="1"/>
              <a:t>active</a:t>
            </a:r>
            <a:r>
              <a:rPr lang="tr-TR" dirty="0"/>
              <a:t> </a:t>
            </a:r>
          </a:p>
          <a:p>
            <a:r>
              <a:rPr lang="tr-TR" b="1" dirty="0"/>
              <a:t>: </a:t>
            </a:r>
            <a:r>
              <a:rPr lang="tr-TR" b="1" dirty="0" err="1"/>
              <a:t>active</a:t>
            </a:r>
            <a:r>
              <a:rPr lang="tr-TR" b="1" dirty="0"/>
              <a:t> </a:t>
            </a:r>
            <a:r>
              <a:rPr lang="tr-TR" dirty="0"/>
              <a:t>olan elemente stil atamak için kullanılır.</a:t>
            </a:r>
          </a:p>
          <a:p>
            <a:r>
              <a:rPr lang="tr-TR" b="1" dirty="0"/>
              <a:t>:</a:t>
            </a:r>
            <a:r>
              <a:rPr lang="tr-TR" b="1" dirty="0" err="1"/>
              <a:t>focus</a:t>
            </a:r>
            <a:r>
              <a:rPr lang="tr-TR" b="1" dirty="0"/>
              <a:t> : </a:t>
            </a:r>
            <a:r>
              <a:rPr lang="tr-TR" dirty="0"/>
              <a:t>Odaklanan elemente stil </a:t>
            </a:r>
            <a:r>
              <a:rPr lang="tr-TR" dirty="0" err="1"/>
              <a:t>tanımlası</a:t>
            </a:r>
            <a:r>
              <a:rPr lang="tr-TR" dirty="0"/>
              <a:t> yapmak için </a:t>
            </a:r>
            <a:r>
              <a:rPr lang="tr-TR" dirty="0" err="1"/>
              <a:t>kullanılır.Örnekler</a:t>
            </a:r>
            <a:r>
              <a:rPr lang="tr-TR" dirty="0"/>
              <a:t> </a:t>
            </a:r>
            <a:r>
              <a:rPr lang="tr-TR" dirty="0" err="1"/>
              <a:t>vericek</a:t>
            </a:r>
            <a:r>
              <a:rPr lang="tr-TR" dirty="0"/>
              <a:t> olursak;</a:t>
            </a:r>
          </a:p>
        </p:txBody>
      </p:sp>
      <p:pic>
        <p:nvPicPr>
          <p:cNvPr id="5" name="Resim 4">
            <a:extLst>
              <a:ext uri="{FF2B5EF4-FFF2-40B4-BE49-F238E27FC236}">
                <a16:creationId xmlns:a16="http://schemas.microsoft.com/office/drawing/2014/main" id="{8B4DD06C-DA2A-22ED-A171-75F23ADB3770}"/>
              </a:ext>
            </a:extLst>
          </p:cNvPr>
          <p:cNvPicPr>
            <a:picLocks noChangeAspect="1"/>
          </p:cNvPicPr>
          <p:nvPr/>
        </p:nvPicPr>
        <p:blipFill>
          <a:blip r:embed="rId2"/>
          <a:stretch>
            <a:fillRect/>
          </a:stretch>
        </p:blipFill>
        <p:spPr>
          <a:xfrm>
            <a:off x="8712894" y="1686023"/>
            <a:ext cx="3407571" cy="4145610"/>
          </a:xfrm>
          <a:prstGeom prst="rect">
            <a:avLst/>
          </a:prstGeom>
        </p:spPr>
      </p:pic>
    </p:spTree>
    <p:extLst>
      <p:ext uri="{BB962C8B-B14F-4D97-AF65-F5344CB8AC3E}">
        <p14:creationId xmlns:p14="http://schemas.microsoft.com/office/powerpoint/2010/main" val="1591397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D8D689-BF9B-2A68-8C90-A39A67576DBB}"/>
              </a:ext>
            </a:extLst>
          </p:cNvPr>
          <p:cNvSpPr>
            <a:spLocks noGrp="1"/>
          </p:cNvSpPr>
          <p:nvPr>
            <p:ph type="title"/>
          </p:nvPr>
        </p:nvSpPr>
        <p:spPr/>
        <p:txBody>
          <a:bodyPr/>
          <a:lstStyle/>
          <a:p>
            <a:r>
              <a:rPr lang="tr-TR" b="1" dirty="0" err="1"/>
              <a:t>Pseudo</a:t>
            </a:r>
            <a:r>
              <a:rPr lang="tr-TR" b="1" dirty="0"/>
              <a:t> Elementleri</a:t>
            </a:r>
          </a:p>
        </p:txBody>
      </p:sp>
      <p:sp>
        <p:nvSpPr>
          <p:cNvPr id="3" name="İçerik Yer Tutucusu 2">
            <a:extLst>
              <a:ext uri="{FF2B5EF4-FFF2-40B4-BE49-F238E27FC236}">
                <a16:creationId xmlns:a16="http://schemas.microsoft.com/office/drawing/2014/main" id="{DD7B7B28-48F0-33D2-E441-960679F6B4D7}"/>
              </a:ext>
            </a:extLst>
          </p:cNvPr>
          <p:cNvSpPr>
            <a:spLocks noGrp="1"/>
          </p:cNvSpPr>
          <p:nvPr>
            <p:ph idx="1"/>
          </p:nvPr>
        </p:nvSpPr>
        <p:spPr/>
        <p:txBody>
          <a:bodyPr>
            <a:normAutofit/>
          </a:bodyPr>
          <a:lstStyle/>
          <a:p>
            <a:r>
              <a:rPr lang="tr-TR" sz="2400" b="1" dirty="0" err="1"/>
              <a:t>pseudo</a:t>
            </a:r>
            <a:r>
              <a:rPr lang="tr-TR" sz="2400" b="1" dirty="0"/>
              <a:t> elementleri </a:t>
            </a:r>
            <a:r>
              <a:rPr lang="tr-TR" sz="2400" dirty="0"/>
              <a:t>ile elemanları da sayfalarda bulunan elemanları seçerken daha detaylı ve değişik bir biçimde seçim yapmamızı sağlayan elemanlardır. En yaygın kullanılan </a:t>
            </a:r>
            <a:r>
              <a:rPr lang="tr-TR" sz="2400" dirty="0" err="1"/>
              <a:t>pseudo</a:t>
            </a:r>
            <a:r>
              <a:rPr lang="tr-TR" sz="2400" dirty="0"/>
              <a:t> elementlerinden </a:t>
            </a:r>
            <a:r>
              <a:rPr lang="tr-TR" sz="2400" dirty="0" err="1"/>
              <a:t>bikaç</a:t>
            </a:r>
            <a:r>
              <a:rPr lang="tr-TR" sz="2400" dirty="0"/>
              <a:t> tanesini paylaşmak gerekirse;</a:t>
            </a:r>
          </a:p>
          <a:p>
            <a:r>
              <a:rPr lang="tr-TR" sz="2400" b="1" dirty="0" err="1"/>
              <a:t>first-letter</a:t>
            </a:r>
            <a:r>
              <a:rPr lang="tr-TR" sz="2400" dirty="0"/>
              <a:t> ile sayfamızda bulunan bir elemanın ilk harfini seçerek, sadece ilk harfi biçimlendirmemize yarayan işimizi çok kolaylaştıran bir özelliktir.</a:t>
            </a:r>
          </a:p>
          <a:p>
            <a:pPr marL="0" indent="0">
              <a:buNone/>
            </a:pPr>
            <a:r>
              <a:rPr lang="tr-TR" sz="2400" dirty="0"/>
              <a:t>	</a:t>
            </a:r>
            <a:r>
              <a:rPr lang="tr-TR" sz="2400" dirty="0" err="1"/>
              <a:t>div:first-letter</a:t>
            </a:r>
            <a:r>
              <a:rPr lang="tr-TR" sz="2400" dirty="0"/>
              <a:t> {</a:t>
            </a:r>
          </a:p>
          <a:p>
            <a:pPr marL="0" indent="0">
              <a:buNone/>
            </a:pPr>
            <a:r>
              <a:rPr lang="tr-TR" sz="2400" dirty="0"/>
              <a:t>    	 </a:t>
            </a:r>
            <a:r>
              <a:rPr lang="tr-TR" sz="2400" dirty="0" err="1"/>
              <a:t>font-weight:bold</a:t>
            </a:r>
            <a:r>
              <a:rPr lang="tr-TR" sz="2400" dirty="0"/>
              <a:t>;</a:t>
            </a:r>
          </a:p>
          <a:p>
            <a:pPr marL="0" indent="0">
              <a:buNone/>
            </a:pPr>
            <a:r>
              <a:rPr lang="tr-TR" sz="2400" dirty="0"/>
              <a:t>	}</a:t>
            </a:r>
          </a:p>
          <a:p>
            <a:pPr marL="0" indent="0">
              <a:buNone/>
            </a:pPr>
            <a:endParaRPr lang="tr-TR" sz="2400" dirty="0"/>
          </a:p>
          <a:p>
            <a:endParaRPr lang="tr-TR" sz="2400" dirty="0"/>
          </a:p>
        </p:txBody>
      </p:sp>
    </p:spTree>
    <p:extLst>
      <p:ext uri="{BB962C8B-B14F-4D97-AF65-F5344CB8AC3E}">
        <p14:creationId xmlns:p14="http://schemas.microsoft.com/office/powerpoint/2010/main" val="126728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AC2511-99F3-B83E-D330-8EE83D6FDF5C}"/>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AA284CB7-4C70-938A-4604-5F04E4CDBCBF}"/>
              </a:ext>
            </a:extLst>
          </p:cNvPr>
          <p:cNvSpPr>
            <a:spLocks noGrp="1"/>
          </p:cNvSpPr>
          <p:nvPr>
            <p:ph idx="1"/>
          </p:nvPr>
        </p:nvSpPr>
        <p:spPr>
          <a:xfrm>
            <a:off x="838200" y="1825625"/>
            <a:ext cx="6598298" cy="4351338"/>
          </a:xfrm>
        </p:spPr>
        <p:txBody>
          <a:bodyPr/>
          <a:lstStyle/>
          <a:p>
            <a:r>
              <a:rPr lang="tr-TR" sz="2400" dirty="0"/>
              <a:t>Protokol ( </a:t>
            </a:r>
            <a:r>
              <a:rPr lang="tr-TR" sz="2400" dirty="0" err="1"/>
              <a:t>https</a:t>
            </a:r>
            <a:r>
              <a:rPr lang="tr-TR" sz="2400" dirty="0"/>
              <a:t>, </a:t>
            </a:r>
            <a:r>
              <a:rPr lang="tr-TR" sz="2400" dirty="0" err="1"/>
              <a:t>ftpvb</a:t>
            </a:r>
            <a:r>
              <a:rPr lang="tr-TR" sz="2400" dirty="0"/>
              <a:t>.) Bir alan için mevcutsa veya ima edilmişse, buna bir URI olmasına rağmen buna bir URL demelisiniz.</a:t>
            </a:r>
          </a:p>
          <a:p>
            <a:endParaRPr lang="tr-TR" sz="2400" dirty="0"/>
          </a:p>
          <a:p>
            <a:r>
              <a:rPr lang="tr-TR" sz="2400" dirty="0"/>
              <a:t>Temel olarak, “URL” bir erişim yöntemi / konumu sağlayan belirli bir URI türüdür. B</a:t>
            </a:r>
            <a:r>
              <a:rPr lang="sv-SE" sz="2400" dirty="0"/>
              <a:t>elirli bir URI aynı anda hem bir isim hem de konumlandırıcı olabilir.</a:t>
            </a:r>
            <a:endParaRPr lang="tr-TR" sz="2400" dirty="0"/>
          </a:p>
          <a:p>
            <a:endParaRPr lang="tr-TR" sz="2400" dirty="0"/>
          </a:p>
          <a:p>
            <a:r>
              <a:rPr lang="tr-TR" sz="2400" dirty="0"/>
              <a:t>Basitçe söylemek gerekirse, bir URN bir şeyin adıdır ve URL ad ve adrestir.</a:t>
            </a:r>
          </a:p>
          <a:p>
            <a:endParaRPr lang="tr-TR" dirty="0"/>
          </a:p>
        </p:txBody>
      </p:sp>
      <p:pic>
        <p:nvPicPr>
          <p:cNvPr id="5" name="Resim 4">
            <a:extLst>
              <a:ext uri="{FF2B5EF4-FFF2-40B4-BE49-F238E27FC236}">
                <a16:creationId xmlns:a16="http://schemas.microsoft.com/office/drawing/2014/main" id="{D06F602F-8214-B125-BF00-77FC8F20EE44}"/>
              </a:ext>
            </a:extLst>
          </p:cNvPr>
          <p:cNvPicPr>
            <a:picLocks noChangeAspect="1"/>
          </p:cNvPicPr>
          <p:nvPr/>
        </p:nvPicPr>
        <p:blipFill>
          <a:blip r:embed="rId2"/>
          <a:stretch>
            <a:fillRect/>
          </a:stretch>
        </p:blipFill>
        <p:spPr>
          <a:xfrm>
            <a:off x="7436498" y="1690688"/>
            <a:ext cx="4551123" cy="4038663"/>
          </a:xfrm>
          <a:prstGeom prst="rect">
            <a:avLst/>
          </a:prstGeom>
        </p:spPr>
      </p:pic>
    </p:spTree>
    <p:extLst>
      <p:ext uri="{BB962C8B-B14F-4D97-AF65-F5344CB8AC3E}">
        <p14:creationId xmlns:p14="http://schemas.microsoft.com/office/powerpoint/2010/main" val="1371119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ED0D42-088C-0247-363A-09EC73164C43}"/>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p>
        </p:txBody>
      </p:sp>
      <p:sp>
        <p:nvSpPr>
          <p:cNvPr id="3" name="İçerik Yer Tutucusu 2">
            <a:extLst>
              <a:ext uri="{FF2B5EF4-FFF2-40B4-BE49-F238E27FC236}">
                <a16:creationId xmlns:a16="http://schemas.microsoft.com/office/drawing/2014/main" id="{A37CBFA6-555A-173E-AB87-3E60575E2059}"/>
              </a:ext>
            </a:extLst>
          </p:cNvPr>
          <p:cNvSpPr>
            <a:spLocks noGrp="1"/>
          </p:cNvSpPr>
          <p:nvPr>
            <p:ph idx="1"/>
          </p:nvPr>
        </p:nvSpPr>
        <p:spPr/>
        <p:txBody>
          <a:bodyPr>
            <a:normAutofit/>
          </a:bodyPr>
          <a:lstStyle/>
          <a:p>
            <a:r>
              <a:rPr lang="tr-TR" sz="2400" dirty="0"/>
              <a:t>Bir blok içinde iç içe etiketlerimiz (seçicilerimiz) olmuş olsun bu etiketler aynı seviyede olabilir ya da olmayabilir bunlara erişmek için bir gruplama ile erişebilmemiz mümkün.</a:t>
            </a:r>
          </a:p>
          <a:p>
            <a:r>
              <a:rPr lang="tr-TR" sz="2400" dirty="0"/>
              <a:t> (*)    —&gt; Tüm etiketler </a:t>
            </a:r>
          </a:p>
          <a:p>
            <a:r>
              <a:rPr lang="tr-TR" sz="2400" dirty="0"/>
              <a:t>    (p)    —&gt; Tüm p etiketleri</a:t>
            </a:r>
          </a:p>
          <a:p>
            <a:r>
              <a:rPr lang="tr-TR" sz="2400" dirty="0"/>
              <a:t>    (div p) —&gt; </a:t>
            </a:r>
            <a:r>
              <a:rPr lang="tr-TR" sz="2400" dirty="0" err="1"/>
              <a:t>Div</a:t>
            </a:r>
            <a:r>
              <a:rPr lang="tr-TR" sz="2400" dirty="0"/>
              <a:t> içindeki tüm p etiketleri</a:t>
            </a:r>
          </a:p>
          <a:p>
            <a:r>
              <a:rPr lang="tr-TR" sz="2400" dirty="0"/>
              <a:t>    (</a:t>
            </a:r>
            <a:r>
              <a:rPr lang="tr-TR" sz="2400" dirty="0" err="1"/>
              <a:t>div,p</a:t>
            </a:r>
            <a:r>
              <a:rPr lang="tr-TR" sz="2400" dirty="0"/>
              <a:t>) —&gt; Tüm div ve tüm p etiketleri</a:t>
            </a:r>
          </a:p>
          <a:p>
            <a:r>
              <a:rPr lang="tr-TR" sz="2400" dirty="0"/>
              <a:t>    (div &gt; p) —&gt; Üst etiketi div olan tüm p etiketleri</a:t>
            </a:r>
          </a:p>
          <a:p>
            <a:r>
              <a:rPr lang="tr-TR" sz="2400" dirty="0"/>
              <a:t>    (p ~ div) —&gt; P ile aynı seviyede tüm div etiketleri</a:t>
            </a:r>
          </a:p>
          <a:p>
            <a:r>
              <a:rPr lang="tr-TR" sz="2400" dirty="0"/>
              <a:t>    (p + div) —&gt; P etiketinden sonra gelen aynı seviyedeki div etiketi</a:t>
            </a:r>
          </a:p>
        </p:txBody>
      </p:sp>
    </p:spTree>
    <p:extLst>
      <p:ext uri="{BB962C8B-B14F-4D97-AF65-F5344CB8AC3E}">
        <p14:creationId xmlns:p14="http://schemas.microsoft.com/office/powerpoint/2010/main" val="2127501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658AE9-C02C-3CB1-A669-0D48C5055976}"/>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endParaRPr lang="tr-TR" dirty="0"/>
          </a:p>
        </p:txBody>
      </p:sp>
      <p:pic>
        <p:nvPicPr>
          <p:cNvPr id="5" name="İçerik Yer Tutucusu 4">
            <a:extLst>
              <a:ext uri="{FF2B5EF4-FFF2-40B4-BE49-F238E27FC236}">
                <a16:creationId xmlns:a16="http://schemas.microsoft.com/office/drawing/2014/main" id="{4422CA01-6281-BDD9-20D7-04E915DFFB2E}"/>
              </a:ext>
            </a:extLst>
          </p:cNvPr>
          <p:cNvPicPr>
            <a:picLocks noGrp="1" noChangeAspect="1"/>
          </p:cNvPicPr>
          <p:nvPr>
            <p:ph idx="1"/>
          </p:nvPr>
        </p:nvPicPr>
        <p:blipFill>
          <a:blip r:embed="rId2"/>
          <a:stretch>
            <a:fillRect/>
          </a:stretch>
        </p:blipFill>
        <p:spPr>
          <a:xfrm>
            <a:off x="2049429" y="1690687"/>
            <a:ext cx="8926987" cy="4719443"/>
          </a:xfrm>
        </p:spPr>
      </p:pic>
    </p:spTree>
    <p:extLst>
      <p:ext uri="{BB962C8B-B14F-4D97-AF65-F5344CB8AC3E}">
        <p14:creationId xmlns:p14="http://schemas.microsoft.com/office/powerpoint/2010/main" val="4150964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093FB-BF70-1746-71F4-653C56E520C7}"/>
              </a:ext>
            </a:extLst>
          </p:cNvPr>
          <p:cNvSpPr>
            <a:spLocks noGrp="1"/>
          </p:cNvSpPr>
          <p:nvPr>
            <p:ph type="title"/>
          </p:nvPr>
        </p:nvSpPr>
        <p:spPr/>
        <p:txBody>
          <a:bodyPr/>
          <a:lstStyle/>
          <a:p>
            <a:r>
              <a:rPr lang="tr-TR" b="1" dirty="0"/>
              <a:t>div p{}</a:t>
            </a:r>
          </a:p>
        </p:txBody>
      </p:sp>
      <p:sp>
        <p:nvSpPr>
          <p:cNvPr id="3" name="İçerik Yer Tutucusu 2">
            <a:extLst>
              <a:ext uri="{FF2B5EF4-FFF2-40B4-BE49-F238E27FC236}">
                <a16:creationId xmlns:a16="http://schemas.microsoft.com/office/drawing/2014/main" id="{1F119472-0637-4C1B-FDAE-FD5CE5266A58}"/>
              </a:ext>
            </a:extLst>
          </p:cNvPr>
          <p:cNvSpPr>
            <a:spLocks noGrp="1"/>
          </p:cNvSpPr>
          <p:nvPr>
            <p:ph idx="1"/>
          </p:nvPr>
        </p:nvSpPr>
        <p:spPr>
          <a:xfrm>
            <a:off x="838200" y="1825625"/>
            <a:ext cx="3948404" cy="4351338"/>
          </a:xfrm>
        </p:spPr>
        <p:txBody>
          <a:bodyPr/>
          <a:lstStyle/>
          <a:p>
            <a:endParaRPr lang="tr-TR" dirty="0"/>
          </a:p>
          <a:p>
            <a:endParaRPr lang="tr-TR" dirty="0"/>
          </a:p>
          <a:p>
            <a:r>
              <a:rPr lang="en-US" dirty="0"/>
              <a:t>div p {</a:t>
            </a:r>
          </a:p>
          <a:p>
            <a:r>
              <a:rPr lang="en-US" dirty="0"/>
              <a:t>        font-size: 30px;</a:t>
            </a:r>
          </a:p>
          <a:p>
            <a:r>
              <a:rPr lang="en-US" dirty="0"/>
              <a:t>        color: green;</a:t>
            </a:r>
          </a:p>
          <a:p>
            <a:r>
              <a:rPr lang="en-US" dirty="0"/>
              <a:t>    }</a:t>
            </a:r>
            <a:endParaRPr lang="tr-TR" dirty="0"/>
          </a:p>
          <a:p>
            <a:r>
              <a:rPr lang="tr-TR" dirty="0" err="1"/>
              <a:t>Div</a:t>
            </a:r>
            <a:r>
              <a:rPr lang="tr-TR" dirty="0"/>
              <a:t> içinde olan tüm p </a:t>
            </a:r>
            <a:r>
              <a:rPr lang="tr-TR" dirty="0" err="1"/>
              <a:t>ler</a:t>
            </a:r>
            <a:r>
              <a:rPr lang="tr-TR" dirty="0"/>
              <a:t> değişikliğe uğradı.</a:t>
            </a:r>
          </a:p>
        </p:txBody>
      </p:sp>
      <p:pic>
        <p:nvPicPr>
          <p:cNvPr id="7" name="Resim 6">
            <a:extLst>
              <a:ext uri="{FF2B5EF4-FFF2-40B4-BE49-F238E27FC236}">
                <a16:creationId xmlns:a16="http://schemas.microsoft.com/office/drawing/2014/main" id="{7F0C6C4A-44CC-3A9E-A126-E45CC7C21BC3}"/>
              </a:ext>
            </a:extLst>
          </p:cNvPr>
          <p:cNvPicPr>
            <a:picLocks noChangeAspect="1"/>
          </p:cNvPicPr>
          <p:nvPr/>
        </p:nvPicPr>
        <p:blipFill>
          <a:blip r:embed="rId2"/>
          <a:stretch>
            <a:fillRect/>
          </a:stretch>
        </p:blipFill>
        <p:spPr>
          <a:xfrm>
            <a:off x="4877490" y="1962264"/>
            <a:ext cx="6476310" cy="3374845"/>
          </a:xfrm>
          <a:prstGeom prst="rect">
            <a:avLst/>
          </a:prstGeom>
        </p:spPr>
      </p:pic>
    </p:spTree>
    <p:extLst>
      <p:ext uri="{BB962C8B-B14F-4D97-AF65-F5344CB8AC3E}">
        <p14:creationId xmlns:p14="http://schemas.microsoft.com/office/powerpoint/2010/main" val="3268307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292DDD-E6C9-19A8-2B5D-6FF3F52D9DAB}"/>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90C02CCF-7DD1-CB5E-671F-BC56A4B14EAA}"/>
              </a:ext>
            </a:extLst>
          </p:cNvPr>
          <p:cNvSpPr>
            <a:spLocks noGrp="1"/>
          </p:cNvSpPr>
          <p:nvPr>
            <p:ph idx="1"/>
          </p:nvPr>
        </p:nvSpPr>
        <p:spPr>
          <a:xfrm>
            <a:off x="838200" y="1825625"/>
            <a:ext cx="4722845" cy="4351338"/>
          </a:xfrm>
        </p:spPr>
        <p:txBody>
          <a:bodyPr/>
          <a:lstStyle/>
          <a:p>
            <a:r>
              <a:rPr lang="tr-TR" dirty="0" err="1"/>
              <a:t>div,p</a:t>
            </a:r>
            <a:r>
              <a:rPr lang="tr-TR" dirty="0"/>
              <a:t> {</a:t>
            </a:r>
          </a:p>
          <a:p>
            <a:r>
              <a:rPr lang="tr-TR" dirty="0"/>
              <a:t>        font-size: 30px;</a:t>
            </a:r>
          </a:p>
          <a:p>
            <a:r>
              <a:rPr lang="tr-TR" dirty="0"/>
              <a:t>        </a:t>
            </a:r>
            <a:r>
              <a:rPr lang="tr-TR" dirty="0" err="1"/>
              <a:t>color</a:t>
            </a:r>
            <a:r>
              <a:rPr lang="tr-TR" dirty="0"/>
              <a:t>: </a:t>
            </a:r>
            <a:r>
              <a:rPr lang="tr-TR" dirty="0" err="1"/>
              <a:t>green</a:t>
            </a:r>
            <a:r>
              <a:rPr lang="tr-TR" dirty="0"/>
              <a:t>;</a:t>
            </a:r>
          </a:p>
          <a:p>
            <a:r>
              <a:rPr lang="tr-TR" dirty="0"/>
              <a:t>        </a:t>
            </a:r>
            <a:r>
              <a:rPr lang="tr-TR" dirty="0" err="1"/>
              <a:t>font-family:sans-serif</a:t>
            </a:r>
            <a:r>
              <a:rPr lang="tr-TR" dirty="0"/>
              <a:t>;</a:t>
            </a:r>
          </a:p>
          <a:p>
            <a:r>
              <a:rPr lang="tr-TR" dirty="0"/>
              <a:t>    }</a:t>
            </a:r>
          </a:p>
          <a:p>
            <a:r>
              <a:rPr lang="tr-TR" dirty="0"/>
              <a:t>Şimdi ise sayfada bulunan tüm div ve p seçicilerimize özellik verelim. Burada virgül </a:t>
            </a:r>
            <a:r>
              <a:rPr lang="tr-TR" b="1" dirty="0"/>
              <a:t>ve</a:t>
            </a:r>
            <a:r>
              <a:rPr lang="tr-TR" dirty="0"/>
              <a:t> görevi görmektedir.</a:t>
            </a:r>
          </a:p>
          <a:p>
            <a:endParaRPr lang="tr-TR" dirty="0"/>
          </a:p>
        </p:txBody>
      </p:sp>
      <p:pic>
        <p:nvPicPr>
          <p:cNvPr id="6" name="Resim 5">
            <a:extLst>
              <a:ext uri="{FF2B5EF4-FFF2-40B4-BE49-F238E27FC236}">
                <a16:creationId xmlns:a16="http://schemas.microsoft.com/office/drawing/2014/main" id="{05173909-B124-2550-E382-569B886AF00B}"/>
              </a:ext>
            </a:extLst>
          </p:cNvPr>
          <p:cNvPicPr>
            <a:picLocks noChangeAspect="1"/>
          </p:cNvPicPr>
          <p:nvPr/>
        </p:nvPicPr>
        <p:blipFill>
          <a:blip r:embed="rId2"/>
          <a:stretch>
            <a:fillRect/>
          </a:stretch>
        </p:blipFill>
        <p:spPr>
          <a:xfrm>
            <a:off x="6095999" y="1825624"/>
            <a:ext cx="5820737" cy="3968685"/>
          </a:xfrm>
          <a:prstGeom prst="rect">
            <a:avLst/>
          </a:prstGeom>
        </p:spPr>
      </p:pic>
    </p:spTree>
    <p:extLst>
      <p:ext uri="{BB962C8B-B14F-4D97-AF65-F5344CB8AC3E}">
        <p14:creationId xmlns:p14="http://schemas.microsoft.com/office/powerpoint/2010/main" val="74996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0C5135-5620-74B8-CD54-3885BE2E3571}"/>
              </a:ext>
            </a:extLst>
          </p:cNvPr>
          <p:cNvSpPr>
            <a:spLocks noGrp="1"/>
          </p:cNvSpPr>
          <p:nvPr>
            <p:ph type="title"/>
          </p:nvPr>
        </p:nvSpPr>
        <p:spPr/>
        <p:txBody>
          <a:bodyPr/>
          <a:lstStyle/>
          <a:p>
            <a:r>
              <a:rPr lang="tr-TR" b="1" dirty="0"/>
              <a:t>div&gt;p{}</a:t>
            </a:r>
          </a:p>
        </p:txBody>
      </p:sp>
      <p:sp>
        <p:nvSpPr>
          <p:cNvPr id="3" name="İçerik Yer Tutucusu 2">
            <a:extLst>
              <a:ext uri="{FF2B5EF4-FFF2-40B4-BE49-F238E27FC236}">
                <a16:creationId xmlns:a16="http://schemas.microsoft.com/office/drawing/2014/main" id="{D152FE8A-E51A-446A-31A1-1D92ADD7FE5B}"/>
              </a:ext>
            </a:extLst>
          </p:cNvPr>
          <p:cNvSpPr>
            <a:spLocks noGrp="1"/>
          </p:cNvSpPr>
          <p:nvPr>
            <p:ph idx="1"/>
          </p:nvPr>
        </p:nvSpPr>
        <p:spPr>
          <a:xfrm>
            <a:off x="838200" y="1825625"/>
            <a:ext cx="5257800" cy="4351338"/>
          </a:xfrm>
        </p:spPr>
        <p:txBody>
          <a:bodyPr/>
          <a:lstStyle/>
          <a:p>
            <a:r>
              <a:rPr lang="en-US" dirty="0"/>
              <a:t>div &gt; p {</a:t>
            </a:r>
          </a:p>
          <a:p>
            <a:r>
              <a:rPr lang="en-US" dirty="0"/>
              <a:t>        font-size: 20px;</a:t>
            </a:r>
          </a:p>
          <a:p>
            <a:r>
              <a:rPr lang="en-US" dirty="0"/>
              <a:t>        color: tomato;</a:t>
            </a:r>
          </a:p>
          <a:p>
            <a:r>
              <a:rPr lang="en-US" dirty="0"/>
              <a:t>        </a:t>
            </a:r>
          </a:p>
          <a:p>
            <a:r>
              <a:rPr lang="en-US" dirty="0"/>
              <a:t>    }</a:t>
            </a:r>
            <a:endParaRPr lang="tr-TR" dirty="0"/>
          </a:p>
          <a:p>
            <a:r>
              <a:rPr lang="tr-TR" dirty="0"/>
              <a:t>Üst etiketi div olan tüm p ‘</a:t>
            </a:r>
            <a:r>
              <a:rPr lang="tr-TR" dirty="0" err="1"/>
              <a:t>ler</a:t>
            </a:r>
            <a:r>
              <a:rPr lang="tr-TR" dirty="0"/>
              <a:t> </a:t>
            </a:r>
            <a:r>
              <a:rPr lang="tr-TR" dirty="0" err="1"/>
              <a:t>etkilenir.En</a:t>
            </a:r>
            <a:r>
              <a:rPr lang="tr-TR" dirty="0"/>
              <a:t> üstteki p etiketimiz etkilenmeyecektir</a:t>
            </a:r>
          </a:p>
          <a:p>
            <a:pPr marL="0" indent="0">
              <a:buNone/>
            </a:pPr>
            <a:endParaRPr lang="tr-TR" dirty="0"/>
          </a:p>
        </p:txBody>
      </p:sp>
      <p:pic>
        <p:nvPicPr>
          <p:cNvPr id="6" name="Resim 5">
            <a:extLst>
              <a:ext uri="{FF2B5EF4-FFF2-40B4-BE49-F238E27FC236}">
                <a16:creationId xmlns:a16="http://schemas.microsoft.com/office/drawing/2014/main" id="{44D17AE1-99C1-AA9D-EAC5-01713441A741}"/>
              </a:ext>
            </a:extLst>
          </p:cNvPr>
          <p:cNvPicPr>
            <a:picLocks noChangeAspect="1"/>
          </p:cNvPicPr>
          <p:nvPr/>
        </p:nvPicPr>
        <p:blipFill>
          <a:blip r:embed="rId2"/>
          <a:stretch>
            <a:fillRect/>
          </a:stretch>
        </p:blipFill>
        <p:spPr>
          <a:xfrm>
            <a:off x="6096000" y="1825624"/>
            <a:ext cx="5717359" cy="4033999"/>
          </a:xfrm>
          <a:prstGeom prst="rect">
            <a:avLst/>
          </a:prstGeom>
        </p:spPr>
      </p:pic>
    </p:spTree>
    <p:extLst>
      <p:ext uri="{BB962C8B-B14F-4D97-AF65-F5344CB8AC3E}">
        <p14:creationId xmlns:p14="http://schemas.microsoft.com/office/powerpoint/2010/main" val="812393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265DC8-7867-8579-1F31-7E2BCE78D937}"/>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E0AB119A-8048-5509-DF7C-84873B30C6BE}"/>
              </a:ext>
            </a:extLst>
          </p:cNvPr>
          <p:cNvSpPr>
            <a:spLocks noGrp="1"/>
          </p:cNvSpPr>
          <p:nvPr>
            <p:ph idx="1"/>
          </p:nvPr>
        </p:nvSpPr>
        <p:spPr>
          <a:xfrm>
            <a:off x="838200" y="1825625"/>
            <a:ext cx="5257800" cy="4351338"/>
          </a:xfrm>
        </p:spPr>
        <p:txBody>
          <a:bodyPr>
            <a:normAutofit fontScale="92500" lnSpcReduction="10000"/>
          </a:bodyPr>
          <a:lstStyle/>
          <a:p>
            <a:r>
              <a:rPr lang="tr-TR" dirty="0" err="1"/>
              <a:t>p~div</a:t>
            </a:r>
            <a:r>
              <a:rPr lang="tr-TR" dirty="0"/>
              <a:t> {</a:t>
            </a:r>
          </a:p>
          <a:p>
            <a:r>
              <a:rPr lang="tr-TR" dirty="0"/>
              <a:t>        font-size: 20px;</a:t>
            </a:r>
          </a:p>
          <a:p>
            <a:r>
              <a:rPr lang="tr-TR" dirty="0"/>
              <a:t>        </a:t>
            </a:r>
            <a:r>
              <a:rPr lang="tr-TR" dirty="0" err="1"/>
              <a:t>color</a:t>
            </a:r>
            <a:r>
              <a:rPr lang="tr-TR" dirty="0"/>
              <a:t>: </a:t>
            </a:r>
            <a:r>
              <a:rPr lang="tr-TR" dirty="0" err="1"/>
              <a:t>purple</a:t>
            </a:r>
            <a:r>
              <a:rPr lang="tr-TR" dirty="0"/>
              <a:t>;</a:t>
            </a:r>
          </a:p>
          <a:p>
            <a:r>
              <a:rPr lang="tr-TR" dirty="0"/>
              <a:t>        </a:t>
            </a:r>
            <a:r>
              <a:rPr lang="tr-TR" dirty="0" err="1"/>
              <a:t>font-style:italic</a:t>
            </a:r>
            <a:r>
              <a:rPr lang="tr-TR" dirty="0"/>
              <a:t>;</a:t>
            </a:r>
          </a:p>
          <a:p>
            <a:pPr marL="0" indent="0">
              <a:buNone/>
            </a:pPr>
            <a:r>
              <a:rPr lang="tr-TR" dirty="0"/>
              <a:t>}</a:t>
            </a:r>
          </a:p>
          <a:p>
            <a:pPr marL="0" indent="0">
              <a:buNone/>
            </a:pPr>
            <a:r>
              <a:rPr lang="tr-TR" dirty="0"/>
              <a:t> Burada ise p ile aynı seviyede bulunan </a:t>
            </a:r>
            <a:r>
              <a:rPr lang="tr-TR" dirty="0" err="1"/>
              <a:t>div’ler</a:t>
            </a:r>
            <a:r>
              <a:rPr lang="tr-TR" dirty="0"/>
              <a:t> etkilenecektir.</a:t>
            </a:r>
          </a:p>
          <a:p>
            <a:pPr marL="0" indent="0">
              <a:buNone/>
            </a:pPr>
            <a:endParaRPr lang="tr-TR" dirty="0"/>
          </a:p>
          <a:p>
            <a:pPr marL="0" indent="0">
              <a:buNone/>
            </a:pPr>
            <a:r>
              <a:rPr lang="tr-TR" dirty="0"/>
              <a:t>Not: </a:t>
            </a:r>
            <a:r>
              <a:rPr lang="tr-TR" dirty="0" err="1"/>
              <a:t>Tilde</a:t>
            </a:r>
            <a:r>
              <a:rPr lang="tr-TR" dirty="0"/>
              <a:t> ( ~ ) İşareti  alt+0126 ile yapılabilir.</a:t>
            </a:r>
          </a:p>
          <a:p>
            <a:endParaRPr lang="tr-TR" dirty="0"/>
          </a:p>
        </p:txBody>
      </p:sp>
      <p:pic>
        <p:nvPicPr>
          <p:cNvPr id="6" name="Resim 5">
            <a:extLst>
              <a:ext uri="{FF2B5EF4-FFF2-40B4-BE49-F238E27FC236}">
                <a16:creationId xmlns:a16="http://schemas.microsoft.com/office/drawing/2014/main" id="{97DB330B-C119-73AF-587D-99429DAFC455}"/>
              </a:ext>
            </a:extLst>
          </p:cNvPr>
          <p:cNvPicPr>
            <a:picLocks noChangeAspect="1"/>
          </p:cNvPicPr>
          <p:nvPr/>
        </p:nvPicPr>
        <p:blipFill>
          <a:blip r:embed="rId2"/>
          <a:stretch>
            <a:fillRect/>
          </a:stretch>
        </p:blipFill>
        <p:spPr>
          <a:xfrm>
            <a:off x="6096000" y="1690688"/>
            <a:ext cx="5944402" cy="4672790"/>
          </a:xfrm>
          <a:prstGeom prst="rect">
            <a:avLst/>
          </a:prstGeom>
        </p:spPr>
      </p:pic>
    </p:spTree>
    <p:extLst>
      <p:ext uri="{BB962C8B-B14F-4D97-AF65-F5344CB8AC3E}">
        <p14:creationId xmlns:p14="http://schemas.microsoft.com/office/powerpoint/2010/main" val="2649570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CD1AE4-F6CD-4945-9C3C-A9CDE124B2F1}"/>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46FFBA90-8967-61A1-91B0-7E0C8EFAA964}"/>
              </a:ext>
            </a:extLst>
          </p:cNvPr>
          <p:cNvSpPr>
            <a:spLocks noGrp="1"/>
          </p:cNvSpPr>
          <p:nvPr>
            <p:ph idx="1"/>
          </p:nvPr>
        </p:nvSpPr>
        <p:spPr>
          <a:xfrm>
            <a:off x="838200" y="1825625"/>
            <a:ext cx="5257800" cy="4351338"/>
          </a:xfrm>
        </p:spPr>
        <p:txBody>
          <a:bodyPr>
            <a:normAutofit lnSpcReduction="10000"/>
          </a:bodyPr>
          <a:lstStyle/>
          <a:p>
            <a:r>
              <a:rPr lang="tr-TR" dirty="0"/>
              <a:t>p + div {</a:t>
            </a:r>
          </a:p>
          <a:p>
            <a:r>
              <a:rPr lang="tr-TR" dirty="0"/>
              <a:t>        font-size: 20px;</a:t>
            </a:r>
          </a:p>
          <a:p>
            <a:r>
              <a:rPr lang="tr-TR" dirty="0"/>
              <a:t>        </a:t>
            </a:r>
            <a:r>
              <a:rPr lang="tr-TR" dirty="0" err="1"/>
              <a:t>color</a:t>
            </a:r>
            <a:r>
              <a:rPr lang="tr-TR" dirty="0"/>
              <a:t>: </a:t>
            </a:r>
            <a:r>
              <a:rPr lang="tr-TR" dirty="0" err="1"/>
              <a:t>orange</a:t>
            </a:r>
            <a:r>
              <a:rPr lang="tr-TR" dirty="0"/>
              <a:t>;</a:t>
            </a:r>
          </a:p>
          <a:p>
            <a:r>
              <a:rPr lang="tr-TR" dirty="0"/>
              <a:t>    }</a:t>
            </a:r>
          </a:p>
          <a:p>
            <a:r>
              <a:rPr lang="tr-TR" dirty="0"/>
              <a:t>Son olarak göstereceğim grup seçici ise</a:t>
            </a:r>
            <a:r>
              <a:rPr lang="tr-TR" b="1" dirty="0"/>
              <a:t>, p etiketinden sonra gelen ilk div </a:t>
            </a:r>
            <a:r>
              <a:rPr lang="tr-TR" dirty="0"/>
              <a:t>etkilenecektir. Bir önceki örnekte tüm </a:t>
            </a:r>
            <a:r>
              <a:rPr lang="tr-TR" dirty="0" err="1"/>
              <a:t>div’ler</a:t>
            </a:r>
            <a:r>
              <a:rPr lang="tr-TR" dirty="0"/>
              <a:t> etkilendi burada ise ilk div etkilenecektir.</a:t>
            </a:r>
          </a:p>
          <a:p>
            <a:endParaRPr lang="tr-TR" dirty="0"/>
          </a:p>
          <a:p>
            <a:endParaRPr lang="tr-TR" dirty="0"/>
          </a:p>
        </p:txBody>
      </p:sp>
      <p:pic>
        <p:nvPicPr>
          <p:cNvPr id="5" name="Resim 4">
            <a:extLst>
              <a:ext uri="{FF2B5EF4-FFF2-40B4-BE49-F238E27FC236}">
                <a16:creationId xmlns:a16="http://schemas.microsoft.com/office/drawing/2014/main" id="{6DB1051B-5E64-007B-6714-6F562335F88F}"/>
              </a:ext>
            </a:extLst>
          </p:cNvPr>
          <p:cNvPicPr>
            <a:picLocks noChangeAspect="1"/>
          </p:cNvPicPr>
          <p:nvPr/>
        </p:nvPicPr>
        <p:blipFill>
          <a:blip r:embed="rId2"/>
          <a:stretch>
            <a:fillRect/>
          </a:stretch>
        </p:blipFill>
        <p:spPr>
          <a:xfrm>
            <a:off x="6301005" y="1825625"/>
            <a:ext cx="5407176" cy="4351338"/>
          </a:xfrm>
          <a:prstGeom prst="rect">
            <a:avLst/>
          </a:prstGeom>
        </p:spPr>
      </p:pic>
    </p:spTree>
    <p:extLst>
      <p:ext uri="{BB962C8B-B14F-4D97-AF65-F5344CB8AC3E}">
        <p14:creationId xmlns:p14="http://schemas.microsoft.com/office/powerpoint/2010/main" val="3396883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B86E7B-9E32-60A4-0813-EA6119CCA1B6}"/>
              </a:ext>
            </a:extLst>
          </p:cNvPr>
          <p:cNvSpPr>
            <a:spLocks noGrp="1"/>
          </p:cNvSpPr>
          <p:nvPr>
            <p:ph type="title"/>
          </p:nvPr>
        </p:nvSpPr>
        <p:spPr>
          <a:xfrm>
            <a:off x="838200" y="365125"/>
            <a:ext cx="10515600" cy="932733"/>
          </a:xfrm>
        </p:spPr>
        <p:txBody>
          <a:bodyPr>
            <a:normAutofit fontScale="90000"/>
          </a:bodyPr>
          <a:lstStyle/>
          <a:p>
            <a:r>
              <a:rPr lang="tr-TR" b="1" dirty="0" err="1"/>
              <a:t>box-sizing</a:t>
            </a:r>
            <a:r>
              <a:rPr lang="tr-TR" b="1" dirty="0"/>
              <a:t>: </a:t>
            </a:r>
            <a:r>
              <a:rPr lang="tr-TR" b="1" dirty="0" err="1"/>
              <a:t>border-box</a:t>
            </a:r>
            <a:r>
              <a:rPr lang="tr-TR" b="1" dirty="0"/>
              <a:t> ve </a:t>
            </a:r>
            <a:r>
              <a:rPr lang="tr-TR" b="1" dirty="0" err="1"/>
              <a:t>box-sizing</a:t>
            </a:r>
            <a:r>
              <a:rPr lang="tr-TR" b="1" dirty="0"/>
              <a:t>: </a:t>
            </a:r>
            <a:r>
              <a:rPr lang="tr-TR" b="1" dirty="0" err="1"/>
              <a:t>content-box</a:t>
            </a:r>
            <a:r>
              <a:rPr lang="tr-TR" b="1" dirty="0"/>
              <a:t>;</a:t>
            </a:r>
          </a:p>
        </p:txBody>
      </p:sp>
      <p:sp>
        <p:nvSpPr>
          <p:cNvPr id="3" name="İçerik Yer Tutucusu 2">
            <a:extLst>
              <a:ext uri="{FF2B5EF4-FFF2-40B4-BE49-F238E27FC236}">
                <a16:creationId xmlns:a16="http://schemas.microsoft.com/office/drawing/2014/main" id="{C5F72E43-BDCF-3881-E3F3-70D32343CA7F}"/>
              </a:ext>
            </a:extLst>
          </p:cNvPr>
          <p:cNvSpPr>
            <a:spLocks noGrp="1"/>
          </p:cNvSpPr>
          <p:nvPr>
            <p:ph idx="1"/>
          </p:nvPr>
        </p:nvSpPr>
        <p:spPr>
          <a:xfrm>
            <a:off x="838200" y="1234878"/>
            <a:ext cx="10515600" cy="833599"/>
          </a:xfrm>
        </p:spPr>
        <p:txBody>
          <a:bodyPr>
            <a:normAutofit/>
          </a:bodyPr>
          <a:lstStyle/>
          <a:p>
            <a:r>
              <a:rPr lang="tr-TR" sz="2400" dirty="0" err="1"/>
              <a:t>Div’lerimizin</a:t>
            </a:r>
            <a:r>
              <a:rPr lang="tr-TR" sz="2400" dirty="0"/>
              <a:t> sınırlarının dışına çıkmasını engellemek için </a:t>
            </a:r>
            <a:r>
              <a:rPr lang="tr-TR" sz="2400" dirty="0" err="1"/>
              <a:t>box-sizing</a:t>
            </a:r>
            <a:r>
              <a:rPr lang="tr-TR" sz="2400" dirty="0"/>
              <a:t>: </a:t>
            </a:r>
            <a:r>
              <a:rPr lang="tr-TR" sz="2400" dirty="0" err="1"/>
              <a:t>border-box</a:t>
            </a:r>
            <a:r>
              <a:rPr lang="tr-TR" sz="2400" dirty="0"/>
              <a:t> komutunu </a:t>
            </a:r>
            <a:r>
              <a:rPr lang="tr-TR" sz="2400" dirty="0" err="1"/>
              <a:t>kullanırıyoruz</a:t>
            </a:r>
            <a:r>
              <a:rPr lang="tr-TR" sz="2400" dirty="0"/>
              <a:t> buna sebep olan genelde </a:t>
            </a:r>
            <a:r>
              <a:rPr lang="tr-TR" sz="2400" dirty="0" err="1"/>
              <a:t>padding</a:t>
            </a:r>
            <a:r>
              <a:rPr lang="tr-TR" sz="2400" dirty="0"/>
              <a:t> ve </a:t>
            </a:r>
            <a:r>
              <a:rPr lang="tr-TR" sz="2400" dirty="0" err="1"/>
              <a:t>border</a:t>
            </a:r>
            <a:r>
              <a:rPr lang="tr-TR" sz="2400" dirty="0"/>
              <a:t> komutlardır</a:t>
            </a:r>
          </a:p>
        </p:txBody>
      </p:sp>
      <p:pic>
        <p:nvPicPr>
          <p:cNvPr id="5" name="Resim 4">
            <a:extLst>
              <a:ext uri="{FF2B5EF4-FFF2-40B4-BE49-F238E27FC236}">
                <a16:creationId xmlns:a16="http://schemas.microsoft.com/office/drawing/2014/main" id="{84D323A4-540A-2C96-45FD-08CCA3C53DF1}"/>
              </a:ext>
            </a:extLst>
          </p:cNvPr>
          <p:cNvPicPr>
            <a:picLocks noChangeAspect="1"/>
          </p:cNvPicPr>
          <p:nvPr/>
        </p:nvPicPr>
        <p:blipFill>
          <a:blip r:embed="rId2"/>
          <a:stretch>
            <a:fillRect/>
          </a:stretch>
        </p:blipFill>
        <p:spPr>
          <a:xfrm>
            <a:off x="838200" y="2167611"/>
            <a:ext cx="2735054" cy="2286402"/>
          </a:xfrm>
          <a:prstGeom prst="rect">
            <a:avLst/>
          </a:prstGeom>
        </p:spPr>
      </p:pic>
      <p:pic>
        <p:nvPicPr>
          <p:cNvPr id="10" name="Resim 9">
            <a:extLst>
              <a:ext uri="{FF2B5EF4-FFF2-40B4-BE49-F238E27FC236}">
                <a16:creationId xmlns:a16="http://schemas.microsoft.com/office/drawing/2014/main" id="{36F79F4B-6087-F83C-8CA0-AC2F390AE97A}"/>
              </a:ext>
            </a:extLst>
          </p:cNvPr>
          <p:cNvPicPr>
            <a:picLocks noChangeAspect="1"/>
          </p:cNvPicPr>
          <p:nvPr/>
        </p:nvPicPr>
        <p:blipFill>
          <a:blip r:embed="rId3"/>
          <a:stretch>
            <a:fillRect/>
          </a:stretch>
        </p:blipFill>
        <p:spPr>
          <a:xfrm>
            <a:off x="3573254" y="2167611"/>
            <a:ext cx="4587520" cy="2286402"/>
          </a:xfrm>
          <a:prstGeom prst="rect">
            <a:avLst/>
          </a:prstGeom>
        </p:spPr>
      </p:pic>
      <p:pic>
        <p:nvPicPr>
          <p:cNvPr id="12" name="Resim 11">
            <a:extLst>
              <a:ext uri="{FF2B5EF4-FFF2-40B4-BE49-F238E27FC236}">
                <a16:creationId xmlns:a16="http://schemas.microsoft.com/office/drawing/2014/main" id="{9B8CC0EF-BC62-CF15-C59B-C78F6835B8FB}"/>
              </a:ext>
            </a:extLst>
          </p:cNvPr>
          <p:cNvPicPr>
            <a:picLocks noChangeAspect="1"/>
          </p:cNvPicPr>
          <p:nvPr/>
        </p:nvPicPr>
        <p:blipFill>
          <a:blip r:embed="rId4"/>
          <a:stretch>
            <a:fillRect/>
          </a:stretch>
        </p:blipFill>
        <p:spPr>
          <a:xfrm>
            <a:off x="3573254" y="4454013"/>
            <a:ext cx="4587520" cy="1889924"/>
          </a:xfrm>
          <a:prstGeom prst="rect">
            <a:avLst/>
          </a:prstGeom>
        </p:spPr>
      </p:pic>
      <p:pic>
        <p:nvPicPr>
          <p:cNvPr id="14" name="Resim 13">
            <a:extLst>
              <a:ext uri="{FF2B5EF4-FFF2-40B4-BE49-F238E27FC236}">
                <a16:creationId xmlns:a16="http://schemas.microsoft.com/office/drawing/2014/main" id="{8CEE8FE8-EDF7-2FAC-E95D-D803C59D609B}"/>
              </a:ext>
            </a:extLst>
          </p:cNvPr>
          <p:cNvPicPr>
            <a:picLocks noChangeAspect="1"/>
          </p:cNvPicPr>
          <p:nvPr/>
        </p:nvPicPr>
        <p:blipFill>
          <a:blip r:embed="rId5"/>
          <a:stretch>
            <a:fillRect/>
          </a:stretch>
        </p:blipFill>
        <p:spPr>
          <a:xfrm>
            <a:off x="8251459" y="2167610"/>
            <a:ext cx="2980517" cy="3564595"/>
          </a:xfrm>
          <a:prstGeom prst="rect">
            <a:avLst/>
          </a:prstGeom>
        </p:spPr>
      </p:pic>
    </p:spTree>
    <p:extLst>
      <p:ext uri="{BB962C8B-B14F-4D97-AF65-F5344CB8AC3E}">
        <p14:creationId xmlns:p14="http://schemas.microsoft.com/office/powerpoint/2010/main" val="230967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42438-0033-8C24-A39A-2DA4873637B8}"/>
              </a:ext>
            </a:extLst>
          </p:cNvPr>
          <p:cNvSpPr>
            <a:spLocks noGrp="1"/>
          </p:cNvSpPr>
          <p:nvPr>
            <p:ph type="title"/>
          </p:nvPr>
        </p:nvSpPr>
        <p:spPr/>
        <p:txBody>
          <a:bodyPr/>
          <a:lstStyle/>
          <a:p>
            <a:r>
              <a:rPr lang="tr-TR" dirty="0"/>
              <a:t>1.Soru</a:t>
            </a:r>
          </a:p>
        </p:txBody>
      </p:sp>
      <p:sp>
        <p:nvSpPr>
          <p:cNvPr id="3" name="İçerik Yer Tutucusu 2">
            <a:extLst>
              <a:ext uri="{FF2B5EF4-FFF2-40B4-BE49-F238E27FC236}">
                <a16:creationId xmlns:a16="http://schemas.microsoft.com/office/drawing/2014/main" id="{ADD80F23-542B-BAB1-1142-525ED3187AA1}"/>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1126C915-E118-5F81-E364-A138218A0B38}"/>
              </a:ext>
            </a:extLst>
          </p:cNvPr>
          <p:cNvPicPr>
            <a:picLocks noChangeAspect="1"/>
          </p:cNvPicPr>
          <p:nvPr/>
        </p:nvPicPr>
        <p:blipFill>
          <a:blip r:embed="rId2"/>
          <a:stretch>
            <a:fillRect/>
          </a:stretch>
        </p:blipFill>
        <p:spPr>
          <a:xfrm>
            <a:off x="838200" y="1825625"/>
            <a:ext cx="9210869" cy="3862153"/>
          </a:xfrm>
          <a:prstGeom prst="rect">
            <a:avLst/>
          </a:prstGeom>
        </p:spPr>
      </p:pic>
    </p:spTree>
    <p:extLst>
      <p:ext uri="{BB962C8B-B14F-4D97-AF65-F5344CB8AC3E}">
        <p14:creationId xmlns:p14="http://schemas.microsoft.com/office/powerpoint/2010/main" val="2720623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922692-F9C8-34BE-3F07-DA0E156A3030}"/>
              </a:ext>
            </a:extLst>
          </p:cNvPr>
          <p:cNvSpPr>
            <a:spLocks noGrp="1"/>
          </p:cNvSpPr>
          <p:nvPr>
            <p:ph type="title"/>
          </p:nvPr>
        </p:nvSpPr>
        <p:spPr/>
        <p:txBody>
          <a:bodyPr/>
          <a:lstStyle/>
          <a:p>
            <a:r>
              <a:rPr lang="tr-TR" dirty="0"/>
              <a:t>1.Yanıt</a:t>
            </a:r>
          </a:p>
        </p:txBody>
      </p:sp>
      <p:pic>
        <p:nvPicPr>
          <p:cNvPr id="6" name="İçerik Yer Tutucusu 5">
            <a:extLst>
              <a:ext uri="{FF2B5EF4-FFF2-40B4-BE49-F238E27FC236}">
                <a16:creationId xmlns:a16="http://schemas.microsoft.com/office/drawing/2014/main" id="{C5A59034-4095-E4FF-D12B-56A5F7B63096}"/>
              </a:ext>
            </a:extLst>
          </p:cNvPr>
          <p:cNvPicPr>
            <a:picLocks noGrp="1" noChangeAspect="1"/>
          </p:cNvPicPr>
          <p:nvPr>
            <p:ph idx="1"/>
          </p:nvPr>
        </p:nvPicPr>
        <p:blipFill>
          <a:blip r:embed="rId2"/>
          <a:stretch>
            <a:fillRect/>
          </a:stretch>
        </p:blipFill>
        <p:spPr>
          <a:xfrm>
            <a:off x="1558085" y="1825625"/>
            <a:ext cx="9734744" cy="4667250"/>
          </a:xfrm>
        </p:spPr>
      </p:pic>
    </p:spTree>
    <p:extLst>
      <p:ext uri="{BB962C8B-B14F-4D97-AF65-F5344CB8AC3E}">
        <p14:creationId xmlns:p14="http://schemas.microsoft.com/office/powerpoint/2010/main" val="393143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0D6B32-1A02-1F90-08C0-61D96857686B}"/>
              </a:ext>
            </a:extLst>
          </p:cNvPr>
          <p:cNvSpPr>
            <a:spLocks noGrp="1"/>
          </p:cNvSpPr>
          <p:nvPr>
            <p:ph type="title"/>
          </p:nvPr>
        </p:nvSpPr>
        <p:spPr/>
        <p:txBody>
          <a:bodyPr/>
          <a:lstStyle/>
          <a:p>
            <a:r>
              <a:rPr lang="tr-TR" b="1" dirty="0"/>
              <a:t>HTTP yapısı nedir? </a:t>
            </a:r>
          </a:p>
        </p:txBody>
      </p:sp>
      <p:sp>
        <p:nvSpPr>
          <p:cNvPr id="3" name="İçerik Yer Tutucusu 2">
            <a:extLst>
              <a:ext uri="{FF2B5EF4-FFF2-40B4-BE49-F238E27FC236}">
                <a16:creationId xmlns:a16="http://schemas.microsoft.com/office/drawing/2014/main" id="{6DF5E80C-9B2A-AD46-0E33-CA26897C9917}"/>
              </a:ext>
            </a:extLst>
          </p:cNvPr>
          <p:cNvSpPr>
            <a:spLocks noGrp="1"/>
          </p:cNvSpPr>
          <p:nvPr>
            <p:ph idx="1"/>
          </p:nvPr>
        </p:nvSpPr>
        <p:spPr/>
        <p:txBody>
          <a:bodyPr>
            <a:normAutofit/>
          </a:bodyPr>
          <a:lstStyle/>
          <a:p>
            <a:r>
              <a:rPr lang="tr-TR" sz="2400" dirty="0"/>
              <a:t>“</a:t>
            </a:r>
            <a:r>
              <a:rPr lang="tr-TR" sz="2400" b="1" dirty="0"/>
              <a:t>HTTP</a:t>
            </a:r>
            <a:r>
              <a:rPr lang="tr-TR" sz="2400" dirty="0"/>
              <a:t>”, bilginin sunucudan kullanıcıya nasıl ve ne şekilde aktarılacağını gösteren protokoldür. Açılımı “</a:t>
            </a:r>
            <a:r>
              <a:rPr lang="tr-TR" sz="2400" b="1" dirty="0" err="1"/>
              <a:t>Hyper</a:t>
            </a:r>
            <a:r>
              <a:rPr lang="tr-TR" sz="2400" b="1" dirty="0"/>
              <a:t> </a:t>
            </a:r>
            <a:r>
              <a:rPr lang="tr-TR" sz="2400" b="1" dirty="0" err="1"/>
              <a:t>Text</a:t>
            </a:r>
            <a:r>
              <a:rPr lang="tr-TR" sz="2400" b="1" dirty="0"/>
              <a:t> Transfer Protocol</a:t>
            </a:r>
            <a:r>
              <a:rPr lang="tr-TR" sz="2400" dirty="0"/>
              <a:t>” olan bu kavram dilimizde “</a:t>
            </a:r>
            <a:r>
              <a:rPr lang="tr-TR" sz="2400" b="1" dirty="0"/>
              <a:t>Üstün Metin Transfer Protokolü</a:t>
            </a:r>
            <a:r>
              <a:rPr lang="tr-TR" sz="2400" dirty="0"/>
              <a:t>” olarak biliniyor. İnternet kullanıcıları bunu aktif olarak kullanmasa da otomatik olarak arama çubuğu bu protokolü koyar.</a:t>
            </a:r>
          </a:p>
          <a:p>
            <a:r>
              <a:rPr lang="tr-TR" sz="2400" dirty="0"/>
              <a:t>Aslında en basit haliyle web sayfalarının görüntülenmesini sağlayan protokoldür. HTTP, kullanıcının bilgisayarı ve sunucu(server) arasındaki veri alışverişinin kurallarını belirler. Bu protokolü kullanmak için tarayıcı kullanılır. Google </a:t>
            </a:r>
            <a:r>
              <a:rPr lang="tr-TR" sz="2400" dirty="0" err="1"/>
              <a:t>Chrome</a:t>
            </a:r>
            <a:r>
              <a:rPr lang="tr-TR" sz="2400" dirty="0"/>
              <a:t>, </a:t>
            </a:r>
            <a:r>
              <a:rPr lang="tr-TR" sz="2400" dirty="0" err="1"/>
              <a:t>Mozilla</a:t>
            </a:r>
            <a:r>
              <a:rPr lang="tr-TR" sz="2400" dirty="0"/>
              <a:t> </a:t>
            </a:r>
            <a:r>
              <a:rPr lang="tr-TR" sz="2400" dirty="0" err="1"/>
              <a:t>Firefox</a:t>
            </a:r>
            <a:r>
              <a:rPr lang="tr-TR" sz="2400"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sz="2400" dirty="0"/>
          </a:p>
          <a:p>
            <a:endParaRPr lang="tr-TR" sz="2400" dirty="0"/>
          </a:p>
        </p:txBody>
      </p:sp>
    </p:spTree>
    <p:extLst>
      <p:ext uri="{BB962C8B-B14F-4D97-AF65-F5344CB8AC3E}">
        <p14:creationId xmlns:p14="http://schemas.microsoft.com/office/powerpoint/2010/main" val="35241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F4BC9-9359-5474-482D-0A9D8ED26F81}"/>
              </a:ext>
            </a:extLst>
          </p:cNvPr>
          <p:cNvSpPr>
            <a:spLocks noGrp="1"/>
          </p:cNvSpPr>
          <p:nvPr>
            <p:ph type="title"/>
          </p:nvPr>
        </p:nvSpPr>
        <p:spPr/>
        <p:txBody>
          <a:bodyPr/>
          <a:lstStyle/>
          <a:p>
            <a:r>
              <a:rPr lang="tr-TR" b="1" dirty="0"/>
              <a:t>2.Soru</a:t>
            </a:r>
          </a:p>
        </p:txBody>
      </p:sp>
      <p:pic>
        <p:nvPicPr>
          <p:cNvPr id="5" name="İçerik Yer Tutucusu 4">
            <a:extLst>
              <a:ext uri="{FF2B5EF4-FFF2-40B4-BE49-F238E27FC236}">
                <a16:creationId xmlns:a16="http://schemas.microsoft.com/office/drawing/2014/main" id="{B6788E05-E73A-1CD7-9950-505B294D12FE}"/>
              </a:ext>
            </a:extLst>
          </p:cNvPr>
          <p:cNvPicPr>
            <a:picLocks noGrp="1" noChangeAspect="1"/>
          </p:cNvPicPr>
          <p:nvPr>
            <p:ph idx="1"/>
          </p:nvPr>
        </p:nvPicPr>
        <p:blipFill>
          <a:blip r:embed="rId2"/>
          <a:stretch>
            <a:fillRect/>
          </a:stretch>
        </p:blipFill>
        <p:spPr>
          <a:xfrm>
            <a:off x="2442609" y="1833469"/>
            <a:ext cx="7306781" cy="3704687"/>
          </a:xfrm>
        </p:spPr>
      </p:pic>
    </p:spTree>
    <p:extLst>
      <p:ext uri="{BB962C8B-B14F-4D97-AF65-F5344CB8AC3E}">
        <p14:creationId xmlns:p14="http://schemas.microsoft.com/office/powerpoint/2010/main" val="1416360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FF1CFD-CC3F-8C03-4CEA-D9F19CC8DAE2}"/>
              </a:ext>
            </a:extLst>
          </p:cNvPr>
          <p:cNvSpPr>
            <a:spLocks noGrp="1"/>
          </p:cNvSpPr>
          <p:nvPr>
            <p:ph type="title"/>
          </p:nvPr>
        </p:nvSpPr>
        <p:spPr/>
        <p:txBody>
          <a:bodyPr/>
          <a:lstStyle/>
          <a:p>
            <a:r>
              <a:rPr lang="tr-TR" b="1" dirty="0"/>
              <a:t>2.Yanit</a:t>
            </a:r>
          </a:p>
        </p:txBody>
      </p:sp>
      <p:pic>
        <p:nvPicPr>
          <p:cNvPr id="7" name="İçerik Yer Tutucusu 6">
            <a:extLst>
              <a:ext uri="{FF2B5EF4-FFF2-40B4-BE49-F238E27FC236}">
                <a16:creationId xmlns:a16="http://schemas.microsoft.com/office/drawing/2014/main" id="{D2BA3832-9C74-E859-3369-A7BEE312F828}"/>
              </a:ext>
            </a:extLst>
          </p:cNvPr>
          <p:cNvPicPr>
            <a:picLocks noGrp="1" noChangeAspect="1"/>
          </p:cNvPicPr>
          <p:nvPr>
            <p:ph idx="1"/>
          </p:nvPr>
        </p:nvPicPr>
        <p:blipFill>
          <a:blip r:embed="rId2"/>
          <a:stretch>
            <a:fillRect/>
          </a:stretch>
        </p:blipFill>
        <p:spPr>
          <a:xfrm>
            <a:off x="1993144" y="1825625"/>
            <a:ext cx="8205711" cy="4351338"/>
          </a:xfrm>
        </p:spPr>
      </p:pic>
    </p:spTree>
    <p:extLst>
      <p:ext uri="{BB962C8B-B14F-4D97-AF65-F5344CB8AC3E}">
        <p14:creationId xmlns:p14="http://schemas.microsoft.com/office/powerpoint/2010/main" val="1283171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464A59-FCA8-8DF2-F37F-75FBC4819E4C}"/>
              </a:ext>
            </a:extLst>
          </p:cNvPr>
          <p:cNvSpPr>
            <a:spLocks noGrp="1"/>
          </p:cNvSpPr>
          <p:nvPr>
            <p:ph type="title"/>
          </p:nvPr>
        </p:nvSpPr>
        <p:spPr/>
        <p:txBody>
          <a:bodyPr/>
          <a:lstStyle/>
          <a:p>
            <a:r>
              <a:rPr lang="tr-TR" b="1" dirty="0" err="1"/>
              <a:t>Integritiy</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6BC994F7-9950-0534-A5FA-4D61907A3BF4}"/>
              </a:ext>
            </a:extLst>
          </p:cNvPr>
          <p:cNvSpPr>
            <a:spLocks noGrp="1"/>
          </p:cNvSpPr>
          <p:nvPr>
            <p:ph idx="1"/>
          </p:nvPr>
        </p:nvSpPr>
        <p:spPr/>
        <p:txBody>
          <a:bodyPr>
            <a:normAutofit/>
          </a:bodyPr>
          <a:lstStyle/>
          <a:p>
            <a:r>
              <a:rPr lang="tr-TR" sz="2400" dirty="0"/>
              <a:t>Data kaynağından uygun doğrulamaya yardımcı olur.  CDN server </a:t>
            </a:r>
            <a:r>
              <a:rPr lang="tr-TR" sz="2400" dirty="0" err="1"/>
              <a:t>ında</a:t>
            </a:r>
            <a:r>
              <a:rPr lang="tr-TR" sz="2400" dirty="0"/>
              <a:t> yer alan kaynak dosyası tarafından istenilen miktarda doğru dosya kaynağında ki numaraların browser ile doğrulanmasına izin verir.</a:t>
            </a:r>
          </a:p>
          <a:p>
            <a:r>
              <a:rPr lang="tr-TR" sz="2400" dirty="0"/>
              <a:t>Biraz daha derine inersek, bu kaynağın şifrelenmiş </a:t>
            </a:r>
            <a:r>
              <a:rPr lang="tr-TR" sz="2400" dirty="0" err="1"/>
              <a:t>hash</a:t>
            </a:r>
            <a:r>
              <a:rPr lang="tr-TR" sz="2400" dirty="0"/>
              <a:t> kodu ve tarayıcıda önceden tanımlanmış bir değere uygunluğunun kontrol edilmesi durumunda - kod yürütülür ve kullanıcı isteği başarıyla işlenir.</a:t>
            </a:r>
          </a:p>
        </p:txBody>
      </p:sp>
    </p:spTree>
    <p:extLst>
      <p:ext uri="{BB962C8B-B14F-4D97-AF65-F5344CB8AC3E}">
        <p14:creationId xmlns:p14="http://schemas.microsoft.com/office/powerpoint/2010/main" val="2171218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D0EA93-602F-552B-E081-B2B6C7FFB104}"/>
              </a:ext>
            </a:extLst>
          </p:cNvPr>
          <p:cNvSpPr>
            <a:spLocks noGrp="1"/>
          </p:cNvSpPr>
          <p:nvPr>
            <p:ph type="title"/>
          </p:nvPr>
        </p:nvSpPr>
        <p:spPr/>
        <p:txBody>
          <a:bodyPr/>
          <a:lstStyle/>
          <a:p>
            <a:r>
              <a:rPr lang="tr-TR" b="1" dirty="0" err="1"/>
              <a:t>Crossorigin</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F3BC63B9-6E68-A6CB-753B-C86FE7078BF0}"/>
              </a:ext>
            </a:extLst>
          </p:cNvPr>
          <p:cNvSpPr>
            <a:spLocks noGrp="1"/>
          </p:cNvSpPr>
          <p:nvPr>
            <p:ph idx="1"/>
          </p:nvPr>
        </p:nvSpPr>
        <p:spPr/>
        <p:txBody>
          <a:bodyPr/>
          <a:lstStyle/>
          <a:p>
            <a:r>
              <a:rPr lang="tr-TR" dirty="0" err="1"/>
              <a:t>Crossorigin</a:t>
            </a:r>
            <a:r>
              <a:rPr lang="tr-TR" dirty="0"/>
              <a:t> </a:t>
            </a:r>
            <a:r>
              <a:rPr lang="tr-TR" dirty="0" err="1"/>
              <a:t>attribute</a:t>
            </a:r>
            <a:r>
              <a:rPr lang="tr-TR" dirty="0"/>
              <a:t>, geliştiricilerin CDN performans oranlarını optimize etmelerine ve aynı zamanda web sitesi kodunu kötü amaçlı komut dosyalarından korumalarına yardımcı olur.</a:t>
            </a:r>
          </a:p>
          <a:p>
            <a:r>
              <a:rPr lang="tr-TR" dirty="0"/>
              <a:t>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siteyi belirli bir CDN sunucusuna ilk yüklediğinizde, ağ dolandırıcılarının adresleri kolayca değiştirebileceği kullanıcı verilerinin sızmasını önler</a:t>
            </a:r>
          </a:p>
        </p:txBody>
      </p:sp>
    </p:spTree>
    <p:extLst>
      <p:ext uri="{BB962C8B-B14F-4D97-AF65-F5344CB8AC3E}">
        <p14:creationId xmlns:p14="http://schemas.microsoft.com/office/powerpoint/2010/main" val="1814208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827A7-9E8F-B760-6A86-010D799E7298}"/>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28D0345D-F44D-8343-0E39-D5987C1A5708}"/>
              </a:ext>
            </a:extLst>
          </p:cNvPr>
          <p:cNvPicPr>
            <a:picLocks noGrp="1" noChangeAspect="1"/>
          </p:cNvPicPr>
          <p:nvPr>
            <p:ph idx="1"/>
          </p:nvPr>
        </p:nvPicPr>
        <p:blipFill>
          <a:blip r:embed="rId2"/>
          <a:stretch>
            <a:fillRect/>
          </a:stretch>
        </p:blipFill>
        <p:spPr>
          <a:xfrm>
            <a:off x="1467153" y="2034073"/>
            <a:ext cx="9257694" cy="3714507"/>
          </a:xfrm>
        </p:spPr>
      </p:pic>
    </p:spTree>
    <p:extLst>
      <p:ext uri="{BB962C8B-B14F-4D97-AF65-F5344CB8AC3E}">
        <p14:creationId xmlns:p14="http://schemas.microsoft.com/office/powerpoint/2010/main" val="3452710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FFA039-12C9-3C47-F091-23A479BA222B}"/>
              </a:ext>
            </a:extLst>
          </p:cNvPr>
          <p:cNvSpPr>
            <a:spLocks noGrp="1"/>
          </p:cNvSpPr>
          <p:nvPr>
            <p:ph type="title"/>
          </p:nvPr>
        </p:nvSpPr>
        <p:spPr/>
        <p:txBody>
          <a:bodyPr/>
          <a:lstStyle/>
          <a:p>
            <a:r>
              <a:rPr lang="tr-TR" b="1" dirty="0"/>
              <a:t>Yanıt:1</a:t>
            </a:r>
          </a:p>
        </p:txBody>
      </p:sp>
      <p:pic>
        <p:nvPicPr>
          <p:cNvPr id="15" name="İçerik Yer Tutucusu 14">
            <a:extLst>
              <a:ext uri="{FF2B5EF4-FFF2-40B4-BE49-F238E27FC236}">
                <a16:creationId xmlns:a16="http://schemas.microsoft.com/office/drawing/2014/main" id="{A0345B01-C6CE-8AE5-9CED-1F698AB68EA6}"/>
              </a:ext>
            </a:extLst>
          </p:cNvPr>
          <p:cNvPicPr>
            <a:picLocks noGrp="1" noChangeAspect="1"/>
          </p:cNvPicPr>
          <p:nvPr>
            <p:ph idx="1"/>
          </p:nvPr>
        </p:nvPicPr>
        <p:blipFill>
          <a:blip r:embed="rId2"/>
          <a:stretch>
            <a:fillRect/>
          </a:stretch>
        </p:blipFill>
        <p:spPr>
          <a:xfrm>
            <a:off x="2413300" y="1382189"/>
            <a:ext cx="7365400" cy="5110686"/>
          </a:xfrm>
        </p:spPr>
      </p:pic>
    </p:spTree>
    <p:extLst>
      <p:ext uri="{BB962C8B-B14F-4D97-AF65-F5344CB8AC3E}">
        <p14:creationId xmlns:p14="http://schemas.microsoft.com/office/powerpoint/2010/main" val="3132869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B3F5AA-CE99-6A67-ADAA-6FA0F24C31A2}"/>
              </a:ext>
            </a:extLst>
          </p:cNvPr>
          <p:cNvSpPr>
            <a:spLocks noGrp="1"/>
          </p:cNvSpPr>
          <p:nvPr>
            <p:ph type="title"/>
          </p:nvPr>
        </p:nvSpPr>
        <p:spPr>
          <a:xfrm>
            <a:off x="838200" y="365126"/>
            <a:ext cx="10515600" cy="804914"/>
          </a:xfrm>
        </p:spPr>
        <p:txBody>
          <a:bodyPr/>
          <a:lstStyle/>
          <a:p>
            <a:r>
              <a:rPr lang="tr-TR" b="1" dirty="0"/>
              <a:t>.mb-md-0 nedir?</a:t>
            </a:r>
          </a:p>
        </p:txBody>
      </p:sp>
      <p:sp>
        <p:nvSpPr>
          <p:cNvPr id="3" name="İçerik Yer Tutucusu 2">
            <a:extLst>
              <a:ext uri="{FF2B5EF4-FFF2-40B4-BE49-F238E27FC236}">
                <a16:creationId xmlns:a16="http://schemas.microsoft.com/office/drawing/2014/main" id="{E0909AF1-7BE7-A1CD-68A1-06DDCF49F0F9}"/>
              </a:ext>
            </a:extLst>
          </p:cNvPr>
          <p:cNvSpPr>
            <a:spLocks noGrp="1"/>
          </p:cNvSpPr>
          <p:nvPr>
            <p:ph idx="1"/>
          </p:nvPr>
        </p:nvSpPr>
        <p:spPr>
          <a:xfrm>
            <a:off x="838200" y="1376516"/>
            <a:ext cx="10515600" cy="4800447"/>
          </a:xfrm>
        </p:spPr>
        <p:txBody>
          <a:bodyPr>
            <a:normAutofit/>
          </a:bodyPr>
          <a:lstStyle/>
          <a:p>
            <a:r>
              <a:rPr lang="tr-TR" sz="2400" dirty="0"/>
              <a:t>m- belirlenen sınıflar için </a:t>
            </a:r>
            <a:r>
              <a:rPr lang="tr-TR" sz="2400" dirty="0" err="1"/>
              <a:t>margin</a:t>
            </a:r>
            <a:r>
              <a:rPr lang="tr-TR" sz="2400" dirty="0"/>
              <a:t> p- belirlenen sınıflar için </a:t>
            </a:r>
            <a:r>
              <a:rPr lang="tr-TR" sz="2400" dirty="0" err="1"/>
              <a:t>padding</a:t>
            </a:r>
            <a:r>
              <a:rPr lang="tr-TR" sz="2400" dirty="0"/>
              <a:t> anlamına gelmektedir.</a:t>
            </a:r>
          </a:p>
          <a:p>
            <a:r>
              <a:rPr lang="tr-TR" sz="2400" dirty="0" err="1"/>
              <a:t>mb</a:t>
            </a:r>
            <a:r>
              <a:rPr lang="tr-TR" sz="2400" dirty="0"/>
              <a:t>(</a:t>
            </a:r>
            <a:r>
              <a:rPr lang="tr-TR" sz="2400" dirty="0" err="1"/>
              <a:t>medium</a:t>
            </a:r>
            <a:r>
              <a:rPr lang="tr-TR" sz="2400" dirty="0"/>
              <a:t>=768px=&gt;), </a:t>
            </a:r>
            <a:r>
              <a:rPr lang="tr-TR" sz="2400" dirty="0" err="1"/>
              <a:t>sm</a:t>
            </a:r>
            <a:r>
              <a:rPr lang="tr-TR" sz="2400" dirty="0"/>
              <a:t>(</a:t>
            </a:r>
            <a:r>
              <a:rPr lang="tr-TR" sz="2400" dirty="0" err="1"/>
              <a:t>small</a:t>
            </a:r>
            <a:r>
              <a:rPr lang="tr-TR" sz="2400" dirty="0"/>
              <a:t>= 576px)=&gt;), </a:t>
            </a:r>
            <a:r>
              <a:rPr lang="tr-TR" sz="2400" dirty="0" err="1"/>
              <a:t>lg</a:t>
            </a:r>
            <a:r>
              <a:rPr lang="tr-TR" sz="2400" dirty="0"/>
              <a:t>(</a:t>
            </a:r>
            <a:r>
              <a:rPr lang="tr-TR" sz="2400" dirty="0" err="1"/>
              <a:t>large</a:t>
            </a:r>
            <a:r>
              <a:rPr lang="tr-TR" sz="2400" dirty="0"/>
              <a:t>=992px=&gt;) gibi anlamlara gelmektedir.</a:t>
            </a:r>
          </a:p>
          <a:p>
            <a:r>
              <a:rPr lang="tr-TR" sz="2400" dirty="0"/>
              <a:t>Yanlarına yazılan sayı ise sayı değeri büyüklüğünce 0,25 katında büyütme meydana getiriyor.</a:t>
            </a:r>
          </a:p>
          <a:p>
            <a:r>
              <a:rPr lang="tr-TR" sz="2400" dirty="0"/>
              <a:t>.mb-md-0 kodumuz ekranımız sadece </a:t>
            </a:r>
            <a:r>
              <a:rPr lang="tr-TR" sz="2400" dirty="0" err="1"/>
              <a:t>medium</a:t>
            </a:r>
            <a:r>
              <a:rPr lang="tr-TR" sz="2400" dirty="0"/>
              <a:t> pikselleri arasında olursa çalışacaktır. Bunun üzeri ve altı olduğu piksellerde çalışmayacaktır.</a:t>
            </a:r>
          </a:p>
        </p:txBody>
      </p:sp>
    </p:spTree>
    <p:extLst>
      <p:ext uri="{BB962C8B-B14F-4D97-AF65-F5344CB8AC3E}">
        <p14:creationId xmlns:p14="http://schemas.microsoft.com/office/powerpoint/2010/main" val="3867304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463C7C-EC75-609C-432B-BE33FD55AD1A}"/>
              </a:ext>
            </a:extLst>
          </p:cNvPr>
          <p:cNvSpPr>
            <a:spLocks noGrp="1"/>
          </p:cNvSpPr>
          <p:nvPr>
            <p:ph type="title"/>
          </p:nvPr>
        </p:nvSpPr>
        <p:spPr>
          <a:xfrm>
            <a:off x="838200" y="365125"/>
            <a:ext cx="10515600" cy="596167"/>
          </a:xfrm>
        </p:spPr>
        <p:txBody>
          <a:bodyPr>
            <a:normAutofit fontScale="90000"/>
          </a:bodyPr>
          <a:lstStyle/>
          <a:p>
            <a:r>
              <a:rPr lang="tr-TR" b="1" dirty="0"/>
              <a:t>.mb-md-0 nedir?</a:t>
            </a:r>
          </a:p>
        </p:txBody>
      </p:sp>
      <p:pic>
        <p:nvPicPr>
          <p:cNvPr id="9" name="İçerik Yer Tutucusu 8">
            <a:extLst>
              <a:ext uri="{FF2B5EF4-FFF2-40B4-BE49-F238E27FC236}">
                <a16:creationId xmlns:a16="http://schemas.microsoft.com/office/drawing/2014/main" id="{0A1C3011-8E98-BA27-EC6D-0F878DEF757E}"/>
              </a:ext>
            </a:extLst>
          </p:cNvPr>
          <p:cNvPicPr>
            <a:picLocks noGrp="1" noChangeAspect="1"/>
          </p:cNvPicPr>
          <p:nvPr>
            <p:ph idx="1"/>
          </p:nvPr>
        </p:nvPicPr>
        <p:blipFill>
          <a:blip r:embed="rId2"/>
          <a:stretch>
            <a:fillRect/>
          </a:stretch>
        </p:blipFill>
        <p:spPr>
          <a:xfrm>
            <a:off x="838200" y="1253331"/>
            <a:ext cx="6081245" cy="4351338"/>
          </a:xfrm>
        </p:spPr>
      </p:pic>
      <p:pic>
        <p:nvPicPr>
          <p:cNvPr id="11" name="Resim 10">
            <a:extLst>
              <a:ext uri="{FF2B5EF4-FFF2-40B4-BE49-F238E27FC236}">
                <a16:creationId xmlns:a16="http://schemas.microsoft.com/office/drawing/2014/main" id="{97A35C9B-F040-7EC1-8058-7A50A2E1AFCE}"/>
              </a:ext>
            </a:extLst>
          </p:cNvPr>
          <p:cNvPicPr>
            <a:picLocks noChangeAspect="1"/>
          </p:cNvPicPr>
          <p:nvPr/>
        </p:nvPicPr>
        <p:blipFill>
          <a:blip r:embed="rId3"/>
          <a:stretch>
            <a:fillRect/>
          </a:stretch>
        </p:blipFill>
        <p:spPr>
          <a:xfrm>
            <a:off x="7221415" y="1253331"/>
            <a:ext cx="4583723" cy="4307524"/>
          </a:xfrm>
          <a:prstGeom prst="rect">
            <a:avLst/>
          </a:prstGeom>
        </p:spPr>
      </p:pic>
    </p:spTree>
    <p:extLst>
      <p:ext uri="{BB962C8B-B14F-4D97-AF65-F5344CB8AC3E}">
        <p14:creationId xmlns:p14="http://schemas.microsoft.com/office/powerpoint/2010/main" val="2248588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EC14E4-9502-20C2-490B-38C6B3C6F79D}"/>
              </a:ext>
            </a:extLst>
          </p:cNvPr>
          <p:cNvSpPr>
            <a:spLocks noGrp="1"/>
          </p:cNvSpPr>
          <p:nvPr>
            <p:ph type="title"/>
          </p:nvPr>
        </p:nvSpPr>
        <p:spPr/>
        <p:txBody>
          <a:bodyPr/>
          <a:lstStyle/>
          <a:p>
            <a:r>
              <a:rPr lang="tr-TR" b="1" dirty="0"/>
              <a:t>.mb-md-0 nedir?</a:t>
            </a:r>
          </a:p>
        </p:txBody>
      </p:sp>
      <p:pic>
        <p:nvPicPr>
          <p:cNvPr id="5" name="İçerik Yer Tutucusu 4">
            <a:extLst>
              <a:ext uri="{FF2B5EF4-FFF2-40B4-BE49-F238E27FC236}">
                <a16:creationId xmlns:a16="http://schemas.microsoft.com/office/drawing/2014/main" id="{CF4769EC-B8D9-9D8E-7276-D9FF59D13CCC}"/>
              </a:ext>
            </a:extLst>
          </p:cNvPr>
          <p:cNvPicPr>
            <a:picLocks noGrp="1" noChangeAspect="1"/>
          </p:cNvPicPr>
          <p:nvPr>
            <p:ph idx="1"/>
          </p:nvPr>
        </p:nvPicPr>
        <p:blipFill>
          <a:blip r:embed="rId2"/>
          <a:stretch>
            <a:fillRect/>
          </a:stretch>
        </p:blipFill>
        <p:spPr>
          <a:xfrm>
            <a:off x="2930769" y="1655631"/>
            <a:ext cx="5725773" cy="4243207"/>
          </a:xfrm>
        </p:spPr>
      </p:pic>
    </p:spTree>
    <p:extLst>
      <p:ext uri="{BB962C8B-B14F-4D97-AF65-F5344CB8AC3E}">
        <p14:creationId xmlns:p14="http://schemas.microsoft.com/office/powerpoint/2010/main" val="2581542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E1DA7E-E1A0-FF23-9C24-9366DE182FB9}"/>
              </a:ext>
            </a:extLst>
          </p:cNvPr>
          <p:cNvSpPr>
            <a:spLocks noGrp="1"/>
          </p:cNvSpPr>
          <p:nvPr>
            <p:ph type="title"/>
          </p:nvPr>
        </p:nvSpPr>
        <p:spPr/>
        <p:txBody>
          <a:bodyPr/>
          <a:lstStyle/>
          <a:p>
            <a:r>
              <a:rPr lang="en-US" b="1" dirty="0"/>
              <a:t>List-</a:t>
            </a:r>
            <a:r>
              <a:rPr lang="en-US" b="1" dirty="0" err="1"/>
              <a:t>unstayled</a:t>
            </a:r>
            <a:endParaRPr lang="tr-TR" b="1" dirty="0"/>
          </a:p>
        </p:txBody>
      </p:sp>
      <p:sp>
        <p:nvSpPr>
          <p:cNvPr id="3" name="İçerik Yer Tutucusu 2">
            <a:extLst>
              <a:ext uri="{FF2B5EF4-FFF2-40B4-BE49-F238E27FC236}">
                <a16:creationId xmlns:a16="http://schemas.microsoft.com/office/drawing/2014/main" id="{05741626-4F65-3707-66A6-32362899F7C3}"/>
              </a:ext>
            </a:extLst>
          </p:cNvPr>
          <p:cNvSpPr>
            <a:spLocks noGrp="1"/>
          </p:cNvSpPr>
          <p:nvPr>
            <p:ph idx="1"/>
          </p:nvPr>
        </p:nvSpPr>
        <p:spPr/>
        <p:txBody>
          <a:bodyPr>
            <a:normAutofit/>
          </a:bodyPr>
          <a:lstStyle/>
          <a:p>
            <a:r>
              <a:rPr lang="en-US" sz="2400" dirty="0" err="1"/>
              <a:t>Bazen</a:t>
            </a:r>
            <a:r>
              <a:rPr lang="en-US" sz="2400" dirty="0"/>
              <a:t> l</a:t>
            </a:r>
            <a:r>
              <a:rPr lang="tr-TR" sz="2400" dirty="0" err="1"/>
              <a:t>isteleri</a:t>
            </a:r>
            <a:r>
              <a:rPr lang="tr-TR" sz="2400" dirty="0"/>
              <a:t> kullanırken başında oluşan noktayı kaldırmak isteriz bunun için bu kodu kullanırız. </a:t>
            </a:r>
          </a:p>
        </p:txBody>
      </p:sp>
      <p:pic>
        <p:nvPicPr>
          <p:cNvPr id="5" name="Resim 4">
            <a:extLst>
              <a:ext uri="{FF2B5EF4-FFF2-40B4-BE49-F238E27FC236}">
                <a16:creationId xmlns:a16="http://schemas.microsoft.com/office/drawing/2014/main" id="{6CB61650-A563-D9A8-B9EB-D1E90F779A06}"/>
              </a:ext>
            </a:extLst>
          </p:cNvPr>
          <p:cNvPicPr>
            <a:picLocks noChangeAspect="1"/>
          </p:cNvPicPr>
          <p:nvPr/>
        </p:nvPicPr>
        <p:blipFill>
          <a:blip r:embed="rId2"/>
          <a:stretch>
            <a:fillRect/>
          </a:stretch>
        </p:blipFill>
        <p:spPr>
          <a:xfrm>
            <a:off x="838200" y="2679109"/>
            <a:ext cx="4678140" cy="3145958"/>
          </a:xfrm>
          <a:prstGeom prst="rect">
            <a:avLst/>
          </a:prstGeom>
        </p:spPr>
      </p:pic>
      <p:pic>
        <p:nvPicPr>
          <p:cNvPr id="7" name="Resim 6">
            <a:extLst>
              <a:ext uri="{FF2B5EF4-FFF2-40B4-BE49-F238E27FC236}">
                <a16:creationId xmlns:a16="http://schemas.microsoft.com/office/drawing/2014/main" id="{9BED1D9D-C47C-DEEE-367C-FB4B143E18FD}"/>
              </a:ext>
            </a:extLst>
          </p:cNvPr>
          <p:cNvPicPr>
            <a:picLocks noChangeAspect="1"/>
          </p:cNvPicPr>
          <p:nvPr/>
        </p:nvPicPr>
        <p:blipFill>
          <a:blip r:embed="rId3"/>
          <a:stretch>
            <a:fillRect/>
          </a:stretch>
        </p:blipFill>
        <p:spPr>
          <a:xfrm>
            <a:off x="6675662" y="2679109"/>
            <a:ext cx="4412362" cy="2299291"/>
          </a:xfrm>
          <a:prstGeom prst="rect">
            <a:avLst/>
          </a:prstGeom>
        </p:spPr>
      </p:pic>
    </p:spTree>
    <p:extLst>
      <p:ext uri="{BB962C8B-B14F-4D97-AF65-F5344CB8AC3E}">
        <p14:creationId xmlns:p14="http://schemas.microsoft.com/office/powerpoint/2010/main" val="260600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10D1F0-5A29-35DC-D4A5-213B814373AC}"/>
              </a:ext>
            </a:extLst>
          </p:cNvPr>
          <p:cNvSpPr>
            <a:spLocks noGrp="1"/>
          </p:cNvSpPr>
          <p:nvPr>
            <p:ph type="title"/>
          </p:nvPr>
        </p:nvSpPr>
        <p:spPr/>
        <p:txBody>
          <a:bodyPr/>
          <a:lstStyle/>
          <a:p>
            <a:r>
              <a:rPr lang="tr-TR" b="1" dirty="0"/>
              <a:t>HTTP ne için kullanılır? </a:t>
            </a:r>
          </a:p>
        </p:txBody>
      </p:sp>
      <p:sp>
        <p:nvSpPr>
          <p:cNvPr id="3" name="İçerik Yer Tutucusu 2">
            <a:extLst>
              <a:ext uri="{FF2B5EF4-FFF2-40B4-BE49-F238E27FC236}">
                <a16:creationId xmlns:a16="http://schemas.microsoft.com/office/drawing/2014/main" id="{02316D7C-CD24-DF91-7339-77486E07A420}"/>
              </a:ext>
            </a:extLst>
          </p:cNvPr>
          <p:cNvSpPr>
            <a:spLocks noGrp="1"/>
          </p:cNvSpPr>
          <p:nvPr>
            <p:ph idx="1"/>
          </p:nvPr>
        </p:nvSpPr>
        <p:spPr/>
        <p:txBody>
          <a:bodyPr/>
          <a:lstStyle/>
          <a:p>
            <a:r>
              <a:rPr lang="tr-TR" dirty="0"/>
              <a:t>“Bu protokol günlük hayatta ne işimize yarar?” diye sorulacak olursa da aslında internette gezinmemizi sağlayan, internet sitelerini anında önümüze getiren bağlantı bu protokol sayesinde sağlanıyor.</a:t>
            </a:r>
          </a:p>
          <a:p>
            <a:pPr marL="0" indent="0">
              <a:buNone/>
            </a:pPr>
            <a:endParaRPr lang="tr-TR" dirty="0"/>
          </a:p>
          <a:p>
            <a:endParaRPr lang="tr-TR" dirty="0"/>
          </a:p>
        </p:txBody>
      </p:sp>
      <p:pic>
        <p:nvPicPr>
          <p:cNvPr id="1028" name="Picture 4">
            <a:extLst>
              <a:ext uri="{FF2B5EF4-FFF2-40B4-BE49-F238E27FC236}">
                <a16:creationId xmlns:a16="http://schemas.microsoft.com/office/drawing/2014/main" id="{5E986CD9-1FE2-B179-A269-35EBB21EA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3295748"/>
            <a:ext cx="70008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87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09B7F5-FFC3-11FF-660D-05868E09F9B2}"/>
              </a:ext>
            </a:extLst>
          </p:cNvPr>
          <p:cNvSpPr>
            <a:spLocks noGrp="1"/>
          </p:cNvSpPr>
          <p:nvPr>
            <p:ph type="title"/>
          </p:nvPr>
        </p:nvSpPr>
        <p:spPr/>
        <p:txBody>
          <a:bodyPr/>
          <a:lstStyle/>
          <a:p>
            <a:r>
              <a:rPr lang="tr-TR" b="1" dirty="0"/>
              <a:t>JS-</a:t>
            </a:r>
            <a:r>
              <a:rPr lang="tr-TR" b="1" dirty="0" err="1"/>
              <a:t>Maths</a:t>
            </a:r>
            <a:r>
              <a:rPr lang="tr-TR" b="1" dirty="0"/>
              <a:t> Komutaları</a:t>
            </a:r>
          </a:p>
        </p:txBody>
      </p:sp>
      <p:pic>
        <p:nvPicPr>
          <p:cNvPr id="5" name="İçerik Yer Tutucusu 4">
            <a:extLst>
              <a:ext uri="{FF2B5EF4-FFF2-40B4-BE49-F238E27FC236}">
                <a16:creationId xmlns:a16="http://schemas.microsoft.com/office/drawing/2014/main" id="{7E2CD274-2E62-AFDE-5FCF-17BB95715242}"/>
              </a:ext>
            </a:extLst>
          </p:cNvPr>
          <p:cNvPicPr>
            <a:picLocks noGrp="1" noChangeAspect="1"/>
          </p:cNvPicPr>
          <p:nvPr>
            <p:ph idx="1"/>
          </p:nvPr>
        </p:nvPicPr>
        <p:blipFill>
          <a:blip r:embed="rId2"/>
          <a:stretch>
            <a:fillRect/>
          </a:stretch>
        </p:blipFill>
        <p:spPr>
          <a:xfrm>
            <a:off x="838200" y="1380400"/>
            <a:ext cx="10841818" cy="5207213"/>
          </a:xfrm>
        </p:spPr>
      </p:pic>
    </p:spTree>
    <p:extLst>
      <p:ext uri="{BB962C8B-B14F-4D97-AF65-F5344CB8AC3E}">
        <p14:creationId xmlns:p14="http://schemas.microsoft.com/office/powerpoint/2010/main" val="395143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6A602C-2218-8DA5-788E-9C4ADA9E8FDE}"/>
              </a:ext>
            </a:extLst>
          </p:cNvPr>
          <p:cNvSpPr>
            <a:spLocks noGrp="1"/>
          </p:cNvSpPr>
          <p:nvPr>
            <p:ph type="title"/>
          </p:nvPr>
        </p:nvSpPr>
        <p:spPr>
          <a:xfrm>
            <a:off x="838200" y="365125"/>
            <a:ext cx="10515600" cy="716423"/>
          </a:xfrm>
        </p:spPr>
        <p:txBody>
          <a:bodyPr/>
          <a:lstStyle/>
          <a:p>
            <a:r>
              <a:rPr lang="tr-TR" b="1" dirty="0"/>
              <a:t>JS-</a:t>
            </a:r>
            <a:r>
              <a:rPr lang="tr-TR" b="1" dirty="0" err="1"/>
              <a:t>String</a:t>
            </a:r>
            <a:r>
              <a:rPr lang="tr-TR" b="1" dirty="0"/>
              <a:t> Komutları</a:t>
            </a:r>
          </a:p>
        </p:txBody>
      </p:sp>
      <p:pic>
        <p:nvPicPr>
          <p:cNvPr id="5" name="İçerik Yer Tutucusu 4">
            <a:extLst>
              <a:ext uri="{FF2B5EF4-FFF2-40B4-BE49-F238E27FC236}">
                <a16:creationId xmlns:a16="http://schemas.microsoft.com/office/drawing/2014/main" id="{7AB7B8BD-B1C3-018B-75F3-F879B7F8EB1B}"/>
              </a:ext>
            </a:extLst>
          </p:cNvPr>
          <p:cNvPicPr>
            <a:picLocks noGrp="1" noChangeAspect="1"/>
          </p:cNvPicPr>
          <p:nvPr>
            <p:ph idx="1"/>
          </p:nvPr>
        </p:nvPicPr>
        <p:blipFill>
          <a:blip r:embed="rId2"/>
          <a:stretch>
            <a:fillRect/>
          </a:stretch>
        </p:blipFill>
        <p:spPr>
          <a:xfrm>
            <a:off x="838200" y="1081548"/>
            <a:ext cx="6919452" cy="5713175"/>
          </a:xfrm>
        </p:spPr>
      </p:pic>
    </p:spTree>
    <p:extLst>
      <p:ext uri="{BB962C8B-B14F-4D97-AF65-F5344CB8AC3E}">
        <p14:creationId xmlns:p14="http://schemas.microsoft.com/office/powerpoint/2010/main" val="3926445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5E1815-F390-4008-8B58-289B943C3A5A}"/>
              </a:ext>
            </a:extLst>
          </p:cNvPr>
          <p:cNvSpPr>
            <a:spLocks noGrp="1"/>
          </p:cNvSpPr>
          <p:nvPr>
            <p:ph type="title"/>
          </p:nvPr>
        </p:nvSpPr>
        <p:spPr>
          <a:xfrm>
            <a:off x="838200" y="365125"/>
            <a:ext cx="10515600" cy="411623"/>
          </a:xfrm>
        </p:spPr>
        <p:txBody>
          <a:bodyPr>
            <a:normAutofit fontScale="90000"/>
          </a:bodyPr>
          <a:lstStyle/>
          <a:p>
            <a:r>
              <a:rPr lang="tr-TR" b="1" dirty="0"/>
              <a:t>Sorular</a:t>
            </a:r>
          </a:p>
        </p:txBody>
      </p:sp>
      <p:pic>
        <p:nvPicPr>
          <p:cNvPr id="5" name="İçerik Yer Tutucusu 4">
            <a:extLst>
              <a:ext uri="{FF2B5EF4-FFF2-40B4-BE49-F238E27FC236}">
                <a16:creationId xmlns:a16="http://schemas.microsoft.com/office/drawing/2014/main" id="{C74E8722-CF39-41A0-B1DE-51F506611FE3}"/>
              </a:ext>
            </a:extLst>
          </p:cNvPr>
          <p:cNvPicPr>
            <a:picLocks noGrp="1" noChangeAspect="1"/>
          </p:cNvPicPr>
          <p:nvPr>
            <p:ph idx="1"/>
          </p:nvPr>
        </p:nvPicPr>
        <p:blipFill>
          <a:blip r:embed="rId2"/>
          <a:stretch>
            <a:fillRect/>
          </a:stretch>
        </p:blipFill>
        <p:spPr>
          <a:xfrm>
            <a:off x="838199" y="894735"/>
            <a:ext cx="11270657" cy="4699820"/>
          </a:xfrm>
        </p:spPr>
      </p:pic>
    </p:spTree>
    <p:extLst>
      <p:ext uri="{BB962C8B-B14F-4D97-AF65-F5344CB8AC3E}">
        <p14:creationId xmlns:p14="http://schemas.microsoft.com/office/powerpoint/2010/main" val="14393648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5" name="İçerik Yer Tutucusu 4">
            <a:extLst>
              <a:ext uri="{FF2B5EF4-FFF2-40B4-BE49-F238E27FC236}">
                <a16:creationId xmlns:a16="http://schemas.microsoft.com/office/drawing/2014/main" id="{FAC15634-0E44-E519-F5E9-9F59C33A31CA}"/>
              </a:ext>
            </a:extLst>
          </p:cNvPr>
          <p:cNvPicPr>
            <a:picLocks noGrp="1" noChangeAspect="1"/>
          </p:cNvPicPr>
          <p:nvPr>
            <p:ph idx="1"/>
          </p:nvPr>
        </p:nvPicPr>
        <p:blipFill>
          <a:blip r:embed="rId2"/>
          <a:stretch>
            <a:fillRect/>
          </a:stretch>
        </p:blipFill>
        <p:spPr>
          <a:xfrm>
            <a:off x="3308635" y="438158"/>
            <a:ext cx="6602281" cy="6265322"/>
          </a:xfrm>
        </p:spPr>
      </p:pic>
    </p:spTree>
    <p:extLst>
      <p:ext uri="{BB962C8B-B14F-4D97-AF65-F5344CB8AC3E}">
        <p14:creationId xmlns:p14="http://schemas.microsoft.com/office/powerpoint/2010/main" val="1342516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7" name="Resim 6">
            <a:extLst>
              <a:ext uri="{FF2B5EF4-FFF2-40B4-BE49-F238E27FC236}">
                <a16:creationId xmlns:a16="http://schemas.microsoft.com/office/drawing/2014/main" id="{EE0EBB5C-4844-6C99-0E9A-1A31B14E388E}"/>
              </a:ext>
            </a:extLst>
          </p:cNvPr>
          <p:cNvPicPr>
            <a:picLocks noChangeAspect="1"/>
          </p:cNvPicPr>
          <p:nvPr/>
        </p:nvPicPr>
        <p:blipFill>
          <a:blip r:embed="rId2"/>
          <a:stretch>
            <a:fillRect/>
          </a:stretch>
        </p:blipFill>
        <p:spPr>
          <a:xfrm>
            <a:off x="3623095" y="566019"/>
            <a:ext cx="6510132" cy="6169077"/>
          </a:xfrm>
          <a:prstGeom prst="rect">
            <a:avLst/>
          </a:prstGeom>
        </p:spPr>
      </p:pic>
    </p:spTree>
    <p:extLst>
      <p:ext uri="{BB962C8B-B14F-4D97-AF65-F5344CB8AC3E}">
        <p14:creationId xmlns:p14="http://schemas.microsoft.com/office/powerpoint/2010/main" val="3289512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4" name="Resim 3">
            <a:extLst>
              <a:ext uri="{FF2B5EF4-FFF2-40B4-BE49-F238E27FC236}">
                <a16:creationId xmlns:a16="http://schemas.microsoft.com/office/drawing/2014/main" id="{397D557B-4C1B-AD79-C088-6D08829911A0}"/>
              </a:ext>
            </a:extLst>
          </p:cNvPr>
          <p:cNvPicPr>
            <a:picLocks noChangeAspect="1"/>
          </p:cNvPicPr>
          <p:nvPr/>
        </p:nvPicPr>
        <p:blipFill>
          <a:blip r:embed="rId2"/>
          <a:stretch>
            <a:fillRect/>
          </a:stretch>
        </p:blipFill>
        <p:spPr>
          <a:xfrm>
            <a:off x="3714543" y="103273"/>
            <a:ext cx="6617092" cy="6754727"/>
          </a:xfrm>
          <a:prstGeom prst="rect">
            <a:avLst/>
          </a:prstGeom>
        </p:spPr>
      </p:pic>
    </p:spTree>
    <p:extLst>
      <p:ext uri="{BB962C8B-B14F-4D97-AF65-F5344CB8AC3E}">
        <p14:creationId xmlns:p14="http://schemas.microsoft.com/office/powerpoint/2010/main" val="17212931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5" name="Resim 4">
            <a:extLst>
              <a:ext uri="{FF2B5EF4-FFF2-40B4-BE49-F238E27FC236}">
                <a16:creationId xmlns:a16="http://schemas.microsoft.com/office/drawing/2014/main" id="{4DA30EDC-1712-5875-600F-FD2C544DCC70}"/>
              </a:ext>
            </a:extLst>
          </p:cNvPr>
          <p:cNvPicPr>
            <a:picLocks noChangeAspect="1"/>
          </p:cNvPicPr>
          <p:nvPr/>
        </p:nvPicPr>
        <p:blipFill>
          <a:blip r:embed="rId2"/>
          <a:stretch>
            <a:fillRect/>
          </a:stretch>
        </p:blipFill>
        <p:spPr>
          <a:xfrm>
            <a:off x="2912376" y="365125"/>
            <a:ext cx="8030928" cy="6426467"/>
          </a:xfrm>
          <a:prstGeom prst="rect">
            <a:avLst/>
          </a:prstGeom>
        </p:spPr>
      </p:pic>
    </p:spTree>
    <p:extLst>
      <p:ext uri="{BB962C8B-B14F-4D97-AF65-F5344CB8AC3E}">
        <p14:creationId xmlns:p14="http://schemas.microsoft.com/office/powerpoint/2010/main" val="28227264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C5DC56-7539-E4AD-5BD3-B8BECF56B006}"/>
              </a:ext>
            </a:extLst>
          </p:cNvPr>
          <p:cNvSpPr>
            <a:spLocks noGrp="1"/>
          </p:cNvSpPr>
          <p:nvPr>
            <p:ph type="title"/>
          </p:nvPr>
        </p:nvSpPr>
        <p:spPr>
          <a:xfrm>
            <a:off x="838200" y="365125"/>
            <a:ext cx="10515600" cy="686927"/>
          </a:xfrm>
        </p:spPr>
        <p:txBody>
          <a:bodyPr>
            <a:normAutofit fontScale="90000"/>
          </a:bodyPr>
          <a:lstStyle/>
          <a:p>
            <a:r>
              <a:rPr lang="tr-TR" b="1" dirty="0"/>
              <a:t>Cevaplar</a:t>
            </a:r>
          </a:p>
        </p:txBody>
      </p:sp>
      <p:pic>
        <p:nvPicPr>
          <p:cNvPr id="7" name="İçerik Yer Tutucusu 6">
            <a:extLst>
              <a:ext uri="{FF2B5EF4-FFF2-40B4-BE49-F238E27FC236}">
                <a16:creationId xmlns:a16="http://schemas.microsoft.com/office/drawing/2014/main" id="{83EDEEC2-6ECF-D30D-49CE-33B034F39A50}"/>
              </a:ext>
            </a:extLst>
          </p:cNvPr>
          <p:cNvPicPr>
            <a:picLocks noGrp="1" noChangeAspect="1"/>
          </p:cNvPicPr>
          <p:nvPr>
            <p:ph idx="1"/>
          </p:nvPr>
        </p:nvPicPr>
        <p:blipFill>
          <a:blip r:embed="rId2"/>
          <a:stretch>
            <a:fillRect/>
          </a:stretch>
        </p:blipFill>
        <p:spPr>
          <a:xfrm>
            <a:off x="838200" y="2471523"/>
            <a:ext cx="11021562" cy="2180863"/>
          </a:xfrm>
        </p:spPr>
      </p:pic>
    </p:spTree>
    <p:extLst>
      <p:ext uri="{BB962C8B-B14F-4D97-AF65-F5344CB8AC3E}">
        <p14:creationId xmlns:p14="http://schemas.microsoft.com/office/powerpoint/2010/main" val="1668152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8471FB-DAA9-F320-B615-FCC6A52CED16}"/>
              </a:ext>
            </a:extLst>
          </p:cNvPr>
          <p:cNvSpPr>
            <a:spLocks noGrp="1"/>
          </p:cNvSpPr>
          <p:nvPr>
            <p:ph type="title"/>
          </p:nvPr>
        </p:nvSpPr>
        <p:spPr/>
        <p:txBody>
          <a:bodyPr/>
          <a:lstStyle/>
          <a:p>
            <a:r>
              <a:rPr lang="tr-TR" b="1" dirty="0"/>
              <a:t>Soru:</a:t>
            </a:r>
          </a:p>
        </p:txBody>
      </p:sp>
      <p:sp>
        <p:nvSpPr>
          <p:cNvPr id="3" name="İçerik Yer Tutucusu 2">
            <a:extLst>
              <a:ext uri="{FF2B5EF4-FFF2-40B4-BE49-F238E27FC236}">
                <a16:creationId xmlns:a16="http://schemas.microsoft.com/office/drawing/2014/main" id="{387BFAE5-61A6-13E4-8BDC-50D0DB04F70F}"/>
              </a:ext>
            </a:extLst>
          </p:cNvPr>
          <p:cNvSpPr>
            <a:spLocks noGrp="1"/>
          </p:cNvSpPr>
          <p:nvPr>
            <p:ph idx="1"/>
          </p:nvPr>
        </p:nvSpPr>
        <p:spPr/>
        <p:txBody>
          <a:bodyPr/>
          <a:lstStyle/>
          <a:p>
            <a:r>
              <a:rPr lang="tr-TR" dirty="0"/>
              <a:t>Kullanıcı tarafından iki kez şifre girilsin bunların doğruluğunu test eden bir </a:t>
            </a:r>
            <a:r>
              <a:rPr lang="tr-TR" dirty="0" err="1"/>
              <a:t>validation</a:t>
            </a:r>
            <a:r>
              <a:rPr lang="tr-TR" dirty="0"/>
              <a:t> örneği yapın.</a:t>
            </a:r>
          </a:p>
        </p:txBody>
      </p:sp>
    </p:spTree>
    <p:extLst>
      <p:ext uri="{BB962C8B-B14F-4D97-AF65-F5344CB8AC3E}">
        <p14:creationId xmlns:p14="http://schemas.microsoft.com/office/powerpoint/2010/main" val="25923455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3DC81-45D5-8A0F-9C64-A30BE84DC1C7}"/>
              </a:ext>
            </a:extLst>
          </p:cNvPr>
          <p:cNvSpPr>
            <a:spLocks noGrp="1"/>
          </p:cNvSpPr>
          <p:nvPr>
            <p:ph type="title"/>
          </p:nvPr>
        </p:nvSpPr>
        <p:spPr/>
        <p:txBody>
          <a:bodyPr/>
          <a:lstStyle/>
          <a:p>
            <a:r>
              <a:rPr lang="tr-TR" b="1" dirty="0"/>
              <a:t>Cevap:</a:t>
            </a:r>
          </a:p>
        </p:txBody>
      </p:sp>
      <p:pic>
        <p:nvPicPr>
          <p:cNvPr id="5" name="İçerik Yer Tutucusu 4">
            <a:extLst>
              <a:ext uri="{FF2B5EF4-FFF2-40B4-BE49-F238E27FC236}">
                <a16:creationId xmlns:a16="http://schemas.microsoft.com/office/drawing/2014/main" id="{2BBDAACA-6087-8056-9A55-D51733CEFF12}"/>
              </a:ext>
            </a:extLst>
          </p:cNvPr>
          <p:cNvPicPr>
            <a:picLocks noGrp="1" noChangeAspect="1"/>
          </p:cNvPicPr>
          <p:nvPr>
            <p:ph idx="1"/>
          </p:nvPr>
        </p:nvPicPr>
        <p:blipFill>
          <a:blip r:embed="rId2"/>
          <a:stretch>
            <a:fillRect/>
          </a:stretch>
        </p:blipFill>
        <p:spPr>
          <a:xfrm>
            <a:off x="838200" y="1469549"/>
            <a:ext cx="9383132" cy="5295045"/>
          </a:xfrm>
        </p:spPr>
      </p:pic>
    </p:spTree>
    <p:extLst>
      <p:ext uri="{BB962C8B-B14F-4D97-AF65-F5344CB8AC3E}">
        <p14:creationId xmlns:p14="http://schemas.microsoft.com/office/powerpoint/2010/main" val="102380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33DD08-14CC-0D22-1E2E-9DA2B4AB066C}"/>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BEBDE668-F3C5-0001-901E-0653D5DCCB98}"/>
              </a:ext>
            </a:extLst>
          </p:cNvPr>
          <p:cNvSpPr>
            <a:spLocks noGrp="1"/>
          </p:cNvSpPr>
          <p:nvPr>
            <p:ph idx="1"/>
          </p:nvPr>
        </p:nvSpPr>
        <p:spPr/>
        <p:txBody>
          <a:bodyPr>
            <a:normAutofit fontScale="92500" lnSpcReduction="20000"/>
          </a:bodyPr>
          <a:lstStyle/>
          <a:p>
            <a:r>
              <a:rPr lang="tr-TR" b="1" dirty="0"/>
              <a:t>Node.js</a:t>
            </a:r>
            <a:r>
              <a:rPr lang="tr-TR" dirty="0"/>
              <a:t>; bir </a:t>
            </a:r>
            <a:r>
              <a:rPr lang="tr-TR" dirty="0" err="1"/>
              <a:t>JavaScript</a:t>
            </a:r>
            <a:r>
              <a:rPr lang="tr-TR" dirty="0"/>
              <a:t> kodunu sadece tarayıcılarda değil aynı zamanda bilgisayarınızda bağımsız şekilde çalışacak bir uygulama şeklinde kullanmak istenmesinden ortaya çıkmıştır. </a:t>
            </a:r>
          </a:p>
          <a:p>
            <a:endParaRPr lang="tr-TR" dirty="0"/>
          </a:p>
          <a:p>
            <a:r>
              <a:rPr lang="tr-TR" dirty="0"/>
              <a:t>Böylece </a:t>
            </a:r>
            <a:r>
              <a:rPr lang="tr-TR" dirty="0" err="1"/>
              <a:t>JavaScript</a:t>
            </a:r>
            <a:r>
              <a:rPr lang="tr-TR" dirty="0"/>
              <a:t> sadece web uygulamaları için kullanılan bir teknoloji olmaktan çıkmış, </a:t>
            </a:r>
            <a:r>
              <a:rPr lang="tr-TR" dirty="0" err="1"/>
              <a:t>Python</a:t>
            </a:r>
            <a:r>
              <a:rPr lang="tr-TR" dirty="0"/>
              <a:t> gibi Java gibi programlama dilleri ile aynı kapasitelere ulaşmıştır.</a:t>
            </a:r>
          </a:p>
          <a:p>
            <a:endParaRPr lang="tr-TR" b="1" dirty="0"/>
          </a:p>
          <a:p>
            <a:r>
              <a:rPr lang="tr-TR" b="1" dirty="0"/>
              <a:t>Node.js</a:t>
            </a:r>
            <a:r>
              <a:rPr lang="tr-TR" dirty="0"/>
              <a:t>, yüksek performans ve hız sunduğu için anlık mesajlaşma, </a:t>
            </a:r>
            <a:r>
              <a:rPr lang="tr-TR" dirty="0" err="1"/>
              <a:t>chat</a:t>
            </a:r>
            <a:r>
              <a:rPr lang="tr-TR" dirty="0"/>
              <a:t>, gerçek zamanlı uygulamalar veya ağır yük altında çalışan uygulamalar yapmak için biçilmiş kaftandır. Windows, Linux ve OS X işletim sistemlerinde sorunsuz bir şekilde çalışabilir.</a:t>
            </a:r>
          </a:p>
        </p:txBody>
      </p:sp>
      <p:pic>
        <p:nvPicPr>
          <p:cNvPr id="1026" name="Picture 2" descr="4 Solutions To Run Multiple Node.js or NPM Commands Simultaneously | by  Paige Niedringhaus | ITNEXT">
            <a:extLst>
              <a:ext uri="{FF2B5EF4-FFF2-40B4-BE49-F238E27FC236}">
                <a16:creationId xmlns:a16="http://schemas.microsoft.com/office/drawing/2014/main" id="{765CA6A0-6AFF-C3F4-9450-16D48E0FF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71014"/>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359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2D0F39-22A0-EBB5-6C04-64A0FAF027E0}"/>
              </a:ext>
            </a:extLst>
          </p:cNvPr>
          <p:cNvSpPr>
            <a:spLocks noGrp="1"/>
          </p:cNvSpPr>
          <p:nvPr>
            <p:ph type="title"/>
          </p:nvPr>
        </p:nvSpPr>
        <p:spPr/>
        <p:txBody>
          <a:bodyPr/>
          <a:lstStyle/>
          <a:p>
            <a:r>
              <a:rPr lang="en-US" b="1" dirty="0"/>
              <a:t>Stack Memory - Heap Memory </a:t>
            </a:r>
            <a:r>
              <a:rPr lang="en-US" b="1" dirty="0" err="1"/>
              <a:t>nedir</a:t>
            </a:r>
            <a:r>
              <a:rPr lang="en-US" b="1" dirty="0"/>
              <a:t>? </a:t>
            </a:r>
            <a:r>
              <a:rPr lang="en-US" b="1" dirty="0" err="1"/>
              <a:t>aralarındaki</a:t>
            </a:r>
            <a:r>
              <a:rPr lang="en-US" b="1" dirty="0"/>
              <a:t> Fark </a:t>
            </a:r>
            <a:endParaRPr lang="tr-TR" b="1" dirty="0"/>
          </a:p>
        </p:txBody>
      </p:sp>
      <p:sp>
        <p:nvSpPr>
          <p:cNvPr id="3" name="İçerik Yer Tutucusu 2">
            <a:extLst>
              <a:ext uri="{FF2B5EF4-FFF2-40B4-BE49-F238E27FC236}">
                <a16:creationId xmlns:a16="http://schemas.microsoft.com/office/drawing/2014/main" id="{35A854D8-FA62-9113-FB57-B55F2BE87857}"/>
              </a:ext>
            </a:extLst>
          </p:cNvPr>
          <p:cNvSpPr>
            <a:spLocks noGrp="1"/>
          </p:cNvSpPr>
          <p:nvPr>
            <p:ph idx="1"/>
          </p:nvPr>
        </p:nvSpPr>
        <p:spPr/>
        <p:txBody>
          <a:bodyPr>
            <a:normAutofit/>
          </a:bodyPr>
          <a:lstStyle/>
          <a:p>
            <a:r>
              <a:rPr lang="tr-TR" sz="2400" dirty="0" err="1"/>
              <a:t>Stack</a:t>
            </a:r>
            <a:r>
              <a:rPr lang="tr-TR" sz="2400" dirty="0"/>
              <a:t> = </a:t>
            </a:r>
            <a:r>
              <a:rPr lang="tr-TR" sz="2400" dirty="0" err="1"/>
              <a:t>Primitive</a:t>
            </a:r>
            <a:r>
              <a:rPr lang="tr-TR" sz="2400" dirty="0"/>
              <a:t> (</a:t>
            </a:r>
            <a:r>
              <a:rPr lang="tr-TR" sz="2400" dirty="0" err="1"/>
              <a:t>int</a:t>
            </a:r>
            <a:r>
              <a:rPr lang="tr-TR" sz="2400" dirty="0"/>
              <a:t>)     , Hafıza uzayı belli</a:t>
            </a:r>
          </a:p>
          <a:p>
            <a:r>
              <a:rPr lang="tr-TR" sz="2400" dirty="0" err="1"/>
              <a:t>Heap</a:t>
            </a:r>
            <a:r>
              <a:rPr lang="tr-TR" sz="2400" dirty="0"/>
              <a:t>  = </a:t>
            </a:r>
            <a:r>
              <a:rPr lang="tr-TR" sz="2400" dirty="0" err="1"/>
              <a:t>Wrapper</a:t>
            </a:r>
            <a:r>
              <a:rPr lang="tr-TR" sz="2400" dirty="0"/>
              <a:t>   (</a:t>
            </a:r>
            <a:r>
              <a:rPr lang="tr-TR" sz="2400" dirty="0" err="1"/>
              <a:t>Integer</a:t>
            </a:r>
            <a:r>
              <a:rPr lang="tr-TR" sz="2400" dirty="0"/>
              <a:t>) , Hafıza uzayı belli değilse (</a:t>
            </a:r>
            <a:r>
              <a:rPr lang="tr-TR" sz="2400" dirty="0" err="1"/>
              <a:t>collection</a:t>
            </a:r>
            <a:r>
              <a:rPr lang="tr-TR" sz="2400" dirty="0"/>
              <a:t>)</a:t>
            </a:r>
          </a:p>
          <a:p>
            <a:r>
              <a:rPr lang="tr-TR" sz="2400" dirty="0" err="1"/>
              <a:t>Stack</a:t>
            </a:r>
            <a:r>
              <a:rPr lang="tr-TR" sz="2400" dirty="0"/>
              <a:t> ve </a:t>
            </a:r>
            <a:r>
              <a:rPr lang="tr-TR" sz="2400" dirty="0" err="1"/>
              <a:t>Heap</a:t>
            </a:r>
            <a:r>
              <a:rPr lang="tr-TR" sz="2400" dirty="0"/>
              <a:t> bellekte (</a:t>
            </a:r>
            <a:r>
              <a:rPr lang="tr-TR" sz="2400" dirty="0" err="1"/>
              <a:t>RAM’de</a:t>
            </a:r>
            <a:r>
              <a:rPr lang="tr-TR" sz="2400" dirty="0"/>
              <a:t>) bulunan mantıksal yapılardır . Değer tip (</a:t>
            </a:r>
            <a:r>
              <a:rPr lang="tr-TR" sz="2400" dirty="0" err="1"/>
              <a:t>value</a:t>
            </a:r>
            <a:r>
              <a:rPr lang="tr-TR" sz="2400" dirty="0"/>
              <a:t> </a:t>
            </a:r>
            <a:r>
              <a:rPr lang="tr-TR" sz="2400" dirty="0" err="1"/>
              <a:t>type</a:t>
            </a:r>
            <a:r>
              <a:rPr lang="tr-TR" sz="2400" dirty="0"/>
              <a:t>) dediğimiz </a:t>
            </a:r>
            <a:r>
              <a:rPr lang="tr-TR" sz="2400" dirty="0" err="1"/>
              <a:t>int</a:t>
            </a:r>
            <a:r>
              <a:rPr lang="tr-TR" sz="2400" dirty="0"/>
              <a:t>, </a:t>
            </a:r>
            <a:r>
              <a:rPr lang="tr-TR" sz="2400" dirty="0" err="1"/>
              <a:t>short</a:t>
            </a:r>
            <a:r>
              <a:rPr lang="tr-TR" sz="2400" dirty="0"/>
              <a:t>, </a:t>
            </a:r>
            <a:r>
              <a:rPr lang="tr-TR" sz="2400" dirty="0" err="1"/>
              <a:t>byte</a:t>
            </a:r>
            <a:r>
              <a:rPr lang="tr-TR" sz="2400" dirty="0"/>
              <a:t>, </a:t>
            </a:r>
            <a:r>
              <a:rPr lang="tr-TR" sz="2400" dirty="0" err="1"/>
              <a:t>long</a:t>
            </a:r>
            <a:r>
              <a:rPr lang="tr-TR" sz="2400" dirty="0"/>
              <a:t>, </a:t>
            </a:r>
            <a:r>
              <a:rPr lang="tr-TR" sz="2400" dirty="0" err="1"/>
              <a:t>decimal</a:t>
            </a:r>
            <a:r>
              <a:rPr lang="tr-TR" sz="2400" dirty="0"/>
              <a:t>, </a:t>
            </a:r>
            <a:r>
              <a:rPr lang="tr-TR" sz="2400" dirty="0" err="1"/>
              <a:t>double</a:t>
            </a:r>
            <a:r>
              <a:rPr lang="tr-TR" sz="2400" dirty="0"/>
              <a:t>, </a:t>
            </a:r>
            <a:r>
              <a:rPr lang="tr-TR" sz="2400" dirty="0" err="1"/>
              <a:t>float</a:t>
            </a:r>
            <a:r>
              <a:rPr lang="tr-TR" sz="2400" dirty="0"/>
              <a:t> gibi tipler </a:t>
            </a:r>
            <a:r>
              <a:rPr lang="tr-TR" sz="2400" dirty="0" err="1"/>
              <a:t>stackte</a:t>
            </a:r>
            <a:r>
              <a:rPr lang="tr-TR" sz="2400" dirty="0"/>
              <a:t> tutulur. </a:t>
            </a:r>
            <a:r>
              <a:rPr lang="tr-TR" sz="2400" dirty="0" err="1"/>
              <a:t>Stackte</a:t>
            </a:r>
            <a:r>
              <a:rPr lang="tr-TR" sz="2400" dirty="0"/>
              <a:t> veriler üst üste (LIFO– </a:t>
            </a:r>
            <a:r>
              <a:rPr lang="tr-TR" sz="2400" dirty="0" err="1"/>
              <a:t>Last</a:t>
            </a:r>
            <a:r>
              <a:rPr lang="tr-TR" sz="2400" dirty="0"/>
              <a:t> in First </a:t>
            </a:r>
            <a:r>
              <a:rPr lang="tr-TR" sz="2400" dirty="0" err="1"/>
              <a:t>out</a:t>
            </a:r>
            <a:r>
              <a:rPr lang="tr-TR" sz="2400" dirty="0"/>
              <a:t>) mantığında dizilir ve sırası gelmeden aradaki bir değer ile işlem yapılamaz. Class </a:t>
            </a:r>
            <a:r>
              <a:rPr lang="tr-TR" sz="2400" dirty="0" err="1"/>
              <a:t>type</a:t>
            </a:r>
            <a:r>
              <a:rPr lang="tr-TR" sz="2400" dirty="0"/>
              <a:t> (Sınıf tipi) değişkenler referans tiplerdir referans ettikleri model (referans) </a:t>
            </a:r>
            <a:r>
              <a:rPr lang="tr-TR" sz="2400" dirty="0" err="1"/>
              <a:t>stackte</a:t>
            </a:r>
            <a:r>
              <a:rPr lang="tr-TR" sz="2400" dirty="0"/>
              <a:t> değerleri ise </a:t>
            </a:r>
            <a:r>
              <a:rPr lang="tr-TR" sz="2400" dirty="0" err="1"/>
              <a:t>heapde</a:t>
            </a:r>
            <a:r>
              <a:rPr lang="tr-TR" sz="2400" dirty="0"/>
              <a:t> saklanır.</a:t>
            </a:r>
          </a:p>
        </p:txBody>
      </p:sp>
    </p:spTree>
    <p:extLst>
      <p:ext uri="{BB962C8B-B14F-4D97-AF65-F5344CB8AC3E}">
        <p14:creationId xmlns:p14="http://schemas.microsoft.com/office/powerpoint/2010/main" val="28912232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05F59B-C20C-091A-F320-EF565AFE03D3}"/>
              </a:ext>
            </a:extLst>
          </p:cNvPr>
          <p:cNvSpPr>
            <a:spLocks noGrp="1"/>
          </p:cNvSpPr>
          <p:nvPr>
            <p:ph type="title"/>
          </p:nvPr>
        </p:nvSpPr>
        <p:spPr/>
        <p:txBody>
          <a:bodyPr/>
          <a:lstStyle/>
          <a:p>
            <a:r>
              <a:rPr lang="tr-TR" b="1" dirty="0"/>
              <a:t>Git CVCS - DVCS nedir aralarındaki farklar nelerdir ?</a:t>
            </a:r>
          </a:p>
        </p:txBody>
      </p:sp>
      <p:sp>
        <p:nvSpPr>
          <p:cNvPr id="3" name="İçerik Yer Tutucusu 2">
            <a:extLst>
              <a:ext uri="{FF2B5EF4-FFF2-40B4-BE49-F238E27FC236}">
                <a16:creationId xmlns:a16="http://schemas.microsoft.com/office/drawing/2014/main" id="{84016EF9-6902-97E3-6D2F-53A874A410B0}"/>
              </a:ext>
            </a:extLst>
          </p:cNvPr>
          <p:cNvSpPr>
            <a:spLocks noGrp="1"/>
          </p:cNvSpPr>
          <p:nvPr>
            <p:ph idx="1"/>
          </p:nvPr>
        </p:nvSpPr>
        <p:spPr/>
        <p:txBody>
          <a:bodyPr>
            <a:normAutofit fontScale="85000" lnSpcReduction="10000"/>
          </a:bodyPr>
          <a:lstStyle/>
          <a:p>
            <a:pPr marL="0" indent="0">
              <a:buNone/>
            </a:pPr>
            <a:r>
              <a:rPr lang="tr-TR" b="1" dirty="0"/>
              <a:t>Versiyon Kontrol Sistemi (VCS): </a:t>
            </a:r>
            <a:r>
              <a:rPr lang="tr-TR" dirty="0"/>
              <a:t>revizyon kontrol veya kaynak kontrol</a:t>
            </a:r>
          </a:p>
          <a:p>
            <a:pPr marL="0" indent="0">
              <a:buNone/>
            </a:pPr>
            <a:r>
              <a:rPr lang="tr-TR" dirty="0"/>
              <a:t>diye de geçip, değişiklik yönetim sistemi anlamına gelmektedir.  </a:t>
            </a:r>
          </a:p>
          <a:p>
            <a:pPr marL="0" indent="0">
              <a:buNone/>
            </a:pPr>
            <a:r>
              <a:rPr lang="tr-TR" dirty="0"/>
              <a:t>Bir ya da daha fazla dosya üzerinde yapılan değişiklikleri</a:t>
            </a:r>
          </a:p>
          <a:p>
            <a:pPr marL="0" indent="0">
              <a:buNone/>
            </a:pPr>
            <a:r>
              <a:rPr lang="tr-TR" dirty="0"/>
              <a:t>kaydeden ve daha sonra belirli bir sürüme geri dönebilmenizi sağlayan bir sistemdir.</a:t>
            </a:r>
          </a:p>
          <a:p>
            <a:pPr marL="0" indent="0">
              <a:buNone/>
            </a:pPr>
            <a:r>
              <a:rPr lang="tr-TR" dirty="0"/>
              <a:t>versiyon kontrol sistemi, dosyaların ya da bütün projenin geçmişteki belirli bir sürümüne erişmenizi, </a:t>
            </a:r>
          </a:p>
          <a:p>
            <a:pPr marL="0" indent="0">
              <a:buNone/>
            </a:pPr>
            <a:r>
              <a:rPr lang="tr-TR" dirty="0"/>
              <a:t>zaman içinde yapılan değişiklikleri karşılaştırmanızı, soruna neden olan şeyde en son kimin değişiklik yaptığını, </a:t>
            </a:r>
          </a:p>
          <a:p>
            <a:pPr marL="0" indent="0">
              <a:buNone/>
            </a:pPr>
            <a:r>
              <a:rPr lang="tr-TR" dirty="0"/>
              <a:t>belirli bir hatayı kimin, ne zaman sisteme dahil ettiğini ve</a:t>
            </a:r>
          </a:p>
          <a:p>
            <a:pPr marL="0" indent="0">
              <a:buNone/>
            </a:pPr>
            <a:r>
              <a:rPr lang="tr-TR" dirty="0"/>
              <a:t>başka pek çok şeyi görebilmenizi sağlar. Öte yandan, bir hata yaptığınızda ya da bazı dosyaları yanlışlıkla sildiğinizde durumu kolayca telâfi etmenize yardımcı olur. </a:t>
            </a:r>
          </a:p>
        </p:txBody>
      </p:sp>
    </p:spTree>
    <p:extLst>
      <p:ext uri="{BB962C8B-B14F-4D97-AF65-F5344CB8AC3E}">
        <p14:creationId xmlns:p14="http://schemas.microsoft.com/office/powerpoint/2010/main" val="11306004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A8512-B04F-01A8-1F6D-D9C0686AAE2E}"/>
              </a:ext>
            </a:extLst>
          </p:cNvPr>
          <p:cNvSpPr>
            <a:spLocks noGrp="1"/>
          </p:cNvSpPr>
          <p:nvPr>
            <p:ph type="title"/>
          </p:nvPr>
        </p:nvSpPr>
        <p:spPr/>
        <p:txBody>
          <a:bodyPr/>
          <a:lstStyle/>
          <a:p>
            <a:r>
              <a:rPr lang="tr-TR" b="1" dirty="0"/>
              <a:t>AMAÇLARI</a:t>
            </a:r>
          </a:p>
        </p:txBody>
      </p:sp>
      <p:sp>
        <p:nvSpPr>
          <p:cNvPr id="3" name="İçerik Yer Tutucusu 2">
            <a:extLst>
              <a:ext uri="{FF2B5EF4-FFF2-40B4-BE49-F238E27FC236}">
                <a16:creationId xmlns:a16="http://schemas.microsoft.com/office/drawing/2014/main" id="{D5329852-34A4-B961-F870-8BA2321BFC4F}"/>
              </a:ext>
            </a:extLst>
          </p:cNvPr>
          <p:cNvSpPr>
            <a:spLocks noGrp="1"/>
          </p:cNvSpPr>
          <p:nvPr>
            <p:ph idx="1"/>
          </p:nvPr>
        </p:nvSpPr>
        <p:spPr/>
        <p:txBody>
          <a:bodyPr>
            <a:normAutofit/>
          </a:bodyPr>
          <a:lstStyle/>
          <a:p>
            <a:r>
              <a:rPr lang="tr-TR" sz="2400" dirty="0"/>
              <a:t>1)Geliştiricilerin, kod değişikliklerini takip etmelerini sağlar.</a:t>
            </a:r>
          </a:p>
          <a:p>
            <a:r>
              <a:rPr lang="tr-TR" sz="2400" dirty="0"/>
              <a:t>2)Geliştiricilerin, kod değişiklik geçmişini görmelerini sağlar.</a:t>
            </a:r>
          </a:p>
          <a:p>
            <a:r>
              <a:rPr lang="tr-TR" sz="2400" dirty="0"/>
              <a:t>3)Geliştiricilerin, aynı kod dosyalarında aynı anda çalışmasına izin verir.</a:t>
            </a:r>
          </a:p>
          <a:p>
            <a:r>
              <a:rPr lang="tr-TR" sz="2400" dirty="0"/>
              <a:t>4)Geliştiricilerin, kodlarını dallanma yoluyla ayırmalarına izin verir.</a:t>
            </a:r>
          </a:p>
          <a:p>
            <a:r>
              <a:rPr lang="tr-TR" sz="2400" dirty="0"/>
              <a:t>5)Farklı dallardan yani </a:t>
            </a:r>
            <a:r>
              <a:rPr lang="tr-TR" sz="2400" dirty="0" err="1"/>
              <a:t>branch'lerden</a:t>
            </a:r>
            <a:r>
              <a:rPr lang="tr-TR" sz="2400" dirty="0"/>
              <a:t> kodları birleştirir.</a:t>
            </a:r>
          </a:p>
          <a:p>
            <a:r>
              <a:rPr lang="tr-TR" sz="2400" dirty="0"/>
              <a:t>6)Geliştiricilerin, çakışmalarını gösterir ve bunları çözmelerine izin verir.</a:t>
            </a:r>
          </a:p>
          <a:p>
            <a:r>
              <a:rPr lang="tr-TR" sz="2400" dirty="0"/>
              <a:t>7)Geliştiricilerin, değişikliklerini önceki bir duruma döndürmelerine izin verir.</a:t>
            </a:r>
          </a:p>
        </p:txBody>
      </p:sp>
    </p:spTree>
    <p:extLst>
      <p:ext uri="{BB962C8B-B14F-4D97-AF65-F5344CB8AC3E}">
        <p14:creationId xmlns:p14="http://schemas.microsoft.com/office/powerpoint/2010/main" val="15721034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06CC3A-EEBB-9863-413E-D0D17B58BFD9}"/>
              </a:ext>
            </a:extLst>
          </p:cNvPr>
          <p:cNvSpPr>
            <a:spLocks noGrp="1"/>
          </p:cNvSpPr>
          <p:nvPr>
            <p:ph type="title"/>
          </p:nvPr>
        </p:nvSpPr>
        <p:spPr/>
        <p:txBody>
          <a:bodyPr/>
          <a:lstStyle/>
          <a:p>
            <a:r>
              <a:rPr lang="tr-TR" b="1" dirty="0"/>
              <a:t>Dağıtık Sürüm Kontrol Sistemleri</a:t>
            </a:r>
          </a:p>
        </p:txBody>
      </p:sp>
      <p:sp>
        <p:nvSpPr>
          <p:cNvPr id="3" name="İçerik Yer Tutucusu 2">
            <a:extLst>
              <a:ext uri="{FF2B5EF4-FFF2-40B4-BE49-F238E27FC236}">
                <a16:creationId xmlns:a16="http://schemas.microsoft.com/office/drawing/2014/main" id="{BFA4E35D-2FFF-A63E-CF2D-18FB6B170481}"/>
              </a:ext>
            </a:extLst>
          </p:cNvPr>
          <p:cNvSpPr>
            <a:spLocks noGrp="1"/>
          </p:cNvSpPr>
          <p:nvPr>
            <p:ph idx="1"/>
          </p:nvPr>
        </p:nvSpPr>
        <p:spPr/>
        <p:txBody>
          <a:bodyPr>
            <a:normAutofit/>
          </a:bodyPr>
          <a:lstStyle/>
          <a:p>
            <a:pPr marL="0" indent="0">
              <a:buNone/>
            </a:pPr>
            <a:r>
              <a:rPr lang="tr-TR" dirty="0"/>
              <a:t>Kullanıcılar dosyaların yalnızca en son bellek kopyalarını almakla kalmaz, yazılım havuzunu (</a:t>
            </a:r>
            <a:r>
              <a:rPr lang="tr-TR" dirty="0" err="1"/>
              <a:t>repository</a:t>
            </a:r>
            <a:r>
              <a:rPr lang="tr-TR" dirty="0"/>
              <a:t>) bütünüyle kopyalarlar. Git, </a:t>
            </a:r>
            <a:r>
              <a:rPr lang="tr-TR" dirty="0" err="1"/>
              <a:t>Mercurial</a:t>
            </a:r>
            <a:r>
              <a:rPr lang="tr-TR" dirty="0"/>
              <a:t>, </a:t>
            </a:r>
            <a:r>
              <a:rPr lang="tr-TR" dirty="0" err="1"/>
              <a:t>Bazaar</a:t>
            </a:r>
            <a:r>
              <a:rPr lang="tr-TR" dirty="0"/>
              <a:t> ve </a:t>
            </a:r>
            <a:r>
              <a:rPr lang="tr-TR" dirty="0" err="1"/>
              <a:t>Darcs</a:t>
            </a:r>
            <a:r>
              <a:rPr lang="tr-TR" dirty="0"/>
              <a:t> gibi örnekleri dağıtık sistemlere örnektir.</a:t>
            </a:r>
          </a:p>
          <a:p>
            <a:pPr marL="0" indent="0">
              <a:buNone/>
            </a:pPr>
            <a:r>
              <a:rPr lang="tr-TR" dirty="0"/>
              <a:t>Dağıtık sistemlerde üzerinde ortak çalışma </a:t>
            </a:r>
            <a:r>
              <a:rPr lang="tr-TR" dirty="0" err="1"/>
              <a:t>yütürülen</a:t>
            </a:r>
            <a:r>
              <a:rPr lang="tr-TR" dirty="0"/>
              <a:t> sunuculardan biri çökerse istemcilerden birinin yazılım havuzu sunucuya geri yüklenerek sistem kurtarılabilmektedir. Her seçip alma (</a:t>
            </a:r>
            <a:r>
              <a:rPr lang="tr-TR" dirty="0" err="1"/>
              <a:t>check</a:t>
            </a:r>
            <a:r>
              <a:rPr lang="tr-TR" dirty="0"/>
              <a:t> </a:t>
            </a:r>
            <a:r>
              <a:rPr lang="tr-TR" dirty="0" err="1"/>
              <a:t>out</a:t>
            </a:r>
            <a:r>
              <a:rPr lang="tr-TR" dirty="0"/>
              <a:t>) işlemi esasında bütün verinin yedeklenmesiyle sonuçlanır.</a:t>
            </a:r>
          </a:p>
          <a:p>
            <a:pPr marL="0" indent="0">
              <a:buNone/>
            </a:pPr>
            <a:r>
              <a:rPr lang="tr-TR" dirty="0"/>
              <a:t>Dağıtık sistemlerin (DVCS) merkezi sistemlere (CVCS) kıyasla sundukları avantajları ve dezavantajları şu şekilde listeleyebiliriz.</a:t>
            </a:r>
          </a:p>
          <a:p>
            <a:pPr marL="0" indent="0">
              <a:buNone/>
            </a:pPr>
            <a:endParaRPr lang="tr-TR" dirty="0"/>
          </a:p>
        </p:txBody>
      </p:sp>
    </p:spTree>
    <p:extLst>
      <p:ext uri="{BB962C8B-B14F-4D97-AF65-F5344CB8AC3E}">
        <p14:creationId xmlns:p14="http://schemas.microsoft.com/office/powerpoint/2010/main" val="10510348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5CB1BF-D01A-A4C3-8F72-F2B72E62CC7C}"/>
              </a:ext>
            </a:extLst>
          </p:cNvPr>
          <p:cNvSpPr>
            <a:spLocks noGrp="1"/>
          </p:cNvSpPr>
          <p:nvPr>
            <p:ph type="title"/>
          </p:nvPr>
        </p:nvSpPr>
        <p:spPr/>
        <p:txBody>
          <a:bodyPr/>
          <a:lstStyle/>
          <a:p>
            <a:r>
              <a:rPr lang="tr-TR" b="1" dirty="0"/>
              <a:t>Dağıtık Sürüm Kontrol Sistemleri</a:t>
            </a:r>
            <a:endParaRPr lang="tr-TR" dirty="0"/>
          </a:p>
        </p:txBody>
      </p:sp>
      <p:sp>
        <p:nvSpPr>
          <p:cNvPr id="3" name="İçerik Yer Tutucusu 2">
            <a:extLst>
              <a:ext uri="{FF2B5EF4-FFF2-40B4-BE49-F238E27FC236}">
                <a16:creationId xmlns:a16="http://schemas.microsoft.com/office/drawing/2014/main" id="{75B0F621-DB3E-EFCD-C248-B8C3B95EA6F8}"/>
              </a:ext>
            </a:extLst>
          </p:cNvPr>
          <p:cNvSpPr>
            <a:spLocks noGrp="1"/>
          </p:cNvSpPr>
          <p:nvPr>
            <p:ph idx="1"/>
          </p:nvPr>
        </p:nvSpPr>
        <p:spPr>
          <a:xfrm>
            <a:off x="838200" y="1411111"/>
            <a:ext cx="10515600" cy="4765852"/>
          </a:xfrm>
        </p:spPr>
        <p:txBody>
          <a:bodyPr>
            <a:normAutofit fontScale="92500" lnSpcReduction="20000"/>
          </a:bodyPr>
          <a:lstStyle/>
          <a:p>
            <a:pPr marL="0" indent="0">
              <a:buNone/>
            </a:pPr>
            <a:r>
              <a:rPr lang="tr-TR" sz="2400" dirty="0"/>
              <a:t>Network bağlantısı </a:t>
            </a:r>
            <a:r>
              <a:rPr lang="tr-TR" sz="2400" dirty="0" err="1"/>
              <a:t>olmasada</a:t>
            </a:r>
            <a:r>
              <a:rPr lang="tr-TR" sz="2400" dirty="0"/>
              <a:t> kullanıcılar ilgili repo üzerinde çalışabilirler, dağıtık sistemler ortak işlemleri daha hızlı işler, çünkü merkezi bir sunucuyla iletişim kurmaya gerek yoktur. </a:t>
            </a:r>
          </a:p>
          <a:p>
            <a:pPr marL="0" indent="0">
              <a:buNone/>
            </a:pPr>
            <a:r>
              <a:rPr lang="tr-TR" sz="2400" dirty="0"/>
              <a:t>Dağıtık sistemler bu iletişime değişikliklerin diğer ortaklarla paylaşılacağı zaman ihtiyaç duyar. Özel çalışma alanları oluşturmak mümkündür.</a:t>
            </a:r>
          </a:p>
          <a:p>
            <a:pPr marL="0" indent="0">
              <a:buNone/>
            </a:pPr>
            <a:r>
              <a:rPr lang="tr-TR" sz="2400" dirty="0"/>
              <a:t>Böylece, kullanıcılar paylaşmak istemedikleri taslaklardaki değişiklikleri de kullanabilirler.</a:t>
            </a:r>
          </a:p>
          <a:p>
            <a:pPr marL="0" indent="0">
              <a:buNone/>
            </a:pPr>
            <a:r>
              <a:rPr lang="tr-TR" sz="2400" dirty="0"/>
              <a:t>Üzerinde çalışılan kopyalar aynı zamanda uzak yedek (</a:t>
            </a:r>
            <a:r>
              <a:rPr lang="tr-TR" sz="2400" dirty="0" err="1"/>
              <a:t>remote</a:t>
            </a:r>
            <a:r>
              <a:rPr lang="tr-TR" sz="2400" dirty="0"/>
              <a:t> </a:t>
            </a:r>
            <a:r>
              <a:rPr lang="tr-TR" sz="2400" dirty="0" err="1"/>
              <a:t>backup</a:t>
            </a:r>
            <a:r>
              <a:rPr lang="tr-TR" sz="2400" dirty="0"/>
              <a:t>) görevi görürler. </a:t>
            </a:r>
          </a:p>
          <a:p>
            <a:pPr marL="0" indent="0">
              <a:buNone/>
            </a:pPr>
            <a:r>
              <a:rPr lang="tr-TR" sz="2400" dirty="0"/>
              <a:t>Bu sayede herhangi bir donanım hatasından (kırılma noktası gibi) etkilenmezler.</a:t>
            </a:r>
          </a:p>
          <a:p>
            <a:pPr marL="0" indent="0">
              <a:buNone/>
            </a:pPr>
            <a:r>
              <a:rPr lang="tr-TR" sz="2400" dirty="0"/>
              <a:t>Farklı geliştirme modelleri (</a:t>
            </a:r>
            <a:r>
              <a:rPr lang="tr-TR" sz="2400" dirty="0" err="1"/>
              <a:t>development</a:t>
            </a:r>
            <a:r>
              <a:rPr lang="tr-TR" sz="2400" dirty="0"/>
              <a:t> </a:t>
            </a:r>
            <a:r>
              <a:rPr lang="tr-TR" sz="2400" dirty="0" err="1"/>
              <a:t>branches</a:t>
            </a:r>
            <a:r>
              <a:rPr lang="tr-TR" sz="2400" dirty="0"/>
              <a:t>, </a:t>
            </a:r>
            <a:r>
              <a:rPr lang="tr-TR" sz="2400" dirty="0" err="1"/>
              <a:t>commander</a:t>
            </a:r>
            <a:r>
              <a:rPr lang="tr-TR" sz="2400" dirty="0"/>
              <a:t>/</a:t>
            </a:r>
            <a:r>
              <a:rPr lang="tr-TR" sz="2400" dirty="0" err="1"/>
              <a:t>kieutenant</a:t>
            </a:r>
            <a:r>
              <a:rPr lang="tr-TR" sz="2400" dirty="0"/>
              <a:t> model gibi) </a:t>
            </a:r>
            <a:r>
              <a:rPr lang="tr-TR" sz="2400" dirty="0" err="1"/>
              <a:t>kullanılanibilir</a:t>
            </a:r>
            <a:r>
              <a:rPr lang="tr-TR" sz="2400" dirty="0"/>
              <a:t>.</a:t>
            </a:r>
          </a:p>
          <a:p>
            <a:pPr marL="0" indent="0">
              <a:buNone/>
            </a:pPr>
            <a:r>
              <a:rPr lang="tr-TR" sz="2400" dirty="0"/>
              <a:t>Projenin </a:t>
            </a:r>
            <a:r>
              <a:rPr lang="tr-TR" sz="2400" dirty="0" err="1"/>
              <a:t>release</a:t>
            </a:r>
            <a:r>
              <a:rPr lang="tr-TR" sz="2400" dirty="0"/>
              <a:t> </a:t>
            </a:r>
            <a:r>
              <a:rPr lang="tr-TR" sz="2400" dirty="0" err="1"/>
              <a:t>version’unun</a:t>
            </a:r>
            <a:r>
              <a:rPr lang="tr-TR" sz="2400" dirty="0"/>
              <a:t> kontrolü merkezi olarak gerçekleştirilebilir.</a:t>
            </a:r>
          </a:p>
          <a:p>
            <a:pPr marL="0" indent="0">
              <a:buNone/>
            </a:pPr>
            <a:r>
              <a:rPr lang="tr-TR" sz="2400" dirty="0"/>
              <a:t>FOSS (</a:t>
            </a:r>
            <a:r>
              <a:rPr lang="tr-TR" sz="2400" dirty="0" err="1"/>
              <a:t>Free</a:t>
            </a:r>
            <a:r>
              <a:rPr lang="tr-TR" sz="2400" dirty="0"/>
              <a:t> </a:t>
            </a:r>
            <a:r>
              <a:rPr lang="tr-TR" sz="2400" dirty="0" err="1"/>
              <a:t>and</a:t>
            </a:r>
            <a:r>
              <a:rPr lang="tr-TR" sz="2400" dirty="0"/>
              <a:t> Open-</a:t>
            </a:r>
            <a:r>
              <a:rPr lang="tr-TR" sz="2400" dirty="0" err="1"/>
              <a:t>source</a:t>
            </a:r>
            <a:r>
              <a:rPr lang="tr-TR" sz="2400" dirty="0"/>
              <a:t> Software / Özgür ve Açık Kaynaklı Yazılım) yazılım projelerinde, </a:t>
            </a:r>
          </a:p>
          <a:p>
            <a:pPr marL="0" indent="0">
              <a:buNone/>
            </a:pPr>
            <a:r>
              <a:rPr lang="tr-TR" sz="2400" dirty="0"/>
              <a:t>liderlik çatışmaları veya tasarımdaki anlaşmazlıklar nedeniyle durdurulmuş bir proje kolaylıkla çatallanarak (</a:t>
            </a:r>
            <a:r>
              <a:rPr lang="tr-TR" sz="2400" dirty="0" err="1"/>
              <a:t>fork</a:t>
            </a:r>
            <a:r>
              <a:rPr lang="tr-TR" sz="2400" dirty="0"/>
              <a:t>) sürdürülebilir.</a:t>
            </a:r>
          </a:p>
        </p:txBody>
      </p:sp>
    </p:spTree>
    <p:extLst>
      <p:ext uri="{BB962C8B-B14F-4D97-AF65-F5344CB8AC3E}">
        <p14:creationId xmlns:p14="http://schemas.microsoft.com/office/powerpoint/2010/main" val="36071864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FFDB99-96DB-ABDB-67CC-A6F33992508D}"/>
              </a:ext>
            </a:extLst>
          </p:cNvPr>
          <p:cNvSpPr>
            <a:spLocks noGrp="1"/>
          </p:cNvSpPr>
          <p:nvPr>
            <p:ph type="title"/>
          </p:nvPr>
        </p:nvSpPr>
        <p:spPr>
          <a:xfrm>
            <a:off x="838200" y="365126"/>
            <a:ext cx="10515600" cy="1170164"/>
          </a:xfrm>
        </p:spPr>
        <p:txBody>
          <a:bodyPr>
            <a:normAutofit fontScale="90000"/>
          </a:bodyPr>
          <a:lstStyle/>
          <a:p>
            <a:r>
              <a:rPr lang="tr-TR" b="1" dirty="0"/>
              <a:t>Senkron nedir ? Asenkron nedir ? aralarındaki fark ? </a:t>
            </a:r>
            <a:r>
              <a:rPr lang="tr-TR" b="1" dirty="0" err="1"/>
              <a:t>JavaScript</a:t>
            </a:r>
            <a:r>
              <a:rPr lang="tr-TR" b="1" dirty="0"/>
              <a:t> senkron mu ? </a:t>
            </a:r>
          </a:p>
        </p:txBody>
      </p:sp>
      <p:sp>
        <p:nvSpPr>
          <p:cNvPr id="3" name="İçerik Yer Tutucusu 2">
            <a:extLst>
              <a:ext uri="{FF2B5EF4-FFF2-40B4-BE49-F238E27FC236}">
                <a16:creationId xmlns:a16="http://schemas.microsoft.com/office/drawing/2014/main" id="{D8F14531-B0E9-B3CA-4FE1-18149D4D401E}"/>
              </a:ext>
            </a:extLst>
          </p:cNvPr>
          <p:cNvSpPr>
            <a:spLocks noGrp="1"/>
          </p:cNvSpPr>
          <p:nvPr>
            <p:ph idx="1"/>
          </p:nvPr>
        </p:nvSpPr>
        <p:spPr/>
        <p:txBody>
          <a:bodyPr>
            <a:normAutofit fontScale="70000" lnSpcReduction="20000"/>
          </a:bodyPr>
          <a:lstStyle/>
          <a:p>
            <a:r>
              <a:rPr lang="tr-TR" dirty="0"/>
              <a:t>Senkronun kelime anlamı eş zamanlı olmasına rağmen programlama dilinde her bir işin sıra ile yapılmasına denir. Yani bir </a:t>
            </a:r>
            <a:r>
              <a:rPr lang="tr-TR" dirty="0" err="1"/>
              <a:t>process</a:t>
            </a:r>
            <a:r>
              <a:rPr lang="tr-TR" dirty="0"/>
              <a:t> bitmeden diğerine geçilmemesi. Programlama dillerinin genelinde yazdığımız kodlar yukarıdan aşağıya okunarak çalıştırılır. Yani senkron olarak çalışır.</a:t>
            </a:r>
          </a:p>
          <a:p>
            <a:r>
              <a:rPr lang="tr-TR" dirty="0"/>
              <a:t>Asenkron Programla: Kelime anlamı başlama ve bitiş zamanları ayrı olan, aynı zamanda olmayan demek olan kelimedir. Diğer adı da eşzamanızdır. </a:t>
            </a:r>
          </a:p>
          <a:p>
            <a:r>
              <a:rPr lang="tr-TR" dirty="0"/>
              <a:t>Senkron programlama ise programın senkron bir şekilde değil de öncelik verdiğimiz işlemlerin daha önce yapılmasını sağlayan ya da sağladığımız programlamadır. </a:t>
            </a:r>
          </a:p>
          <a:p>
            <a:r>
              <a:rPr lang="tr-TR" dirty="0"/>
              <a:t>Senkron programlamada kodların yukarıdan aşağıya çalışmasını her zaman istemeyebiliriz. Mesela bir fonksiyonu son sırada yazarız ama ilk olarak o fonksiyonun çalışmasını isteyebiliriz. Burada Asenkron programlama devreye giriyor.</a:t>
            </a:r>
          </a:p>
          <a:p>
            <a:r>
              <a:rPr lang="tr-TR" dirty="0" err="1"/>
              <a:t>Javascript</a:t>
            </a:r>
            <a:r>
              <a:rPr lang="tr-TR" dirty="0"/>
              <a:t> </a:t>
            </a:r>
            <a:r>
              <a:rPr lang="tr-TR" dirty="0" err="1"/>
              <a:t>single-thread</a:t>
            </a:r>
            <a:r>
              <a:rPr lang="tr-TR" dirty="0"/>
              <a:t> çalıştırma yaptığı için çalıştırdığı </a:t>
            </a:r>
            <a:r>
              <a:rPr lang="tr-TR" dirty="0" err="1"/>
              <a:t>eventleri</a:t>
            </a:r>
            <a:r>
              <a:rPr lang="tr-TR" dirty="0"/>
              <a:t> ve </a:t>
            </a:r>
            <a:r>
              <a:rPr lang="tr-TR" dirty="0" err="1"/>
              <a:t>callback</a:t>
            </a:r>
            <a:r>
              <a:rPr lang="tr-TR" dirty="0"/>
              <a:t> </a:t>
            </a:r>
            <a:r>
              <a:rPr lang="tr-TR" dirty="0" err="1"/>
              <a:t>leri</a:t>
            </a:r>
            <a:r>
              <a:rPr lang="tr-TR" dirty="0"/>
              <a:t> sıraya sokarak hepsini tek bir </a:t>
            </a:r>
            <a:r>
              <a:rPr lang="tr-TR" dirty="0" err="1"/>
              <a:t>thread</a:t>
            </a:r>
            <a:r>
              <a:rPr lang="tr-TR" dirty="0"/>
              <a:t> ile işler. Bahsedilen </a:t>
            </a:r>
            <a:r>
              <a:rPr lang="tr-TR" dirty="0" err="1"/>
              <a:t>Event’lerin</a:t>
            </a:r>
            <a:r>
              <a:rPr lang="tr-TR" dirty="0"/>
              <a:t> ve </a:t>
            </a:r>
            <a:r>
              <a:rPr lang="tr-TR" dirty="0" err="1"/>
              <a:t>Callback’lerin</a:t>
            </a:r>
            <a:r>
              <a:rPr lang="tr-TR" dirty="0"/>
              <a:t> sırada tutulduğu yapı, basit bir kuyruk (Queue) mekanizmasıdır. </a:t>
            </a:r>
            <a:r>
              <a:rPr lang="tr-TR" dirty="0" err="1"/>
              <a:t>Thread’in</a:t>
            </a:r>
            <a:r>
              <a:rPr lang="tr-TR" dirty="0"/>
              <a:t> her defasında kuyruktaki ilk </a:t>
            </a:r>
            <a:r>
              <a:rPr lang="tr-TR" dirty="0" err="1"/>
              <a:t>Event’i</a:t>
            </a:r>
            <a:r>
              <a:rPr lang="tr-TR" dirty="0"/>
              <a:t> işleyip yeni bir </a:t>
            </a:r>
            <a:r>
              <a:rPr lang="tr-TR" dirty="0" err="1"/>
              <a:t>Event</a:t>
            </a:r>
            <a:r>
              <a:rPr lang="tr-TR" dirty="0"/>
              <a:t> alması da </a:t>
            </a:r>
            <a:r>
              <a:rPr lang="tr-TR" dirty="0" err="1"/>
              <a:t>Event</a:t>
            </a:r>
            <a:r>
              <a:rPr lang="tr-TR" dirty="0"/>
              <a:t> </a:t>
            </a:r>
            <a:r>
              <a:rPr lang="tr-TR" dirty="0" err="1"/>
              <a:t>Loop</a:t>
            </a:r>
            <a:r>
              <a:rPr lang="tr-TR" dirty="0"/>
              <a:t> olarak adlandırılır. </a:t>
            </a:r>
            <a:r>
              <a:rPr lang="tr-TR" dirty="0" err="1"/>
              <a:t>Javascript</a:t>
            </a:r>
            <a:r>
              <a:rPr lang="tr-TR" dirty="0"/>
              <a:t> Run-</a:t>
            </a:r>
            <a:r>
              <a:rPr lang="tr-TR" dirty="0" err="1"/>
              <a:t>to</a:t>
            </a:r>
            <a:r>
              <a:rPr lang="tr-TR" dirty="0"/>
              <a:t>-</a:t>
            </a:r>
            <a:r>
              <a:rPr lang="tr-TR" dirty="0" err="1"/>
              <a:t>Completion</a:t>
            </a:r>
            <a:r>
              <a:rPr lang="tr-TR" dirty="0"/>
              <a:t> adı verilen, elindeki işi tamamlamadan başka bir işe geçmeyen bir mekanizmaya sahiptir.</a:t>
            </a:r>
          </a:p>
          <a:p>
            <a:endParaRPr lang="tr-TR" dirty="0"/>
          </a:p>
        </p:txBody>
      </p:sp>
    </p:spTree>
    <p:extLst>
      <p:ext uri="{BB962C8B-B14F-4D97-AF65-F5344CB8AC3E}">
        <p14:creationId xmlns:p14="http://schemas.microsoft.com/office/powerpoint/2010/main" val="8856265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C3B175-6535-455E-7918-8D3DEF0543C5}"/>
              </a:ext>
            </a:extLst>
          </p:cNvPr>
          <p:cNvSpPr>
            <a:spLocks noGrp="1"/>
          </p:cNvSpPr>
          <p:nvPr>
            <p:ph type="title"/>
          </p:nvPr>
        </p:nvSpPr>
        <p:spPr>
          <a:xfrm>
            <a:off x="838200" y="365125"/>
            <a:ext cx="10515600" cy="1012119"/>
          </a:xfrm>
        </p:spPr>
        <p:txBody>
          <a:bodyPr>
            <a:normAutofit fontScale="90000"/>
          </a:bodyPr>
          <a:lstStyle/>
          <a:p>
            <a:r>
              <a:rPr lang="tr-TR" b="1" dirty="0"/>
              <a:t>Compiler- </a:t>
            </a:r>
            <a:r>
              <a:rPr lang="tr-TR" b="1" dirty="0" err="1"/>
              <a:t>interpreter</a:t>
            </a:r>
            <a:r>
              <a:rPr lang="tr-TR" b="1" dirty="0"/>
              <a:t> ?</a:t>
            </a:r>
            <a:br>
              <a:rPr lang="tr-TR" b="1" dirty="0"/>
            </a:br>
            <a:r>
              <a:rPr lang="tr-TR" b="1" dirty="0"/>
              <a:t> </a:t>
            </a:r>
            <a:r>
              <a:rPr lang="tr-TR" b="1" dirty="0" err="1"/>
              <a:t>JavaScript</a:t>
            </a:r>
            <a:r>
              <a:rPr lang="tr-TR" b="1" dirty="0"/>
              <a:t> Compiler mi ? </a:t>
            </a:r>
            <a:r>
              <a:rPr lang="tr-TR" b="1" dirty="0" err="1"/>
              <a:t>interpreter</a:t>
            </a:r>
            <a:r>
              <a:rPr lang="tr-TR" b="1" dirty="0"/>
              <a:t> mi ?</a:t>
            </a:r>
          </a:p>
        </p:txBody>
      </p:sp>
      <p:sp>
        <p:nvSpPr>
          <p:cNvPr id="3" name="İçerik Yer Tutucusu 2">
            <a:extLst>
              <a:ext uri="{FF2B5EF4-FFF2-40B4-BE49-F238E27FC236}">
                <a16:creationId xmlns:a16="http://schemas.microsoft.com/office/drawing/2014/main" id="{BDF786EB-AC9A-5164-68E8-2E03A6F24680}"/>
              </a:ext>
            </a:extLst>
          </p:cNvPr>
          <p:cNvSpPr>
            <a:spLocks noGrp="1"/>
          </p:cNvSpPr>
          <p:nvPr>
            <p:ph idx="1"/>
          </p:nvPr>
        </p:nvSpPr>
        <p:spPr>
          <a:xfrm>
            <a:off x="838200" y="1478844"/>
            <a:ext cx="10515600" cy="5159023"/>
          </a:xfrm>
        </p:spPr>
        <p:txBody>
          <a:bodyPr>
            <a:normAutofit fontScale="85000" lnSpcReduction="10000"/>
          </a:bodyPr>
          <a:lstStyle/>
          <a:p>
            <a:r>
              <a:rPr lang="tr-TR" sz="2400" dirty="0"/>
              <a:t>Compiler(Derleyici): Geliştiricilerin herhangi bir programlama dilini kullanarak yazdığı kaynak kodu bilgisayarın anlayabileceği makine diline yani 0 ve 1’lere çeviren aracı yazılımdır.</a:t>
            </a:r>
          </a:p>
          <a:p>
            <a:r>
              <a:rPr lang="tr-TR" sz="2400" dirty="0"/>
              <a:t>Derleyici sayesinde geliştiriciler farklı programlama dillerini kullanarak aynı işlevi yerine getiren yazılımlar üretebilirler. Üstelik </a:t>
            </a:r>
            <a:r>
              <a:rPr lang="tr-TR" sz="2400" dirty="0" err="1"/>
              <a:t>Compiler’ların</a:t>
            </a:r>
            <a:r>
              <a:rPr lang="tr-TR" sz="2400" dirty="0"/>
              <a:t> varlığı, çok fazla programlama dilinin olmasına ve geliştiricilerin alternatif dillerle çalışmasına yardımcı olmaktadır.</a:t>
            </a:r>
          </a:p>
          <a:p>
            <a:r>
              <a:rPr lang="tr-TR" sz="2400" dirty="0"/>
              <a:t>Interpreter(Yorumlayıcı): Yüksek seviyeli programlama dili ile yazılmış bir </a:t>
            </a:r>
            <a:r>
              <a:rPr lang="tr-TR" sz="2400" dirty="0" err="1"/>
              <a:t>progamı</a:t>
            </a:r>
            <a:r>
              <a:rPr lang="tr-TR" sz="2400" dirty="0"/>
              <a:t> adım adım makine diline çeviren ve makine dilindeki talimatları çalıştıran programdır.</a:t>
            </a:r>
          </a:p>
          <a:p>
            <a:r>
              <a:rPr lang="tr-TR" sz="2400" dirty="0"/>
              <a:t>Interpreter bütün programın çalıştırılabilir bir kodunu üretmek yerine, programın adımlarını tek tek makine diline çevirir ve hemen çalıştırır. Program tekrar çalıştırılmak istenirse </a:t>
            </a:r>
            <a:r>
              <a:rPr lang="tr-TR" sz="2400" dirty="0" err="1"/>
              <a:t>interpreter</a:t>
            </a:r>
            <a:r>
              <a:rPr lang="tr-TR" sz="2400" dirty="0"/>
              <a:t> kaynak kod üzerinde yine aynı yolu izler.</a:t>
            </a:r>
          </a:p>
          <a:p>
            <a:r>
              <a:rPr lang="tr-TR" sz="2400" dirty="0" err="1"/>
              <a:t>JavaScript</a:t>
            </a:r>
            <a:r>
              <a:rPr lang="tr-TR" sz="2400" dirty="0"/>
              <a:t> Interpreter(Yorumlayıcı) bir dildir.  </a:t>
            </a:r>
            <a:r>
              <a:rPr lang="tr-TR" sz="2400" dirty="0" err="1"/>
              <a:t>JavaScript’in</a:t>
            </a:r>
            <a:r>
              <a:rPr lang="tr-TR" sz="2400" dirty="0"/>
              <a:t> </a:t>
            </a:r>
            <a:r>
              <a:rPr lang="tr-TR" sz="2400" dirty="0" err="1"/>
              <a:t>compiler</a:t>
            </a:r>
            <a:r>
              <a:rPr lang="tr-TR" sz="2400" dirty="0"/>
              <a:t> adımı yoktur. Bunun yerine, tarayıcıdaki bir </a:t>
            </a:r>
            <a:r>
              <a:rPr lang="tr-TR" sz="2400" dirty="0" err="1"/>
              <a:t>interpreter</a:t>
            </a:r>
            <a:r>
              <a:rPr lang="tr-TR" sz="2400" dirty="0"/>
              <a:t>(yorumlayıcı) </a:t>
            </a:r>
            <a:r>
              <a:rPr lang="tr-TR" sz="2400" dirty="0" err="1"/>
              <a:t>JavaScript</a:t>
            </a:r>
            <a:r>
              <a:rPr lang="tr-TR" sz="2400" dirty="0"/>
              <a:t> kodunu okur, her satırı yorumlar ve çalıştırır. Daha modern tarayıcılar, </a:t>
            </a:r>
            <a:r>
              <a:rPr lang="tr-TR" sz="2400" dirty="0" err="1"/>
              <a:t>JavaScript’i</a:t>
            </a:r>
            <a:r>
              <a:rPr lang="tr-TR" sz="2400" dirty="0"/>
              <a:t> tam çalışmak üzereyken yürütülebilir bayt koduna derleyen </a:t>
            </a:r>
            <a:r>
              <a:rPr lang="tr-TR" sz="2400" dirty="0" err="1"/>
              <a:t>Just</a:t>
            </a:r>
            <a:r>
              <a:rPr lang="tr-TR" sz="2400" dirty="0"/>
              <a:t>-</a:t>
            </a:r>
            <a:r>
              <a:rPr lang="tr-TR" sz="2400" dirty="0" err="1"/>
              <a:t>In</a:t>
            </a:r>
            <a:r>
              <a:rPr lang="tr-TR" sz="2400" dirty="0"/>
              <a:t>-Time(JIT) derlemesi olarak bilinen teknoloji kullanır.</a:t>
            </a:r>
          </a:p>
          <a:p>
            <a:r>
              <a:rPr lang="tr-TR" sz="2400" dirty="0" err="1"/>
              <a:t>Just</a:t>
            </a:r>
            <a:r>
              <a:rPr lang="tr-TR" sz="2400" dirty="0"/>
              <a:t>-</a:t>
            </a:r>
            <a:r>
              <a:rPr lang="tr-TR" sz="2400" dirty="0" err="1"/>
              <a:t>In</a:t>
            </a:r>
            <a:r>
              <a:rPr lang="tr-TR" sz="2400" dirty="0"/>
              <a:t>-time(JIT):</a:t>
            </a:r>
            <a:r>
              <a:rPr lang="tr-TR" sz="2400" dirty="0" err="1"/>
              <a:t>Just</a:t>
            </a:r>
            <a:r>
              <a:rPr lang="tr-TR" sz="2400" dirty="0"/>
              <a:t>-</a:t>
            </a:r>
            <a:r>
              <a:rPr lang="tr-TR" sz="2400" dirty="0" err="1"/>
              <a:t>In</a:t>
            </a:r>
            <a:r>
              <a:rPr lang="tr-TR" sz="2400" dirty="0"/>
              <a:t>-Time veya JIT, derleme, </a:t>
            </a:r>
            <a:r>
              <a:rPr lang="tr-TR" sz="2400" dirty="0" err="1"/>
              <a:t>JavaScript</a:t>
            </a:r>
            <a:r>
              <a:rPr lang="tr-TR" sz="2400" dirty="0"/>
              <a: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15421361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A1F0CD-5088-EA44-0D43-1077B7413CFE}"/>
              </a:ext>
            </a:extLst>
          </p:cNvPr>
          <p:cNvSpPr>
            <a:spLocks noGrp="1"/>
          </p:cNvSpPr>
          <p:nvPr>
            <p:ph type="title"/>
          </p:nvPr>
        </p:nvSpPr>
        <p:spPr/>
        <p:txBody>
          <a:bodyPr/>
          <a:lstStyle/>
          <a:p>
            <a:r>
              <a:rPr lang="en-US" b="1" dirty="0"/>
              <a:t> for </a:t>
            </a:r>
            <a:r>
              <a:rPr lang="en-US" b="1" dirty="0" err="1"/>
              <a:t>ile</a:t>
            </a:r>
            <a:r>
              <a:rPr lang="en-US" b="1" dirty="0"/>
              <a:t> while </a:t>
            </a:r>
            <a:r>
              <a:rPr lang="en-US" b="1" dirty="0" err="1"/>
              <a:t>arasındaki</a:t>
            </a:r>
            <a:r>
              <a:rPr lang="en-US" b="1" dirty="0"/>
              <a:t> fark  ?</a:t>
            </a:r>
            <a:endParaRPr lang="tr-TR" b="1" dirty="0"/>
          </a:p>
        </p:txBody>
      </p:sp>
      <p:sp>
        <p:nvSpPr>
          <p:cNvPr id="3" name="İçerik Yer Tutucusu 2">
            <a:extLst>
              <a:ext uri="{FF2B5EF4-FFF2-40B4-BE49-F238E27FC236}">
                <a16:creationId xmlns:a16="http://schemas.microsoft.com/office/drawing/2014/main" id="{908C4AD9-7638-C751-B87D-3180492FC5D1}"/>
              </a:ext>
            </a:extLst>
          </p:cNvPr>
          <p:cNvSpPr>
            <a:spLocks noGrp="1"/>
          </p:cNvSpPr>
          <p:nvPr>
            <p:ph idx="1"/>
          </p:nvPr>
        </p:nvSpPr>
        <p:spPr/>
        <p:txBody>
          <a:bodyPr/>
          <a:lstStyle/>
          <a:p>
            <a:r>
              <a:rPr lang="tr-TR" dirty="0" err="1"/>
              <a:t>For</a:t>
            </a:r>
            <a:r>
              <a:rPr lang="tr-TR" dirty="0"/>
              <a:t>: Önceden ayarlanmış sayıda yinelenir.</a:t>
            </a:r>
          </a:p>
          <a:p>
            <a:r>
              <a:rPr lang="tr-TR" dirty="0"/>
              <a:t>Yalnızca yineleme sayısı bilindiğinde sonucu elde etmek için kullanılır.</a:t>
            </a:r>
          </a:p>
          <a:p>
            <a:r>
              <a:rPr lang="tr-TR" dirty="0"/>
              <a:t>Koşul '</a:t>
            </a:r>
            <a:r>
              <a:rPr lang="tr-TR" dirty="0" err="1"/>
              <a:t>for</a:t>
            </a:r>
            <a:r>
              <a:rPr lang="tr-TR" dirty="0"/>
              <a:t>' döngüsüne yerleştirilmezse, döngü sonsuz kez yinelenir.</a:t>
            </a:r>
          </a:p>
          <a:p>
            <a:r>
              <a:rPr lang="tr-TR" dirty="0" err="1"/>
              <a:t>While</a:t>
            </a:r>
            <a:r>
              <a:rPr lang="tr-TR" dirty="0"/>
              <a:t>: Bir koşul sağlanana kadar yinelenir.</a:t>
            </a:r>
          </a:p>
          <a:p>
            <a:r>
              <a:rPr lang="tr-TR" dirty="0"/>
              <a:t>Yineleme sayısı bilinmediğinde koşulu sağlamak için kullanılır. Koşulu True veya </a:t>
            </a:r>
            <a:r>
              <a:rPr lang="tr-TR" dirty="0" err="1"/>
              <a:t>False</a:t>
            </a:r>
            <a:r>
              <a:rPr lang="tr-TR" dirty="0"/>
              <a:t> değerine göre değerlendirmek için ifade belirtilir. </a:t>
            </a:r>
          </a:p>
          <a:p>
            <a:r>
              <a:rPr lang="tr-TR" dirty="0"/>
              <a:t>Koşul '</a:t>
            </a:r>
            <a:r>
              <a:rPr lang="tr-TR" dirty="0" err="1"/>
              <a:t>while</a:t>
            </a:r>
            <a:r>
              <a:rPr lang="tr-TR" dirty="0"/>
              <a:t>' döngüsüne yerleştirilmezse derleme hatası verir</a:t>
            </a:r>
          </a:p>
        </p:txBody>
      </p:sp>
    </p:spTree>
    <p:extLst>
      <p:ext uri="{BB962C8B-B14F-4D97-AF65-F5344CB8AC3E}">
        <p14:creationId xmlns:p14="http://schemas.microsoft.com/office/powerpoint/2010/main" val="20069160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6D5899-3115-1AE7-4635-554BABFFE271}"/>
              </a:ext>
            </a:extLst>
          </p:cNvPr>
          <p:cNvSpPr>
            <a:spLocks noGrp="1"/>
          </p:cNvSpPr>
          <p:nvPr>
            <p:ph type="title"/>
          </p:nvPr>
        </p:nvSpPr>
        <p:spPr>
          <a:xfrm>
            <a:off x="838200" y="365125"/>
            <a:ext cx="10515600" cy="1057275"/>
          </a:xfrm>
        </p:spPr>
        <p:txBody>
          <a:bodyPr/>
          <a:lstStyle/>
          <a:p>
            <a:r>
              <a:rPr lang="tr-TR" b="1" dirty="0"/>
              <a:t>Compiler - </a:t>
            </a:r>
            <a:r>
              <a:rPr lang="tr-TR" b="1" dirty="0" err="1"/>
              <a:t>Syntax</a:t>
            </a:r>
            <a:r>
              <a:rPr lang="tr-TR" b="1" dirty="0"/>
              <a:t> - Runtime </a:t>
            </a:r>
            <a:r>
              <a:rPr lang="tr-TR" b="1" dirty="0" err="1"/>
              <a:t>Error</a:t>
            </a:r>
            <a:r>
              <a:rPr lang="tr-TR" b="1" dirty="0"/>
              <a:t> </a:t>
            </a:r>
          </a:p>
        </p:txBody>
      </p:sp>
      <p:sp>
        <p:nvSpPr>
          <p:cNvPr id="3" name="İçerik Yer Tutucusu 2">
            <a:extLst>
              <a:ext uri="{FF2B5EF4-FFF2-40B4-BE49-F238E27FC236}">
                <a16:creationId xmlns:a16="http://schemas.microsoft.com/office/drawing/2014/main" id="{2B5FB3C0-4E03-23BD-AC6A-B8F2EA4324E0}"/>
              </a:ext>
            </a:extLst>
          </p:cNvPr>
          <p:cNvSpPr>
            <a:spLocks noGrp="1"/>
          </p:cNvSpPr>
          <p:nvPr>
            <p:ph idx="1"/>
          </p:nvPr>
        </p:nvSpPr>
        <p:spPr>
          <a:xfrm>
            <a:off x="838200" y="1546578"/>
            <a:ext cx="10515600" cy="4630385"/>
          </a:xfrm>
        </p:spPr>
        <p:txBody>
          <a:bodyPr>
            <a:normAutofit fontScale="70000" lnSpcReduction="20000"/>
          </a:bodyPr>
          <a:lstStyle/>
          <a:p>
            <a:r>
              <a:rPr lang="tr-TR" b="1" dirty="0"/>
              <a:t>Runtime </a:t>
            </a:r>
            <a:r>
              <a:rPr lang="tr-TR" b="1" dirty="0" err="1"/>
              <a:t>error</a:t>
            </a:r>
            <a:r>
              <a:rPr lang="tr-TR" b="1" dirty="0"/>
              <a:t> : </a:t>
            </a:r>
            <a:r>
              <a:rPr lang="tr-TR" dirty="0"/>
              <a:t>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endParaRPr lang="tr-TR" dirty="0"/>
          </a:p>
          <a:p>
            <a:r>
              <a:rPr lang="tr-TR" b="1" dirty="0" err="1"/>
              <a:t>Syntax</a:t>
            </a:r>
            <a:r>
              <a:rPr lang="tr-TR" b="1" dirty="0"/>
              <a:t> </a:t>
            </a:r>
            <a:r>
              <a:rPr lang="tr-TR" b="1" dirty="0" err="1"/>
              <a:t>error</a:t>
            </a:r>
            <a:r>
              <a:rPr lang="tr-TR" b="1" dirty="0"/>
              <a:t> : </a:t>
            </a:r>
            <a:r>
              <a:rPr lang="tr-TR" dirty="0" err="1"/>
              <a:t>Syntax</a:t>
            </a:r>
            <a:r>
              <a:rPr lang="tr-TR" dirty="0"/>
              <a:t> hatası, bizim kod yazarken uymamız gereken kurallara uymadığımız zaman karşımıza çıkar. Buna örnek vermek gerekirse, </a:t>
            </a:r>
            <a:r>
              <a:rPr lang="tr-TR" dirty="0" err="1"/>
              <a:t>string</a:t>
            </a:r>
            <a:r>
              <a:rPr lang="tr-TR" dirty="0"/>
              <a:t> veri tiplerinin tırnak içinde yazılması gerekir. İşte bu noktada eğer, biz bu tırnaklardan birini koymayı unutursak burada bir yazım hatası yani </a:t>
            </a:r>
            <a:r>
              <a:rPr lang="tr-TR" dirty="0" err="1"/>
              <a:t>syntax</a:t>
            </a:r>
            <a:r>
              <a:rPr lang="tr-TR" dirty="0"/>
              <a:t> hatası yapmış oluruz.  </a:t>
            </a:r>
            <a:r>
              <a:rPr lang="tr-TR" dirty="0" err="1"/>
              <a:t>Syntax</a:t>
            </a:r>
            <a:r>
              <a:rPr lang="tr-TR" dirty="0"/>
              <a:t> hatasında Editor, biz hatalı kod satırından çıkar çıkmaz, kodu çalıştırmadan bir hata penceresi açar ve bize hatalı olduğumuzu gösterir.</a:t>
            </a:r>
          </a:p>
          <a:p>
            <a:endParaRPr lang="tr-TR" dirty="0"/>
          </a:p>
          <a:p>
            <a:r>
              <a:rPr lang="tr-TR" b="1" dirty="0" err="1"/>
              <a:t>Compile</a:t>
            </a:r>
            <a:r>
              <a:rPr lang="tr-TR" b="1" dirty="0"/>
              <a:t> </a:t>
            </a:r>
            <a:r>
              <a:rPr lang="tr-TR" b="1" dirty="0" err="1"/>
              <a:t>error</a:t>
            </a:r>
            <a:r>
              <a:rPr lang="tr-TR" b="1" dirty="0"/>
              <a:t> : </a:t>
            </a: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a:p>
            <a:endParaRPr lang="tr-TR" dirty="0"/>
          </a:p>
        </p:txBody>
      </p:sp>
    </p:spTree>
    <p:extLst>
      <p:ext uri="{BB962C8B-B14F-4D97-AF65-F5344CB8AC3E}">
        <p14:creationId xmlns:p14="http://schemas.microsoft.com/office/powerpoint/2010/main" val="4990645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C7D74A-9AA6-1291-56EF-0DBA5A3B8167}"/>
              </a:ext>
            </a:extLst>
          </p:cNvPr>
          <p:cNvSpPr>
            <a:spLocks noGrp="1"/>
          </p:cNvSpPr>
          <p:nvPr>
            <p:ph type="title"/>
          </p:nvPr>
        </p:nvSpPr>
        <p:spPr>
          <a:xfrm>
            <a:off x="838200" y="365125"/>
            <a:ext cx="10515600" cy="944385"/>
          </a:xfrm>
        </p:spPr>
        <p:txBody>
          <a:bodyPr>
            <a:normAutofit fontScale="90000"/>
          </a:bodyPr>
          <a:lstStyle/>
          <a:p>
            <a:r>
              <a:rPr lang="tr-TR" b="1" dirty="0"/>
              <a:t>ASCII Kodu Nedir?  Unicode Nedir?</a:t>
            </a:r>
            <a:br>
              <a:rPr lang="tr-TR" b="1" dirty="0"/>
            </a:br>
            <a:endParaRPr lang="tr-TR" b="1" dirty="0"/>
          </a:p>
        </p:txBody>
      </p:sp>
      <p:sp>
        <p:nvSpPr>
          <p:cNvPr id="3" name="İçerik Yer Tutucusu 2">
            <a:extLst>
              <a:ext uri="{FF2B5EF4-FFF2-40B4-BE49-F238E27FC236}">
                <a16:creationId xmlns:a16="http://schemas.microsoft.com/office/drawing/2014/main" id="{217CAB54-8AEE-74BE-50AB-72C266F6C1C0}"/>
              </a:ext>
            </a:extLst>
          </p:cNvPr>
          <p:cNvSpPr>
            <a:spLocks noGrp="1"/>
          </p:cNvSpPr>
          <p:nvPr>
            <p:ph idx="1"/>
          </p:nvPr>
        </p:nvSpPr>
        <p:spPr>
          <a:xfrm>
            <a:off x="838200" y="1049867"/>
            <a:ext cx="10515600" cy="5127096"/>
          </a:xfrm>
        </p:spPr>
        <p:txBody>
          <a:bodyPr>
            <a:normAutofit fontScale="62500" lnSpcReduction="20000"/>
          </a:bodyPr>
          <a:lstStyle/>
          <a:p>
            <a:pPr marL="0" indent="0">
              <a:buNone/>
            </a:pPr>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pPr marL="0" indent="0">
              <a:buNone/>
            </a:pPr>
            <a:r>
              <a:rPr lang="tr-TR" dirty="0" err="1"/>
              <a:t>Ascii</a:t>
            </a:r>
            <a:r>
              <a:rPr lang="tr-TR" dirty="0"/>
              <a:t> </a:t>
            </a:r>
            <a:r>
              <a:rPr lang="tr-TR" dirty="0" err="1"/>
              <a:t>İngilizce’de</a:t>
            </a:r>
            <a:r>
              <a:rPr lang="tr-TR" dirty="0"/>
              <a:t> kullanılan Latin alfabesi üzerine ANSI tarafından 1963 yılında kurulmuş bir karakter kodlamasıdır</a:t>
            </a:r>
          </a:p>
          <a:p>
            <a:pPr marL="0" indent="0">
              <a:buNone/>
            </a:pPr>
            <a:r>
              <a:rPr lang="tr-TR" dirty="0"/>
              <a:t>Unicode Nedir?</a:t>
            </a:r>
          </a:p>
          <a:p>
            <a:pPr marL="0" indent="0">
              <a:buNone/>
            </a:pPr>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pPr marL="0" indent="0">
              <a:buNone/>
            </a:pPr>
            <a:r>
              <a:rPr lang="tr-TR" dirty="0"/>
              <a:t>Her karakter için benzersiz bir numara kullanılarak platformlar arası karmaşalara çözüm getirildi. Unicode kullanıldığı sürece hangi platformu kullandığınızı hangi cihaz, yazılım veya dili kullandığınız fark etmiyor.</a:t>
            </a:r>
          </a:p>
          <a:p>
            <a:pPr marL="0" indent="0">
              <a:buNone/>
            </a:pPr>
            <a:r>
              <a:rPr lang="tr-TR" dirty="0"/>
              <a:t> Bugün Unicode kodlaması artık her yerde kullanılıyor. Tüm işletim sistemleri, arama motorları, internet tarayıcıları, bilgisayarlar ve hatta akıllı telefonlar bile Unicode karakter kodlaması üzerinden çalışıyor</a:t>
            </a:r>
          </a:p>
          <a:p>
            <a:pPr marL="0" indent="0">
              <a:buNone/>
            </a:pPr>
            <a:r>
              <a:rPr lang="tr-TR" dirty="0"/>
              <a:t>UTF, Unicode Dönüşüm Birimi anlamına gelir.</a:t>
            </a:r>
          </a:p>
          <a:p>
            <a:pPr marL="0" indent="0">
              <a:buNone/>
            </a:pPr>
            <a:r>
              <a:rPr lang="tr-TR" dirty="0"/>
              <a:t>•UTF-8: İngilizce karakterleri kodlamak için (8bit)</a:t>
            </a:r>
          </a:p>
          <a:p>
            <a:pPr marL="0" indent="0">
              <a:buNone/>
            </a:pPr>
            <a:r>
              <a:rPr lang="tr-TR" dirty="0"/>
              <a:t>•UTF-16: En çok kullanılan karakterleri kodlamak için iki bayt (16 bit) kullanır</a:t>
            </a:r>
          </a:p>
          <a:p>
            <a:pPr marL="0" indent="0">
              <a:buNone/>
            </a:pPr>
            <a:r>
              <a:rPr lang="tr-TR" dirty="0"/>
              <a:t>•UTF-32: 16 bitlik bir sayının tüm karakterleri temsil etmek için yetmediği karakterleri kodlamak için dört bayt (32 bit) kullanır.</a:t>
            </a:r>
          </a:p>
          <a:p>
            <a:pPr marL="0" indent="0">
              <a:buNone/>
            </a:pPr>
            <a:endParaRPr lang="tr-TR" dirty="0"/>
          </a:p>
        </p:txBody>
      </p:sp>
    </p:spTree>
    <p:extLst>
      <p:ext uri="{BB962C8B-B14F-4D97-AF65-F5344CB8AC3E}">
        <p14:creationId xmlns:p14="http://schemas.microsoft.com/office/powerpoint/2010/main" val="170912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A2C3C6-F6AE-9B02-2BA1-602DC20E8006}"/>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2C6EA8D3-4FDF-956B-F0EA-964C92AFF2A0}"/>
              </a:ext>
            </a:extLst>
          </p:cNvPr>
          <p:cNvSpPr>
            <a:spLocks noGrp="1"/>
          </p:cNvSpPr>
          <p:nvPr>
            <p:ph idx="1"/>
          </p:nvPr>
        </p:nvSpPr>
        <p:spPr/>
        <p:txBody>
          <a:bodyPr/>
          <a:lstStyle/>
          <a:p>
            <a:r>
              <a:rPr lang="nl-NL" sz="2400" b="1" i="0" dirty="0">
                <a:solidFill>
                  <a:srgbClr val="405261"/>
                </a:solidFill>
                <a:effectLst/>
                <a:latin typeface="AvenirBold"/>
              </a:rPr>
              <a:t>Neden Node.js Kullanmak Gerekir?</a:t>
            </a:r>
            <a:endParaRPr lang="tr-TR" sz="2400" b="1" i="0" dirty="0">
              <a:solidFill>
                <a:srgbClr val="405261"/>
              </a:solidFill>
              <a:effectLst/>
              <a:latin typeface="AvenirBold"/>
            </a:endParaRPr>
          </a:p>
          <a:p>
            <a:r>
              <a:rPr lang="nl-NL" sz="2400" b="0" i="0" dirty="0">
                <a:solidFill>
                  <a:srgbClr val="405261"/>
                </a:solidFill>
                <a:effectLst/>
                <a:latin typeface="AvenirBold"/>
              </a:rPr>
              <a:t>I/O ve network işlemlerini non-blocking olarak çalıştıran Node.js, zaman ve kaynak kullanımı konusunda çok başarılıdır. </a:t>
            </a:r>
          </a:p>
          <a:p>
            <a:r>
              <a:rPr lang="nl-NL" sz="2400" b="0" i="0" dirty="0">
                <a:solidFill>
                  <a:srgbClr val="405261"/>
                </a:solidFill>
                <a:effectLst/>
                <a:latin typeface="AvenirBold"/>
              </a:rPr>
              <a:t>Non-bloking; bir uygulama üzerinde bir işlem yaparken işlemlerin birbiririni beklemediği, asekron olarak gerçekleştiği anlamına gelir. </a:t>
            </a:r>
          </a:p>
          <a:p>
            <a:r>
              <a:rPr lang="tr-TR" sz="2400" dirty="0" err="1">
                <a:solidFill>
                  <a:srgbClr val="405261"/>
                </a:solidFill>
                <a:latin typeface="AvenirBold"/>
              </a:rPr>
              <a:t>JavaScript</a:t>
            </a:r>
            <a:r>
              <a:rPr lang="tr-TR" sz="2400" dirty="0">
                <a:solidFill>
                  <a:srgbClr val="405261"/>
                </a:solidFill>
                <a:latin typeface="AvenirBold"/>
              </a:rPr>
              <a:t> tek bir </a:t>
            </a:r>
            <a:r>
              <a:rPr lang="tr-TR" sz="2400" dirty="0" err="1">
                <a:solidFill>
                  <a:srgbClr val="405261"/>
                </a:solidFill>
                <a:latin typeface="AvenirBold"/>
              </a:rPr>
              <a:t>thread</a:t>
            </a:r>
            <a:r>
              <a:rPr lang="tr-TR" sz="2400" dirty="0">
                <a:solidFill>
                  <a:srgbClr val="405261"/>
                </a:solidFill>
                <a:latin typeface="AvenirBold"/>
              </a:rPr>
              <a:t> ile çalışır. Uygulamadaki tüm işleri tek bir </a:t>
            </a:r>
            <a:r>
              <a:rPr lang="tr-TR" sz="2400" dirty="0" err="1">
                <a:solidFill>
                  <a:srgbClr val="405261"/>
                </a:solidFill>
                <a:latin typeface="AvenirBold"/>
              </a:rPr>
              <a:t>thread</a:t>
            </a:r>
            <a:r>
              <a:rPr lang="tr-TR" sz="2400" dirty="0">
                <a:solidFill>
                  <a:srgbClr val="405261"/>
                </a:solidFill>
                <a:latin typeface="AvenirBold"/>
              </a:rPr>
              <a:t> koşturur. Yapılması gereken işler </a:t>
            </a:r>
            <a:r>
              <a:rPr lang="tr-TR" sz="2400" dirty="0" err="1">
                <a:solidFill>
                  <a:srgbClr val="405261"/>
                </a:solidFill>
                <a:latin typeface="AvenirBold"/>
              </a:rPr>
              <a:t>JavaScript</a:t>
            </a:r>
            <a:r>
              <a:rPr lang="tr-TR" sz="2400" dirty="0">
                <a:solidFill>
                  <a:srgbClr val="405261"/>
                </a:solidFill>
                <a:latin typeface="AvenirBold"/>
              </a:rPr>
              <a:t> </a:t>
            </a:r>
            <a:r>
              <a:rPr lang="tr-TR" sz="2400" dirty="0" err="1">
                <a:solidFill>
                  <a:srgbClr val="405261"/>
                </a:solidFill>
                <a:latin typeface="AvenirBold"/>
              </a:rPr>
              <a:t>Runtime’ına</a:t>
            </a:r>
            <a:r>
              <a:rPr lang="tr-TR" sz="2400" dirty="0">
                <a:solidFill>
                  <a:srgbClr val="405261"/>
                </a:solidFill>
                <a:latin typeface="AvenirBold"/>
              </a:rPr>
              <a:t>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ile iletilir. Tüm bu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bir kuyrukta tutulur. </a:t>
            </a:r>
            <a:r>
              <a:rPr lang="tr-TR" sz="2400" dirty="0" err="1">
                <a:solidFill>
                  <a:srgbClr val="405261"/>
                </a:solidFill>
                <a:latin typeface="AvenirBold"/>
              </a:rPr>
              <a:t>Thread</a:t>
            </a:r>
            <a:r>
              <a:rPr lang="tr-TR" sz="2400" dirty="0">
                <a:solidFill>
                  <a:srgbClr val="405261"/>
                </a:solidFill>
                <a:latin typeface="AvenirBold"/>
              </a:rPr>
              <a:t> her defasında kuyruktaki ilk </a:t>
            </a:r>
            <a:r>
              <a:rPr lang="tr-TR" sz="2400" dirty="0" err="1">
                <a:solidFill>
                  <a:srgbClr val="405261"/>
                </a:solidFill>
                <a:latin typeface="AvenirBold"/>
              </a:rPr>
              <a:t>eventi</a:t>
            </a:r>
            <a:r>
              <a:rPr lang="tr-TR" sz="2400" dirty="0">
                <a:solidFill>
                  <a:srgbClr val="405261"/>
                </a:solidFill>
                <a:latin typeface="AvenirBold"/>
              </a:rPr>
              <a:t> işler. Bu işleme </a:t>
            </a:r>
            <a:r>
              <a:rPr lang="tr-TR" sz="2400" dirty="0" err="1">
                <a:solidFill>
                  <a:srgbClr val="405261"/>
                </a:solidFill>
                <a:latin typeface="AvenirBold"/>
              </a:rPr>
              <a:t>Event</a:t>
            </a:r>
            <a:r>
              <a:rPr lang="tr-TR" sz="2400" dirty="0">
                <a:solidFill>
                  <a:srgbClr val="405261"/>
                </a:solidFill>
                <a:latin typeface="AvenirBold"/>
              </a:rPr>
              <a:t> </a:t>
            </a:r>
            <a:r>
              <a:rPr lang="tr-TR" sz="2400" dirty="0" err="1">
                <a:solidFill>
                  <a:srgbClr val="405261"/>
                </a:solidFill>
                <a:latin typeface="AvenirBold"/>
              </a:rPr>
              <a:t>Loop</a:t>
            </a:r>
            <a:r>
              <a:rPr lang="tr-TR" sz="2400" dirty="0">
                <a:solidFill>
                  <a:srgbClr val="405261"/>
                </a:solidFill>
                <a:latin typeface="AvenirBold"/>
              </a:rPr>
              <a:t> adı verilir.</a:t>
            </a:r>
          </a:p>
        </p:txBody>
      </p:sp>
      <p:pic>
        <p:nvPicPr>
          <p:cNvPr id="4" name="Picture 2" descr="4 Solutions To Run Multiple Node.js or NPM Commands Simultaneously | by  Paige Niedringhaus | ITNEXT">
            <a:extLst>
              <a:ext uri="{FF2B5EF4-FFF2-40B4-BE49-F238E27FC236}">
                <a16:creationId xmlns:a16="http://schemas.microsoft.com/office/drawing/2014/main" id="{D224868D-DDBE-5FAA-6904-73AFAF7F2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17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BA4EED-9E6F-F04D-60E8-0094B7476885}"/>
              </a:ext>
            </a:extLst>
          </p:cNvPr>
          <p:cNvSpPr>
            <a:spLocks noGrp="1"/>
          </p:cNvSpPr>
          <p:nvPr>
            <p:ph type="title"/>
          </p:nvPr>
        </p:nvSpPr>
        <p:spPr/>
        <p:txBody>
          <a:bodyPr/>
          <a:lstStyle/>
          <a:p>
            <a:r>
              <a:rPr lang="tr-TR" b="1" dirty="0"/>
              <a:t>Libraries - Framework</a:t>
            </a:r>
          </a:p>
        </p:txBody>
      </p:sp>
      <p:sp>
        <p:nvSpPr>
          <p:cNvPr id="3" name="İçerik Yer Tutucusu 2">
            <a:extLst>
              <a:ext uri="{FF2B5EF4-FFF2-40B4-BE49-F238E27FC236}">
                <a16:creationId xmlns:a16="http://schemas.microsoft.com/office/drawing/2014/main" id="{970031B3-1819-3178-4397-D1C67F24839B}"/>
              </a:ext>
            </a:extLst>
          </p:cNvPr>
          <p:cNvSpPr>
            <a:spLocks noGrp="1"/>
          </p:cNvSpPr>
          <p:nvPr>
            <p:ph idx="1"/>
          </p:nvPr>
        </p:nvSpPr>
        <p:spPr/>
        <p:txBody>
          <a:bodyPr>
            <a:normAutofit lnSpcReduction="10000"/>
          </a:bodyPr>
          <a:lstStyle/>
          <a:p>
            <a:r>
              <a:rPr lang="tr-TR" sz="2400" b="1" dirty="0"/>
              <a:t>Library: </a:t>
            </a:r>
            <a:r>
              <a:rPr lang="tr-TR" sz="2400" dirty="0"/>
              <a:t>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sz="2400" dirty="0"/>
              <a:t>Örneğin: Bir JS kütüphanesi olan </a:t>
            </a:r>
            <a:r>
              <a:rPr lang="tr-TR" sz="2400" dirty="0" err="1"/>
              <a:t>JQuery</a:t>
            </a:r>
            <a:endParaRPr lang="tr-TR" sz="2400" dirty="0"/>
          </a:p>
          <a:p>
            <a:endParaRPr lang="tr-TR" sz="2400" dirty="0"/>
          </a:p>
          <a:p>
            <a:r>
              <a:rPr lang="tr-TR" sz="2400" b="1" dirty="0"/>
              <a:t>Framework: </a:t>
            </a:r>
            <a:r>
              <a:rPr lang="tr-TR" sz="2400" dirty="0"/>
              <a:t>Bir programlama dilini </a:t>
            </a:r>
            <a:r>
              <a:rPr lang="tr-TR" sz="2400" dirty="0" err="1"/>
              <a:t>base</a:t>
            </a:r>
            <a:r>
              <a:rPr lang="tr-TR" sz="2400" dirty="0"/>
              <a:t> alarak geliştirilen, belirli platformlar için uygulamalar oluşturan yazılım. </a:t>
            </a:r>
            <a:r>
              <a:rPr lang="tr-TR" sz="2400" dirty="0" err="1"/>
              <a:t>Frameworklerde</a:t>
            </a:r>
            <a:r>
              <a:rPr lang="tr-TR" sz="2400" dirty="0"/>
              <a:t> bir yazılım mimarisi bulunmaktadır ve içerisinden bir fonksiyonu ya da bir metodu kullanırken uymanız gereken standartlar vardır. Framework akıştan sorumludur. </a:t>
            </a:r>
          </a:p>
          <a:p>
            <a:r>
              <a:rPr lang="tr-TR" sz="2400" dirty="0"/>
              <a:t>Örneğin: Spring Framework Java için geliştirilmiş, açık kaynak olan bir uygulama geliştirme </a:t>
            </a:r>
            <a:r>
              <a:rPr lang="tr-TR" sz="2400" dirty="0" err="1"/>
              <a:t>framework'üdür</a:t>
            </a:r>
            <a:r>
              <a:rPr lang="tr-TR" sz="2400" dirty="0"/>
              <a:t>.</a:t>
            </a:r>
          </a:p>
        </p:txBody>
      </p:sp>
    </p:spTree>
    <p:extLst>
      <p:ext uri="{BB962C8B-B14F-4D97-AF65-F5344CB8AC3E}">
        <p14:creationId xmlns:p14="http://schemas.microsoft.com/office/powerpoint/2010/main" val="31681715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846077-9817-AC35-1568-3F85032D19A1}"/>
              </a:ext>
            </a:extLst>
          </p:cNvPr>
          <p:cNvSpPr>
            <a:spLocks noGrp="1"/>
          </p:cNvSpPr>
          <p:nvPr>
            <p:ph type="title"/>
          </p:nvPr>
        </p:nvSpPr>
        <p:spPr/>
        <p:txBody>
          <a:bodyPr/>
          <a:lstStyle/>
          <a:p>
            <a:r>
              <a:rPr lang="tr-TR" b="1" dirty="0"/>
              <a:t>SDK-JDK arasındaki farklar</a:t>
            </a:r>
          </a:p>
        </p:txBody>
      </p:sp>
      <p:sp>
        <p:nvSpPr>
          <p:cNvPr id="3" name="İçerik Yer Tutucusu 2">
            <a:extLst>
              <a:ext uri="{FF2B5EF4-FFF2-40B4-BE49-F238E27FC236}">
                <a16:creationId xmlns:a16="http://schemas.microsoft.com/office/drawing/2014/main" id="{05CD6957-9588-58B6-06CC-8D08E54444B5}"/>
              </a:ext>
            </a:extLst>
          </p:cNvPr>
          <p:cNvSpPr>
            <a:spLocks noGrp="1"/>
          </p:cNvSpPr>
          <p:nvPr>
            <p:ph idx="1"/>
          </p:nvPr>
        </p:nvSpPr>
        <p:spPr/>
        <p:txBody>
          <a:bodyPr>
            <a:normAutofit fontScale="77500" lnSpcReduction="20000"/>
          </a:bodyPr>
          <a:lstStyle/>
          <a:p>
            <a:r>
              <a:rPr lang="tr-TR" b="1" dirty="0"/>
              <a:t>SDK Nedir?</a:t>
            </a:r>
          </a:p>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a:t>
            </a:r>
            <a:r>
              <a:rPr lang="tr-TR" dirty="0" err="1"/>
              <a:t>kullanılabililir</a:t>
            </a:r>
            <a:r>
              <a:rPr lang="tr-TR" dirty="0"/>
              <a:t>.</a:t>
            </a:r>
          </a:p>
          <a:p>
            <a:r>
              <a:rPr lang="tr-TR" b="1" dirty="0"/>
              <a:t>JDK Nedir?</a:t>
            </a:r>
          </a:p>
          <a:p>
            <a:r>
              <a:rPr lang="tr-TR" dirty="0"/>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p>
          <a:p>
            <a:endParaRPr lang="tr-TR" dirty="0"/>
          </a:p>
        </p:txBody>
      </p:sp>
    </p:spTree>
    <p:extLst>
      <p:ext uri="{BB962C8B-B14F-4D97-AF65-F5344CB8AC3E}">
        <p14:creationId xmlns:p14="http://schemas.microsoft.com/office/powerpoint/2010/main" val="17788616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EDDD1B-C06E-4817-0E28-351EEF989979}"/>
              </a:ext>
            </a:extLst>
          </p:cNvPr>
          <p:cNvSpPr>
            <a:spLocks noGrp="1"/>
          </p:cNvSpPr>
          <p:nvPr>
            <p:ph type="title"/>
          </p:nvPr>
        </p:nvSpPr>
        <p:spPr/>
        <p:txBody>
          <a:bodyPr/>
          <a:lstStyle/>
          <a:p>
            <a:r>
              <a:rPr lang="tr-TR" b="1" dirty="0" err="1"/>
              <a:t>Fast</a:t>
            </a:r>
            <a:r>
              <a:rPr lang="tr-TR" b="1" dirty="0"/>
              <a:t> </a:t>
            </a:r>
            <a:r>
              <a:rPr lang="tr-TR" b="1" dirty="0" err="1"/>
              <a:t>Forward</a:t>
            </a:r>
            <a:r>
              <a:rPr lang="tr-TR" b="1" dirty="0"/>
              <a:t> - </a:t>
            </a:r>
            <a:r>
              <a:rPr lang="tr-TR" b="1" dirty="0" err="1"/>
              <a:t>nofastforward</a:t>
            </a:r>
            <a:r>
              <a:rPr lang="tr-TR" b="1" dirty="0"/>
              <a:t> </a:t>
            </a:r>
          </a:p>
        </p:txBody>
      </p:sp>
      <p:sp>
        <p:nvSpPr>
          <p:cNvPr id="3" name="İçerik Yer Tutucusu 2">
            <a:extLst>
              <a:ext uri="{FF2B5EF4-FFF2-40B4-BE49-F238E27FC236}">
                <a16:creationId xmlns:a16="http://schemas.microsoft.com/office/drawing/2014/main" id="{85688461-7316-E668-8532-90892A4BF080}"/>
              </a:ext>
            </a:extLst>
          </p:cNvPr>
          <p:cNvSpPr>
            <a:spLocks noGrp="1"/>
          </p:cNvSpPr>
          <p:nvPr>
            <p:ph idx="1"/>
          </p:nvPr>
        </p:nvSpPr>
        <p:spPr/>
        <p:txBody>
          <a:bodyPr>
            <a:normAutofit fontScale="92500" lnSpcReduction="10000"/>
          </a:bodyPr>
          <a:lstStyle/>
          <a:p>
            <a:pPr marL="0" indent="0">
              <a:buNone/>
            </a:pPr>
            <a:r>
              <a:rPr lang="tr-TR" b="1" dirty="0" err="1"/>
              <a:t>Fast</a:t>
            </a:r>
            <a:r>
              <a:rPr lang="tr-TR" b="1" dirty="0"/>
              <a:t> </a:t>
            </a:r>
            <a:r>
              <a:rPr lang="tr-TR" b="1" dirty="0" err="1"/>
              <a:t>Forward</a:t>
            </a:r>
            <a:r>
              <a:rPr lang="tr-TR" b="1" dirty="0"/>
              <a:t>:  </a:t>
            </a:r>
          </a:p>
          <a:p>
            <a:pPr marL="0" indent="0">
              <a:buNone/>
            </a:pPr>
            <a:r>
              <a:rPr lang="tr-TR" dirty="0" err="1"/>
              <a:t>Default</a:t>
            </a:r>
            <a:r>
              <a:rPr lang="tr-TR" dirty="0"/>
              <a:t> olarak </a:t>
            </a:r>
            <a:r>
              <a:rPr lang="tr-TR" dirty="0" err="1"/>
              <a:t>merge</a:t>
            </a:r>
            <a:r>
              <a:rPr lang="tr-TR" dirty="0"/>
              <a:t> işlemi </a:t>
            </a:r>
            <a:r>
              <a:rPr lang="tr-TR" dirty="0" err="1"/>
              <a:t>fast</a:t>
            </a:r>
            <a:r>
              <a:rPr lang="tr-TR" dirty="0"/>
              <a:t> </a:t>
            </a:r>
            <a:r>
              <a:rPr lang="tr-TR" dirty="0" err="1"/>
              <a:t>forward</a:t>
            </a:r>
            <a:r>
              <a:rPr lang="tr-TR" dirty="0"/>
              <a:t> olarak çalışır. Main </a:t>
            </a:r>
            <a:r>
              <a:rPr lang="tr-TR" dirty="0" err="1"/>
              <a:t>branch'inde</a:t>
            </a:r>
            <a:r>
              <a:rPr lang="tr-TR" dirty="0"/>
              <a:t> herhangi bir değişiklik olmadıysa </a:t>
            </a:r>
            <a:r>
              <a:rPr lang="tr-TR" dirty="0" err="1"/>
              <a:t>merge</a:t>
            </a:r>
            <a:r>
              <a:rPr lang="tr-TR" dirty="0"/>
              <a:t> edilecek </a:t>
            </a:r>
            <a:r>
              <a:rPr lang="tr-TR" dirty="0" err="1"/>
              <a:t>branch</a:t>
            </a:r>
            <a:r>
              <a:rPr lang="tr-TR" dirty="0"/>
              <a:t> </a:t>
            </a:r>
            <a:r>
              <a:rPr lang="tr-TR" dirty="0" err="1"/>
              <a:t>fast</a:t>
            </a:r>
            <a:r>
              <a:rPr lang="tr-TR" dirty="0"/>
              <a:t> </a:t>
            </a:r>
            <a:r>
              <a:rPr lang="tr-TR" dirty="0" err="1"/>
              <a:t>forward</a:t>
            </a:r>
            <a:r>
              <a:rPr lang="tr-TR" dirty="0"/>
              <a:t> olarak </a:t>
            </a:r>
            <a:r>
              <a:rPr lang="tr-TR" dirty="0" err="1"/>
              <a:t>merge</a:t>
            </a:r>
            <a:r>
              <a:rPr lang="tr-TR" dirty="0"/>
              <a:t> edilir. Main hattının son </a:t>
            </a:r>
            <a:r>
              <a:rPr lang="tr-TR" dirty="0" err="1"/>
              <a:t>commit</a:t>
            </a:r>
            <a:r>
              <a:rPr lang="tr-TR" dirty="0"/>
              <a:t> </a:t>
            </a:r>
            <a:r>
              <a:rPr lang="tr-TR" dirty="0" err="1"/>
              <a:t>hash'i</a:t>
            </a:r>
            <a:r>
              <a:rPr lang="tr-TR" dirty="0"/>
              <a:t> olarak, </a:t>
            </a:r>
            <a:r>
              <a:rPr lang="tr-TR" dirty="0" err="1"/>
              <a:t>merge</a:t>
            </a:r>
            <a:r>
              <a:rPr lang="tr-TR" dirty="0"/>
              <a:t> edilen </a:t>
            </a:r>
            <a:r>
              <a:rPr lang="tr-TR" dirty="0" err="1"/>
              <a:t>branch'in</a:t>
            </a:r>
            <a:r>
              <a:rPr lang="tr-TR" dirty="0"/>
              <a:t> </a:t>
            </a:r>
            <a:r>
              <a:rPr lang="tr-TR" dirty="0" err="1"/>
              <a:t>hash'ini</a:t>
            </a:r>
            <a:r>
              <a:rPr lang="tr-TR" dirty="0"/>
              <a:t> alır. Eğer main </a:t>
            </a:r>
            <a:r>
              <a:rPr lang="tr-TR" dirty="0" err="1"/>
              <a:t>branch'inde</a:t>
            </a:r>
            <a:r>
              <a:rPr lang="tr-TR" dirty="0"/>
              <a:t> bir değişiklik var ise </a:t>
            </a:r>
            <a:r>
              <a:rPr lang="tr-TR" dirty="0" err="1"/>
              <a:t>merge</a:t>
            </a:r>
            <a:r>
              <a:rPr lang="tr-TR" dirty="0"/>
              <a:t> işlemi </a:t>
            </a:r>
            <a:r>
              <a:rPr lang="tr-TR" dirty="0" err="1"/>
              <a:t>fast</a:t>
            </a:r>
            <a:r>
              <a:rPr lang="tr-TR" dirty="0"/>
              <a:t> </a:t>
            </a:r>
            <a:r>
              <a:rPr lang="tr-TR" dirty="0" err="1"/>
              <a:t>forwardolmaz</a:t>
            </a:r>
            <a:r>
              <a:rPr lang="tr-TR" dirty="0"/>
              <a:t> ve bizden hangi değişikleri kaydedeceğimize dair taahhüt bekler.</a:t>
            </a:r>
          </a:p>
          <a:p>
            <a:pPr marL="0" indent="0">
              <a:buNone/>
            </a:pPr>
            <a:endParaRPr lang="tr-TR" dirty="0"/>
          </a:p>
          <a:p>
            <a:pPr marL="0" indent="0">
              <a:buNone/>
            </a:pPr>
            <a:r>
              <a:rPr lang="tr-TR" dirty="0" err="1"/>
              <a:t>Fast</a:t>
            </a:r>
            <a:r>
              <a:rPr lang="tr-TR" dirty="0"/>
              <a:t> </a:t>
            </a:r>
            <a:r>
              <a:rPr lang="tr-TR" dirty="0" err="1"/>
              <a:t>Forward</a:t>
            </a:r>
            <a:r>
              <a:rPr lang="tr-TR" dirty="0"/>
              <a:t> sonrasında değişiklikler sanki </a:t>
            </a:r>
            <a:r>
              <a:rPr lang="tr-TR" dirty="0" err="1"/>
              <a:t>master</a:t>
            </a:r>
            <a:r>
              <a:rPr lang="tr-TR" dirty="0"/>
              <a:t> </a:t>
            </a:r>
            <a:r>
              <a:rPr lang="tr-TR" dirty="0" err="1"/>
              <a:t>branch'inde</a:t>
            </a:r>
            <a:r>
              <a:rPr lang="tr-TR" dirty="0"/>
              <a:t> yapılmış gibi bir </a:t>
            </a:r>
            <a:r>
              <a:rPr lang="tr-TR" dirty="0" err="1"/>
              <a:t>history</a:t>
            </a:r>
            <a:r>
              <a:rPr lang="tr-TR" dirty="0"/>
              <a:t> </a:t>
            </a:r>
            <a:r>
              <a:rPr lang="tr-TR" dirty="0" err="1"/>
              <a:t>oluşur.Bu</a:t>
            </a:r>
            <a:r>
              <a:rPr lang="tr-TR" dirty="0"/>
              <a:t> </a:t>
            </a:r>
            <a:r>
              <a:rPr lang="tr-TR" dirty="0" err="1"/>
              <a:t>history'i</a:t>
            </a:r>
            <a:r>
              <a:rPr lang="tr-TR" dirty="0"/>
              <a:t> daha anlaşılır tutmak için </a:t>
            </a:r>
            <a:r>
              <a:rPr lang="tr-TR" dirty="0" err="1"/>
              <a:t>merge</a:t>
            </a:r>
            <a:r>
              <a:rPr lang="tr-TR" dirty="0"/>
              <a:t> işlemi sırasında </a:t>
            </a:r>
            <a:r>
              <a:rPr lang="tr-TR" dirty="0" err="1"/>
              <a:t>git'e</a:t>
            </a:r>
            <a:r>
              <a:rPr lang="tr-TR" dirty="0"/>
              <a:t> "--</a:t>
            </a:r>
            <a:r>
              <a:rPr lang="tr-TR" dirty="0" err="1"/>
              <a:t>no-ff</a:t>
            </a:r>
            <a:r>
              <a:rPr lang="tr-TR" dirty="0"/>
              <a:t>" opsiyonu ile </a:t>
            </a:r>
            <a:r>
              <a:rPr lang="tr-TR" dirty="0" err="1"/>
              <a:t>gidilir.Bu</a:t>
            </a:r>
            <a:r>
              <a:rPr lang="tr-TR" dirty="0"/>
              <a:t>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4643846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8F8180-D83A-7339-3DA9-8115DB7C90A8}"/>
              </a:ext>
            </a:extLst>
          </p:cNvPr>
          <p:cNvSpPr>
            <a:spLocks noGrp="1"/>
          </p:cNvSpPr>
          <p:nvPr>
            <p:ph type="title"/>
          </p:nvPr>
        </p:nvSpPr>
        <p:spPr/>
        <p:txBody>
          <a:bodyPr/>
          <a:lstStyle/>
          <a:p>
            <a:r>
              <a:rPr lang="tr-TR" b="1" dirty="0" err="1"/>
              <a:t>Rebase-Fast</a:t>
            </a:r>
            <a:r>
              <a:rPr lang="tr-TR" b="1" dirty="0"/>
              <a:t> </a:t>
            </a:r>
            <a:r>
              <a:rPr lang="tr-TR" b="1" dirty="0" err="1"/>
              <a:t>Forward</a:t>
            </a:r>
            <a:endParaRPr lang="tr-TR" b="1" dirty="0"/>
          </a:p>
        </p:txBody>
      </p:sp>
      <p:sp>
        <p:nvSpPr>
          <p:cNvPr id="3" name="İçerik Yer Tutucusu 2">
            <a:extLst>
              <a:ext uri="{FF2B5EF4-FFF2-40B4-BE49-F238E27FC236}">
                <a16:creationId xmlns:a16="http://schemas.microsoft.com/office/drawing/2014/main" id="{BFDD6BEA-5935-4353-9015-5BCC89B66293}"/>
              </a:ext>
            </a:extLst>
          </p:cNvPr>
          <p:cNvSpPr>
            <a:spLocks noGrp="1"/>
          </p:cNvSpPr>
          <p:nvPr>
            <p:ph idx="1"/>
          </p:nvPr>
        </p:nvSpPr>
        <p:spPr>
          <a:xfrm>
            <a:off x="838200" y="1523999"/>
            <a:ext cx="10515600" cy="4968875"/>
          </a:xfrm>
        </p:spPr>
        <p:txBody>
          <a:bodyPr>
            <a:normAutofit fontScale="85000" lnSpcReduction="10000"/>
          </a:bodyPr>
          <a:lstStyle/>
          <a:p>
            <a:r>
              <a:rPr lang="tr-TR" dirty="0"/>
              <a:t>Benzer işlevleri yerine getirmek için kullanılır. Her iki komut da bir daldaki değişiklikleri başka bir dala birleştirmek için kullanılır. Ancak bu iki komut arasında proje tarihçesinin oluşturulması ile ilgili ciddi bir farklılık vardır.</a:t>
            </a:r>
          </a:p>
          <a:p>
            <a:r>
              <a:rPr lang="tr-TR" dirty="0"/>
              <a:t>Bazı durumlarda </a:t>
            </a:r>
            <a:r>
              <a:rPr lang="tr-TR" dirty="0" err="1"/>
              <a:t>branch'lerden</a:t>
            </a:r>
            <a:r>
              <a:rPr lang="tr-TR" dirty="0"/>
              <a:t> bir tanesinde herhangi bir değişiklik yapılmamış ve bu </a:t>
            </a:r>
            <a:r>
              <a:rPr lang="tr-TR" dirty="0" err="1"/>
              <a:t>branch'in</a:t>
            </a:r>
            <a:r>
              <a:rPr lang="tr-TR" dirty="0"/>
              <a:t> ortak </a:t>
            </a:r>
            <a:r>
              <a:rPr lang="tr-TR" dirty="0" err="1"/>
              <a:t>commit'i</a:t>
            </a:r>
            <a:r>
              <a:rPr lang="tr-TR" dirty="0"/>
              <a:t> ve son </a:t>
            </a:r>
            <a:r>
              <a:rPr lang="tr-TR" dirty="0" err="1"/>
              <a:t>commit'i</a:t>
            </a:r>
            <a:r>
              <a:rPr lang="tr-TR" dirty="0"/>
              <a:t> aynı ise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üzerine ekleyerek </a:t>
            </a:r>
            <a:r>
              <a:rPr lang="tr-TR" dirty="0" err="1"/>
              <a:t>merge</a:t>
            </a:r>
            <a:r>
              <a:rPr lang="tr-TR" dirty="0"/>
              <a:t> işlemini yapar. 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 oluyor.</a:t>
            </a:r>
          </a:p>
          <a:p>
            <a:r>
              <a:rPr lang="tr-TR" dirty="0"/>
              <a:t>Normalde </a:t>
            </a:r>
            <a:r>
              <a:rPr lang="tr-TR" dirty="0" err="1"/>
              <a:t>merge</a:t>
            </a:r>
            <a:r>
              <a:rPr lang="tr-TR" dirty="0"/>
              <a:t> komutu ile A dalındaki değişiklikler B dalı ile birleştirildiğinde B dalının </a:t>
            </a:r>
            <a:r>
              <a:rPr lang="tr-TR" dirty="0" err="1"/>
              <a:t>commit</a:t>
            </a:r>
            <a:r>
              <a:rPr lang="tr-TR" dirty="0"/>
              <a:t> tarihçesinde </a:t>
            </a:r>
            <a:r>
              <a:rPr lang="tr-TR" dirty="0" err="1"/>
              <a:t>merge</a:t>
            </a:r>
            <a:r>
              <a:rPr lang="tr-TR" dirty="0"/>
              <a:t> işleminden kaynaklanan ve </a:t>
            </a:r>
            <a:r>
              <a:rPr lang="tr-TR" dirty="0" err="1"/>
              <a:t>merge</a:t>
            </a:r>
            <a:r>
              <a:rPr lang="tr-TR" dirty="0"/>
              <a:t> </a:t>
            </a:r>
            <a:r>
              <a:rPr lang="tr-TR" dirty="0" err="1"/>
              <a:t>commit</a:t>
            </a:r>
            <a:r>
              <a:rPr lang="tr-TR" dirty="0"/>
              <a:t> adı verilen otomatik oluşturulmuş bir </a:t>
            </a:r>
            <a:r>
              <a:rPr lang="tr-TR" dirty="0" err="1"/>
              <a:t>commit</a:t>
            </a:r>
            <a:r>
              <a:rPr lang="tr-TR" dirty="0"/>
              <a:t> yer alır. Bu </a:t>
            </a:r>
            <a:r>
              <a:rPr lang="tr-TR" dirty="0" err="1"/>
              <a:t>commit</a:t>
            </a:r>
            <a:r>
              <a:rPr lang="tr-TR" dirty="0"/>
              <a:t> A ve B dallarının tarihçelerini birbiri ile ilişkilendirir.</a:t>
            </a:r>
          </a:p>
          <a:p>
            <a:r>
              <a:rPr lang="tr-TR" dirty="0" err="1"/>
              <a:t>Rebase</a:t>
            </a:r>
            <a:r>
              <a:rPr lang="tr-TR" dirty="0"/>
              <a:t> komutu kullandığımızda ise ile A dalındaki her bir </a:t>
            </a:r>
            <a:r>
              <a:rPr lang="tr-TR" dirty="0" err="1"/>
              <a:t>commit</a:t>
            </a:r>
            <a:r>
              <a:rPr lang="tr-TR" dirty="0"/>
              <a:t> B dalına sanki </a:t>
            </a:r>
            <a:r>
              <a:rPr lang="tr-TR" dirty="0" err="1"/>
              <a:t>commit</a:t>
            </a:r>
            <a:r>
              <a:rPr lang="tr-TR" dirty="0"/>
              <a:t> işlemi B dalında yapılmış gibi yeniden yazılır. Bu sayede B dalının </a:t>
            </a:r>
            <a:r>
              <a:rPr lang="tr-TR" dirty="0" err="1"/>
              <a:t>commit</a:t>
            </a:r>
            <a:r>
              <a:rPr lang="tr-TR" dirty="0"/>
              <a:t> tarihçesi sanki tüm değişiklikler bu dalda olmuş gibi düz ve kesintisiz görünür.</a:t>
            </a:r>
          </a:p>
          <a:p>
            <a:endParaRPr lang="tr-TR" dirty="0"/>
          </a:p>
        </p:txBody>
      </p:sp>
    </p:spTree>
    <p:extLst>
      <p:ext uri="{BB962C8B-B14F-4D97-AF65-F5344CB8AC3E}">
        <p14:creationId xmlns:p14="http://schemas.microsoft.com/office/powerpoint/2010/main" val="4026273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99C83-459F-43DA-32E4-5900779E846D}"/>
              </a:ext>
            </a:extLst>
          </p:cNvPr>
          <p:cNvSpPr>
            <a:spLocks noGrp="1"/>
          </p:cNvSpPr>
          <p:nvPr>
            <p:ph type="title"/>
          </p:nvPr>
        </p:nvSpPr>
        <p:spPr/>
        <p:txBody>
          <a:bodyPr/>
          <a:lstStyle/>
          <a:p>
            <a:r>
              <a:rPr lang="tr-TR" dirty="0"/>
              <a:t>Soru 1:</a:t>
            </a:r>
          </a:p>
        </p:txBody>
      </p:sp>
      <p:sp>
        <p:nvSpPr>
          <p:cNvPr id="3" name="İçerik Yer Tutucusu 2">
            <a:extLst>
              <a:ext uri="{FF2B5EF4-FFF2-40B4-BE49-F238E27FC236}">
                <a16:creationId xmlns:a16="http://schemas.microsoft.com/office/drawing/2014/main" id="{4770786D-10E9-35B0-D83D-7C820913448A}"/>
              </a:ext>
            </a:extLst>
          </p:cNvPr>
          <p:cNvSpPr>
            <a:spLocks noGrp="1"/>
          </p:cNvSpPr>
          <p:nvPr>
            <p:ph idx="1"/>
          </p:nvPr>
        </p:nvSpPr>
        <p:spPr/>
        <p:txBody>
          <a:bodyPr>
            <a:normAutofit fontScale="92500" lnSpcReduction="20000"/>
          </a:bodyPr>
          <a:lstStyle/>
          <a:p>
            <a:endParaRPr lang="tr-TR" sz="1600" b="0" dirty="0">
              <a:solidFill>
                <a:srgbClr val="6A9955"/>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//ÖDEV: </a:t>
            </a:r>
            <a:r>
              <a:rPr lang="tr-TR" sz="1600" b="0" dirty="0" err="1">
                <a:solidFill>
                  <a:srgbClr val="6A9955"/>
                </a:solidFill>
                <a:effectLst/>
                <a:latin typeface="Consolas" panose="020B0609020204030204" pitchFamily="49" charset="0"/>
              </a:rPr>
              <a:t>Math.round</a:t>
            </a:r>
            <a:r>
              <a:rPr lang="tr-TR" sz="1600" b="0" dirty="0">
                <a:solidFill>
                  <a:srgbClr val="6A9955"/>
                </a:solidFill>
                <a:effectLst/>
                <a:latin typeface="Consolas" panose="020B0609020204030204" pitchFamily="49" charset="0"/>
              </a:rPr>
              <a:t>(</a:t>
            </a:r>
            <a:r>
              <a:rPr lang="tr-TR" sz="1600" b="0" dirty="0" err="1">
                <a:solidFill>
                  <a:srgbClr val="6A9955"/>
                </a:solidFill>
                <a:effectLst/>
                <a:latin typeface="Consolas" panose="020B0609020204030204" pitchFamily="49" charset="0"/>
              </a:rPr>
              <a:t>Math.random</a:t>
            </a:r>
            <a:r>
              <a:rPr lang="tr-TR" sz="1600" b="0" dirty="0">
                <a:solidFill>
                  <a:srgbClr val="6A9955"/>
                </a:solidFill>
                <a:effectLst/>
                <a:latin typeface="Consolas" panose="020B0609020204030204" pitchFamily="49" charset="0"/>
              </a:rPr>
              <a:t>()*10+1))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bilgisayar tarafında rastgele  sayılar 1-10 arasında rastgele olsun oluştursun ve bitiş değeri 1&lt;=X&lt;=kullanıcı tarafından bitiş sayısına göre sayılar oluşturulsun </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 bir diziye atama yapalım</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sayılardan ilk eleman  ===&gt; dizi[0]</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sayılardan son eleman ===&gt; dizi[dizi.length-1]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küçükten büyüğe sıralama ===&gt; </a:t>
            </a:r>
            <a:r>
              <a:rPr lang="tr-TR" sz="1600" b="0" dirty="0" err="1">
                <a:solidFill>
                  <a:srgbClr val="6A9955"/>
                </a:solidFill>
                <a:effectLst/>
                <a:latin typeface="Consolas" panose="020B0609020204030204" pitchFamily="49" charset="0"/>
              </a:rPr>
              <a:t>dizi.sort</a:t>
            </a:r>
            <a:r>
              <a:rPr lang="tr-TR" sz="1600" b="0" dirty="0">
                <a:solidFill>
                  <a:srgbClr val="6A9955"/>
                </a:solidFill>
                <a:effectLst/>
                <a:latin typeface="Consolas" panose="020B0609020204030204" pitchFamily="49" charset="0"/>
              </a:rPr>
              <a:t>()</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büyükten küçüğe sıralama ===&gt; </a:t>
            </a:r>
            <a:r>
              <a:rPr lang="tr-TR" sz="1600" b="0" dirty="0" err="1">
                <a:solidFill>
                  <a:srgbClr val="6A9955"/>
                </a:solidFill>
                <a:effectLst/>
                <a:latin typeface="Consolas" panose="020B0609020204030204" pitchFamily="49" charset="0"/>
              </a:rPr>
              <a:t>dizi.sort</a:t>
            </a:r>
            <a:r>
              <a:rPr lang="tr-TR" sz="1600" b="0" dirty="0">
                <a:solidFill>
                  <a:srgbClr val="6A9955"/>
                </a:solidFill>
                <a:effectLst/>
                <a:latin typeface="Consolas" panose="020B0609020204030204" pitchFamily="49" charset="0"/>
              </a:rPr>
              <a:t>().</a:t>
            </a:r>
            <a:r>
              <a:rPr lang="tr-TR" sz="1600" b="0" dirty="0" err="1">
                <a:solidFill>
                  <a:srgbClr val="6A9955"/>
                </a:solidFill>
                <a:effectLst/>
                <a:latin typeface="Consolas" panose="020B0609020204030204" pitchFamily="49" charset="0"/>
              </a:rPr>
              <a:t>reverse</a:t>
            </a:r>
            <a:r>
              <a:rPr lang="tr-TR" sz="1600" b="0" dirty="0">
                <a:solidFill>
                  <a:srgbClr val="6A9955"/>
                </a:solidFill>
                <a:effectLst/>
                <a:latin typeface="Consolas" panose="020B0609020204030204" pitchFamily="49" charset="0"/>
              </a:rPr>
              <a:t>()</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toplamları  ===&gt; </a:t>
            </a:r>
            <a:r>
              <a:rPr lang="tr-TR" sz="1600" b="0" dirty="0" err="1">
                <a:solidFill>
                  <a:srgbClr val="6A9955"/>
                </a:solidFill>
                <a:effectLst/>
                <a:latin typeface="Consolas" panose="020B0609020204030204" pitchFamily="49" charset="0"/>
              </a:rPr>
              <a:t>sum</a:t>
            </a:r>
            <a:r>
              <a:rPr lang="tr-TR" sz="1600" b="0" dirty="0">
                <a:solidFill>
                  <a:srgbClr val="6A9955"/>
                </a:solidFill>
                <a:effectLst/>
                <a:latin typeface="Consolas" panose="020B0609020204030204" pitchFamily="49" charset="0"/>
              </a:rPr>
              <a:t>=0  </a:t>
            </a:r>
            <a:r>
              <a:rPr lang="tr-TR" sz="1600" b="0" dirty="0" err="1">
                <a:solidFill>
                  <a:srgbClr val="6A9955"/>
                </a:solidFill>
                <a:effectLst/>
                <a:latin typeface="Consolas" panose="020B0609020204030204" pitchFamily="49" charset="0"/>
              </a:rPr>
              <a:t>sum</a:t>
            </a:r>
            <a:r>
              <a:rPr lang="tr-TR" sz="1600" b="0" dirty="0">
                <a:solidFill>
                  <a:srgbClr val="6A9955"/>
                </a:solidFill>
                <a:effectLst/>
                <a:latin typeface="Consolas" panose="020B0609020204030204" pitchFamily="49" charset="0"/>
              </a:rPr>
              <a:t>+=i;</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çift sayı toplamları  ===&gt; </a:t>
            </a:r>
            <a:r>
              <a:rPr lang="tr-TR" sz="1600" b="0" dirty="0" err="1">
                <a:solidFill>
                  <a:srgbClr val="6A9955"/>
                </a:solidFill>
                <a:effectLst/>
                <a:latin typeface="Consolas" panose="020B0609020204030204" pitchFamily="49" charset="0"/>
              </a:rPr>
              <a:t>if</a:t>
            </a:r>
            <a:r>
              <a:rPr lang="tr-TR" sz="1600" b="0" dirty="0">
                <a:solidFill>
                  <a:srgbClr val="6A9955"/>
                </a:solidFill>
                <a:effectLst/>
                <a:latin typeface="Consolas" panose="020B0609020204030204" pitchFamily="49" charset="0"/>
              </a:rPr>
              <a:t>(dizi[i]%2==0)</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tek sayı toplamları  ===&gt; </a:t>
            </a:r>
            <a:r>
              <a:rPr lang="tr-TR" sz="1600" b="0" dirty="0" err="1">
                <a:solidFill>
                  <a:srgbClr val="6A9955"/>
                </a:solidFill>
                <a:effectLst/>
                <a:latin typeface="Consolas" panose="020B0609020204030204" pitchFamily="49" charset="0"/>
              </a:rPr>
              <a:t>if</a:t>
            </a:r>
            <a:r>
              <a:rPr lang="tr-TR" sz="1600" b="0" dirty="0">
                <a:solidFill>
                  <a:srgbClr val="6A9955"/>
                </a:solidFill>
                <a:effectLst/>
                <a:latin typeface="Consolas" panose="020B0609020204030204" pitchFamily="49" charset="0"/>
              </a:rPr>
              <a:t>(dizi[i]%2==1)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her birine 1 ekleyerek yeni bir dizi oluşturalım ==&gt; </a:t>
            </a:r>
            <a:r>
              <a:rPr lang="tr-TR" sz="1600" b="0" dirty="0" err="1">
                <a:solidFill>
                  <a:srgbClr val="6A9955"/>
                </a:solidFill>
                <a:effectLst/>
                <a:latin typeface="Consolas" panose="020B0609020204030204" pitchFamily="49" charset="0"/>
              </a:rPr>
              <a:t>iterative</a:t>
            </a:r>
            <a:r>
              <a:rPr lang="tr-TR" sz="1600" b="0" dirty="0">
                <a:solidFill>
                  <a:srgbClr val="6A9955"/>
                </a:solidFill>
                <a:effectLst/>
                <a:latin typeface="Consolas" panose="020B0609020204030204" pitchFamily="49" charset="0"/>
              </a:rPr>
              <a:t> </a:t>
            </a:r>
            <a:r>
              <a:rPr lang="tr-TR" sz="1600" b="0" dirty="0" err="1">
                <a:solidFill>
                  <a:srgbClr val="6A9955"/>
                </a:solidFill>
                <a:effectLst/>
                <a:latin typeface="Consolas" panose="020B0609020204030204" pitchFamily="49" charset="0"/>
              </a:rPr>
              <a:t>for</a:t>
            </a:r>
            <a:r>
              <a:rPr lang="tr-TR" sz="1600" b="0" dirty="0">
                <a:solidFill>
                  <a:srgbClr val="6A9955"/>
                </a:solidFill>
                <a:effectLst/>
                <a:latin typeface="Consolas" panose="020B0609020204030204" pitchFamily="49" charset="0"/>
              </a:rPr>
              <a:t> ile her bir eleman erişmek ve 1 eklemek bunun dinamik kısmını ES kısmında göreceğiz.</a:t>
            </a:r>
            <a:endParaRPr lang="tr-TR" sz="1600" b="0" dirty="0">
              <a:solidFill>
                <a:srgbClr val="D4D4D4"/>
              </a:solidFill>
              <a:effectLst/>
              <a:latin typeface="Consolas" panose="020B0609020204030204" pitchFamily="49" charset="0"/>
            </a:endParaRPr>
          </a:p>
          <a:p>
            <a:br>
              <a:rPr lang="tr-TR" sz="1600" b="0" dirty="0">
                <a:solidFill>
                  <a:srgbClr val="D4D4D4"/>
                </a:solidFill>
                <a:effectLst/>
                <a:latin typeface="Consolas" panose="020B0609020204030204" pitchFamily="49" charset="0"/>
              </a:rPr>
            </a:br>
            <a:endParaRPr lang="tr-TR" sz="1600" b="0" dirty="0">
              <a:solidFill>
                <a:srgbClr val="D4D4D4"/>
              </a:solidFill>
              <a:effectLst/>
              <a:latin typeface="Consolas" panose="020B0609020204030204" pitchFamily="49" charset="0"/>
            </a:endParaRPr>
          </a:p>
          <a:p>
            <a:endParaRPr lang="tr-TR" sz="1600" dirty="0"/>
          </a:p>
        </p:txBody>
      </p:sp>
    </p:spTree>
    <p:extLst>
      <p:ext uri="{BB962C8B-B14F-4D97-AF65-F5344CB8AC3E}">
        <p14:creationId xmlns:p14="http://schemas.microsoft.com/office/powerpoint/2010/main" val="34732819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42CFCE-36B8-3BEC-45EB-E92384EAF521}"/>
              </a:ext>
            </a:extLst>
          </p:cNvPr>
          <p:cNvSpPr>
            <a:spLocks noGrp="1"/>
          </p:cNvSpPr>
          <p:nvPr>
            <p:ph type="title"/>
          </p:nvPr>
        </p:nvSpPr>
        <p:spPr>
          <a:xfrm>
            <a:off x="838200" y="365125"/>
            <a:ext cx="10515600" cy="490281"/>
          </a:xfrm>
        </p:spPr>
        <p:txBody>
          <a:bodyPr>
            <a:normAutofit fontScale="90000"/>
          </a:bodyPr>
          <a:lstStyle/>
          <a:p>
            <a:r>
              <a:rPr lang="tr-TR" b="1" dirty="0"/>
              <a:t>Yanıt:1 </a:t>
            </a:r>
          </a:p>
        </p:txBody>
      </p:sp>
      <p:pic>
        <p:nvPicPr>
          <p:cNvPr id="5" name="İçerik Yer Tutucusu 4">
            <a:extLst>
              <a:ext uri="{FF2B5EF4-FFF2-40B4-BE49-F238E27FC236}">
                <a16:creationId xmlns:a16="http://schemas.microsoft.com/office/drawing/2014/main" id="{DD5308A6-6094-BFDC-B25E-4612D0889965}"/>
              </a:ext>
            </a:extLst>
          </p:cNvPr>
          <p:cNvPicPr>
            <a:picLocks noGrp="1" noChangeAspect="1"/>
          </p:cNvPicPr>
          <p:nvPr>
            <p:ph idx="1"/>
          </p:nvPr>
        </p:nvPicPr>
        <p:blipFill>
          <a:blip r:embed="rId2"/>
          <a:stretch>
            <a:fillRect/>
          </a:stretch>
        </p:blipFill>
        <p:spPr>
          <a:xfrm>
            <a:off x="140474" y="855406"/>
            <a:ext cx="7617178" cy="5940932"/>
          </a:xfrm>
        </p:spPr>
      </p:pic>
      <p:pic>
        <p:nvPicPr>
          <p:cNvPr id="7" name="Resim 6">
            <a:extLst>
              <a:ext uri="{FF2B5EF4-FFF2-40B4-BE49-F238E27FC236}">
                <a16:creationId xmlns:a16="http://schemas.microsoft.com/office/drawing/2014/main" id="{5CB68CDE-7D8A-B6E1-DBCA-09A8A8A6AE5D}"/>
              </a:ext>
            </a:extLst>
          </p:cNvPr>
          <p:cNvPicPr>
            <a:picLocks noChangeAspect="1"/>
          </p:cNvPicPr>
          <p:nvPr/>
        </p:nvPicPr>
        <p:blipFill>
          <a:blip r:embed="rId3"/>
          <a:stretch>
            <a:fillRect/>
          </a:stretch>
        </p:blipFill>
        <p:spPr>
          <a:xfrm>
            <a:off x="7772065" y="2416277"/>
            <a:ext cx="4419935" cy="2025446"/>
          </a:xfrm>
          <a:prstGeom prst="rect">
            <a:avLst/>
          </a:prstGeom>
        </p:spPr>
      </p:pic>
    </p:spTree>
    <p:extLst>
      <p:ext uri="{BB962C8B-B14F-4D97-AF65-F5344CB8AC3E}">
        <p14:creationId xmlns:p14="http://schemas.microsoft.com/office/powerpoint/2010/main" val="29163386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85BA70-203D-3933-599C-EA4AD9901417}"/>
              </a:ext>
            </a:extLst>
          </p:cNvPr>
          <p:cNvSpPr>
            <a:spLocks noGrp="1"/>
          </p:cNvSpPr>
          <p:nvPr>
            <p:ph type="title"/>
          </p:nvPr>
        </p:nvSpPr>
        <p:spPr>
          <a:xfrm>
            <a:off x="838200" y="365125"/>
            <a:ext cx="10515600" cy="765585"/>
          </a:xfrm>
        </p:spPr>
        <p:txBody>
          <a:bodyPr/>
          <a:lstStyle/>
          <a:p>
            <a:r>
              <a:rPr lang="tr-TR" dirty="0"/>
              <a:t>Soru : 2</a:t>
            </a:r>
          </a:p>
        </p:txBody>
      </p:sp>
      <p:sp>
        <p:nvSpPr>
          <p:cNvPr id="3" name="İçerik Yer Tutucusu 2">
            <a:extLst>
              <a:ext uri="{FF2B5EF4-FFF2-40B4-BE49-F238E27FC236}">
                <a16:creationId xmlns:a16="http://schemas.microsoft.com/office/drawing/2014/main" id="{0EF538D2-A7DA-0B3F-61D4-E418449A7B50}"/>
              </a:ext>
            </a:extLst>
          </p:cNvPr>
          <p:cNvSpPr>
            <a:spLocks noGrp="1"/>
          </p:cNvSpPr>
          <p:nvPr>
            <p:ph idx="1"/>
          </p:nvPr>
        </p:nvSpPr>
        <p:spPr>
          <a:xfrm>
            <a:off x="838200" y="1130710"/>
            <a:ext cx="10515600" cy="5046253"/>
          </a:xfrm>
        </p:spPr>
        <p:txBody>
          <a:bodyPr/>
          <a:lstStyle/>
          <a:p>
            <a:r>
              <a:rPr lang="tr-TR" dirty="0"/>
              <a:t>//Kullanıcıdan aldığımız verinin ilk harfi ve son harfi görünsün geriye kalan karakter kadar * (yıldız) olsun ==&gt; Alınan örneğin Hamit  ==&gt;  H***t</a:t>
            </a:r>
          </a:p>
          <a:p>
            <a:r>
              <a:rPr lang="tr-TR" dirty="0"/>
              <a:t>//Yardımcı </a:t>
            </a:r>
            <a:r>
              <a:rPr lang="tr-TR" dirty="0" err="1"/>
              <a:t>oalcak</a:t>
            </a:r>
            <a:r>
              <a:rPr lang="tr-TR" dirty="0"/>
              <a:t> metotlar </a:t>
            </a:r>
            <a:r>
              <a:rPr lang="tr-TR" dirty="0" err="1"/>
              <a:t>v.s</a:t>
            </a:r>
            <a:r>
              <a:rPr lang="tr-TR" dirty="0"/>
              <a:t>                                                                          </a:t>
            </a:r>
            <a:r>
              <a:rPr lang="tr-TR" dirty="0" err="1"/>
              <a:t>function</a:t>
            </a:r>
            <a:endParaRPr lang="tr-TR" dirty="0"/>
          </a:p>
          <a:p>
            <a:r>
              <a:rPr lang="tr-TR" dirty="0"/>
              <a:t>//</a:t>
            </a:r>
            <a:r>
              <a:rPr lang="tr-TR" dirty="0" err="1"/>
              <a:t>string</a:t>
            </a:r>
            <a:r>
              <a:rPr lang="tr-TR" dirty="0"/>
              <a:t> ==&gt; </a:t>
            </a:r>
            <a:r>
              <a:rPr lang="tr-TR" dirty="0" err="1"/>
              <a:t>replace,sub,String,charAt</a:t>
            </a:r>
            <a:r>
              <a:rPr lang="tr-TR" dirty="0"/>
              <a:t>()</a:t>
            </a:r>
          </a:p>
          <a:p>
            <a:endParaRPr lang="tr-TR" dirty="0"/>
          </a:p>
        </p:txBody>
      </p:sp>
    </p:spTree>
    <p:extLst>
      <p:ext uri="{BB962C8B-B14F-4D97-AF65-F5344CB8AC3E}">
        <p14:creationId xmlns:p14="http://schemas.microsoft.com/office/powerpoint/2010/main" val="40621650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E170CC-CE55-7BFA-6617-CB15865CA80A}"/>
              </a:ext>
            </a:extLst>
          </p:cNvPr>
          <p:cNvSpPr>
            <a:spLocks noGrp="1"/>
          </p:cNvSpPr>
          <p:nvPr>
            <p:ph type="title"/>
          </p:nvPr>
        </p:nvSpPr>
        <p:spPr/>
        <p:txBody>
          <a:bodyPr/>
          <a:lstStyle/>
          <a:p>
            <a:r>
              <a:rPr lang="tr-TR" dirty="0"/>
              <a:t>Cevap : 2</a:t>
            </a:r>
          </a:p>
        </p:txBody>
      </p:sp>
      <p:pic>
        <p:nvPicPr>
          <p:cNvPr id="9" name="İçerik Yer Tutucusu 8">
            <a:extLst>
              <a:ext uri="{FF2B5EF4-FFF2-40B4-BE49-F238E27FC236}">
                <a16:creationId xmlns:a16="http://schemas.microsoft.com/office/drawing/2014/main" id="{ACCDDF4A-28B8-A92A-B437-E8C3855AD1E2}"/>
              </a:ext>
            </a:extLst>
          </p:cNvPr>
          <p:cNvPicPr>
            <a:picLocks noGrp="1" noChangeAspect="1"/>
          </p:cNvPicPr>
          <p:nvPr>
            <p:ph idx="1"/>
          </p:nvPr>
        </p:nvPicPr>
        <p:blipFill>
          <a:blip r:embed="rId2"/>
          <a:stretch>
            <a:fillRect/>
          </a:stretch>
        </p:blipFill>
        <p:spPr>
          <a:xfrm>
            <a:off x="838199" y="1497162"/>
            <a:ext cx="5995219" cy="5313944"/>
          </a:xfrm>
        </p:spPr>
      </p:pic>
      <p:pic>
        <p:nvPicPr>
          <p:cNvPr id="11" name="Resim 10">
            <a:extLst>
              <a:ext uri="{FF2B5EF4-FFF2-40B4-BE49-F238E27FC236}">
                <a16:creationId xmlns:a16="http://schemas.microsoft.com/office/drawing/2014/main" id="{E0A51367-DE1A-995E-2D1A-680BB3B7A2EA}"/>
              </a:ext>
            </a:extLst>
          </p:cNvPr>
          <p:cNvPicPr>
            <a:picLocks noChangeAspect="1"/>
          </p:cNvPicPr>
          <p:nvPr/>
        </p:nvPicPr>
        <p:blipFill>
          <a:blip r:embed="rId3"/>
          <a:stretch>
            <a:fillRect/>
          </a:stretch>
        </p:blipFill>
        <p:spPr>
          <a:xfrm>
            <a:off x="6990362" y="2929188"/>
            <a:ext cx="4610141" cy="2449892"/>
          </a:xfrm>
          <a:prstGeom prst="rect">
            <a:avLst/>
          </a:prstGeom>
        </p:spPr>
      </p:pic>
    </p:spTree>
    <p:extLst>
      <p:ext uri="{BB962C8B-B14F-4D97-AF65-F5344CB8AC3E}">
        <p14:creationId xmlns:p14="http://schemas.microsoft.com/office/powerpoint/2010/main" val="41983944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58C0E-F31F-0454-BFCB-E4D10B98837C}"/>
              </a:ext>
            </a:extLst>
          </p:cNvPr>
          <p:cNvSpPr>
            <a:spLocks noGrp="1"/>
          </p:cNvSpPr>
          <p:nvPr>
            <p:ph type="title"/>
          </p:nvPr>
        </p:nvSpPr>
        <p:spPr/>
        <p:txBody>
          <a:bodyPr/>
          <a:lstStyle/>
          <a:p>
            <a:r>
              <a:rPr lang="tr-TR" b="1" dirty="0"/>
              <a:t>Soru: Butona tıklandığında tarih bilgileri gelsin!</a:t>
            </a:r>
          </a:p>
        </p:txBody>
      </p:sp>
      <p:pic>
        <p:nvPicPr>
          <p:cNvPr id="5" name="İçerik Yer Tutucusu 4">
            <a:extLst>
              <a:ext uri="{FF2B5EF4-FFF2-40B4-BE49-F238E27FC236}">
                <a16:creationId xmlns:a16="http://schemas.microsoft.com/office/drawing/2014/main" id="{CFA590AC-38C9-28B5-1BE0-125800B0FEC8}"/>
              </a:ext>
            </a:extLst>
          </p:cNvPr>
          <p:cNvPicPr>
            <a:picLocks noGrp="1" noChangeAspect="1"/>
          </p:cNvPicPr>
          <p:nvPr>
            <p:ph idx="1"/>
          </p:nvPr>
        </p:nvPicPr>
        <p:blipFill>
          <a:blip r:embed="rId2"/>
          <a:stretch>
            <a:fillRect/>
          </a:stretch>
        </p:blipFill>
        <p:spPr>
          <a:xfrm>
            <a:off x="983361" y="1690688"/>
            <a:ext cx="7569546" cy="728047"/>
          </a:xfrm>
        </p:spPr>
      </p:pic>
      <p:pic>
        <p:nvPicPr>
          <p:cNvPr id="7" name="Resim 6">
            <a:extLst>
              <a:ext uri="{FF2B5EF4-FFF2-40B4-BE49-F238E27FC236}">
                <a16:creationId xmlns:a16="http://schemas.microsoft.com/office/drawing/2014/main" id="{AA2F6C73-8528-FB3E-AE1E-8FE71E23C0E1}"/>
              </a:ext>
            </a:extLst>
          </p:cNvPr>
          <p:cNvPicPr>
            <a:picLocks noChangeAspect="1"/>
          </p:cNvPicPr>
          <p:nvPr/>
        </p:nvPicPr>
        <p:blipFill>
          <a:blip r:embed="rId3"/>
          <a:stretch>
            <a:fillRect/>
          </a:stretch>
        </p:blipFill>
        <p:spPr>
          <a:xfrm>
            <a:off x="983360" y="2452069"/>
            <a:ext cx="7604011" cy="1824963"/>
          </a:xfrm>
          <a:prstGeom prst="rect">
            <a:avLst/>
          </a:prstGeom>
        </p:spPr>
      </p:pic>
      <p:pic>
        <p:nvPicPr>
          <p:cNvPr id="9" name="Resim 8">
            <a:extLst>
              <a:ext uri="{FF2B5EF4-FFF2-40B4-BE49-F238E27FC236}">
                <a16:creationId xmlns:a16="http://schemas.microsoft.com/office/drawing/2014/main" id="{A231D722-E833-25A2-86BD-B19BC872CDDB}"/>
              </a:ext>
            </a:extLst>
          </p:cNvPr>
          <p:cNvPicPr>
            <a:picLocks noChangeAspect="1"/>
          </p:cNvPicPr>
          <p:nvPr/>
        </p:nvPicPr>
        <p:blipFill>
          <a:blip r:embed="rId4"/>
          <a:stretch>
            <a:fillRect/>
          </a:stretch>
        </p:blipFill>
        <p:spPr>
          <a:xfrm>
            <a:off x="983360" y="4436380"/>
            <a:ext cx="3991490" cy="1659619"/>
          </a:xfrm>
          <a:prstGeom prst="rect">
            <a:avLst/>
          </a:prstGeom>
        </p:spPr>
      </p:pic>
    </p:spTree>
    <p:extLst>
      <p:ext uri="{BB962C8B-B14F-4D97-AF65-F5344CB8AC3E}">
        <p14:creationId xmlns:p14="http://schemas.microsoft.com/office/powerpoint/2010/main" val="40283691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513BA0-8E8D-BAC1-50FB-40E316C013C2}"/>
              </a:ext>
            </a:extLst>
          </p:cNvPr>
          <p:cNvSpPr>
            <a:spLocks noGrp="1"/>
          </p:cNvSpPr>
          <p:nvPr>
            <p:ph type="title"/>
          </p:nvPr>
        </p:nvSpPr>
        <p:spPr/>
        <p:txBody>
          <a:bodyPr/>
          <a:lstStyle/>
          <a:p>
            <a:r>
              <a:rPr lang="tr-TR" b="1" dirty="0"/>
              <a:t>Soru:1</a:t>
            </a:r>
          </a:p>
        </p:txBody>
      </p:sp>
      <p:sp>
        <p:nvSpPr>
          <p:cNvPr id="3" name="İçerik Yer Tutucusu 2">
            <a:extLst>
              <a:ext uri="{FF2B5EF4-FFF2-40B4-BE49-F238E27FC236}">
                <a16:creationId xmlns:a16="http://schemas.microsoft.com/office/drawing/2014/main" id="{58A58DAB-131E-9135-954E-B19B580D3D1C}"/>
              </a:ext>
            </a:extLst>
          </p:cNvPr>
          <p:cNvSpPr>
            <a:spLocks noGrp="1"/>
          </p:cNvSpPr>
          <p:nvPr>
            <p:ph idx="1"/>
          </p:nvPr>
        </p:nvSpPr>
        <p:spPr/>
        <p:txBody>
          <a:bodyPr/>
          <a:lstStyle/>
          <a:p>
            <a:r>
              <a:rPr lang="tr-TR" dirty="0"/>
              <a:t>//ÖDEV-1</a:t>
            </a:r>
          </a:p>
          <a:p>
            <a:r>
              <a:rPr lang="tr-TR" dirty="0"/>
              <a:t>//y=3x+4k ==&gt; 1.dereceden 2 </a:t>
            </a:r>
            <a:r>
              <a:rPr lang="tr-TR" dirty="0" err="1"/>
              <a:t>bilinmyenli</a:t>
            </a:r>
            <a:r>
              <a:rPr lang="tr-TR" dirty="0"/>
              <a:t> denklem</a:t>
            </a:r>
          </a:p>
          <a:p>
            <a:r>
              <a:rPr lang="tr-TR" dirty="0"/>
              <a:t>//Kullanıcı tarafından alınan x ve k değerlerini hesaplayan algoritma yazınız ?</a:t>
            </a:r>
            <a:br>
              <a:rPr lang="tr-TR" dirty="0"/>
            </a:br>
            <a:r>
              <a:rPr lang="tr-TR" dirty="0"/>
              <a:t>//CEVAP-1</a:t>
            </a:r>
            <a:br>
              <a:rPr lang="tr-TR" dirty="0"/>
            </a:br>
            <a:endParaRPr lang="tr-TR" dirty="0"/>
          </a:p>
        </p:txBody>
      </p:sp>
      <p:pic>
        <p:nvPicPr>
          <p:cNvPr id="5" name="Resim 4">
            <a:extLst>
              <a:ext uri="{FF2B5EF4-FFF2-40B4-BE49-F238E27FC236}">
                <a16:creationId xmlns:a16="http://schemas.microsoft.com/office/drawing/2014/main" id="{EC62AA4C-C012-BAA8-E31F-6DB044DE7C4E}"/>
              </a:ext>
            </a:extLst>
          </p:cNvPr>
          <p:cNvPicPr>
            <a:picLocks noChangeAspect="1"/>
          </p:cNvPicPr>
          <p:nvPr/>
        </p:nvPicPr>
        <p:blipFill>
          <a:blip r:embed="rId2"/>
          <a:stretch>
            <a:fillRect/>
          </a:stretch>
        </p:blipFill>
        <p:spPr>
          <a:xfrm>
            <a:off x="1027273" y="4210624"/>
            <a:ext cx="8738622" cy="1747724"/>
          </a:xfrm>
          <a:prstGeom prst="rect">
            <a:avLst/>
          </a:prstGeom>
        </p:spPr>
      </p:pic>
    </p:spTree>
    <p:extLst>
      <p:ext uri="{BB962C8B-B14F-4D97-AF65-F5344CB8AC3E}">
        <p14:creationId xmlns:p14="http://schemas.microsoft.com/office/powerpoint/2010/main" val="378412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F83D8A-48D5-2EA3-D67F-992595F25517}"/>
              </a:ext>
            </a:extLst>
          </p:cNvPr>
          <p:cNvSpPr>
            <a:spLocks noGrp="1"/>
          </p:cNvSpPr>
          <p:nvPr>
            <p:ph type="title"/>
          </p:nvPr>
        </p:nvSpPr>
        <p:spPr/>
        <p:txBody>
          <a:bodyPr/>
          <a:lstStyle/>
          <a:p>
            <a:r>
              <a:rPr lang="tr-TR" b="1" dirty="0"/>
              <a:t>NPM Paket Yönetimi</a:t>
            </a:r>
          </a:p>
        </p:txBody>
      </p:sp>
      <p:sp>
        <p:nvSpPr>
          <p:cNvPr id="3" name="İçerik Yer Tutucusu 2">
            <a:extLst>
              <a:ext uri="{FF2B5EF4-FFF2-40B4-BE49-F238E27FC236}">
                <a16:creationId xmlns:a16="http://schemas.microsoft.com/office/drawing/2014/main" id="{06DE49C4-887E-B45C-2500-6109976CB62F}"/>
              </a:ext>
            </a:extLst>
          </p:cNvPr>
          <p:cNvSpPr>
            <a:spLocks noGrp="1"/>
          </p:cNvSpPr>
          <p:nvPr>
            <p:ph idx="1"/>
          </p:nvPr>
        </p:nvSpPr>
        <p:spPr/>
        <p:txBody>
          <a:bodyPr>
            <a:normAutofit/>
          </a:bodyPr>
          <a:lstStyle/>
          <a:p>
            <a:r>
              <a:rPr lang="tr-TR" dirty="0"/>
              <a:t> </a:t>
            </a:r>
            <a:r>
              <a:rPr lang="tr-TR" sz="2400" b="1" dirty="0" err="1"/>
              <a:t>Npm</a:t>
            </a:r>
            <a:r>
              <a:rPr lang="tr-TR" sz="2400" dirty="0"/>
              <a:t>, Node.js projelerinde kullanılmak üzere içerisinde bir çok modül barındıran bir depo gibi düşünebiliriz. Bu modüller </a:t>
            </a:r>
            <a:r>
              <a:rPr lang="tr-TR" sz="2400" dirty="0" err="1"/>
              <a:t>open-source</a:t>
            </a:r>
            <a:r>
              <a:rPr lang="tr-TR" sz="2400" dirty="0"/>
              <a:t> geliştiricileri tarafından yazılarak npmjs.com üzerine yüklenmektedir.</a:t>
            </a:r>
          </a:p>
          <a:p>
            <a:r>
              <a:rPr lang="tr-TR" sz="2400" b="1" dirty="0" err="1"/>
              <a:t>Npm</a:t>
            </a:r>
            <a:r>
              <a:rPr lang="tr-TR" sz="2400" dirty="0"/>
              <a:t> aynı zamanda Node.js ile beraber gelen bir konsol uygulamasıdır. Uygulama geliştirme süreçlerinizi hızlandırmak, ek </a:t>
            </a:r>
            <a:r>
              <a:rPr lang="tr-TR" sz="2400" dirty="0" err="1"/>
              <a:t>fonksiyonaliteler</a:t>
            </a:r>
            <a:r>
              <a:rPr lang="tr-TR" sz="2400" dirty="0"/>
              <a:t> eklemek için ihtiyaç duyduğunuz paketleri </a:t>
            </a:r>
            <a:r>
              <a:rPr lang="tr-TR" sz="2400" dirty="0" err="1"/>
              <a:t>npm</a:t>
            </a:r>
            <a:r>
              <a:rPr lang="tr-TR" sz="2400" dirty="0"/>
              <a:t> aracılığı ile projelerinize ekleyebilirsiniz.</a:t>
            </a:r>
          </a:p>
          <a:p>
            <a:r>
              <a:rPr lang="tr-TR" sz="2400" b="1" dirty="0" err="1"/>
              <a:t>Npm</a:t>
            </a:r>
            <a:r>
              <a:rPr lang="tr-TR" sz="2400" dirty="0"/>
              <a:t> dünyanın en büyük yazılım kayıt defteridir. </a:t>
            </a:r>
          </a:p>
          <a:p>
            <a:r>
              <a:rPr lang="tr-TR" sz="2400" b="1" dirty="0" err="1"/>
              <a:t>Npm</a:t>
            </a:r>
            <a:r>
              <a:rPr lang="tr-TR" sz="2400" dirty="0"/>
              <a:t> 800binden fazla kod paketi içerir.</a:t>
            </a:r>
          </a:p>
          <a:p>
            <a:r>
              <a:rPr lang="tr-TR" sz="2400" dirty="0"/>
              <a:t>Açık kaynak kodlu geliştiriciler yazılımlarını paylaşmak için </a:t>
            </a:r>
            <a:r>
              <a:rPr lang="tr-TR" sz="2400" b="1" dirty="0" err="1"/>
              <a:t>npm</a:t>
            </a:r>
            <a:r>
              <a:rPr lang="tr-TR" sz="2400" dirty="0"/>
              <a:t> kullanırlar</a:t>
            </a:r>
          </a:p>
          <a:p>
            <a:endParaRPr lang="tr-TR" sz="2400" dirty="0"/>
          </a:p>
        </p:txBody>
      </p:sp>
      <p:pic>
        <p:nvPicPr>
          <p:cNvPr id="4" name="Picture 2" descr="4 Solutions To Run Multiple Node.js or NPM Commands Simultaneously | by  Paige Niedringhaus | ITNEXT">
            <a:extLst>
              <a:ext uri="{FF2B5EF4-FFF2-40B4-BE49-F238E27FC236}">
                <a16:creationId xmlns:a16="http://schemas.microsoft.com/office/drawing/2014/main" id="{B00123E8-A859-1CAF-38A2-8697425BA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043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DA119A-3A54-D4B0-6D7C-36BCB262599E}"/>
              </a:ext>
            </a:extLst>
          </p:cNvPr>
          <p:cNvSpPr>
            <a:spLocks noGrp="1"/>
          </p:cNvSpPr>
          <p:nvPr>
            <p:ph type="title"/>
          </p:nvPr>
        </p:nvSpPr>
        <p:spPr/>
        <p:txBody>
          <a:bodyPr>
            <a:normAutofit/>
          </a:bodyPr>
          <a:lstStyle/>
          <a:p>
            <a:r>
              <a:rPr lang="tr-TR" sz="3600" b="1" dirty="0"/>
              <a:t>Soru2: Kullanıcı tarafından alınan dereceyi  Fahrenhayta çeviren algoritma yapalım. Formül:(x*9/5)+32</a:t>
            </a:r>
          </a:p>
        </p:txBody>
      </p:sp>
      <p:sp>
        <p:nvSpPr>
          <p:cNvPr id="3" name="İçerik Yer Tutucusu 2">
            <a:extLst>
              <a:ext uri="{FF2B5EF4-FFF2-40B4-BE49-F238E27FC236}">
                <a16:creationId xmlns:a16="http://schemas.microsoft.com/office/drawing/2014/main" id="{7B74C63E-6AFA-B65A-3F9B-7FE8A7A8982D}"/>
              </a:ext>
            </a:extLst>
          </p:cNvPr>
          <p:cNvSpPr>
            <a:spLocks noGrp="1"/>
          </p:cNvSpPr>
          <p:nvPr>
            <p:ph idx="1"/>
          </p:nvPr>
        </p:nvSpPr>
        <p:spPr/>
        <p:txBody>
          <a:bodyPr/>
          <a:lstStyle/>
          <a:p>
            <a:r>
              <a:rPr lang="tr-TR" dirty="0"/>
              <a:t>Cevap2:</a:t>
            </a:r>
          </a:p>
          <a:p>
            <a:br>
              <a:rPr lang="tr-TR" dirty="0"/>
            </a:br>
            <a:endParaRPr lang="tr-TR" dirty="0"/>
          </a:p>
        </p:txBody>
      </p:sp>
      <p:pic>
        <p:nvPicPr>
          <p:cNvPr id="5" name="Resim 4">
            <a:extLst>
              <a:ext uri="{FF2B5EF4-FFF2-40B4-BE49-F238E27FC236}">
                <a16:creationId xmlns:a16="http://schemas.microsoft.com/office/drawing/2014/main" id="{0692D98E-AC4A-5DBC-7168-E339AF24CA6E}"/>
              </a:ext>
            </a:extLst>
          </p:cNvPr>
          <p:cNvPicPr>
            <a:picLocks noChangeAspect="1"/>
          </p:cNvPicPr>
          <p:nvPr/>
        </p:nvPicPr>
        <p:blipFill>
          <a:blip r:embed="rId2"/>
          <a:stretch>
            <a:fillRect/>
          </a:stretch>
        </p:blipFill>
        <p:spPr>
          <a:xfrm>
            <a:off x="838199" y="2387980"/>
            <a:ext cx="10171131" cy="1505594"/>
          </a:xfrm>
          <a:prstGeom prst="rect">
            <a:avLst/>
          </a:prstGeom>
        </p:spPr>
      </p:pic>
    </p:spTree>
    <p:extLst>
      <p:ext uri="{BB962C8B-B14F-4D97-AF65-F5344CB8AC3E}">
        <p14:creationId xmlns:p14="http://schemas.microsoft.com/office/powerpoint/2010/main" val="30502854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B2CD65-90A2-D488-B57F-3C8B9A75A47A}"/>
              </a:ext>
            </a:extLst>
          </p:cNvPr>
          <p:cNvSpPr>
            <a:spLocks noGrp="1"/>
          </p:cNvSpPr>
          <p:nvPr>
            <p:ph type="title"/>
          </p:nvPr>
        </p:nvSpPr>
        <p:spPr/>
        <p:txBody>
          <a:bodyPr/>
          <a:lstStyle/>
          <a:p>
            <a:r>
              <a:rPr lang="tr-TR" b="1" dirty="0"/>
              <a:t>Soru3:verilen bir sayının negatif mi pozitif mi olduğunu bulan algoritma ?</a:t>
            </a:r>
          </a:p>
        </p:txBody>
      </p:sp>
      <p:pic>
        <p:nvPicPr>
          <p:cNvPr id="5" name="İçerik Yer Tutucusu 4">
            <a:extLst>
              <a:ext uri="{FF2B5EF4-FFF2-40B4-BE49-F238E27FC236}">
                <a16:creationId xmlns:a16="http://schemas.microsoft.com/office/drawing/2014/main" id="{DB6A1EA5-0DFD-B0E8-AF07-1CA17812CA6C}"/>
              </a:ext>
            </a:extLst>
          </p:cNvPr>
          <p:cNvPicPr>
            <a:picLocks noGrp="1" noChangeAspect="1"/>
          </p:cNvPicPr>
          <p:nvPr>
            <p:ph idx="1"/>
          </p:nvPr>
        </p:nvPicPr>
        <p:blipFill>
          <a:blip r:embed="rId2"/>
          <a:stretch>
            <a:fillRect/>
          </a:stretch>
        </p:blipFill>
        <p:spPr>
          <a:xfrm>
            <a:off x="838200" y="1838384"/>
            <a:ext cx="6981091" cy="3648015"/>
          </a:xfrm>
        </p:spPr>
      </p:pic>
    </p:spTree>
    <p:extLst>
      <p:ext uri="{BB962C8B-B14F-4D97-AF65-F5344CB8AC3E}">
        <p14:creationId xmlns:p14="http://schemas.microsoft.com/office/powerpoint/2010/main" val="21479033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B923D7-CE38-B51E-A720-D1B3C3F3F10A}"/>
              </a:ext>
            </a:extLst>
          </p:cNvPr>
          <p:cNvSpPr>
            <a:spLocks noGrp="1"/>
          </p:cNvSpPr>
          <p:nvPr>
            <p:ph type="title"/>
          </p:nvPr>
        </p:nvSpPr>
        <p:spPr/>
        <p:txBody>
          <a:bodyPr>
            <a:normAutofit fontScale="90000"/>
          </a:bodyPr>
          <a:lstStyle/>
          <a:p>
            <a:r>
              <a:rPr lang="tr-TR" dirty="0"/>
              <a:t>Soru:4 Kullanıcı tarafından aldığımız </a:t>
            </a:r>
            <a:r>
              <a:rPr lang="tr-TR" dirty="0" err="1"/>
              <a:t>password</a:t>
            </a:r>
            <a:r>
              <a:rPr lang="tr-TR" dirty="0"/>
              <a:t> ile </a:t>
            </a:r>
            <a:r>
              <a:rPr lang="tr-TR" dirty="0" err="1"/>
              <a:t>repassword</a:t>
            </a:r>
            <a:r>
              <a:rPr lang="tr-TR" dirty="0"/>
              <a:t> girilsin doğru ve yanlışı göstersin ?</a:t>
            </a:r>
          </a:p>
        </p:txBody>
      </p:sp>
      <p:pic>
        <p:nvPicPr>
          <p:cNvPr id="5" name="İçerik Yer Tutucusu 4">
            <a:extLst>
              <a:ext uri="{FF2B5EF4-FFF2-40B4-BE49-F238E27FC236}">
                <a16:creationId xmlns:a16="http://schemas.microsoft.com/office/drawing/2014/main" id="{95AF38CF-8371-6409-9312-3AC042EDED21}"/>
              </a:ext>
            </a:extLst>
          </p:cNvPr>
          <p:cNvPicPr>
            <a:picLocks noGrp="1" noChangeAspect="1"/>
          </p:cNvPicPr>
          <p:nvPr>
            <p:ph idx="1"/>
          </p:nvPr>
        </p:nvPicPr>
        <p:blipFill>
          <a:blip r:embed="rId2"/>
          <a:stretch>
            <a:fillRect/>
          </a:stretch>
        </p:blipFill>
        <p:spPr>
          <a:xfrm>
            <a:off x="838200" y="1847924"/>
            <a:ext cx="9126706" cy="4326734"/>
          </a:xfrm>
        </p:spPr>
      </p:pic>
    </p:spTree>
    <p:extLst>
      <p:ext uri="{BB962C8B-B14F-4D97-AF65-F5344CB8AC3E}">
        <p14:creationId xmlns:p14="http://schemas.microsoft.com/office/powerpoint/2010/main" val="13423102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58F17E-3F98-BD18-3396-A3B8A84E3D1D}"/>
              </a:ext>
            </a:extLst>
          </p:cNvPr>
          <p:cNvSpPr>
            <a:spLocks noGrp="1"/>
          </p:cNvSpPr>
          <p:nvPr>
            <p:ph type="title"/>
          </p:nvPr>
        </p:nvSpPr>
        <p:spPr/>
        <p:txBody>
          <a:bodyPr/>
          <a:lstStyle/>
          <a:p>
            <a:r>
              <a:rPr lang="tr-TR" dirty="0"/>
              <a:t>Soru5-8:</a:t>
            </a:r>
          </a:p>
        </p:txBody>
      </p:sp>
      <p:sp>
        <p:nvSpPr>
          <p:cNvPr id="3" name="İçerik Yer Tutucusu 2">
            <a:extLst>
              <a:ext uri="{FF2B5EF4-FFF2-40B4-BE49-F238E27FC236}">
                <a16:creationId xmlns:a16="http://schemas.microsoft.com/office/drawing/2014/main" id="{FB8CD3EC-A7FE-9518-CECF-BC5600A37515}"/>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//ÖDEV-5-8</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//Zamanın dinamik olarak alıp hangi gün olduğunu gösteren </a:t>
            </a:r>
            <a:r>
              <a:rPr lang="tr-TR" sz="2400" b="0" dirty="0" err="1">
                <a:solidFill>
                  <a:srgbClr val="6A9955"/>
                </a:solidFill>
                <a:effectLst/>
                <a:latin typeface="Consolas" panose="020B0609020204030204" pitchFamily="49" charset="0"/>
              </a:rPr>
              <a:t>arrow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function</a:t>
            </a:r>
            <a:r>
              <a:rPr lang="tr-TR" sz="2400" b="0" dirty="0">
                <a:solidFill>
                  <a:srgbClr val="6A9955"/>
                </a:solidFill>
                <a:effectLst/>
                <a:latin typeface="Consolas" panose="020B0609020204030204" pitchFamily="49" charset="0"/>
              </a:rPr>
              <a:t> algoritmasını yazalım </a:t>
            </a:r>
            <a:r>
              <a:rPr lang="tr-TR" sz="2400" b="0" dirty="0" err="1">
                <a:solidFill>
                  <a:srgbClr val="6A9955"/>
                </a:solidFill>
                <a:effectLst/>
                <a:latin typeface="Consolas" panose="020B0609020204030204" pitchFamily="49" charset="0"/>
              </a:rPr>
              <a:t>switch-case</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new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Date</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getDay</a:t>
            </a:r>
            <a:r>
              <a:rPr lang="tr-TR" sz="2400" b="0" dirty="0">
                <a:solidFill>
                  <a:srgbClr val="6A9955"/>
                </a:solidFill>
                <a:effectLst/>
                <a:latin typeface="Consolas" panose="020B0609020204030204" pitchFamily="49" charset="0"/>
              </a:rPr>
              <a:t>() 0=pazar 1=pazartesi</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32329573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7905E2-FF6A-D862-6E58-1775E1DF5707}"/>
              </a:ext>
            </a:extLst>
          </p:cNvPr>
          <p:cNvSpPr>
            <a:spLocks noGrp="1"/>
          </p:cNvSpPr>
          <p:nvPr>
            <p:ph type="title"/>
          </p:nvPr>
        </p:nvSpPr>
        <p:spPr>
          <a:xfrm>
            <a:off x="838200" y="365126"/>
            <a:ext cx="10515600" cy="883572"/>
          </a:xfrm>
        </p:spPr>
        <p:txBody>
          <a:bodyPr/>
          <a:lstStyle/>
          <a:p>
            <a:r>
              <a:rPr lang="tr-TR" dirty="0"/>
              <a:t>Yanıt5-8:</a:t>
            </a:r>
          </a:p>
        </p:txBody>
      </p:sp>
      <p:pic>
        <p:nvPicPr>
          <p:cNvPr id="5" name="İçerik Yer Tutucusu 4">
            <a:extLst>
              <a:ext uri="{FF2B5EF4-FFF2-40B4-BE49-F238E27FC236}">
                <a16:creationId xmlns:a16="http://schemas.microsoft.com/office/drawing/2014/main" id="{F2F8F4CE-D3AB-783C-0D46-9A916786116D}"/>
              </a:ext>
            </a:extLst>
          </p:cNvPr>
          <p:cNvPicPr>
            <a:picLocks noGrp="1" noChangeAspect="1"/>
          </p:cNvPicPr>
          <p:nvPr>
            <p:ph idx="1"/>
          </p:nvPr>
        </p:nvPicPr>
        <p:blipFill>
          <a:blip r:embed="rId2"/>
          <a:stretch>
            <a:fillRect/>
          </a:stretch>
        </p:blipFill>
        <p:spPr>
          <a:xfrm>
            <a:off x="4656547" y="806912"/>
            <a:ext cx="3691040" cy="5909346"/>
          </a:xfrm>
        </p:spPr>
      </p:pic>
    </p:spTree>
    <p:extLst>
      <p:ext uri="{BB962C8B-B14F-4D97-AF65-F5344CB8AC3E}">
        <p14:creationId xmlns:p14="http://schemas.microsoft.com/office/powerpoint/2010/main" val="32670595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5A7948-CABD-F9B3-90A1-74353FDAE892}"/>
              </a:ext>
            </a:extLst>
          </p:cNvPr>
          <p:cNvSpPr>
            <a:spLocks noGrp="1"/>
          </p:cNvSpPr>
          <p:nvPr>
            <p:ph type="title"/>
          </p:nvPr>
        </p:nvSpPr>
        <p:spPr/>
        <p:txBody>
          <a:bodyPr/>
          <a:lstStyle/>
          <a:p>
            <a:r>
              <a:rPr lang="tr-TR" dirty="0"/>
              <a:t>Soru 6:</a:t>
            </a:r>
          </a:p>
        </p:txBody>
      </p:sp>
      <p:sp>
        <p:nvSpPr>
          <p:cNvPr id="3" name="İçerik Yer Tutucusu 2">
            <a:extLst>
              <a:ext uri="{FF2B5EF4-FFF2-40B4-BE49-F238E27FC236}">
                <a16:creationId xmlns:a16="http://schemas.microsoft.com/office/drawing/2014/main" id="{13156EB4-B453-9154-2844-F76B564EFA93}"/>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//ÖDEV-6</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Login</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userEmail,userPassword</a:t>
            </a:r>
            <a:r>
              <a:rPr lang="tr-TR" sz="2400" b="0" dirty="0">
                <a:solidFill>
                  <a:srgbClr val="6A9955"/>
                </a:solidFill>
                <a:effectLst/>
                <a:latin typeface="Consolas" panose="020B0609020204030204" pitchFamily="49" charset="0"/>
              </a:rPr>
              <a:t> kullanıcıdan aldığımız değeri </a:t>
            </a:r>
            <a:r>
              <a:rPr lang="tr-TR" sz="2400" b="0" dirty="0" err="1">
                <a:solidFill>
                  <a:srgbClr val="6A9955"/>
                </a:solidFill>
                <a:effectLst/>
                <a:latin typeface="Consolas" panose="020B0609020204030204" pitchFamily="49" charset="0"/>
              </a:rPr>
              <a:t>db</a:t>
            </a:r>
            <a:r>
              <a:rPr lang="tr-TR" sz="2400" b="0" dirty="0">
                <a:solidFill>
                  <a:srgbClr val="6A9955"/>
                </a:solidFill>
                <a:effectLst/>
                <a:latin typeface="Consolas" panose="020B0609020204030204" pitchFamily="49" charset="0"/>
              </a:rPr>
              <a:t> ile karşılaştıracak eğer doğru ise </a:t>
            </a:r>
            <a:r>
              <a:rPr lang="tr-TR" sz="2400" b="0" dirty="0" err="1">
                <a:solidFill>
                  <a:srgbClr val="6A9955"/>
                </a:solidFill>
                <a:effectLst/>
                <a:latin typeface="Consolas" panose="020B0609020204030204" pitchFamily="49" charset="0"/>
              </a:rPr>
              <a:t>adminFunction'a</a:t>
            </a:r>
            <a:r>
              <a:rPr lang="tr-TR" sz="2400" b="0" dirty="0">
                <a:solidFill>
                  <a:srgbClr val="6A9955"/>
                </a:solidFill>
                <a:effectLst/>
                <a:latin typeface="Consolas" panose="020B0609020204030204" pitchFamily="49" charset="0"/>
              </a:rPr>
              <a:t> gönderecek 4 kalan haktan aşağı doğru düşecek eğer kalan hak sayımız 0 olursa kullanıcı bloke olsun</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dbUserEmail</a:t>
            </a:r>
            <a:r>
              <a:rPr lang="tr-TR" sz="2400" b="0" dirty="0">
                <a:solidFill>
                  <a:srgbClr val="6A9955"/>
                </a:solidFill>
                <a:effectLst/>
                <a:latin typeface="Consolas" panose="020B0609020204030204" pitchFamily="49" charset="0"/>
              </a:rPr>
              <a:t>="deneme@gmail.com"</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dbUserPassword</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root</a:t>
            </a:r>
            <a:r>
              <a:rPr lang="tr-TR" sz="2400" b="0" dirty="0">
                <a:solidFill>
                  <a:srgbClr val="6A9955"/>
                </a:solidFill>
                <a:effectLst/>
                <a:latin typeface="Consolas" panose="020B0609020204030204" pitchFamily="49" charset="0"/>
              </a:rPr>
              <a:t>"</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27297825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787B55-53BF-E057-FB49-226EAFB9B3C1}"/>
              </a:ext>
            </a:extLst>
          </p:cNvPr>
          <p:cNvSpPr>
            <a:spLocks noGrp="1"/>
          </p:cNvSpPr>
          <p:nvPr>
            <p:ph type="title"/>
          </p:nvPr>
        </p:nvSpPr>
        <p:spPr>
          <a:xfrm>
            <a:off x="838200" y="365125"/>
            <a:ext cx="10515600" cy="942565"/>
          </a:xfrm>
        </p:spPr>
        <p:txBody>
          <a:bodyPr/>
          <a:lstStyle/>
          <a:p>
            <a:r>
              <a:rPr lang="tr-TR" dirty="0"/>
              <a:t>Cevap 6 :</a:t>
            </a:r>
          </a:p>
        </p:txBody>
      </p:sp>
      <p:pic>
        <p:nvPicPr>
          <p:cNvPr id="5" name="İçerik Yer Tutucusu 4">
            <a:extLst>
              <a:ext uri="{FF2B5EF4-FFF2-40B4-BE49-F238E27FC236}">
                <a16:creationId xmlns:a16="http://schemas.microsoft.com/office/drawing/2014/main" id="{ED6A2FDF-43A1-98B3-C58C-5558EE141BE4}"/>
              </a:ext>
            </a:extLst>
          </p:cNvPr>
          <p:cNvPicPr>
            <a:picLocks noGrp="1" noChangeAspect="1"/>
          </p:cNvPicPr>
          <p:nvPr>
            <p:ph idx="1"/>
          </p:nvPr>
        </p:nvPicPr>
        <p:blipFill>
          <a:blip r:embed="rId2"/>
          <a:stretch>
            <a:fillRect/>
          </a:stretch>
        </p:blipFill>
        <p:spPr>
          <a:xfrm>
            <a:off x="3344941" y="114589"/>
            <a:ext cx="7657356" cy="6649809"/>
          </a:xfrm>
        </p:spPr>
      </p:pic>
    </p:spTree>
    <p:extLst>
      <p:ext uri="{BB962C8B-B14F-4D97-AF65-F5344CB8AC3E}">
        <p14:creationId xmlns:p14="http://schemas.microsoft.com/office/powerpoint/2010/main" val="11038695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F2F6D7-AF71-AC8C-AB6B-45A708571D2C}"/>
              </a:ext>
            </a:extLst>
          </p:cNvPr>
          <p:cNvSpPr>
            <a:spLocks noGrp="1"/>
          </p:cNvSpPr>
          <p:nvPr>
            <p:ph type="title"/>
          </p:nvPr>
        </p:nvSpPr>
        <p:spPr/>
        <p:txBody>
          <a:bodyPr/>
          <a:lstStyle/>
          <a:p>
            <a:r>
              <a:rPr lang="tr-TR" dirty="0"/>
              <a:t>Soru 7:</a:t>
            </a:r>
          </a:p>
        </p:txBody>
      </p:sp>
      <p:sp>
        <p:nvSpPr>
          <p:cNvPr id="3" name="İçerik Yer Tutucusu 2">
            <a:extLst>
              <a:ext uri="{FF2B5EF4-FFF2-40B4-BE49-F238E27FC236}">
                <a16:creationId xmlns:a16="http://schemas.microsoft.com/office/drawing/2014/main" id="{880B901D-3409-5624-16C8-052DBEA91F36}"/>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//ÖDEV-7</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//Zamanın dinamik olarak alıp hangi gün olduğunu gösteren </a:t>
            </a:r>
            <a:r>
              <a:rPr lang="tr-TR" sz="2400" b="0" dirty="0" err="1">
                <a:solidFill>
                  <a:srgbClr val="6A9955"/>
                </a:solidFill>
                <a:effectLst/>
                <a:latin typeface="Consolas" panose="020B0609020204030204" pitchFamily="49" charset="0"/>
              </a:rPr>
              <a:t>Immedia</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function</a:t>
            </a:r>
            <a:r>
              <a:rPr lang="tr-TR" sz="2400" b="0" dirty="0">
                <a:solidFill>
                  <a:srgbClr val="6A9955"/>
                </a:solidFill>
                <a:effectLst/>
                <a:latin typeface="Consolas" panose="020B0609020204030204" pitchFamily="49" charset="0"/>
              </a:rPr>
              <a:t> algoritmasını yazalım </a:t>
            </a:r>
            <a:r>
              <a:rPr lang="tr-TR" sz="2400" b="0" dirty="0" err="1">
                <a:solidFill>
                  <a:srgbClr val="6A9955"/>
                </a:solidFill>
                <a:effectLst/>
                <a:latin typeface="Consolas" panose="020B0609020204030204" pitchFamily="49" charset="0"/>
              </a:rPr>
              <a:t>switch-case</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new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Date</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getDay</a:t>
            </a:r>
            <a:r>
              <a:rPr lang="tr-TR" sz="2400" b="0" dirty="0">
                <a:solidFill>
                  <a:srgbClr val="6A9955"/>
                </a:solidFill>
                <a:effectLst/>
                <a:latin typeface="Consolas" panose="020B0609020204030204" pitchFamily="49" charset="0"/>
              </a:rPr>
              <a:t>()</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1074228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236A1E-85EB-AE48-6CF0-CC3E64A6F21A}"/>
              </a:ext>
            </a:extLst>
          </p:cNvPr>
          <p:cNvSpPr>
            <a:spLocks noGrp="1"/>
          </p:cNvSpPr>
          <p:nvPr>
            <p:ph type="title"/>
          </p:nvPr>
        </p:nvSpPr>
        <p:spPr/>
        <p:txBody>
          <a:bodyPr/>
          <a:lstStyle/>
          <a:p>
            <a:r>
              <a:rPr lang="tr-TR" dirty="0"/>
              <a:t>Cevap 7:</a:t>
            </a:r>
          </a:p>
        </p:txBody>
      </p:sp>
      <p:pic>
        <p:nvPicPr>
          <p:cNvPr id="5" name="İçerik Yer Tutucusu 4">
            <a:extLst>
              <a:ext uri="{FF2B5EF4-FFF2-40B4-BE49-F238E27FC236}">
                <a16:creationId xmlns:a16="http://schemas.microsoft.com/office/drawing/2014/main" id="{6A0CB88F-E051-549D-6C92-8F13D029BE67}"/>
              </a:ext>
            </a:extLst>
          </p:cNvPr>
          <p:cNvPicPr>
            <a:picLocks noGrp="1" noChangeAspect="1"/>
          </p:cNvPicPr>
          <p:nvPr>
            <p:ph idx="1"/>
          </p:nvPr>
        </p:nvPicPr>
        <p:blipFill>
          <a:blip r:embed="rId2"/>
          <a:stretch>
            <a:fillRect/>
          </a:stretch>
        </p:blipFill>
        <p:spPr>
          <a:xfrm>
            <a:off x="3058264" y="0"/>
            <a:ext cx="4532239" cy="6824408"/>
          </a:xfrm>
        </p:spPr>
      </p:pic>
    </p:spTree>
    <p:extLst>
      <p:ext uri="{BB962C8B-B14F-4D97-AF65-F5344CB8AC3E}">
        <p14:creationId xmlns:p14="http://schemas.microsoft.com/office/powerpoint/2010/main" val="37543531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B945CE-0AE9-D9D9-AAC4-8487DA422025}"/>
              </a:ext>
            </a:extLst>
          </p:cNvPr>
          <p:cNvSpPr>
            <a:spLocks noGrp="1"/>
          </p:cNvSpPr>
          <p:nvPr>
            <p:ph type="title"/>
          </p:nvPr>
        </p:nvSpPr>
        <p:spPr/>
        <p:txBody>
          <a:bodyPr/>
          <a:lstStyle/>
          <a:p>
            <a:r>
              <a:rPr lang="tr-TR" dirty="0"/>
              <a:t>Soru 9:</a:t>
            </a:r>
          </a:p>
        </p:txBody>
      </p:sp>
      <p:sp>
        <p:nvSpPr>
          <p:cNvPr id="3" name="İçerik Yer Tutucusu 2">
            <a:extLst>
              <a:ext uri="{FF2B5EF4-FFF2-40B4-BE49-F238E27FC236}">
                <a16:creationId xmlns:a16="http://schemas.microsoft.com/office/drawing/2014/main" id="{5D61AC69-CE7F-911A-242D-AF45147080BF}"/>
              </a:ext>
            </a:extLst>
          </p:cNvPr>
          <p:cNvSpPr>
            <a:spLocks noGrp="1"/>
          </p:cNvSpPr>
          <p:nvPr>
            <p:ph idx="1"/>
          </p:nvPr>
        </p:nvSpPr>
        <p:spPr/>
        <p:txBody>
          <a:bodyPr/>
          <a:lstStyle/>
          <a:p>
            <a:r>
              <a:rPr lang="tr-TR" b="0" dirty="0">
                <a:solidFill>
                  <a:srgbClr val="6A9955"/>
                </a:solidFill>
                <a:effectLst/>
                <a:latin typeface="Consolas" panose="020B0609020204030204" pitchFamily="49" charset="0"/>
              </a:rPr>
              <a:t>//ÖDEV-9</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//Zamanın dinamik olarak alıp hangi gün olduğunu gösteren </a:t>
            </a:r>
            <a:r>
              <a:rPr lang="tr-TR" b="0" dirty="0" err="1">
                <a:solidFill>
                  <a:srgbClr val="6A9955"/>
                </a:solidFill>
                <a:effectLst/>
                <a:latin typeface="Consolas" panose="020B0609020204030204" pitchFamily="49" charset="0"/>
              </a:rPr>
              <a:t>Anonymous</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function</a:t>
            </a:r>
            <a:r>
              <a:rPr lang="tr-TR" b="0" dirty="0">
                <a:solidFill>
                  <a:srgbClr val="6A9955"/>
                </a:solidFill>
                <a:effectLst/>
                <a:latin typeface="Consolas" panose="020B0609020204030204" pitchFamily="49" charset="0"/>
              </a:rPr>
              <a:t> algoritmasını yazalım </a:t>
            </a:r>
            <a:r>
              <a:rPr lang="tr-TR" b="0" dirty="0" err="1">
                <a:solidFill>
                  <a:srgbClr val="6A9955"/>
                </a:solidFill>
                <a:effectLst/>
                <a:latin typeface="Consolas" panose="020B0609020204030204" pitchFamily="49" charset="0"/>
              </a:rPr>
              <a:t>switch-case</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new</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Date</a:t>
            </a:r>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getDay</a:t>
            </a:r>
            <a:r>
              <a:rPr lang="tr-TR" b="0" dirty="0">
                <a:solidFill>
                  <a:srgbClr val="6A9955"/>
                </a:solidFill>
                <a:effectLst/>
                <a:latin typeface="Consolas" panose="020B0609020204030204" pitchFamily="49" charset="0"/>
              </a:rPr>
              <a:t>()</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let</a:t>
            </a:r>
            <a:r>
              <a:rPr lang="tr-TR" b="0" dirty="0">
                <a:solidFill>
                  <a:srgbClr val="6A9955"/>
                </a:solidFill>
                <a:effectLst/>
                <a:latin typeface="Consolas" panose="020B0609020204030204" pitchFamily="49" charset="0"/>
              </a:rPr>
              <a:t> deneme= </a:t>
            </a:r>
            <a:r>
              <a:rPr lang="tr-TR" b="0" dirty="0" err="1">
                <a:solidFill>
                  <a:srgbClr val="6A9955"/>
                </a:solidFill>
                <a:effectLst/>
                <a:latin typeface="Consolas" panose="020B0609020204030204" pitchFamily="49" charset="0"/>
              </a:rPr>
              <a:t>function</a:t>
            </a:r>
            <a:r>
              <a:rPr lang="tr-TR" b="0" dirty="0">
                <a:solidFill>
                  <a:srgbClr val="6A9955"/>
                </a:solidFill>
                <a:effectLst/>
                <a:latin typeface="Consolas" panose="020B0609020204030204" pitchFamily="49" charset="0"/>
              </a:rPr>
              <a:t> (){ }</a:t>
            </a:r>
            <a:endParaRPr lang="tr-TR"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244169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2993BF-AE36-7129-D893-D01CC1892FD9}"/>
              </a:ext>
            </a:extLst>
          </p:cNvPr>
          <p:cNvSpPr>
            <a:spLocks noGrp="1"/>
          </p:cNvSpPr>
          <p:nvPr>
            <p:ph type="title"/>
          </p:nvPr>
        </p:nvSpPr>
        <p:spPr/>
        <p:txBody>
          <a:bodyPr/>
          <a:lstStyle/>
          <a:p>
            <a:r>
              <a:rPr lang="tr-TR" b="1" dirty="0"/>
              <a:t>Java 8 neden hala popüler?</a:t>
            </a:r>
          </a:p>
        </p:txBody>
      </p:sp>
      <p:sp>
        <p:nvSpPr>
          <p:cNvPr id="3" name="İçerik Yer Tutucusu 2">
            <a:extLst>
              <a:ext uri="{FF2B5EF4-FFF2-40B4-BE49-F238E27FC236}">
                <a16:creationId xmlns:a16="http://schemas.microsoft.com/office/drawing/2014/main" id="{1B9F163E-216B-20E9-AB8A-D824D5EE882C}"/>
              </a:ext>
            </a:extLst>
          </p:cNvPr>
          <p:cNvSpPr>
            <a:spLocks noGrp="1"/>
          </p:cNvSpPr>
          <p:nvPr>
            <p:ph idx="1"/>
          </p:nvPr>
        </p:nvSpPr>
        <p:spPr/>
        <p:txBody>
          <a:bodyPr>
            <a:normAutofit/>
          </a:bodyPr>
          <a:lstStyle/>
          <a:p>
            <a:r>
              <a:rPr lang="tr-TR" sz="2400" dirty="0"/>
              <a:t>Java 8'in hala bu kadar popüler olmasının temel nedenlerinden biri, bir </a:t>
            </a:r>
            <a:r>
              <a:rPr lang="tr-TR" sz="2400" b="1" dirty="0"/>
              <a:t>LTS</a:t>
            </a:r>
            <a:r>
              <a:rPr lang="tr-TR" sz="2400" dirty="0"/>
              <a:t> ( </a:t>
            </a:r>
            <a:r>
              <a:rPr lang="tr-TR" sz="2400" dirty="0" err="1"/>
              <a:t>Long-Term</a:t>
            </a:r>
            <a:r>
              <a:rPr lang="tr-TR" sz="2400" dirty="0"/>
              <a:t> </a:t>
            </a:r>
            <a:r>
              <a:rPr lang="tr-TR" sz="2400" dirty="0" err="1"/>
              <a:t>Support</a:t>
            </a:r>
            <a:r>
              <a:rPr lang="tr-TR" sz="2400" dirty="0"/>
              <a:t>) sürümü olmasıdır. Ne yazık ki, Java'nın tüm sürümleri </a:t>
            </a:r>
            <a:r>
              <a:rPr lang="tr-TR" sz="2400" b="1" dirty="0"/>
              <a:t>LTS</a:t>
            </a:r>
            <a:r>
              <a:rPr lang="tr-TR" sz="2400" dirty="0"/>
              <a:t> sürümleri değildir! Bu politika kullanıma sunulduğundan beri yalnızca Java 8 (2014) ve Java 11 (2018) </a:t>
            </a:r>
            <a:r>
              <a:rPr lang="tr-TR" sz="2400" dirty="0" err="1"/>
              <a:t>LTS'ye</a:t>
            </a:r>
            <a:r>
              <a:rPr lang="tr-TR" sz="2400" dirty="0"/>
              <a:t> sahip olarak belirlenmiştir. </a:t>
            </a:r>
          </a:p>
          <a:p>
            <a:endParaRPr lang="tr-TR" sz="2400" dirty="0"/>
          </a:p>
          <a:p>
            <a:r>
              <a:rPr lang="tr-TR" sz="2400" dirty="0"/>
              <a:t>2018'de </a:t>
            </a:r>
            <a:r>
              <a:rPr lang="tr-TR" sz="2400" dirty="0" err="1"/>
              <a:t>Oracle</a:t>
            </a:r>
            <a:r>
              <a:rPr lang="tr-TR" sz="2400" dirty="0"/>
              <a:t>, Java'nın lisanslanma biçiminde temel değişiklikler yaptığını duyurdu. 2019'dan itibaren, bir kuruluş Java 11+ '</a:t>
            </a:r>
            <a:r>
              <a:rPr lang="tr-TR" sz="2400" dirty="0" err="1"/>
              <a:t>yı</a:t>
            </a:r>
            <a:r>
              <a:rPr lang="tr-TR" sz="2400" dirty="0"/>
              <a:t> ticari olarak kullanıyorsa, bunun bedelini ödemeleri gerekir. Bu, Java 8'den Java 11'in bir sonraki LTS sürümüne geçmenin önemli finansal veya yasal etkileri olabileceği anlamına gelir. Bu nedenlerle Java 8 ve Java11 bu denli popülerdir.</a:t>
            </a:r>
          </a:p>
        </p:txBody>
      </p:sp>
    </p:spTree>
    <p:extLst>
      <p:ext uri="{BB962C8B-B14F-4D97-AF65-F5344CB8AC3E}">
        <p14:creationId xmlns:p14="http://schemas.microsoft.com/office/powerpoint/2010/main" val="8016401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E2D205-7DFF-80EF-BAD2-DA7767B4A72A}"/>
              </a:ext>
            </a:extLst>
          </p:cNvPr>
          <p:cNvSpPr>
            <a:spLocks noGrp="1"/>
          </p:cNvSpPr>
          <p:nvPr>
            <p:ph type="title"/>
          </p:nvPr>
        </p:nvSpPr>
        <p:spPr>
          <a:xfrm>
            <a:off x="838200" y="365125"/>
            <a:ext cx="10515600" cy="1247365"/>
          </a:xfrm>
        </p:spPr>
        <p:txBody>
          <a:bodyPr/>
          <a:lstStyle/>
          <a:p>
            <a:r>
              <a:rPr lang="tr-TR" dirty="0"/>
              <a:t>Cevap 9 :</a:t>
            </a:r>
          </a:p>
        </p:txBody>
      </p:sp>
      <p:pic>
        <p:nvPicPr>
          <p:cNvPr id="5" name="İçerik Yer Tutucusu 4">
            <a:extLst>
              <a:ext uri="{FF2B5EF4-FFF2-40B4-BE49-F238E27FC236}">
                <a16:creationId xmlns:a16="http://schemas.microsoft.com/office/drawing/2014/main" id="{38FD9ED0-A1C3-0B25-E4FF-4D58C2A8E88F}"/>
              </a:ext>
            </a:extLst>
          </p:cNvPr>
          <p:cNvPicPr>
            <a:picLocks noGrp="1" noChangeAspect="1"/>
          </p:cNvPicPr>
          <p:nvPr>
            <p:ph idx="1"/>
          </p:nvPr>
        </p:nvPicPr>
        <p:blipFill>
          <a:blip r:embed="rId2"/>
          <a:stretch>
            <a:fillRect/>
          </a:stretch>
        </p:blipFill>
        <p:spPr>
          <a:xfrm>
            <a:off x="4567635" y="1612900"/>
            <a:ext cx="3056730" cy="4564063"/>
          </a:xfrm>
        </p:spPr>
      </p:pic>
    </p:spTree>
    <p:extLst>
      <p:ext uri="{BB962C8B-B14F-4D97-AF65-F5344CB8AC3E}">
        <p14:creationId xmlns:p14="http://schemas.microsoft.com/office/powerpoint/2010/main" val="31114093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3D2371-1B35-2007-EF8E-0FB31E7B221A}"/>
              </a:ext>
            </a:extLst>
          </p:cNvPr>
          <p:cNvSpPr>
            <a:spLocks noGrp="1"/>
          </p:cNvSpPr>
          <p:nvPr>
            <p:ph type="title"/>
          </p:nvPr>
        </p:nvSpPr>
        <p:spPr/>
        <p:txBody>
          <a:bodyPr/>
          <a:lstStyle/>
          <a:p>
            <a:r>
              <a:rPr lang="tr-TR" dirty="0"/>
              <a:t>Soru 10:</a:t>
            </a:r>
          </a:p>
        </p:txBody>
      </p:sp>
      <p:sp>
        <p:nvSpPr>
          <p:cNvPr id="3" name="İçerik Yer Tutucusu 2">
            <a:extLst>
              <a:ext uri="{FF2B5EF4-FFF2-40B4-BE49-F238E27FC236}">
                <a16:creationId xmlns:a16="http://schemas.microsoft.com/office/drawing/2014/main" id="{8ADE83B0-9FE9-CDE7-C8EF-06D79547D4DA}"/>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//ÖDEV-10</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//Sayı bulma oyunu: 1-10 arasında rastgele sayılar olsun bizde tahmin etmeye çalışalım bizim tahmin sayımız 5 olsun eğer biz sayıdan büyükse büyük tahmin eğer sayıdan küçükse küçük tahmin. ve sonunda eğer bulursak kaçıncı tahminde bulduğumuz bize söylesin ?</a:t>
            </a:r>
            <a:endParaRPr lang="tr-TR" sz="2400" b="0" dirty="0">
              <a:solidFill>
                <a:srgbClr val="D4D4D4"/>
              </a:solidFill>
              <a:effectLst/>
              <a:latin typeface="Consolas" panose="020B0609020204030204" pitchFamily="49" charset="0"/>
            </a:endParaRPr>
          </a:p>
          <a:p>
            <a:br>
              <a:rPr lang="tr-TR" b="0" dirty="0">
                <a:solidFill>
                  <a:srgbClr val="D4D4D4"/>
                </a:solidFill>
                <a:effectLst/>
                <a:latin typeface="Consolas" panose="020B0609020204030204" pitchFamily="49" charset="0"/>
              </a:rPr>
            </a:br>
            <a:endParaRPr lang="tr-TR"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15071124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60FAC-9734-B974-B94D-3385DACA14AC}"/>
              </a:ext>
            </a:extLst>
          </p:cNvPr>
          <p:cNvSpPr>
            <a:spLocks noGrp="1"/>
          </p:cNvSpPr>
          <p:nvPr>
            <p:ph type="title"/>
          </p:nvPr>
        </p:nvSpPr>
        <p:spPr/>
        <p:txBody>
          <a:bodyPr/>
          <a:lstStyle/>
          <a:p>
            <a:r>
              <a:rPr lang="tr-TR" dirty="0"/>
              <a:t>Cevap 10 :</a:t>
            </a:r>
          </a:p>
        </p:txBody>
      </p:sp>
      <p:pic>
        <p:nvPicPr>
          <p:cNvPr id="5" name="İçerik Yer Tutucusu 4">
            <a:extLst>
              <a:ext uri="{FF2B5EF4-FFF2-40B4-BE49-F238E27FC236}">
                <a16:creationId xmlns:a16="http://schemas.microsoft.com/office/drawing/2014/main" id="{BB10F7A2-1ED9-14DA-3033-01F97D03C9E0}"/>
              </a:ext>
            </a:extLst>
          </p:cNvPr>
          <p:cNvPicPr>
            <a:picLocks noGrp="1" noChangeAspect="1"/>
          </p:cNvPicPr>
          <p:nvPr>
            <p:ph idx="1"/>
          </p:nvPr>
        </p:nvPicPr>
        <p:blipFill>
          <a:blip r:embed="rId2"/>
          <a:stretch>
            <a:fillRect/>
          </a:stretch>
        </p:blipFill>
        <p:spPr>
          <a:xfrm>
            <a:off x="3864544" y="144309"/>
            <a:ext cx="6793623" cy="6623784"/>
          </a:xfrm>
        </p:spPr>
      </p:pic>
    </p:spTree>
    <p:extLst>
      <p:ext uri="{BB962C8B-B14F-4D97-AF65-F5344CB8AC3E}">
        <p14:creationId xmlns:p14="http://schemas.microsoft.com/office/powerpoint/2010/main" val="15087418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31B356-28C9-4E87-3717-7B44AB65DCF5}"/>
              </a:ext>
            </a:extLst>
          </p:cNvPr>
          <p:cNvSpPr>
            <a:spLocks noGrp="1"/>
          </p:cNvSpPr>
          <p:nvPr>
            <p:ph type="title"/>
          </p:nvPr>
        </p:nvSpPr>
        <p:spPr>
          <a:xfrm>
            <a:off x="838200" y="365125"/>
            <a:ext cx="10515600" cy="605719"/>
          </a:xfrm>
        </p:spPr>
        <p:txBody>
          <a:bodyPr>
            <a:normAutofit fontScale="90000"/>
          </a:bodyPr>
          <a:lstStyle/>
          <a:p>
            <a:r>
              <a:rPr lang="tr-TR" dirty="0"/>
              <a:t>Compiler(Derleyici) nedir?</a:t>
            </a:r>
          </a:p>
        </p:txBody>
      </p:sp>
      <p:sp>
        <p:nvSpPr>
          <p:cNvPr id="3" name="İçerik Yer Tutucusu 2">
            <a:extLst>
              <a:ext uri="{FF2B5EF4-FFF2-40B4-BE49-F238E27FC236}">
                <a16:creationId xmlns:a16="http://schemas.microsoft.com/office/drawing/2014/main" id="{BB250C30-388C-4923-A768-EE5072C06AE7}"/>
              </a:ext>
            </a:extLst>
          </p:cNvPr>
          <p:cNvSpPr>
            <a:spLocks noGrp="1"/>
          </p:cNvSpPr>
          <p:nvPr>
            <p:ph idx="1"/>
          </p:nvPr>
        </p:nvSpPr>
        <p:spPr>
          <a:xfrm>
            <a:off x="838200" y="1049867"/>
            <a:ext cx="10515600" cy="5127096"/>
          </a:xfrm>
        </p:spPr>
        <p:txBody>
          <a:bodyPr/>
          <a:lstStyle/>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Yüksek seviyeli bir dili makinanın anlayabileceği şekle dönüştürmedir. Çıktı olarak üretilen makine kodu sonradan herhangi bir zamanda farklı girdilerle tekrar tekrar çalıştırılabilir.</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Örnek olarak; Java derleyicisi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javac</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verilebilir.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Javac</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a:t>
            </a:r>
            <a:r>
              <a:rPr lang="tr-TR" sz="1800" dirty="0">
                <a:effectLst/>
                <a:latin typeface="Calibri" panose="020F0502020204030204" pitchFamily="34" charset="0"/>
                <a:ea typeface="Calibri" panose="020F0502020204030204" pitchFamily="34" charset="0"/>
                <a:cs typeface="Times New Roman" panose="02020603050405020304" pitchFamily="18" charset="0"/>
              </a:rPr>
              <a:t> uzantılı kaynak dosyasını Java Sanal Makinesi (Java Virtual Machine)  olarak bilinen bir hayali makine için  makine dili olan Java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1800" dirty="0">
                <a:effectLst/>
                <a:latin typeface="Calibri" panose="020F0502020204030204" pitchFamily="34" charset="0"/>
                <a:ea typeface="Calibri" panose="020F0502020204030204" pitchFamily="34" charset="0"/>
                <a:cs typeface="Times New Roman" panose="02020603050405020304" pitchFamily="18" charset="0"/>
              </a:rPr>
              <a:t> ile yazılmış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class</a:t>
            </a:r>
            <a:r>
              <a:rPr lang="tr-TR" sz="1800" dirty="0">
                <a:effectLst/>
                <a:latin typeface="Calibri" panose="020F0502020204030204" pitchFamily="34" charset="0"/>
                <a:ea typeface="Calibri" panose="020F0502020204030204" pitchFamily="34" charset="0"/>
                <a:cs typeface="Times New Roman" panose="02020603050405020304" pitchFamily="18" charset="0"/>
              </a:rPr>
              <a:t> dosyasına dönüştürür.</a:t>
            </a:r>
          </a:p>
          <a:p>
            <a:pPr>
              <a:lnSpc>
                <a:spcPct val="107000"/>
              </a:lnSpc>
              <a:spcAft>
                <a:spcPts val="800"/>
              </a:spcAft>
            </a:pPr>
            <a:r>
              <a:rPr lang="tr-TR" sz="1800" dirty="0">
                <a:latin typeface="Calibri" panose="020F0502020204030204" pitchFamily="34" charset="0"/>
                <a:ea typeface="Calibri" panose="020F0502020204030204" pitchFamily="34" charset="0"/>
                <a:cs typeface="Times New Roman" panose="02020603050405020304" pitchFamily="18" charset="0"/>
              </a:rPr>
              <a:t>Tüm programı tarar ve bir bütün olarak makine koduna çevirir. Hata varsa tüm kodu taradıktan sonra hata mesajı üretir. Bu nedenle hata ayıklamak zordur.</a:t>
            </a: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5643601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B343ED-FBD6-EC04-D2AC-C1F0E3FB165B}"/>
              </a:ext>
            </a:extLst>
          </p:cNvPr>
          <p:cNvSpPr>
            <a:spLocks noGrp="1"/>
          </p:cNvSpPr>
          <p:nvPr>
            <p:ph type="title"/>
          </p:nvPr>
        </p:nvSpPr>
        <p:spPr>
          <a:xfrm>
            <a:off x="838200" y="365126"/>
            <a:ext cx="10515600" cy="1125008"/>
          </a:xfrm>
        </p:spPr>
        <p:txBody>
          <a:bodyPr/>
          <a:lstStyle/>
          <a:p>
            <a:r>
              <a:rPr lang="tr-TR" dirty="0"/>
              <a:t>Interpreter (Yorumlayıcı) nedir?</a:t>
            </a:r>
          </a:p>
        </p:txBody>
      </p:sp>
      <p:sp>
        <p:nvSpPr>
          <p:cNvPr id="3" name="İçerik Yer Tutucusu 2">
            <a:extLst>
              <a:ext uri="{FF2B5EF4-FFF2-40B4-BE49-F238E27FC236}">
                <a16:creationId xmlns:a16="http://schemas.microsoft.com/office/drawing/2014/main" id="{26D65986-3487-F76D-0FC9-35AA9861B9C8}"/>
              </a:ext>
            </a:extLst>
          </p:cNvPr>
          <p:cNvSpPr>
            <a:spLocks noGrp="1"/>
          </p:cNvSpPr>
          <p:nvPr>
            <p:ph idx="1"/>
          </p:nvPr>
        </p:nvSpPr>
        <p:spPr>
          <a:xfrm>
            <a:off x="838200" y="1365956"/>
            <a:ext cx="10515600" cy="4811007"/>
          </a:xfrm>
        </p:spPr>
        <p:txBody>
          <a:bodyPr/>
          <a:lstStyle/>
          <a:p>
            <a:pPr>
              <a:lnSpc>
                <a:spcPct val="107000"/>
              </a:lnSpc>
              <a:spcAft>
                <a:spcPts val="800"/>
              </a:spcAft>
            </a:pPr>
            <a:endParaRPr lang="tr-T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b="1" dirty="0">
                <a:effectLst/>
                <a:latin typeface="Calibri" panose="020F0502020204030204" pitchFamily="34" charset="0"/>
                <a:ea typeface="Calibri" panose="020F0502020204030204" pitchFamily="34" charset="0"/>
                <a:cs typeface="Times New Roman" panose="02020603050405020304" pitchFamily="18" charset="0"/>
              </a:rPr>
              <a:t>Yorumlayıcı (Interpreter),</a:t>
            </a:r>
            <a:r>
              <a:rPr lang="tr-TR" sz="1800" dirty="0">
                <a:effectLst/>
                <a:latin typeface="Calibri" panose="020F0502020204030204" pitchFamily="34" charset="0"/>
                <a:ea typeface="Calibri" panose="020F0502020204030204" pitchFamily="34" charset="0"/>
                <a:cs typeface="Times New Roman" panose="02020603050405020304" pitchFamily="18" charset="0"/>
              </a:rPr>
              <a:t> yüksek seviye dillerde yazılan kodları satır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satır</a:t>
            </a:r>
            <a:r>
              <a:rPr lang="tr-TR" sz="1800" dirty="0">
                <a:effectLst/>
                <a:latin typeface="Calibri" panose="020F0502020204030204" pitchFamily="34" charset="0"/>
                <a:ea typeface="Calibri" panose="020F0502020204030204" pitchFamily="34" charset="0"/>
                <a:cs typeface="Times New Roman" panose="02020603050405020304" pitchFamily="18" charset="0"/>
              </a:rPr>
              <a:t> çalıştırarak kodun çalıştırılması sağlanır.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Kod satır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satır</a:t>
            </a:r>
            <a:r>
              <a:rPr lang="tr-TR" sz="1800" dirty="0">
                <a:effectLst/>
                <a:latin typeface="Calibri" panose="020F0502020204030204" pitchFamily="34" charset="0"/>
                <a:ea typeface="Calibri" panose="020F0502020204030204" pitchFamily="34" charset="0"/>
                <a:cs typeface="Times New Roman" panose="02020603050405020304" pitchFamily="18" charset="0"/>
              </a:rPr>
              <a:t> çalıştığı için ilk hatada program durur ve sadece ilk hatayı gösterir. Bu sebeple hata ayıklamak kolaydır.</a:t>
            </a: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Resim 3">
            <a:extLst>
              <a:ext uri="{FF2B5EF4-FFF2-40B4-BE49-F238E27FC236}">
                <a16:creationId xmlns:a16="http://schemas.microsoft.com/office/drawing/2014/main" id="{982293D2-34BA-01F8-3686-3E109461A6FC}"/>
              </a:ext>
            </a:extLst>
          </p:cNvPr>
          <p:cNvPicPr>
            <a:picLocks noChangeAspect="1"/>
          </p:cNvPicPr>
          <p:nvPr/>
        </p:nvPicPr>
        <p:blipFill>
          <a:blip r:embed="rId2"/>
          <a:stretch>
            <a:fillRect/>
          </a:stretch>
        </p:blipFill>
        <p:spPr>
          <a:xfrm>
            <a:off x="2573865" y="3212353"/>
            <a:ext cx="6434667" cy="3280521"/>
          </a:xfrm>
          <a:prstGeom prst="rect">
            <a:avLst/>
          </a:prstGeom>
        </p:spPr>
      </p:pic>
    </p:spTree>
    <p:extLst>
      <p:ext uri="{BB962C8B-B14F-4D97-AF65-F5344CB8AC3E}">
        <p14:creationId xmlns:p14="http://schemas.microsoft.com/office/powerpoint/2010/main" val="29610732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83375A-ACAF-F03D-BFEA-DCF57ECED7BF}"/>
              </a:ext>
            </a:extLst>
          </p:cNvPr>
          <p:cNvSpPr>
            <a:spLocks noGrp="1"/>
          </p:cNvSpPr>
          <p:nvPr>
            <p:ph type="title"/>
          </p:nvPr>
        </p:nvSpPr>
        <p:spPr>
          <a:xfrm>
            <a:off x="838200" y="365125"/>
            <a:ext cx="10515600" cy="876653"/>
          </a:xfrm>
        </p:spPr>
        <p:txBody>
          <a:bodyPr/>
          <a:lstStyle/>
          <a:p>
            <a:r>
              <a:rPr lang="tr-TR" dirty="0"/>
              <a:t>Java ve JS </a:t>
            </a:r>
            <a:r>
              <a:rPr lang="tr-TR" dirty="0" err="1"/>
              <a:t>İnterpreter</a:t>
            </a:r>
            <a:r>
              <a:rPr lang="tr-TR" dirty="0"/>
              <a:t> mi? Compiler mi?</a:t>
            </a:r>
          </a:p>
        </p:txBody>
      </p:sp>
      <p:sp>
        <p:nvSpPr>
          <p:cNvPr id="3" name="İçerik Yer Tutucusu 2">
            <a:extLst>
              <a:ext uri="{FF2B5EF4-FFF2-40B4-BE49-F238E27FC236}">
                <a16:creationId xmlns:a16="http://schemas.microsoft.com/office/drawing/2014/main" id="{6BBF1543-05D0-FB6F-1976-8E95F9424415}"/>
              </a:ext>
            </a:extLst>
          </p:cNvPr>
          <p:cNvSpPr>
            <a:spLocks noGrp="1"/>
          </p:cNvSpPr>
          <p:nvPr>
            <p:ph idx="1"/>
          </p:nvPr>
        </p:nvSpPr>
        <p:spPr>
          <a:xfrm>
            <a:off x="838200" y="1241778"/>
            <a:ext cx="10515600" cy="4935185"/>
          </a:xfrm>
        </p:spPr>
        <p:txBody>
          <a:bodyPr>
            <a:normAutofit lnSpcReduction="10000"/>
          </a:bodyPr>
          <a:lstStyle/>
          <a:p>
            <a:endParaRPr lang="tr-TR" sz="2400" b="1" dirty="0">
              <a:effectLst/>
              <a:latin typeface="Calibri" panose="020F0502020204030204" pitchFamily="34" charset="0"/>
              <a:ea typeface="Calibri" panose="020F0502020204030204" pitchFamily="34" charset="0"/>
              <a:cs typeface="Times New Roman" panose="02020603050405020304" pitchFamily="18" charset="0"/>
            </a:endParaRPr>
          </a:p>
          <a:p>
            <a:r>
              <a:rPr lang="tr-TR" sz="2400" b="1" dirty="0">
                <a:effectLst/>
                <a:latin typeface="Calibri" panose="020F0502020204030204" pitchFamily="34" charset="0"/>
                <a:ea typeface="Calibri" panose="020F0502020204030204" pitchFamily="34" charset="0"/>
                <a:cs typeface="Times New Roman" panose="02020603050405020304" pitchFamily="18" charset="0"/>
              </a:rPr>
              <a:t>Java’da</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compiler</a:t>
            </a:r>
            <a:r>
              <a:rPr lang="tr-TR" sz="2400" dirty="0">
                <a:effectLst/>
                <a:latin typeface="Calibri" panose="020F0502020204030204" pitchFamily="34" charset="0"/>
                <a:ea typeface="Calibri" panose="020F0502020204030204" pitchFamily="34" charset="0"/>
                <a:cs typeface="Times New Roman" panose="02020603050405020304" pitchFamily="18" charset="0"/>
              </a:rPr>
              <a:t>(derleyici) ve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interpreter</a:t>
            </a:r>
            <a:r>
              <a:rPr lang="tr-TR" sz="2400" dirty="0">
                <a:effectLst/>
                <a:latin typeface="Calibri" panose="020F0502020204030204" pitchFamily="34" charset="0"/>
                <a:ea typeface="Calibri" panose="020F0502020204030204" pitchFamily="34" charset="0"/>
                <a:cs typeface="Times New Roman" panose="02020603050405020304" pitchFamily="18" charset="0"/>
              </a:rPr>
              <a:t>(yorumlayıcı)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beraber çalışır </a:t>
            </a:r>
            <a:r>
              <a:rPr lang="tr-TR" sz="2400" dirty="0">
                <a:effectLst/>
                <a:latin typeface="Calibri" panose="020F0502020204030204" pitchFamily="34" charset="0"/>
                <a:ea typeface="Calibri" panose="020F0502020204030204" pitchFamily="34" charset="0"/>
                <a:cs typeface="Times New Roman" panose="02020603050405020304" pitchFamily="18" charset="0"/>
              </a:rPr>
              <a:t>böylece her ikisini de kullanan yüksek seviye bir yazılım dilidir. Yani, önce oluşturulan kaynak koddan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bir ara kod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a:t>
            </a:r>
            <a:r>
              <a:rPr lang="tr-TR" sz="2400" dirty="0">
                <a:effectLst/>
                <a:latin typeface="Calibri" panose="020F0502020204030204" pitchFamily="34" charset="0"/>
                <a:ea typeface="Calibri" panose="020F0502020204030204" pitchFamily="34" charset="0"/>
                <a:cs typeface="Times New Roman" panose="02020603050405020304" pitchFamily="18" charset="0"/>
              </a:rPr>
              <a:t>üretilmek için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derlenir</a:t>
            </a:r>
            <a:r>
              <a:rPr lang="tr-TR" sz="2400" dirty="0">
                <a:effectLst/>
                <a:latin typeface="Calibri" panose="020F0502020204030204" pitchFamily="34" charset="0"/>
                <a:ea typeface="Calibri" panose="020F0502020204030204" pitchFamily="34" charset="0"/>
                <a:cs typeface="Times New Roman" panose="02020603050405020304" pitchFamily="18" charset="0"/>
              </a:rPr>
              <a:t>. Daha sonra bu derlenen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2400" dirty="0">
                <a:effectLst/>
                <a:latin typeface="Calibri" panose="020F0502020204030204" pitchFamily="34" charset="0"/>
                <a:ea typeface="Calibri" panose="020F0502020204030204" pitchFamily="34" charset="0"/>
                <a:cs typeface="Times New Roman" panose="02020603050405020304" pitchFamily="18" charset="0"/>
              </a:rPr>
              <a:t> Java Sanal Makinesi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JVM) üzerinde yorumlanarak yürütülür. </a:t>
            </a:r>
            <a:r>
              <a:rPr lang="tr-TR" sz="2400" dirty="0">
                <a:effectLst/>
                <a:latin typeface="Calibri" panose="020F0502020204030204" pitchFamily="34" charset="0"/>
                <a:ea typeface="Calibri" panose="020F0502020204030204" pitchFamily="34" charset="0"/>
                <a:cs typeface="Times New Roman" panose="02020603050405020304" pitchFamily="18" charset="0"/>
              </a:rPr>
              <a:t>En önemli avantajı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platform bağımsızlığıdır</a:t>
            </a:r>
            <a:r>
              <a:rPr lang="tr-TR" sz="2400" dirty="0">
                <a:effectLst/>
                <a:latin typeface="Calibri" panose="020F0502020204030204" pitchFamily="34" charset="0"/>
                <a:ea typeface="Calibri" panose="020F0502020204030204" pitchFamily="34" charset="0"/>
                <a:cs typeface="Times New Roman" panose="02020603050405020304" pitchFamily="18" charset="0"/>
              </a:rPr>
              <a:t>. JVM çalışan her makinede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bytecode’larımız</a:t>
            </a:r>
            <a:r>
              <a:rPr lang="tr-TR" sz="2400" dirty="0">
                <a:effectLst/>
                <a:latin typeface="Calibri" panose="020F0502020204030204" pitchFamily="34" charset="0"/>
                <a:ea typeface="Calibri" panose="020F0502020204030204" pitchFamily="34" charset="0"/>
                <a:cs typeface="Times New Roman" panose="02020603050405020304" pitchFamily="18" charset="0"/>
              </a:rPr>
              <a:t> sorunsuz çalışacaktır. İkinci avantajı ise Java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bytecode’umuz</a:t>
            </a:r>
            <a:r>
              <a:rPr lang="tr-TR" sz="2400" dirty="0">
                <a:effectLst/>
                <a:latin typeface="Calibri" panose="020F0502020204030204" pitchFamily="34" charset="0"/>
                <a:ea typeface="Calibri" panose="020F0502020204030204" pitchFamily="34" charset="0"/>
                <a:cs typeface="Times New Roman" panose="02020603050405020304" pitchFamily="18" charset="0"/>
              </a:rPr>
              <a:t> bir sanal makine üzerinde çalıştığı için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kötü amaçlı programlara karşı koruma </a:t>
            </a:r>
            <a:r>
              <a:rPr lang="tr-TR" sz="2400" dirty="0">
                <a:effectLst/>
                <a:latin typeface="Calibri" panose="020F0502020204030204" pitchFamily="34" charset="0"/>
                <a:ea typeface="Calibri" panose="020F0502020204030204" pitchFamily="34" charset="0"/>
                <a:cs typeface="Times New Roman" panose="02020603050405020304" pitchFamily="18" charset="0"/>
              </a:rPr>
              <a:t>sağlayan bir güvenlik katmanı ile korunmuş oluruz.</a:t>
            </a:r>
          </a:p>
          <a:p>
            <a:endParaRPr lang="tr-TR" sz="2400" b="1" dirty="0"/>
          </a:p>
          <a:p>
            <a:r>
              <a:rPr lang="tr-TR" sz="2400" b="1" dirty="0" err="1"/>
              <a:t>JavaScript</a:t>
            </a:r>
            <a:r>
              <a:rPr lang="tr-TR" sz="2400" dirty="0"/>
              <a:t> </a:t>
            </a:r>
            <a:r>
              <a:rPr lang="tr-TR" sz="2400" b="1" dirty="0"/>
              <a:t>Interpreter</a:t>
            </a:r>
            <a:r>
              <a:rPr lang="tr-TR" sz="2400" dirty="0"/>
              <a:t>(Yorumlayıcı) bir dildir.  </a:t>
            </a:r>
            <a:r>
              <a:rPr lang="tr-TR" sz="2400" dirty="0" err="1"/>
              <a:t>JavaScript’in</a:t>
            </a:r>
            <a:r>
              <a:rPr lang="tr-TR" sz="2400" dirty="0"/>
              <a:t> </a:t>
            </a:r>
            <a:r>
              <a:rPr lang="tr-TR" sz="2400" dirty="0" err="1"/>
              <a:t>compiler</a:t>
            </a:r>
            <a:r>
              <a:rPr lang="tr-TR" sz="2400" dirty="0"/>
              <a:t> adımı yoktur. Bunun yerine, tarayıcıdaki bir </a:t>
            </a:r>
            <a:r>
              <a:rPr lang="tr-TR" sz="2400" b="1" dirty="0" err="1"/>
              <a:t>interpreter</a:t>
            </a:r>
            <a:r>
              <a:rPr lang="tr-TR" sz="2400" dirty="0"/>
              <a:t>(yorumlayıcı) </a:t>
            </a:r>
            <a:r>
              <a:rPr lang="tr-TR" sz="2400" dirty="0" err="1"/>
              <a:t>JavaScript</a:t>
            </a:r>
            <a:r>
              <a:rPr lang="tr-TR" sz="2400" dirty="0"/>
              <a:t> kodunu okur, her satırı yorumlar ve çalıştırır. Daha modern tarayıcılar, </a:t>
            </a:r>
            <a:r>
              <a:rPr lang="tr-TR" sz="2400" dirty="0" err="1"/>
              <a:t>JavaScript’i</a:t>
            </a:r>
            <a:r>
              <a:rPr lang="tr-TR" sz="2400" dirty="0"/>
              <a:t> tam çalışmak üzereyken yürütülebilir bayt koduna derleyen </a:t>
            </a:r>
            <a:r>
              <a:rPr lang="tr-TR" sz="2400" dirty="0" err="1"/>
              <a:t>Just</a:t>
            </a:r>
            <a:r>
              <a:rPr lang="tr-TR" sz="2400" dirty="0"/>
              <a:t>-</a:t>
            </a:r>
            <a:r>
              <a:rPr lang="tr-TR" sz="2400" dirty="0" err="1"/>
              <a:t>In</a:t>
            </a:r>
            <a:r>
              <a:rPr lang="tr-TR" sz="2400" dirty="0"/>
              <a:t>-Time(JIT) derlemesi olarak bilinen teknoloji kullanır.</a:t>
            </a:r>
          </a:p>
          <a:p>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608895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2AC5B7-DC91-4BFE-C3F1-EE6BD93E7A83}"/>
              </a:ext>
            </a:extLst>
          </p:cNvPr>
          <p:cNvSpPr>
            <a:spLocks noGrp="1"/>
          </p:cNvSpPr>
          <p:nvPr>
            <p:ph type="title"/>
          </p:nvPr>
        </p:nvSpPr>
        <p:spPr>
          <a:xfrm>
            <a:off x="838200" y="365125"/>
            <a:ext cx="10515600" cy="775053"/>
          </a:xfrm>
        </p:spPr>
        <p:txBody>
          <a:bodyPr/>
          <a:lstStyle/>
          <a:p>
            <a:r>
              <a:rPr lang="tr-TR" dirty="0"/>
              <a:t>Open Source Nedir?</a:t>
            </a:r>
          </a:p>
        </p:txBody>
      </p:sp>
      <p:sp>
        <p:nvSpPr>
          <p:cNvPr id="3" name="İçerik Yer Tutucusu 2">
            <a:extLst>
              <a:ext uri="{FF2B5EF4-FFF2-40B4-BE49-F238E27FC236}">
                <a16:creationId xmlns:a16="http://schemas.microsoft.com/office/drawing/2014/main" id="{42EB146D-4332-0801-6C22-440B02F3D054}"/>
              </a:ext>
            </a:extLst>
          </p:cNvPr>
          <p:cNvSpPr>
            <a:spLocks noGrp="1"/>
          </p:cNvSpPr>
          <p:nvPr>
            <p:ph idx="1"/>
          </p:nvPr>
        </p:nvSpPr>
        <p:spPr>
          <a:xfrm>
            <a:off x="838200" y="1049867"/>
            <a:ext cx="10515600" cy="5127096"/>
          </a:xfrm>
        </p:spPr>
        <p:txBody>
          <a:bodyPr>
            <a:normAutofit/>
          </a:bodyPr>
          <a:lstStyle/>
          <a:p>
            <a:endParaRPr lang="tr-TR" b="0" i="0" dirty="0">
              <a:solidFill>
                <a:srgbClr val="202124"/>
              </a:solidFill>
              <a:effectLst/>
              <a:latin typeface="Muli"/>
            </a:endParaRPr>
          </a:p>
          <a:p>
            <a:r>
              <a:rPr lang="tr-TR" b="0" i="0" dirty="0">
                <a:solidFill>
                  <a:srgbClr val="202124"/>
                </a:solidFill>
                <a:effectLst/>
                <a:latin typeface="Muli"/>
              </a:rPr>
              <a:t>Açık kaynak yazılımlar temel anlamda tüm </a:t>
            </a:r>
            <a:r>
              <a:rPr lang="tr-TR" b="0" i="1" dirty="0">
                <a:solidFill>
                  <a:srgbClr val="202124"/>
                </a:solidFill>
                <a:effectLst/>
                <a:latin typeface="Muli"/>
              </a:rPr>
              <a:t>kodları, bilgileri ve dağıtım izni halka açık olan yazılımlardır.</a:t>
            </a:r>
            <a:r>
              <a:rPr lang="tr-TR" b="0" i="0" dirty="0">
                <a:solidFill>
                  <a:srgbClr val="202124"/>
                </a:solidFill>
                <a:effectLst/>
                <a:latin typeface="Muli"/>
              </a:rPr>
              <a:t> Kullandığınız veya geliştirme yaptığınız zaman herhangi bir ücret talep etmezler.</a:t>
            </a:r>
          </a:p>
          <a:p>
            <a:r>
              <a:rPr lang="tr-TR" b="0" i="0" dirty="0">
                <a:solidFill>
                  <a:srgbClr val="202124"/>
                </a:solidFill>
                <a:effectLst/>
                <a:latin typeface="Muli"/>
              </a:rPr>
              <a:t>Bir yazılımın Open Source yazılım olması için aşağıdaki kriterleri taşımalıdır;</a:t>
            </a:r>
          </a:p>
          <a:p>
            <a:pPr marL="457200" lvl="1" indent="0">
              <a:buNone/>
            </a:pPr>
            <a:r>
              <a:rPr lang="tr-TR" b="0" i="0" dirty="0">
                <a:solidFill>
                  <a:srgbClr val="202124"/>
                </a:solidFill>
                <a:effectLst/>
                <a:latin typeface="Muli"/>
              </a:rPr>
              <a:t>1. Serbest şekilde dağıtılabilmelidir.</a:t>
            </a:r>
          </a:p>
          <a:p>
            <a:pPr marL="457200" lvl="1" indent="0">
              <a:buNone/>
            </a:pPr>
            <a:r>
              <a:rPr lang="tr-TR" b="0" i="0" dirty="0">
                <a:solidFill>
                  <a:srgbClr val="202124"/>
                </a:solidFill>
                <a:effectLst/>
                <a:latin typeface="Muli"/>
              </a:rPr>
              <a:t>2. Kaynak kodları paketin içinde bulunmalıdır.</a:t>
            </a:r>
          </a:p>
          <a:p>
            <a:pPr marL="457200" lvl="1" indent="0">
              <a:buNone/>
            </a:pPr>
            <a:r>
              <a:rPr lang="tr-TR" b="0" i="0" dirty="0">
                <a:solidFill>
                  <a:srgbClr val="202124"/>
                </a:solidFill>
                <a:effectLst/>
                <a:latin typeface="Muli"/>
              </a:rPr>
              <a:t>3. İsteyen herkesin kodlar üzerinde çalışıp programı geliştirebilmelidir.</a:t>
            </a:r>
          </a:p>
          <a:p>
            <a:pPr marL="457200" lvl="1" indent="0">
              <a:buNone/>
            </a:pPr>
            <a:r>
              <a:rPr lang="tr-TR" b="0" i="0" dirty="0">
                <a:solidFill>
                  <a:srgbClr val="202124"/>
                </a:solidFill>
                <a:effectLst/>
                <a:latin typeface="Muli"/>
              </a:rPr>
              <a:t>4. Yazılımın lisansı diğer yazılımlarla çalışılmasına engel teşkil etmemelidir.</a:t>
            </a:r>
          </a:p>
          <a:p>
            <a:endParaRPr lang="tr-TR" b="0" i="0" dirty="0">
              <a:solidFill>
                <a:srgbClr val="202124"/>
              </a:solidFill>
              <a:effectLst/>
              <a:latin typeface="Muli"/>
            </a:endParaRPr>
          </a:p>
          <a:p>
            <a:endParaRPr lang="tr-TR" dirty="0"/>
          </a:p>
        </p:txBody>
      </p:sp>
    </p:spTree>
    <p:extLst>
      <p:ext uri="{BB962C8B-B14F-4D97-AF65-F5344CB8AC3E}">
        <p14:creationId xmlns:p14="http://schemas.microsoft.com/office/powerpoint/2010/main" val="25845571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9DFCC3-E840-1F5A-399C-16D4B38BC1AF}"/>
              </a:ext>
            </a:extLst>
          </p:cNvPr>
          <p:cNvSpPr>
            <a:spLocks noGrp="1"/>
          </p:cNvSpPr>
          <p:nvPr>
            <p:ph type="title"/>
          </p:nvPr>
        </p:nvSpPr>
        <p:spPr>
          <a:xfrm>
            <a:off x="838200" y="365125"/>
            <a:ext cx="10515600" cy="1057275"/>
          </a:xfrm>
        </p:spPr>
        <p:txBody>
          <a:bodyPr/>
          <a:lstStyle/>
          <a:p>
            <a:r>
              <a:rPr lang="tr-TR" dirty="0"/>
              <a:t>JVM Nedir?</a:t>
            </a:r>
          </a:p>
        </p:txBody>
      </p:sp>
      <p:sp>
        <p:nvSpPr>
          <p:cNvPr id="3" name="İçerik Yer Tutucusu 2">
            <a:extLst>
              <a:ext uri="{FF2B5EF4-FFF2-40B4-BE49-F238E27FC236}">
                <a16:creationId xmlns:a16="http://schemas.microsoft.com/office/drawing/2014/main" id="{AB34FE14-DDCA-E5A7-724B-76B25F23F9D8}"/>
              </a:ext>
            </a:extLst>
          </p:cNvPr>
          <p:cNvSpPr>
            <a:spLocks noGrp="1"/>
          </p:cNvSpPr>
          <p:nvPr>
            <p:ph idx="1"/>
          </p:nvPr>
        </p:nvSpPr>
        <p:spPr>
          <a:xfrm>
            <a:off x="838200" y="1690688"/>
            <a:ext cx="10515600" cy="4486275"/>
          </a:xfrm>
        </p:spPr>
        <p:txBody>
          <a:bodyPr>
            <a:normAutofit/>
          </a:bodyPr>
          <a:lstStyle/>
          <a:p>
            <a:r>
              <a:rPr lang="tr-TR" sz="2000" dirty="0"/>
              <a:t>Java’ </a:t>
            </a:r>
            <a:r>
              <a:rPr lang="tr-TR" sz="2000" dirty="0" err="1"/>
              <a:t>nın</a:t>
            </a:r>
            <a:r>
              <a:rPr lang="tr-TR" sz="2000" dirty="0"/>
              <a:t> “</a:t>
            </a:r>
            <a:r>
              <a:rPr lang="tr-TR" sz="2000" b="1" dirty="0"/>
              <a:t>bir kez yaz, her yerde çalıştır</a:t>
            </a:r>
            <a:r>
              <a:rPr lang="tr-TR" sz="2000" dirty="0"/>
              <a:t>” felsefesi de platform bağımsızlığını ifade eder. Platform bağımsızlığını sağlayan bileşen </a:t>
            </a:r>
            <a:r>
              <a:rPr lang="tr-TR" sz="2000" b="1" dirty="0"/>
              <a:t>(Java Virtual Machine)</a:t>
            </a:r>
            <a:r>
              <a:rPr lang="tr-TR" sz="2000" dirty="0"/>
              <a:t> </a:t>
            </a:r>
            <a:r>
              <a:rPr lang="tr-TR" sz="2000" b="1" dirty="0"/>
              <a:t>Java Sanal Makinasıdır</a:t>
            </a:r>
            <a:r>
              <a:rPr lang="tr-TR" sz="2000" dirty="0"/>
              <a:t>. </a:t>
            </a:r>
          </a:p>
          <a:p>
            <a:r>
              <a:rPr lang="tr-TR" sz="2000" dirty="0"/>
              <a:t>Programcının yazdığı Java kodları geliştirme ortamı tarafından yazım (</a:t>
            </a:r>
            <a:r>
              <a:rPr lang="tr-TR" sz="2000" dirty="0" err="1"/>
              <a:t>syntax</a:t>
            </a:r>
            <a:r>
              <a:rPr lang="tr-TR" sz="2000" dirty="0"/>
              <a:t>) hatalarına karşı kontrol edilir. Hatalar giderildiğinde, JDK paketindeki derleyici (</a:t>
            </a:r>
            <a:r>
              <a:rPr lang="tr-TR" sz="2000" dirty="0" err="1"/>
              <a:t>compiler</a:t>
            </a:r>
            <a:r>
              <a:rPr lang="tr-TR" sz="2000" dirty="0"/>
              <a:t>) aracılığı ile Java kodları </a:t>
            </a:r>
            <a:r>
              <a:rPr lang="tr-TR" sz="2000" dirty="0" err="1"/>
              <a:t>bytecode</a:t>
            </a:r>
            <a:r>
              <a:rPr lang="tr-TR" sz="2000" dirty="0"/>
              <a:t> denilen bir ara dilin kodlarına dönüştürülür. Üzerinde çalışılan sistemdeki JVM bu </a:t>
            </a:r>
            <a:r>
              <a:rPr lang="tr-TR" sz="2000" dirty="0" err="1"/>
              <a:t>bytecode</a:t>
            </a:r>
            <a:r>
              <a:rPr lang="tr-TR" sz="2000" dirty="0"/>
              <a:t>’ u yorumlar ve çalıştırır.</a:t>
            </a:r>
          </a:p>
        </p:txBody>
      </p:sp>
      <p:pic>
        <p:nvPicPr>
          <p:cNvPr id="7" name="Resim 6">
            <a:extLst>
              <a:ext uri="{FF2B5EF4-FFF2-40B4-BE49-F238E27FC236}">
                <a16:creationId xmlns:a16="http://schemas.microsoft.com/office/drawing/2014/main" id="{FA55AE8A-92BA-2C63-18B2-FEC2A102D5D6}"/>
              </a:ext>
            </a:extLst>
          </p:cNvPr>
          <p:cNvPicPr>
            <a:picLocks noChangeAspect="1"/>
          </p:cNvPicPr>
          <p:nvPr/>
        </p:nvPicPr>
        <p:blipFill>
          <a:blip r:embed="rId2"/>
          <a:stretch>
            <a:fillRect/>
          </a:stretch>
        </p:blipFill>
        <p:spPr>
          <a:xfrm>
            <a:off x="4137942" y="230188"/>
            <a:ext cx="5649828" cy="1460500"/>
          </a:xfrm>
          <a:prstGeom prst="rect">
            <a:avLst/>
          </a:prstGeom>
        </p:spPr>
      </p:pic>
      <p:pic>
        <p:nvPicPr>
          <p:cNvPr id="8" name="Resim 7">
            <a:extLst>
              <a:ext uri="{FF2B5EF4-FFF2-40B4-BE49-F238E27FC236}">
                <a16:creationId xmlns:a16="http://schemas.microsoft.com/office/drawing/2014/main" id="{6BEA7202-8D9F-2489-72A1-E0D271F1ECE6}"/>
              </a:ext>
            </a:extLst>
          </p:cNvPr>
          <p:cNvPicPr>
            <a:picLocks noChangeAspect="1"/>
          </p:cNvPicPr>
          <p:nvPr/>
        </p:nvPicPr>
        <p:blipFill>
          <a:blip r:embed="rId3"/>
          <a:stretch>
            <a:fillRect/>
          </a:stretch>
        </p:blipFill>
        <p:spPr>
          <a:xfrm>
            <a:off x="3996267" y="3429000"/>
            <a:ext cx="3973689" cy="3203074"/>
          </a:xfrm>
          <a:prstGeom prst="rect">
            <a:avLst/>
          </a:prstGeom>
        </p:spPr>
      </p:pic>
    </p:spTree>
    <p:extLst>
      <p:ext uri="{BB962C8B-B14F-4D97-AF65-F5344CB8AC3E}">
        <p14:creationId xmlns:p14="http://schemas.microsoft.com/office/powerpoint/2010/main" val="19672528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295EA7-37A5-9786-AF7B-7189F823E354}"/>
              </a:ext>
            </a:extLst>
          </p:cNvPr>
          <p:cNvSpPr>
            <a:spLocks noGrp="1"/>
          </p:cNvSpPr>
          <p:nvPr>
            <p:ph type="title"/>
          </p:nvPr>
        </p:nvSpPr>
        <p:spPr>
          <a:xfrm>
            <a:off x="838200" y="365125"/>
            <a:ext cx="10515600" cy="899231"/>
          </a:xfrm>
        </p:spPr>
        <p:txBody>
          <a:bodyPr/>
          <a:lstStyle/>
          <a:p>
            <a:r>
              <a:rPr lang="tr-TR" dirty="0"/>
              <a:t>JRE Nedir?</a:t>
            </a:r>
          </a:p>
        </p:txBody>
      </p:sp>
      <p:sp>
        <p:nvSpPr>
          <p:cNvPr id="3" name="İçerik Yer Tutucusu 2">
            <a:extLst>
              <a:ext uri="{FF2B5EF4-FFF2-40B4-BE49-F238E27FC236}">
                <a16:creationId xmlns:a16="http://schemas.microsoft.com/office/drawing/2014/main" id="{05404575-5D23-E557-4FBD-BAB8CDAD86B3}"/>
              </a:ext>
            </a:extLst>
          </p:cNvPr>
          <p:cNvSpPr>
            <a:spLocks noGrp="1"/>
          </p:cNvSpPr>
          <p:nvPr>
            <p:ph idx="1"/>
          </p:nvPr>
        </p:nvSpPr>
        <p:spPr>
          <a:xfrm>
            <a:off x="838200" y="1264356"/>
            <a:ext cx="10213622" cy="5463822"/>
          </a:xfrm>
        </p:spPr>
        <p:txBody>
          <a:bodyPr>
            <a:normAutofit/>
          </a:bodyPr>
          <a:lstStyle/>
          <a:p>
            <a:r>
              <a:rPr lang="tr-TR" sz="2400" b="1" dirty="0"/>
              <a:t>JRE(Java Runtime </a:t>
            </a:r>
            <a:r>
              <a:rPr lang="tr-TR" sz="2400" b="1" dirty="0" err="1"/>
              <a:t>Enviroment</a:t>
            </a:r>
            <a:r>
              <a:rPr lang="tr-TR" sz="2400" b="1" dirty="0"/>
              <a:t>) </a:t>
            </a:r>
            <a:r>
              <a:rPr lang="tr-TR" sz="2400" dirty="0"/>
              <a:t>ise </a:t>
            </a:r>
            <a:r>
              <a:rPr lang="tr-TR" sz="2400" dirty="0" err="1"/>
              <a:t>java</a:t>
            </a:r>
            <a:r>
              <a:rPr lang="tr-TR" sz="2400" dirty="0"/>
              <a:t> programlama dili ile yazılmış olan uygulama ve </a:t>
            </a:r>
            <a:r>
              <a:rPr lang="tr-TR" sz="2400" dirty="0" err="1"/>
              <a:t>appletlerin</a:t>
            </a:r>
            <a:r>
              <a:rPr lang="tr-TR" sz="2400" dirty="0"/>
              <a:t>(</a:t>
            </a:r>
            <a:r>
              <a:rPr lang="tr-TR" sz="1800" dirty="0"/>
              <a:t>JAVA kodlarını web sayfaları üzerinden yayınlayıp tarayıcılarımızın da bu kodları </a:t>
            </a:r>
            <a:r>
              <a:rPr lang="tr-TR" sz="1800" dirty="0" err="1"/>
              <a:t>çalışıtrmasını</a:t>
            </a:r>
            <a:r>
              <a:rPr lang="tr-TR" sz="1800" dirty="0"/>
              <a:t> sağlayan teknolojiye </a:t>
            </a:r>
            <a:r>
              <a:rPr lang="tr-TR" sz="1800" dirty="0" err="1"/>
              <a:t>applet</a:t>
            </a:r>
            <a:r>
              <a:rPr lang="tr-TR" sz="1800" dirty="0"/>
              <a:t> ismi veriliyor</a:t>
            </a:r>
            <a:r>
              <a:rPr lang="tr-TR" sz="2400" dirty="0"/>
              <a:t>) çalışmasını sağlayan (geliştirmek için değil!) bileşenler ile </a:t>
            </a:r>
            <a:r>
              <a:rPr lang="tr-TR" sz="2400" b="1" dirty="0"/>
              <a:t>JVM e çalışması için gereken kütüphaneleri sağlar</a:t>
            </a:r>
            <a:r>
              <a:rPr lang="tr-TR" sz="2400" dirty="0"/>
              <a:t>.</a:t>
            </a:r>
          </a:p>
          <a:p>
            <a:endParaRPr lang="tr-TR" sz="2400" dirty="0"/>
          </a:p>
          <a:p>
            <a:endParaRPr lang="tr-TR" sz="2400" dirty="0"/>
          </a:p>
        </p:txBody>
      </p:sp>
      <p:pic>
        <p:nvPicPr>
          <p:cNvPr id="5" name="Resim 4">
            <a:extLst>
              <a:ext uri="{FF2B5EF4-FFF2-40B4-BE49-F238E27FC236}">
                <a16:creationId xmlns:a16="http://schemas.microsoft.com/office/drawing/2014/main" id="{244E4E03-4C35-3B1A-D75F-9E09D5EAF699}"/>
              </a:ext>
            </a:extLst>
          </p:cNvPr>
          <p:cNvPicPr>
            <a:picLocks noChangeAspect="1"/>
          </p:cNvPicPr>
          <p:nvPr/>
        </p:nvPicPr>
        <p:blipFill>
          <a:blip r:embed="rId2"/>
          <a:stretch>
            <a:fillRect/>
          </a:stretch>
        </p:blipFill>
        <p:spPr>
          <a:xfrm>
            <a:off x="3070577" y="3003346"/>
            <a:ext cx="5035327" cy="3171068"/>
          </a:xfrm>
          <a:prstGeom prst="rect">
            <a:avLst/>
          </a:prstGeom>
        </p:spPr>
      </p:pic>
    </p:spTree>
    <p:extLst>
      <p:ext uri="{BB962C8B-B14F-4D97-AF65-F5344CB8AC3E}">
        <p14:creationId xmlns:p14="http://schemas.microsoft.com/office/powerpoint/2010/main" val="25269635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85A9AE-A218-5376-1F4E-54A1A83EA6A8}"/>
              </a:ext>
            </a:extLst>
          </p:cNvPr>
          <p:cNvSpPr>
            <a:spLocks noGrp="1"/>
          </p:cNvSpPr>
          <p:nvPr>
            <p:ph type="title"/>
          </p:nvPr>
        </p:nvSpPr>
        <p:spPr>
          <a:xfrm>
            <a:off x="838200" y="365126"/>
            <a:ext cx="10515600" cy="786342"/>
          </a:xfrm>
        </p:spPr>
        <p:txBody>
          <a:bodyPr/>
          <a:lstStyle/>
          <a:p>
            <a:r>
              <a:rPr lang="tr-TR" dirty="0"/>
              <a:t>JDK Nedir?</a:t>
            </a:r>
          </a:p>
        </p:txBody>
      </p:sp>
      <p:sp>
        <p:nvSpPr>
          <p:cNvPr id="3" name="İçerik Yer Tutucusu 2">
            <a:extLst>
              <a:ext uri="{FF2B5EF4-FFF2-40B4-BE49-F238E27FC236}">
                <a16:creationId xmlns:a16="http://schemas.microsoft.com/office/drawing/2014/main" id="{CB45A966-06B9-771F-54AD-6AB8C049C052}"/>
              </a:ext>
            </a:extLst>
          </p:cNvPr>
          <p:cNvSpPr>
            <a:spLocks noGrp="1"/>
          </p:cNvSpPr>
          <p:nvPr>
            <p:ph idx="1"/>
          </p:nvPr>
        </p:nvSpPr>
        <p:spPr>
          <a:xfrm>
            <a:off x="838200" y="1061156"/>
            <a:ext cx="10515600" cy="5115807"/>
          </a:xfrm>
        </p:spPr>
        <p:txBody>
          <a:bodyPr>
            <a:normAutofit/>
          </a:bodyPr>
          <a:lstStyle/>
          <a:p>
            <a:endParaRPr lang="tr-TR" sz="2400" dirty="0"/>
          </a:p>
          <a:p>
            <a:r>
              <a:rPr lang="tr-TR" sz="2400" dirty="0"/>
              <a:t>Java dilinde program </a:t>
            </a:r>
            <a:r>
              <a:rPr lang="tr-TR" sz="2400" b="1" dirty="0"/>
              <a:t>geliştirebilmek</a:t>
            </a:r>
            <a:r>
              <a:rPr lang="tr-TR" sz="2400" dirty="0"/>
              <a:t> için gerekli olan </a:t>
            </a:r>
            <a:r>
              <a:rPr lang="tr-TR" sz="2400" dirty="0" err="1"/>
              <a:t>java</a:t>
            </a:r>
            <a:r>
              <a:rPr lang="tr-TR" sz="2400" dirty="0"/>
              <a:t> dili araçlarının bulunduğu </a:t>
            </a:r>
            <a:r>
              <a:rPr lang="tr-TR" sz="2400" b="1" dirty="0"/>
              <a:t>geliştirici paketidir</a:t>
            </a:r>
            <a:r>
              <a:rPr lang="tr-TR" sz="2400" dirty="0"/>
              <a:t> </a:t>
            </a:r>
            <a:r>
              <a:rPr lang="tr-TR" sz="2400" b="1" dirty="0"/>
              <a:t>JDK</a:t>
            </a:r>
            <a:r>
              <a:rPr lang="tr-TR" sz="2400" dirty="0"/>
              <a:t> ,</a:t>
            </a:r>
            <a:r>
              <a:rPr lang="tr-TR" sz="2400" dirty="0" err="1"/>
              <a:t>JRE’den</a:t>
            </a:r>
            <a:r>
              <a:rPr lang="tr-TR" sz="2400" dirty="0"/>
              <a:t> daha büyük bir pakettir ve içinde ek bileşenler barındırır. Bir nevi SDK</a:t>
            </a:r>
            <a:r>
              <a:rPr lang="tr-TR" sz="2400" b="1" dirty="0"/>
              <a:t> (Software Development Kit)</a:t>
            </a:r>
            <a:r>
              <a:rPr lang="tr-TR" sz="2400" dirty="0"/>
              <a:t> da denilebilir</a:t>
            </a:r>
            <a:r>
              <a:rPr lang="tr-TR" sz="2400" b="1" dirty="0"/>
              <a:t>. Ancak SDK </a:t>
            </a:r>
            <a:r>
              <a:rPr lang="tr-TR" sz="2400" dirty="0"/>
              <a:t>yazılım geliştirmemiz için bir altyapı sunarken JDK sadece Java temelli programlar geliştirmemiz için altyapı sunuyor. </a:t>
            </a:r>
          </a:p>
          <a:p>
            <a:endParaRPr lang="tr-TR" sz="2400" dirty="0"/>
          </a:p>
          <a:p>
            <a:r>
              <a:rPr lang="tr-TR" sz="2400" dirty="0"/>
              <a:t>JRE=JVM + Java Kütüphaneleri</a:t>
            </a:r>
          </a:p>
          <a:p>
            <a:endParaRPr lang="tr-TR" sz="2400" dirty="0"/>
          </a:p>
          <a:p>
            <a:r>
              <a:rPr lang="tr-TR" sz="2400" dirty="0"/>
              <a:t>JDK=JRE + Compiler + </a:t>
            </a:r>
            <a:r>
              <a:rPr lang="tr-TR" sz="2400" dirty="0" err="1"/>
              <a:t>debugger</a:t>
            </a:r>
            <a:endParaRPr lang="tr-TR" sz="2400" dirty="0"/>
          </a:p>
        </p:txBody>
      </p:sp>
    </p:spTree>
    <p:extLst>
      <p:ext uri="{BB962C8B-B14F-4D97-AF65-F5344CB8AC3E}">
        <p14:creationId xmlns:p14="http://schemas.microsoft.com/office/powerpoint/2010/main" val="312336535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TM03090434[[fn=Tahta Yazı]]</Template>
  <TotalTime>1807</TotalTime>
  <Words>6856</Words>
  <Application>Microsoft Office PowerPoint</Application>
  <PresentationFormat>Widescreen</PresentationFormat>
  <Paragraphs>464</Paragraphs>
  <Slides>118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118</vt:i4>
      </vt:variant>
    </vt:vector>
  </HeadingPairs>
  <TitlesOfParts>
    <vt:vector size="129" baseType="lpstr">
      <vt:lpstr>Arial</vt:lpstr>
      <vt:lpstr>AvenirBold</vt:lpstr>
      <vt:lpstr>Blogger Sans</vt:lpstr>
      <vt:lpstr>Calibri</vt:lpstr>
      <vt:lpstr>Calibri Light</vt:lpstr>
      <vt:lpstr>charter</vt:lpstr>
      <vt:lpstr>Consolas</vt:lpstr>
      <vt:lpstr>Muli</vt:lpstr>
      <vt:lpstr>Symbol</vt:lpstr>
      <vt:lpstr>Times New Roman</vt:lpstr>
      <vt:lpstr>Office Teması</vt:lpstr>
      <vt:lpstr>Araştırmalar ve Günlük Ödevler</vt:lpstr>
      <vt:lpstr>URL ve URI arasındaki farklar nelerdir?</vt:lpstr>
      <vt:lpstr>URL ve URI arasındaki farklar nelerdir?</vt:lpstr>
      <vt:lpstr>HTTP yapısı nedir? </vt:lpstr>
      <vt:lpstr>HTTP ne için kullanılır? </vt:lpstr>
      <vt:lpstr>Node.js</vt:lpstr>
      <vt:lpstr>Node.js</vt:lpstr>
      <vt:lpstr>NPM Paket Yönetimi</vt:lpstr>
      <vt:lpstr>Java 8 neden hala popüler?</vt:lpstr>
      <vt:lpstr>XHTML ile HTML5 arasindaki farklar nelerdir?</vt:lpstr>
      <vt:lpstr>Semantic ve Non-Semantic nedir arasindaki farklar nelerdir?</vt:lpstr>
      <vt:lpstr>Sematic Code Örneği</vt:lpstr>
      <vt:lpstr>Non Sematic Code Örneği</vt:lpstr>
      <vt:lpstr>Soru:1</vt:lpstr>
      <vt:lpstr>Yanıt:1</vt:lpstr>
      <vt:lpstr>Soru: 2</vt:lpstr>
      <vt:lpstr>Yanıt: 2 </vt:lpstr>
      <vt:lpstr>Soru:3</vt:lpstr>
      <vt:lpstr>Yanıt: 3</vt:lpstr>
      <vt:lpstr>Soru: 4</vt:lpstr>
      <vt:lpstr>Yanıt: 4</vt:lpstr>
      <vt:lpstr>Soru: 5</vt:lpstr>
      <vt:lpstr>Yanıt: 5</vt:lpstr>
      <vt:lpstr>display:none; Nedir?</vt:lpstr>
      <vt:lpstr>display:none; Nedir?</vt:lpstr>
      <vt:lpstr>visibility:hidden; Nedir?</vt:lpstr>
      <vt:lpstr>pseudo class ile pseudo element nedir?</vt:lpstr>
      <vt:lpstr>Dinamik Pseudo Sınıfları</vt:lpstr>
      <vt:lpstr>Pseudo Elementleri</vt:lpstr>
      <vt:lpstr>Css’te group selectors (grup seçiciler) nedir, nasıl kullanılır? </vt:lpstr>
      <vt:lpstr>Css’te group selectors (grup seçiciler) nedir, nasıl kullanılır? </vt:lpstr>
      <vt:lpstr>div p{}</vt:lpstr>
      <vt:lpstr>div,p{}</vt:lpstr>
      <vt:lpstr>div&gt;p{}</vt:lpstr>
      <vt:lpstr>div~p{}</vt:lpstr>
      <vt:lpstr>div+p{}</vt:lpstr>
      <vt:lpstr>box-sizing: border-box ve box-sizing: content-box;</vt:lpstr>
      <vt:lpstr>1.Soru</vt:lpstr>
      <vt:lpstr>1.Yanıt</vt:lpstr>
      <vt:lpstr>2.Soru</vt:lpstr>
      <vt:lpstr>2.Yanit</vt:lpstr>
      <vt:lpstr>Integritiy Attribute</vt:lpstr>
      <vt:lpstr>Crossorigin attribute</vt:lpstr>
      <vt:lpstr>Soru:1</vt:lpstr>
      <vt:lpstr>Yanıt:1</vt:lpstr>
      <vt:lpstr>.mb-md-0 nedir?</vt:lpstr>
      <vt:lpstr>.mb-md-0 nedir?</vt:lpstr>
      <vt:lpstr>.mb-md-0 nedir?</vt:lpstr>
      <vt:lpstr>List-unstayled</vt:lpstr>
      <vt:lpstr>JS-Maths Komutaları</vt:lpstr>
      <vt:lpstr>JS-String Komutları</vt:lpstr>
      <vt:lpstr>Sorular</vt:lpstr>
      <vt:lpstr>Cevaplar</vt:lpstr>
      <vt:lpstr>Cevaplar</vt:lpstr>
      <vt:lpstr>Cevaplar</vt:lpstr>
      <vt:lpstr>Cevaplar</vt:lpstr>
      <vt:lpstr>Cevaplar</vt:lpstr>
      <vt:lpstr>Soru:</vt:lpstr>
      <vt:lpstr>Cevap:</vt:lpstr>
      <vt:lpstr>Stack Memory - Heap Memory nedir? aralarındaki Fark </vt:lpstr>
      <vt:lpstr>Git CVCS - DVCS nedir aralarındaki farklar nelerdir ?</vt:lpstr>
      <vt:lpstr>AMAÇLARI</vt:lpstr>
      <vt:lpstr>Dağıtık Sürüm Kontrol Sistemleri</vt:lpstr>
      <vt:lpstr>Dağıtık Sürüm Kontrol Sistemleri</vt:lpstr>
      <vt:lpstr>Senkron nedir ? Asenkron nedir ? aralarındaki fark ? JavaScript senkron mu ? </vt:lpstr>
      <vt:lpstr>Compiler- interpreter ?  JavaScript Compiler mi ? interpreter mi ?</vt:lpstr>
      <vt:lpstr> for ile while arasındaki fark  ?</vt:lpstr>
      <vt:lpstr>Compiler - Syntax - Runtime Error </vt:lpstr>
      <vt:lpstr>ASCII Kodu Nedir?  Unicode Nedir? </vt:lpstr>
      <vt:lpstr>Libraries - Framework</vt:lpstr>
      <vt:lpstr>SDK-JDK arasındaki farklar</vt:lpstr>
      <vt:lpstr>Fast Forward - nofastforward </vt:lpstr>
      <vt:lpstr>Rebase-Fast Forward</vt:lpstr>
      <vt:lpstr>Soru 1:</vt:lpstr>
      <vt:lpstr>Yanıt:1 </vt:lpstr>
      <vt:lpstr>Soru : 2</vt:lpstr>
      <vt:lpstr>Cevap : 2</vt:lpstr>
      <vt:lpstr>Soru: Butona tıklandığında tarih bilgileri gelsin!</vt:lpstr>
      <vt:lpstr>Soru:1</vt:lpstr>
      <vt:lpstr>Soru2: Kullanıcı tarafından alınan dereceyi  Fahrenhayta çeviren algoritma yapalım. Formül:(x*9/5)+32</vt:lpstr>
      <vt:lpstr>Soru3:verilen bir sayının negatif mi pozitif mi olduğunu bulan algoritma ?</vt:lpstr>
      <vt:lpstr>Soru:4 Kullanıcı tarafından aldığımız password ile repassword girilsin doğru ve yanlışı göstersin ?</vt:lpstr>
      <vt:lpstr>Soru5-8:</vt:lpstr>
      <vt:lpstr>Yanıt5-8:</vt:lpstr>
      <vt:lpstr>Soru 6:</vt:lpstr>
      <vt:lpstr>Cevap 6 :</vt:lpstr>
      <vt:lpstr>Soru 7:</vt:lpstr>
      <vt:lpstr>Cevap 7:</vt:lpstr>
      <vt:lpstr>Soru 9:</vt:lpstr>
      <vt:lpstr>Cevap 9 :</vt:lpstr>
      <vt:lpstr>Soru 10:</vt:lpstr>
      <vt:lpstr>Cevap 10 :</vt:lpstr>
      <vt:lpstr>Compiler(Derleyici) nedir?</vt:lpstr>
      <vt:lpstr>Interpreter (Yorumlayıcı) nedir?</vt:lpstr>
      <vt:lpstr>Java ve JS İnterpreter mi? Compiler mi?</vt:lpstr>
      <vt:lpstr>Open Source Nedir?</vt:lpstr>
      <vt:lpstr>JVM Nedir?</vt:lpstr>
      <vt:lpstr>JRE Nedir?</vt:lpstr>
      <vt:lpstr>JDK Nedir?</vt:lpstr>
      <vt:lpstr>JIT nedir?</vt:lpstr>
      <vt:lpstr>Java %100 OOP midir?</vt:lpstr>
      <vt:lpstr>Java by pass value mu ? By pass referances mı ?</vt:lpstr>
      <vt:lpstr>Java 8 İle Gelen Özellikler</vt:lpstr>
      <vt:lpstr>Java 8 İle Gelen Özellikler</vt:lpstr>
      <vt:lpstr>Primitive types ile Wrapper class arasındaki farklar ?</vt:lpstr>
      <vt:lpstr>Stack memory heap memory nedir ? Aralarındaki farklar</vt:lpstr>
      <vt:lpstr>ASCII CODE</vt:lpstr>
      <vt:lpstr>UNICODE</vt:lpstr>
      <vt:lpstr>valueOf() ile toString(), parseInt() aralarındaki farklar nelerdir?</vt:lpstr>
      <vt:lpstr>StringBuilder</vt:lpstr>
      <vt:lpstr>StringBuffer Nedir?</vt:lpstr>
      <vt:lpstr>Regex Nedir?</vt:lpstr>
      <vt:lpstr>Regex Nedir?</vt:lpstr>
      <vt:lpstr>Concat(), (+) operant ile StringBuilder Arasındaki İlişki Nedir?  </vt:lpstr>
      <vt:lpstr>1.Soru</vt:lpstr>
      <vt:lpstr>1.Cevap</vt:lpstr>
      <vt:lpstr>2.Soru:girilen bir sayının asal olup olmaması kodlayan algoritma</vt:lpstr>
      <vt:lpstr>3.Soru: Faktöriyel Hesabı Yapan Algoritma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Gün Ödevi</dc:title>
  <dc:creator>Ali Furkan</dc:creator>
  <cp:lastModifiedBy>ALI FURKAN ERGUVEN</cp:lastModifiedBy>
  <cp:revision>73</cp:revision>
  <dcterms:created xsi:type="dcterms:W3CDTF">2022-05-23T16:40:00Z</dcterms:created>
  <dcterms:modified xsi:type="dcterms:W3CDTF">2022-06-22T19:29:14Z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3bddd2c2-e606-405d-a6a3-c7cf662f7e24</vt:lpwstr>
  </property>
  <property fmtid="{D5CDD505-2E9C-101B-9397-08002B2CF9AE}" pid="3" name="TURKCELLCLASSIFICATION">
    <vt:lpwstr>TURKCELL DAHİLİ</vt:lpwstr>
  </property>
</Properties>
</file>