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4" r:id="rId97"/>
    <p:sldId id="355" r:id="rId98"/>
    <p:sldId id="356" r:id="rId99"/>
    <p:sldId id="357" r:id="rId100"/>
    <p:sldId id="353" r:id="rId101"/>
    <p:sldId id="358" r:id="rId102"/>
    <p:sldId id="363" r:id="rId103"/>
    <p:sldId id="361" r:id="rId104"/>
    <p:sldId id="362" r:id="rId105"/>
    <p:sldId id="359" r:id="rId106"/>
    <p:sldId id="360" r:id="rId107"/>
    <p:sldId id="364" r:id="rId108"/>
    <p:sldId id="365" r:id="rId109"/>
    <p:sldId id="366" r:id="rId110"/>
    <p:sldId id="367" r:id="rId111"/>
    <p:sldId id="368" r:id="rId112"/>
    <p:sldId id="369" r:id="rId113"/>
    <p:sldId id="371" r:id="rId114"/>
    <p:sldId id="370" r:id="rId115"/>
    <p:sldId id="372" r:id="rId116"/>
    <p:sldId id="373" r:id="rId117"/>
    <p:sldId id="374" r:id="rId118"/>
    <p:sldId id="375" r:id="rId119"/>
    <p:sldId id="376" r:id="rId120"/>
    <p:sldId id="377" r:id="rId121"/>
    <p:sldId id="378" r:id="rId122"/>
    <p:sldId id="379" r:id="rId123"/>
    <p:sldId id="380" r:id="rId124"/>
    <p:sldId id="381" r:id="rId125"/>
    <p:sldId id="382" r:id="rId1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 name="2,Hafta 4.Gün Ödev" id="{071BA30B-2020-4725-ACED-7DE61FF4D5DF}">
          <p14:sldIdLst>
            <p14:sldId id="309"/>
            <p14:sldId id="310"/>
            <p14:sldId id="312"/>
            <p14:sldId id="313"/>
            <p14:sldId id="314"/>
            <p14:sldId id="311"/>
          </p14:sldIdLst>
        </p14:section>
        <p14:section name="2.Hafta 5.Gün Ödev" id="{AA035A14-7F69-4A76-8851-8D860C5D16EA}">
          <p14:sldIdLst>
            <p14:sldId id="315"/>
            <p14:sldId id="316"/>
          </p14:sldIdLst>
        </p14:section>
        <p14:section name="2.Hafta Araştırma Ödevleri" id="{3D9C9290-05FB-4739-92F9-1522AAF52A6F}">
          <p14:sldIdLst>
            <p14:sldId id="317"/>
            <p14:sldId id="318"/>
            <p14:sldId id="319"/>
            <p14:sldId id="320"/>
            <p14:sldId id="321"/>
            <p14:sldId id="322"/>
            <p14:sldId id="323"/>
            <p14:sldId id="324"/>
            <p14:sldId id="325"/>
            <p14:sldId id="326"/>
            <p14:sldId id="327"/>
            <p14:sldId id="328"/>
            <p14:sldId id="329"/>
            <p14:sldId id="330"/>
          </p14:sldIdLst>
        </p14:section>
        <p14:section name="3.Hafta 1 Gün Ödev" id="{F0469B8C-39DD-4FAD-9B38-60C88BF47AB0}">
          <p14:sldIdLst>
            <p14:sldId id="331"/>
            <p14:sldId id="332"/>
            <p14:sldId id="333"/>
            <p14:sldId id="334"/>
          </p14:sldIdLst>
        </p14:section>
        <p14:section name="3.Hafta 2.Gün Ödev" id="{17C88541-4811-4363-A49D-325CAE7228C1}">
          <p14:sldIdLst>
            <p14:sldId id="335"/>
          </p14:sldIdLst>
        </p14:section>
        <p14:section name="3.Hafta Haftalık Odev" id="{C297CEFA-B80F-4D78-8F3F-5E21E90F66FE}">
          <p14:sldIdLst>
            <p14:sldId id="336"/>
            <p14:sldId id="337"/>
            <p14:sldId id="338"/>
            <p14:sldId id="339"/>
            <p14:sldId id="340"/>
            <p14:sldId id="341"/>
            <p14:sldId id="342"/>
            <p14:sldId id="343"/>
            <p14:sldId id="344"/>
            <p14:sldId id="345"/>
            <p14:sldId id="346"/>
            <p14:sldId id="347"/>
            <p14:sldId id="348"/>
            <p14:sldId id="349"/>
          </p14:sldIdLst>
        </p14:section>
        <p14:section name="5.Hafta Arastırma" id="{6C53324C-651E-41F6-B1E5-21A9FF6035D8}">
          <p14:sldIdLst/>
        </p14:section>
        <p14:section name="Compiler nedir?" id="{26C6C7BD-89B5-4EF5-BEBE-5D3332F7BD7F}">
          <p14:sldIdLst>
            <p14:sldId id="350"/>
          </p14:sldIdLst>
        </p14:section>
        <p14:section name="Interpreter nedir?" id="{4D125674-7A6A-405F-94D2-214F0322E660}">
          <p14:sldIdLst>
            <p14:sldId id="351"/>
          </p14:sldIdLst>
        </p14:section>
        <p14:section name="Java ve JS İnterpreter mi? Compiler mi?" id="{3FF7753D-561D-414E-A4DF-28968E622D53}">
          <p14:sldIdLst>
            <p14:sldId id="352"/>
          </p14:sldIdLst>
        </p14:section>
        <p14:section name="Open Source nedir?" id="{70905893-7041-4464-8B3F-67B9B207D37D}">
          <p14:sldIdLst>
            <p14:sldId id="354"/>
          </p14:sldIdLst>
        </p14:section>
        <p14:section name="JVM nedir?" id="{1E63B134-0E26-4402-8B32-58F9A922DF70}">
          <p14:sldIdLst>
            <p14:sldId id="355"/>
          </p14:sldIdLst>
        </p14:section>
        <p14:section name="JRE Nedir?" id="{E722A405-2D4F-4225-830D-191166595F28}">
          <p14:sldIdLst>
            <p14:sldId id="356"/>
          </p14:sldIdLst>
        </p14:section>
        <p14:section name="JDK nedir?" id="{0A8A1110-8DA9-41B2-B05D-D555DDDCA556}">
          <p14:sldIdLst>
            <p14:sldId id="357"/>
          </p14:sldIdLst>
        </p14:section>
        <p14:section name="JIT nedir?" id="{ACED35B7-18B1-4F75-B630-CC6DFDBA0547}">
          <p14:sldIdLst>
            <p14:sldId id="353"/>
          </p14:sldIdLst>
        </p14:section>
        <p14:section name="Java %100 OOP midir?" id="{A1301DA8-FE1B-4CE9-A9E5-04C9AFDE7E77}">
          <p14:sldIdLst>
            <p14:sldId id="358"/>
          </p14:sldIdLst>
        </p14:section>
        <p14:section name="Java By Pass Value ? Referances?" id="{8C584DBD-C01F-4775-A733-A7B5204237E8}">
          <p14:sldIdLst>
            <p14:sldId id="363"/>
          </p14:sldIdLst>
        </p14:section>
        <p14:section name="Java 8 İle Gelen Özellikler" id="{F2D421CA-CD36-4982-8907-A05BD8B6DBE4}">
          <p14:sldIdLst>
            <p14:sldId id="361"/>
            <p14:sldId id="362"/>
          </p14:sldIdLst>
        </p14:section>
        <p14:section name="Primitive types ile Wrapper class arasındaki farklar ?" id="{4A904214-772C-4BCA-9D81-DFCDB464842D}">
          <p14:sldIdLst>
            <p14:sldId id="359"/>
          </p14:sldIdLst>
        </p14:section>
        <p14:section name="Stack memory heap memory nedir ? Aralarındaki farklar" id="{031F9E9E-AFD5-41D4-94CD-A3AE3E17257C}">
          <p14:sldIdLst>
            <p14:sldId id="360"/>
          </p14:sldIdLst>
        </p14:section>
        <p14:section name="ASCII Code" id="{FF6EED03-0986-4BA4-9B8C-CA0C53A8FC8D}">
          <p14:sldIdLst>
            <p14:sldId id="364"/>
          </p14:sldIdLst>
        </p14:section>
        <p14:section name="UNICODE" id="{E0E6D1B9-471D-44B7-9D7A-D4268947DA6A}">
          <p14:sldIdLst>
            <p14:sldId id="365"/>
          </p14:sldIdLst>
        </p14:section>
        <p14:section name="5.Hafta 3.Gun Arastırma" id="{D91A4B1B-0360-48AD-B587-5D655B6CA7C4}">
          <p14:sldIdLst/>
        </p14:section>
        <p14:section name="valueOf() ile toString(), parseInt() aralarındaki farklar nelerdir?" id="{42B8006D-FAC0-48C5-9DB1-CC8895AB2386}">
          <p14:sldIdLst>
            <p14:sldId id="366"/>
          </p14:sldIdLst>
        </p14:section>
        <p14:section name="StringBuilder vs StringBuffer" id="{FD2B0068-71EC-4785-9D12-113C3A93C4DD}">
          <p14:sldIdLst>
            <p14:sldId id="367"/>
            <p14:sldId id="368"/>
          </p14:sldIdLst>
        </p14:section>
        <p14:section name="Regex Nedir?" id="{EE3676AB-BC7E-47F9-806A-18469C2820F2}">
          <p14:sldIdLst>
            <p14:sldId id="369"/>
            <p14:sldId id="371"/>
          </p14:sldIdLst>
        </p14:section>
        <p14:section name="Concat(), (+) operant ile StringBuilder Arasındaki İlişki Nedir?" id="{9160AE95-B2C9-4604-A896-5A9E4AA9F895}">
          <p14:sldIdLst>
            <p14:sldId id="370"/>
          </p14:sldIdLst>
        </p14:section>
        <p14:section name="5.Hafta 3 Gün Ödev" id="{BDA0A9B0-E11F-4DCF-887F-EA3A42CA2AA9}">
          <p14:sldIdLst>
            <p14:sldId id="372"/>
            <p14:sldId id="373"/>
            <p14:sldId id="374"/>
            <p14:sldId id="375"/>
          </p14:sldIdLst>
        </p14:section>
        <p14:section name="5,Hafta 4.Gün" id="{F3AC508E-DC2E-4A41-AF07-39D5CCD89267}">
          <p14:sldIdLst>
            <p14:sldId id="376"/>
            <p14:sldId id="377"/>
            <p14:sldId id="378"/>
          </p14:sldIdLst>
        </p14:section>
        <p14:section name="5,Hafta 4.Gün Odev" id="{1A4B92D6-2F15-48BE-9250-341867B380BE}">
          <p14:sldIdLst>
            <p14:sldId id="379"/>
            <p14:sldId id="380"/>
            <p14:sldId id="381"/>
            <p14:sldId id="3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23.06.2022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23.06.2022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23.06.2022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23.06.2022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23.06.2022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23.06.2022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23.06.2022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23.06.2022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23.06.2022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23.06.2022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23.06.2022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23.06.2022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geeksforgeeks.org/synchronized-in-java/"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88F1A8-B04B-D070-12C1-E81FC6BD1C91}"/>
              </a:ext>
            </a:extLst>
          </p:cNvPr>
          <p:cNvSpPr>
            <a:spLocks noGrp="1"/>
          </p:cNvSpPr>
          <p:nvPr>
            <p:ph type="title"/>
          </p:nvPr>
        </p:nvSpPr>
        <p:spPr>
          <a:xfrm>
            <a:off x="838200" y="365125"/>
            <a:ext cx="10515600" cy="854075"/>
          </a:xfrm>
        </p:spPr>
        <p:txBody>
          <a:bodyPr/>
          <a:lstStyle/>
          <a:p>
            <a:r>
              <a:rPr lang="tr-TR" dirty="0"/>
              <a:t>JIT nedir?</a:t>
            </a:r>
          </a:p>
        </p:txBody>
      </p:sp>
      <p:sp>
        <p:nvSpPr>
          <p:cNvPr id="3" name="İçerik Yer Tutucusu 2">
            <a:extLst>
              <a:ext uri="{FF2B5EF4-FFF2-40B4-BE49-F238E27FC236}">
                <a16:creationId xmlns:a16="http://schemas.microsoft.com/office/drawing/2014/main" id="{F756310D-2CB1-DD51-0CD7-6F0F23085DD8}"/>
              </a:ext>
            </a:extLst>
          </p:cNvPr>
          <p:cNvSpPr>
            <a:spLocks noGrp="1"/>
          </p:cNvSpPr>
          <p:nvPr>
            <p:ph idx="1"/>
          </p:nvPr>
        </p:nvSpPr>
        <p:spPr>
          <a:xfrm>
            <a:off x="838200" y="1128889"/>
            <a:ext cx="10515600" cy="5048074"/>
          </a:xfrm>
        </p:spPr>
        <p:txBody>
          <a:bodyPr>
            <a:normAutofit fontScale="77500" lnSpcReduction="20000"/>
          </a:bodyPr>
          <a:lstStyle/>
          <a:p>
            <a:r>
              <a:rPr lang="tr-TR" b="1" dirty="0"/>
              <a:t>JIT Compiler </a:t>
            </a:r>
            <a:r>
              <a:rPr lang="tr-TR" dirty="0"/>
              <a:t>yani </a:t>
            </a:r>
            <a:r>
              <a:rPr lang="tr-TR" b="1" dirty="0" err="1"/>
              <a:t>Just</a:t>
            </a:r>
            <a:r>
              <a:rPr lang="tr-TR" b="1" dirty="0"/>
              <a:t> </a:t>
            </a:r>
            <a:r>
              <a:rPr lang="tr-TR" b="1" dirty="0" err="1"/>
              <a:t>In</a:t>
            </a:r>
            <a:r>
              <a:rPr lang="tr-TR" b="1" dirty="0"/>
              <a:t> Time Compiler </a:t>
            </a:r>
            <a:r>
              <a:rPr lang="tr-TR" dirty="0"/>
              <a:t>için amiyane tabir ile “Son dakika derleyicisi” diyebiliriz.</a:t>
            </a:r>
          </a:p>
          <a:p>
            <a:r>
              <a:rPr lang="tr-TR" dirty="0"/>
              <a:t>Bizim yazdığımız “</a:t>
            </a:r>
            <a:r>
              <a:rPr lang="tr-TR" dirty="0" err="1"/>
              <a:t>high</a:t>
            </a:r>
            <a:r>
              <a:rPr lang="tr-TR" dirty="0"/>
              <a:t> </a:t>
            </a:r>
            <a:r>
              <a:rPr lang="tr-TR" dirty="0" err="1"/>
              <a:t>level</a:t>
            </a:r>
            <a:r>
              <a:rPr lang="tr-TR" dirty="0"/>
              <a:t>” kod (Java, C# vb.) direk makine koduna çevirmeden önce “</a:t>
            </a:r>
            <a:r>
              <a:rPr lang="tr-TR" b="1" dirty="0" err="1"/>
              <a:t>middle</a:t>
            </a:r>
            <a:r>
              <a:rPr lang="tr-TR" b="1" dirty="0"/>
              <a:t> </a:t>
            </a:r>
            <a:r>
              <a:rPr lang="tr-TR" b="1" dirty="0" err="1"/>
              <a:t>level</a:t>
            </a:r>
            <a:r>
              <a:rPr lang="tr-TR" dirty="0"/>
              <a:t>” diye tabir edebileceğimiz </a:t>
            </a:r>
            <a:r>
              <a:rPr lang="tr-TR" dirty="0" err="1"/>
              <a:t>byte</a:t>
            </a:r>
            <a:r>
              <a:rPr lang="tr-TR" dirty="0"/>
              <a:t> </a:t>
            </a:r>
            <a:r>
              <a:rPr lang="tr-TR" dirty="0" err="1"/>
              <a:t>code</a:t>
            </a:r>
            <a:r>
              <a:rPr lang="tr-TR" dirty="0"/>
              <a:t> ‘a çevriliyor. Ama tabi makine diline çevrilmemiş bu kod bilgisayar için </a:t>
            </a:r>
            <a:r>
              <a:rPr lang="tr-TR" dirty="0" err="1"/>
              <a:t>bişey</a:t>
            </a:r>
            <a:r>
              <a:rPr lang="tr-TR" dirty="0"/>
              <a:t> ifade etmiyor.. Ve </a:t>
            </a:r>
            <a:r>
              <a:rPr lang="tr-TR" dirty="0" err="1"/>
              <a:t>run</a:t>
            </a:r>
            <a:r>
              <a:rPr lang="tr-TR" dirty="0"/>
              <a:t> ettiğimiz sırada biz JIT devreye giriyor ve bir son dakika derlemesi yapıyor, böylece </a:t>
            </a:r>
            <a:r>
              <a:rPr lang="tr-TR" b="1" dirty="0"/>
              <a:t>bizim orta seviye kodumuz tam kıvamında makine koduna dönüşüyor</a:t>
            </a:r>
            <a:r>
              <a:rPr lang="tr-TR" dirty="0"/>
              <a:t>. Tabi tamamen derleme yerine sadece kullanılacak olan kısmı derliyor ve diğer kısımları yorumluyor.</a:t>
            </a:r>
          </a:p>
          <a:p>
            <a:r>
              <a:rPr lang="tr-TR" dirty="0"/>
              <a:t>Yani Java dan örnek vermek gerekirsek; Java kodları direk olarak çalıştırılabilir derlemiyor. Bunun yerine bir ara derlemeden geçiriyor ve bu işlem sonucu </a:t>
            </a:r>
            <a:r>
              <a:rPr lang="tr-TR" dirty="0" err="1"/>
              <a:t>bytecode</a:t>
            </a:r>
            <a:r>
              <a:rPr lang="tr-TR" dirty="0"/>
              <a:t> elde ediyoruz yani </a:t>
            </a:r>
            <a:r>
              <a:rPr lang="tr-TR" dirty="0" err="1"/>
              <a:t>class</a:t>
            </a:r>
            <a:r>
              <a:rPr lang="tr-TR" dirty="0"/>
              <a:t> dosyaları. Önceden bu </a:t>
            </a:r>
            <a:r>
              <a:rPr lang="tr-TR" dirty="0" err="1"/>
              <a:t>class</a:t>
            </a:r>
            <a:r>
              <a:rPr lang="tr-TR" dirty="0"/>
              <a:t> dosyaları </a:t>
            </a:r>
            <a:r>
              <a:rPr lang="tr-TR" dirty="0" err="1"/>
              <a:t>java</a:t>
            </a:r>
            <a:r>
              <a:rPr lang="tr-TR" dirty="0"/>
              <a:t> sanal makinesi (JVM) altında derlenerek çalıştırılırdı. Program iki kez derlendiği için hız kaybı oluyordu.</a:t>
            </a:r>
          </a:p>
          <a:p>
            <a:r>
              <a:rPr lang="tr-TR" dirty="0"/>
              <a:t>JIT derleyici (JVM) altında çalışan bir derleyicidir. Bu derleyicinin özelliği ise çalıştırılacak </a:t>
            </a:r>
            <a:r>
              <a:rPr lang="tr-TR" b="1" dirty="0" err="1"/>
              <a:t>bytecode</a:t>
            </a:r>
            <a:r>
              <a:rPr lang="tr-TR" b="1" dirty="0"/>
              <a:t> un sadece kullanılacak kısmının derlenerek çalıştırılmasını sağlıyor</a:t>
            </a:r>
            <a:r>
              <a:rPr lang="tr-TR" dirty="0"/>
              <a:t>. Diğer kısımlar basitçe yorumlanıyor. Böylece tekrar tam derleme gerekmediği ve tekrar tekrar aynı işlemlere gerek kalmadığı için hız artışı sağlamış oluyoruz..</a:t>
            </a:r>
          </a:p>
          <a:p>
            <a:endParaRPr lang="tr-TR" dirty="0"/>
          </a:p>
        </p:txBody>
      </p:sp>
    </p:spTree>
    <p:extLst>
      <p:ext uri="{BB962C8B-B14F-4D97-AF65-F5344CB8AC3E}">
        <p14:creationId xmlns:p14="http://schemas.microsoft.com/office/powerpoint/2010/main" val="30548703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B17371-A1E7-293E-3738-20DB000FA16E}"/>
              </a:ext>
            </a:extLst>
          </p:cNvPr>
          <p:cNvSpPr>
            <a:spLocks noGrp="1"/>
          </p:cNvSpPr>
          <p:nvPr>
            <p:ph type="title"/>
          </p:nvPr>
        </p:nvSpPr>
        <p:spPr/>
        <p:txBody>
          <a:bodyPr/>
          <a:lstStyle/>
          <a:p>
            <a:r>
              <a:rPr lang="tr-TR" dirty="0"/>
              <a:t>Java %100 OOP midir?</a:t>
            </a:r>
          </a:p>
        </p:txBody>
      </p:sp>
      <p:sp>
        <p:nvSpPr>
          <p:cNvPr id="3" name="İçerik Yer Tutucusu 2">
            <a:extLst>
              <a:ext uri="{FF2B5EF4-FFF2-40B4-BE49-F238E27FC236}">
                <a16:creationId xmlns:a16="http://schemas.microsoft.com/office/drawing/2014/main" id="{C8DCC7DE-BF5F-EABC-8D63-DA2FD13658C7}"/>
              </a:ext>
            </a:extLst>
          </p:cNvPr>
          <p:cNvSpPr>
            <a:spLocks noGrp="1"/>
          </p:cNvSpPr>
          <p:nvPr>
            <p:ph idx="1"/>
          </p:nvPr>
        </p:nvSpPr>
        <p:spPr/>
        <p:txBody>
          <a:bodyPr>
            <a:normAutofit lnSpcReduction="10000"/>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Hayır değildir. Çünkü içerisinde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primitive</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 bulunmaktadır. Bu sebeple değildir. Ayrıca bir programlama dilinin %100 nesne yönelimli olması için sağlaması gereken bir kurallar kümesi vardır. Bunları şu şekilde listeleyebiliriz:</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Encapsulation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 Data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hiding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Kapsülleme</a:t>
            </a:r>
            <a:r>
              <a:rPr lang="tr-TR" sz="1800" dirty="0">
                <a:effectLst/>
                <a:latin typeface="Calibri" panose="020F0502020204030204" pitchFamily="34" charset="0"/>
                <a:ea typeface="Calibri" panose="020F0502020204030204" pitchFamily="34" charset="0"/>
                <a:cs typeface="Times New Roman" panose="02020603050405020304" pitchFamily="18" charset="0"/>
              </a:rPr>
              <a:t>, sarmalama, paketleme / Veri gizleme</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Inheritance</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Kalıtım, miras</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Polymorphism</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Çok çeşitlilik</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Abstraction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Soyutlama</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öntanımlı</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tiplerin nesne olması</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kullanıcı tanımlı tiplerin nesne olması</a:t>
            </a:r>
          </a:p>
          <a:p>
            <a:pPr marL="342900" lvl="0"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işlemlerin nesnelere mesaj gönderilerek gerçekleştirilmesi</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%100 nesne yönelimli olan dillere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Eiffel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Smalltalk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Ruby</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verilebilir.</a:t>
            </a:r>
          </a:p>
          <a:p>
            <a:endParaRPr lang="tr-TR" dirty="0"/>
          </a:p>
        </p:txBody>
      </p:sp>
    </p:spTree>
    <p:extLst>
      <p:ext uri="{BB962C8B-B14F-4D97-AF65-F5344CB8AC3E}">
        <p14:creationId xmlns:p14="http://schemas.microsoft.com/office/powerpoint/2010/main" val="18363225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EB7883-CCF4-5A4A-4383-B6E1FAC682B4}"/>
              </a:ext>
            </a:extLst>
          </p:cNvPr>
          <p:cNvSpPr>
            <a:spLocks noGrp="1"/>
          </p:cNvSpPr>
          <p:nvPr>
            <p:ph type="title"/>
          </p:nvPr>
        </p:nvSpPr>
        <p:spPr/>
        <p:txBody>
          <a:bodyPr/>
          <a:lstStyle/>
          <a:p>
            <a:r>
              <a:rPr lang="tr-TR" dirty="0"/>
              <a:t>Java </a:t>
            </a: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İçerik Yer Tutucusu 2">
            <a:extLst>
              <a:ext uri="{FF2B5EF4-FFF2-40B4-BE49-F238E27FC236}">
                <a16:creationId xmlns:a16="http://schemas.microsoft.com/office/drawing/2014/main" id="{5CB8F44D-B476-ACE5-C88E-E61D33B48765}"/>
              </a:ext>
            </a:extLst>
          </p:cNvPr>
          <p:cNvSpPr>
            <a:spLocks noGrp="1"/>
          </p:cNvSpPr>
          <p:nvPr>
            <p:ph idx="1"/>
          </p:nvPr>
        </p:nvSpPr>
        <p:spPr/>
        <p:txBody>
          <a:bodyPr/>
          <a:lstStyle/>
          <a:p>
            <a:endParaRPr lang="tr-TR" dirty="0"/>
          </a:p>
          <a:p>
            <a:r>
              <a:rPr lang="tr-TR" b="1" dirty="0" err="1"/>
              <a:t>By</a:t>
            </a:r>
            <a:r>
              <a:rPr lang="tr-TR" b="1" dirty="0"/>
              <a:t> </a:t>
            </a:r>
            <a:r>
              <a:rPr lang="tr-TR" b="1" dirty="0" err="1"/>
              <a:t>pass</a:t>
            </a:r>
            <a:r>
              <a:rPr lang="tr-TR" b="1" dirty="0"/>
              <a:t> </a:t>
            </a:r>
            <a:r>
              <a:rPr lang="tr-TR" b="1" dirty="0" err="1"/>
              <a:t>value</a:t>
            </a:r>
            <a:r>
              <a:rPr lang="tr-TR" b="1" dirty="0"/>
              <a:t> kavramı; </a:t>
            </a:r>
            <a:r>
              <a:rPr lang="tr-TR" dirty="0" err="1"/>
              <a:t>metota</a:t>
            </a:r>
            <a:r>
              <a:rPr lang="tr-TR" dirty="0"/>
              <a:t> gönderilen parametre, bellekte başka bir yere kopyalanarak, metot içerisinde kopyalanan parametre üzerinden işlem yapılır.</a:t>
            </a:r>
          </a:p>
          <a:p>
            <a:r>
              <a:rPr lang="tr-TR" b="1" dirty="0" err="1"/>
              <a:t>By</a:t>
            </a:r>
            <a:r>
              <a:rPr lang="tr-TR" b="1" dirty="0"/>
              <a:t> </a:t>
            </a:r>
            <a:r>
              <a:rPr lang="tr-TR" b="1" dirty="0" err="1"/>
              <a:t>pass</a:t>
            </a:r>
            <a:r>
              <a:rPr lang="tr-TR" b="1" dirty="0"/>
              <a:t> </a:t>
            </a:r>
            <a:r>
              <a:rPr lang="tr-TR" b="1" dirty="0" err="1"/>
              <a:t>referances</a:t>
            </a:r>
            <a:r>
              <a:rPr lang="tr-TR" b="1" dirty="0"/>
              <a:t> </a:t>
            </a:r>
            <a:r>
              <a:rPr lang="tr-TR" dirty="0"/>
              <a:t>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a:p>
            <a:endParaRPr lang="tr-TR" dirty="0"/>
          </a:p>
        </p:txBody>
      </p:sp>
    </p:spTree>
    <p:extLst>
      <p:ext uri="{BB962C8B-B14F-4D97-AF65-F5344CB8AC3E}">
        <p14:creationId xmlns:p14="http://schemas.microsoft.com/office/powerpoint/2010/main" val="7809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31E5C3-8417-BFD7-53C1-E01BDCB2E70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C094DCEF-A052-0982-6A46-8B32FFC93419}"/>
              </a:ext>
            </a:extLst>
          </p:cNvPr>
          <p:cNvSpPr>
            <a:spLocks noGrp="1"/>
          </p:cNvSpPr>
          <p:nvPr>
            <p:ph idx="1"/>
          </p:nvPr>
        </p:nvSpPr>
        <p:spPr>
          <a:xfrm>
            <a:off x="838200" y="1825624"/>
            <a:ext cx="10515600" cy="4552597"/>
          </a:xfrm>
        </p:spPr>
        <p:txBody>
          <a:bodyPr>
            <a:normAutofit fontScale="70000" lnSpcReduction="20000"/>
          </a:bodyPr>
          <a:lstStyle/>
          <a:p>
            <a:r>
              <a:rPr lang="tr-TR" dirty="0"/>
              <a:t>1)	Java 7 de gelen </a:t>
            </a:r>
            <a:r>
              <a:rPr lang="tr-TR" dirty="0" err="1"/>
              <a:t>array</a:t>
            </a:r>
            <a:r>
              <a:rPr lang="tr-TR" dirty="0"/>
              <a:t> </a:t>
            </a:r>
            <a:r>
              <a:rPr lang="tr-TR" dirty="0" err="1"/>
              <a:t>lerin</a:t>
            </a:r>
            <a:r>
              <a:rPr lang="tr-TR" dirty="0"/>
              <a:t> </a:t>
            </a:r>
            <a:r>
              <a:rPr lang="tr-TR" dirty="0" err="1"/>
              <a:t>multi</a:t>
            </a:r>
            <a:r>
              <a:rPr lang="tr-TR" dirty="0"/>
              <a:t> </a:t>
            </a:r>
            <a:r>
              <a:rPr lang="tr-TR" dirty="0" err="1"/>
              <a:t>threading</a:t>
            </a:r>
            <a:r>
              <a:rPr lang="tr-TR" dirty="0"/>
              <a:t> çalıştırılabilmeleri, </a:t>
            </a:r>
            <a:r>
              <a:rPr lang="tr-TR" dirty="0" err="1"/>
              <a:t>java</a:t>
            </a:r>
            <a:r>
              <a:rPr lang="tr-TR" dirty="0"/>
              <a:t> </a:t>
            </a:r>
            <a:r>
              <a:rPr lang="tr-TR" dirty="0" err="1"/>
              <a:t>nın</a:t>
            </a:r>
            <a:r>
              <a:rPr lang="tr-TR" dirty="0"/>
              <a:t> çok çekirdekli işlemcilerde çalışmasını anlamlı kılıyordu. Ancak, </a:t>
            </a:r>
            <a:r>
              <a:rPr lang="tr-TR" dirty="0" err="1"/>
              <a:t>java</a:t>
            </a:r>
            <a:r>
              <a:rPr lang="tr-TR" dirty="0"/>
              <a:t> 8 de bu yetenek Collection </a:t>
            </a:r>
            <a:r>
              <a:rPr lang="tr-TR" dirty="0" err="1"/>
              <a:t>lar</a:t>
            </a:r>
            <a:r>
              <a:rPr lang="tr-TR" dirty="0"/>
              <a:t> üzerinde de uygulanabilir hale gelmiştir.(</a:t>
            </a:r>
            <a:r>
              <a:rPr lang="tr-TR" dirty="0" err="1"/>
              <a:t>Bknz</a:t>
            </a:r>
            <a:r>
              <a:rPr lang="tr-TR" dirty="0"/>
              <a:t>. </a:t>
            </a:r>
            <a:r>
              <a:rPr lang="tr-TR" dirty="0" err="1"/>
              <a:t>Stream</a:t>
            </a:r>
            <a:r>
              <a:rPr lang="tr-TR" dirty="0"/>
              <a:t> API </a:t>
            </a:r>
            <a:r>
              <a:rPr lang="tr-TR" dirty="0" err="1"/>
              <a:t>implementation</a:t>
            </a:r>
            <a:r>
              <a:rPr lang="tr-TR" dirty="0"/>
              <a:t>)</a:t>
            </a:r>
          </a:p>
          <a:p>
            <a:r>
              <a:rPr lang="tr-TR" dirty="0"/>
              <a:t>2)	</a:t>
            </a:r>
            <a:r>
              <a:rPr lang="tr-TR" dirty="0" err="1"/>
              <a:t>Garbage</a:t>
            </a:r>
            <a:r>
              <a:rPr lang="tr-TR" dirty="0"/>
              <a:t> </a:t>
            </a:r>
            <a:r>
              <a:rPr lang="tr-TR" dirty="0" err="1"/>
              <a:t>collector</a:t>
            </a:r>
            <a:r>
              <a:rPr lang="tr-TR" dirty="0"/>
              <a:t> ile ilgili olan “</a:t>
            </a:r>
            <a:r>
              <a:rPr lang="tr-TR" dirty="0" err="1"/>
              <a:t>PermGen</a:t>
            </a:r>
            <a:r>
              <a:rPr lang="tr-TR" dirty="0"/>
              <a:t>” </a:t>
            </a:r>
            <a:r>
              <a:rPr lang="tr-TR" dirty="0" err="1"/>
              <a:t>Stack</a:t>
            </a:r>
            <a:r>
              <a:rPr lang="tr-TR" dirty="0"/>
              <a:t>’ ten </a:t>
            </a:r>
            <a:r>
              <a:rPr lang="tr-TR" dirty="0" err="1"/>
              <a:t>Heap</a:t>
            </a:r>
            <a:r>
              <a:rPr lang="tr-TR" dirty="0"/>
              <a:t>’ e taşınmıştır.</a:t>
            </a:r>
          </a:p>
          <a:p>
            <a:endParaRPr lang="tr-TR" dirty="0"/>
          </a:p>
          <a:p>
            <a:r>
              <a:rPr lang="tr-TR" dirty="0"/>
              <a:t>3)	Java 8 öncesinde herhangi bir </a:t>
            </a:r>
            <a:r>
              <a:rPr lang="tr-TR" dirty="0" err="1"/>
              <a:t>Interface</a:t>
            </a:r>
            <a:r>
              <a:rPr lang="tr-TR" dirty="0"/>
              <a:t> sınıfında gövdeli(</a:t>
            </a:r>
            <a:r>
              <a:rPr lang="tr-TR" dirty="0" err="1"/>
              <a:t>implement</a:t>
            </a:r>
            <a:r>
              <a:rPr lang="tr-TR" dirty="0"/>
              <a:t>) </a:t>
            </a:r>
            <a:r>
              <a:rPr lang="tr-TR" dirty="0" err="1"/>
              <a:t>metod</a:t>
            </a:r>
            <a:r>
              <a:rPr lang="tr-TR" dirty="0"/>
              <a:t> yazmak mümkün değildi. Java 8 ile gelen </a:t>
            </a:r>
            <a:r>
              <a:rPr lang="tr-TR" dirty="0" err="1"/>
              <a:t>default</a:t>
            </a:r>
            <a:r>
              <a:rPr lang="tr-TR" dirty="0"/>
              <a:t> </a:t>
            </a:r>
            <a:r>
              <a:rPr lang="tr-TR" dirty="0" err="1"/>
              <a:t>keyword</a:t>
            </a:r>
            <a:r>
              <a:rPr lang="tr-TR" dirty="0"/>
              <a:t> ü ile artık </a:t>
            </a:r>
            <a:r>
              <a:rPr lang="tr-TR" dirty="0" err="1"/>
              <a:t>Interface</a:t>
            </a:r>
            <a:r>
              <a:rPr lang="tr-TR" dirty="0"/>
              <a:t> sınıflarda gövdeli metot yazmak mümkün. Spring Data API sinde, bu yenilik kullanılarak ORM yeteneklerinin daha da güzelleştiğini gözlemlemekteyiz.</a:t>
            </a:r>
          </a:p>
          <a:p>
            <a:r>
              <a:rPr lang="tr-TR" dirty="0"/>
              <a:t>4)	</a:t>
            </a:r>
            <a:r>
              <a:rPr lang="tr-TR" dirty="0" err="1"/>
              <a:t>Lambda</a:t>
            </a:r>
            <a:r>
              <a:rPr lang="tr-TR" dirty="0"/>
              <a:t> ifadelerini uygulayabilmek için, </a:t>
            </a:r>
            <a:r>
              <a:rPr lang="tr-TR" b="1" dirty="0" err="1"/>
              <a:t>functional</a:t>
            </a:r>
            <a:r>
              <a:rPr lang="tr-TR" b="1" dirty="0"/>
              <a:t> </a:t>
            </a:r>
            <a:r>
              <a:rPr lang="tr-TR" b="1" dirty="0" err="1"/>
              <a:t>interface</a:t>
            </a:r>
            <a:r>
              <a:rPr lang="tr-TR" b="1" dirty="0"/>
              <a:t> </a:t>
            </a:r>
            <a:r>
              <a:rPr lang="tr-TR" dirty="0" err="1"/>
              <a:t>ler</a:t>
            </a:r>
            <a:r>
              <a:rPr lang="tr-TR" dirty="0"/>
              <a:t> geldi. İçerisinde, tek bir </a:t>
            </a:r>
            <a:r>
              <a:rPr lang="tr-TR" dirty="0" err="1"/>
              <a:t>abstract</a:t>
            </a:r>
            <a:r>
              <a:rPr lang="tr-TR" dirty="0"/>
              <a:t> </a:t>
            </a:r>
            <a:r>
              <a:rPr lang="tr-TR" dirty="0" err="1"/>
              <a:t>methodu</a:t>
            </a:r>
            <a:r>
              <a:rPr lang="tr-TR" dirty="0"/>
              <a:t> olan ve birden fazla </a:t>
            </a:r>
            <a:r>
              <a:rPr lang="tr-TR" dirty="0" err="1"/>
              <a:t>static</a:t>
            </a:r>
            <a:r>
              <a:rPr lang="tr-TR" dirty="0"/>
              <a:t> ve </a:t>
            </a:r>
            <a:r>
              <a:rPr lang="tr-TR" dirty="0" err="1"/>
              <a:t>default</a:t>
            </a:r>
            <a:r>
              <a:rPr lang="tr-TR" dirty="0"/>
              <a:t> </a:t>
            </a:r>
            <a:r>
              <a:rPr lang="tr-TR" dirty="0" err="1"/>
              <a:t>metodlar</a:t>
            </a:r>
            <a:r>
              <a:rPr lang="tr-TR" dirty="0"/>
              <a:t> barındırabilen </a:t>
            </a:r>
            <a:r>
              <a:rPr lang="tr-TR" dirty="0" err="1"/>
              <a:t>interface</a:t>
            </a:r>
            <a:r>
              <a:rPr lang="tr-TR" dirty="0"/>
              <a:t> </a:t>
            </a:r>
            <a:r>
              <a:rPr lang="tr-TR" dirty="0" err="1"/>
              <a:t>lere</a:t>
            </a:r>
            <a:r>
              <a:rPr lang="tr-TR" dirty="0"/>
              <a:t> </a:t>
            </a:r>
            <a:r>
              <a:rPr lang="tr-TR" dirty="0" err="1"/>
              <a:t>functional</a:t>
            </a:r>
            <a:r>
              <a:rPr lang="tr-TR" dirty="0"/>
              <a:t> </a:t>
            </a:r>
            <a:r>
              <a:rPr lang="tr-TR" dirty="0" err="1"/>
              <a:t>interface</a:t>
            </a:r>
            <a:r>
              <a:rPr lang="tr-TR" dirty="0"/>
              <a:t> denir.</a:t>
            </a:r>
          </a:p>
          <a:p>
            <a:endParaRPr lang="tr-TR" dirty="0"/>
          </a:p>
          <a:p>
            <a:r>
              <a:rPr lang="tr-TR" dirty="0"/>
              <a:t>5)	</a:t>
            </a:r>
            <a:r>
              <a:rPr lang="tr-TR" b="1" dirty="0"/>
              <a:t>Lamda </a:t>
            </a:r>
            <a:r>
              <a:rPr lang="tr-TR" b="1" dirty="0" err="1"/>
              <a:t>expression</a:t>
            </a:r>
            <a:r>
              <a:rPr lang="tr-TR" dirty="0"/>
              <a:t> </a:t>
            </a:r>
            <a:r>
              <a:rPr lang="tr-TR" dirty="0" err="1"/>
              <a:t>lar</a:t>
            </a:r>
            <a:r>
              <a:rPr lang="tr-TR" dirty="0"/>
              <a:t> geldi. </a:t>
            </a:r>
            <a:r>
              <a:rPr lang="tr-TR" dirty="0" err="1"/>
              <a:t>Lambda</a:t>
            </a:r>
            <a:r>
              <a:rPr lang="tr-TR" dirty="0"/>
              <a:t> ifadeleri, kısaca kendi başlarına tanımlanabilen herhangi bir </a:t>
            </a:r>
            <a:r>
              <a:rPr lang="tr-TR" dirty="0" err="1"/>
              <a:t>classa</a:t>
            </a:r>
            <a:r>
              <a:rPr lang="tr-TR" dirty="0"/>
              <a:t> ait olmadan iş yapabilen metotlardır.</a:t>
            </a:r>
          </a:p>
          <a:p>
            <a:pPr lvl="3"/>
            <a:r>
              <a:rPr lang="tr-TR" sz="2900" dirty="0"/>
              <a:t>(</a:t>
            </a:r>
            <a:r>
              <a:rPr lang="tr-TR" sz="2900" dirty="0" err="1"/>
              <a:t>argument-list</a:t>
            </a:r>
            <a:r>
              <a:rPr lang="tr-TR" sz="2900" dirty="0"/>
              <a:t>) -&gt; {body} şeklinde kullanılır.</a:t>
            </a:r>
          </a:p>
          <a:p>
            <a:endParaRPr lang="tr-TR" dirty="0"/>
          </a:p>
          <a:p>
            <a:endParaRPr lang="tr-TR" dirty="0"/>
          </a:p>
        </p:txBody>
      </p:sp>
    </p:spTree>
    <p:extLst>
      <p:ext uri="{BB962C8B-B14F-4D97-AF65-F5344CB8AC3E}">
        <p14:creationId xmlns:p14="http://schemas.microsoft.com/office/powerpoint/2010/main" val="38843562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19EAD-D427-D194-BCE4-4828FD74CB8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29398377-BD73-2180-2E72-01F537E1DF68}"/>
              </a:ext>
            </a:extLst>
          </p:cNvPr>
          <p:cNvSpPr>
            <a:spLocks noGrp="1"/>
          </p:cNvSpPr>
          <p:nvPr>
            <p:ph idx="1"/>
          </p:nvPr>
        </p:nvSpPr>
        <p:spPr>
          <a:xfrm>
            <a:off x="838200" y="1422400"/>
            <a:ext cx="10515600" cy="4754563"/>
          </a:xfrm>
        </p:spPr>
        <p:txBody>
          <a:bodyPr>
            <a:normAutofit fontScale="62500" lnSpcReduction="20000"/>
          </a:bodyPr>
          <a:lstStyle/>
          <a:p>
            <a:r>
              <a:rPr lang="tr-TR" dirty="0"/>
              <a:t>6)	</a:t>
            </a:r>
            <a:r>
              <a:rPr lang="tr-TR" dirty="0" err="1"/>
              <a:t>Imperative</a:t>
            </a:r>
            <a:r>
              <a:rPr lang="tr-TR" dirty="0"/>
              <a:t> </a:t>
            </a:r>
            <a:r>
              <a:rPr lang="tr-TR" dirty="0" err="1"/>
              <a:t>programming</a:t>
            </a:r>
            <a:r>
              <a:rPr lang="tr-TR" dirty="0"/>
              <a:t> den , </a:t>
            </a:r>
            <a:r>
              <a:rPr lang="tr-TR" dirty="0" err="1"/>
              <a:t>functional</a:t>
            </a:r>
            <a:r>
              <a:rPr lang="tr-TR" dirty="0"/>
              <a:t> </a:t>
            </a:r>
            <a:r>
              <a:rPr lang="tr-TR" dirty="0" err="1"/>
              <a:t>programming</a:t>
            </a:r>
            <a:r>
              <a:rPr lang="tr-TR" dirty="0"/>
              <a:t> e geçildiğini gözlemliyoruz. </a:t>
            </a:r>
            <a:r>
              <a:rPr lang="tr-TR" dirty="0" err="1"/>
              <a:t>Functional</a:t>
            </a:r>
            <a:r>
              <a:rPr lang="tr-TR" dirty="0"/>
              <a:t> </a:t>
            </a:r>
            <a:r>
              <a:rPr lang="tr-TR" dirty="0" err="1"/>
              <a:t>programming</a:t>
            </a:r>
            <a:r>
              <a:rPr lang="tr-TR" dirty="0"/>
              <a:t> örneği olarak; “bana filtrelenmiş listeyi getir”, </a:t>
            </a:r>
            <a:r>
              <a:rPr lang="tr-TR" dirty="0" err="1"/>
              <a:t>imperative</a:t>
            </a:r>
            <a:r>
              <a:rPr lang="tr-TR" dirty="0"/>
              <a:t> ise ; “filtrelenmiş yeni liste nesnesi oluştur, liste içerisinde dön, her liste elemanının içeriği filtreye uygunsa yeni liste elemanına ekle, son eklenmiş listeyi getir, …” şeklinde örnek verilebilir.</a:t>
            </a:r>
          </a:p>
          <a:p>
            <a:endParaRPr lang="tr-TR" dirty="0"/>
          </a:p>
          <a:p>
            <a:r>
              <a:rPr lang="tr-TR" dirty="0"/>
              <a:t>7)	</a:t>
            </a:r>
            <a:r>
              <a:rPr lang="tr-TR" b="1" dirty="0" err="1"/>
              <a:t>Methodlar</a:t>
            </a:r>
            <a:r>
              <a:rPr lang="tr-TR" dirty="0"/>
              <a:t> “</a:t>
            </a:r>
            <a:r>
              <a:rPr lang="tr-TR" b="1" dirty="0"/>
              <a:t>::</a:t>
            </a:r>
            <a:r>
              <a:rPr lang="tr-TR" dirty="0"/>
              <a:t>” söz dizimi ile referans verilebilmektedir. </a:t>
            </a:r>
            <a:r>
              <a:rPr lang="tr-TR" dirty="0" err="1"/>
              <a:t>Static</a:t>
            </a:r>
            <a:r>
              <a:rPr lang="tr-TR" dirty="0"/>
              <a:t> </a:t>
            </a:r>
            <a:r>
              <a:rPr lang="tr-TR" dirty="0" err="1"/>
              <a:t>methodlar</a:t>
            </a:r>
            <a:r>
              <a:rPr lang="tr-TR" dirty="0"/>
              <a:t> </a:t>
            </a:r>
            <a:r>
              <a:rPr lang="tr-TR" dirty="0" err="1"/>
              <a:t>class</a:t>
            </a:r>
            <a:r>
              <a:rPr lang="tr-TR" dirty="0"/>
              <a:t> name ile, </a:t>
            </a:r>
            <a:r>
              <a:rPr lang="tr-TR" dirty="0" err="1"/>
              <a:t>static</a:t>
            </a:r>
            <a:r>
              <a:rPr lang="tr-TR" dirty="0"/>
              <a:t> olmayan </a:t>
            </a:r>
            <a:r>
              <a:rPr lang="tr-TR" dirty="0" err="1"/>
              <a:t>methodlar</a:t>
            </a:r>
            <a:r>
              <a:rPr lang="tr-TR" dirty="0"/>
              <a:t> ise </a:t>
            </a:r>
            <a:r>
              <a:rPr lang="tr-TR" dirty="0" err="1"/>
              <a:t>instance</a:t>
            </a:r>
            <a:r>
              <a:rPr lang="tr-TR" dirty="0"/>
              <a:t> objeleri ile referans verilebilmektedir.</a:t>
            </a:r>
          </a:p>
          <a:p>
            <a:r>
              <a:rPr lang="tr-TR" dirty="0"/>
              <a:t>Örnek;</a:t>
            </a:r>
          </a:p>
          <a:p>
            <a:r>
              <a:rPr lang="tr-TR" dirty="0" err="1"/>
              <a:t>testList.forEach</a:t>
            </a:r>
            <a:r>
              <a:rPr lang="tr-TR" dirty="0"/>
              <a:t>(</a:t>
            </a:r>
            <a:r>
              <a:rPr lang="tr-TR" dirty="0" err="1"/>
              <a:t>TestClass</a:t>
            </a:r>
            <a:r>
              <a:rPr lang="tr-TR" dirty="0"/>
              <a:t>::</a:t>
            </a:r>
            <a:r>
              <a:rPr lang="tr-TR" dirty="0" err="1"/>
              <a:t>staticMetod</a:t>
            </a:r>
            <a:r>
              <a:rPr lang="tr-TR" dirty="0"/>
              <a:t>);</a:t>
            </a:r>
          </a:p>
          <a:p>
            <a:r>
              <a:rPr lang="tr-TR" dirty="0" err="1"/>
              <a:t>TestClass</a:t>
            </a:r>
            <a:r>
              <a:rPr lang="tr-TR" dirty="0"/>
              <a:t> </a:t>
            </a:r>
            <a:r>
              <a:rPr lang="tr-TR" dirty="0" err="1"/>
              <a:t>testClass</a:t>
            </a:r>
            <a:r>
              <a:rPr lang="tr-TR" dirty="0"/>
              <a:t>=</a:t>
            </a:r>
            <a:r>
              <a:rPr lang="tr-TR" dirty="0" err="1"/>
              <a:t>new</a:t>
            </a:r>
            <a:r>
              <a:rPr lang="tr-TR" dirty="0"/>
              <a:t> </a:t>
            </a:r>
            <a:r>
              <a:rPr lang="tr-TR" dirty="0" err="1"/>
              <a:t>TestClass</a:t>
            </a:r>
            <a:r>
              <a:rPr lang="tr-TR" dirty="0"/>
              <a:t>();</a:t>
            </a:r>
          </a:p>
          <a:p>
            <a:r>
              <a:rPr lang="tr-TR" dirty="0" err="1"/>
              <a:t>testList.forEach</a:t>
            </a:r>
            <a:r>
              <a:rPr lang="tr-TR" dirty="0"/>
              <a:t>(</a:t>
            </a:r>
            <a:r>
              <a:rPr lang="tr-TR" dirty="0" err="1"/>
              <a:t>testClass</a:t>
            </a:r>
            <a:r>
              <a:rPr lang="tr-TR" dirty="0"/>
              <a:t>::</a:t>
            </a:r>
            <a:r>
              <a:rPr lang="tr-TR" dirty="0" err="1"/>
              <a:t>nonStaticMetod</a:t>
            </a:r>
            <a:r>
              <a:rPr lang="tr-TR" dirty="0"/>
              <a:t>);</a:t>
            </a:r>
          </a:p>
          <a:p>
            <a:endParaRPr lang="tr-TR" dirty="0"/>
          </a:p>
          <a:p>
            <a:r>
              <a:rPr lang="tr-TR" dirty="0"/>
              <a:t>8)	</a:t>
            </a:r>
            <a:r>
              <a:rPr lang="tr-TR" dirty="0" err="1"/>
              <a:t>Javascript</a:t>
            </a:r>
            <a:r>
              <a:rPr lang="tr-TR" dirty="0"/>
              <a:t> kodlarının çok hızlı çalışmasını sağlayan, </a:t>
            </a:r>
            <a:r>
              <a:rPr lang="tr-TR" b="1" dirty="0" err="1"/>
              <a:t>Nashorn</a:t>
            </a:r>
            <a:r>
              <a:rPr lang="tr-TR" b="1" dirty="0"/>
              <a:t> </a:t>
            </a:r>
            <a:r>
              <a:rPr lang="tr-TR" b="1" dirty="0" err="1"/>
              <a:t>javascript</a:t>
            </a:r>
            <a:r>
              <a:rPr lang="tr-TR" b="1" dirty="0"/>
              <a:t> engine </a:t>
            </a:r>
            <a:r>
              <a:rPr lang="tr-TR" dirty="0"/>
              <a:t>geldi.</a:t>
            </a:r>
          </a:p>
          <a:p>
            <a:r>
              <a:rPr lang="tr-TR" dirty="0"/>
              <a:t>9)	</a:t>
            </a:r>
            <a:r>
              <a:rPr lang="tr-TR" dirty="0" err="1"/>
              <a:t>AtomicLong</a:t>
            </a:r>
            <a:r>
              <a:rPr lang="tr-TR" dirty="0"/>
              <a:t> dan daha yüksek başarımlı sayaç işlemlerinin yapıldığı </a:t>
            </a:r>
            <a:r>
              <a:rPr lang="tr-TR" dirty="0" err="1"/>
              <a:t>LongAdder</a:t>
            </a:r>
            <a:r>
              <a:rPr lang="tr-TR" dirty="0"/>
              <a:t> objesi geldi. </a:t>
            </a:r>
            <a:r>
              <a:rPr lang="tr-TR" dirty="0" err="1"/>
              <a:t>AtomicLong</a:t>
            </a:r>
            <a:r>
              <a:rPr lang="tr-TR" dirty="0"/>
              <a:t> a </a:t>
            </a:r>
            <a:r>
              <a:rPr lang="tr-TR" dirty="0" err="1"/>
              <a:t>gore</a:t>
            </a:r>
            <a:r>
              <a:rPr lang="tr-TR" dirty="0"/>
              <a:t> daha fazla bellek kullanmaktadır.</a:t>
            </a:r>
          </a:p>
          <a:p>
            <a:r>
              <a:rPr lang="tr-TR" dirty="0"/>
              <a:t>10)	Nesnelerin </a:t>
            </a:r>
            <a:r>
              <a:rPr lang="tr-TR" b="1" dirty="0" err="1"/>
              <a:t>NullCheck</a:t>
            </a:r>
            <a:r>
              <a:rPr lang="tr-TR" dirty="0"/>
              <a:t> işlemleri için “</a:t>
            </a:r>
            <a:r>
              <a:rPr lang="tr-TR" b="1" dirty="0" err="1"/>
              <a:t>Optional</a:t>
            </a:r>
            <a:r>
              <a:rPr lang="tr-TR" dirty="0"/>
              <a:t>” isimli özel bir </a:t>
            </a:r>
            <a:r>
              <a:rPr lang="tr-TR" b="1" dirty="0" err="1"/>
              <a:t>utilityclass</a:t>
            </a:r>
            <a:r>
              <a:rPr lang="tr-TR" dirty="0"/>
              <a:t> geldi.</a:t>
            </a:r>
          </a:p>
          <a:p>
            <a:endParaRPr lang="tr-TR" dirty="0"/>
          </a:p>
        </p:txBody>
      </p:sp>
    </p:spTree>
    <p:extLst>
      <p:ext uri="{BB962C8B-B14F-4D97-AF65-F5344CB8AC3E}">
        <p14:creationId xmlns:p14="http://schemas.microsoft.com/office/powerpoint/2010/main" val="19251105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BE60FB-DE0A-193C-9823-FF84E56A7B47}"/>
              </a:ext>
            </a:extLst>
          </p:cNvPr>
          <p:cNvSpPr>
            <a:spLocks noGrp="1"/>
          </p:cNvSpPr>
          <p:nvPr>
            <p:ph type="title"/>
          </p:nvPr>
        </p:nvSpPr>
        <p:spPr/>
        <p:txBody>
          <a:bodyPr/>
          <a:lstStyle/>
          <a:p>
            <a:r>
              <a:rPr lang="tr-TR" dirty="0" err="1"/>
              <a:t>Primitive</a:t>
            </a:r>
            <a:r>
              <a:rPr lang="tr-TR" dirty="0"/>
              <a:t> </a:t>
            </a:r>
            <a:r>
              <a:rPr lang="tr-TR" dirty="0" err="1"/>
              <a:t>types</a:t>
            </a:r>
            <a:r>
              <a:rPr lang="tr-TR" dirty="0"/>
              <a:t> ile </a:t>
            </a:r>
            <a:r>
              <a:rPr lang="tr-TR" dirty="0" err="1"/>
              <a:t>Wrapper</a:t>
            </a:r>
            <a:r>
              <a:rPr lang="tr-TR" dirty="0"/>
              <a:t> </a:t>
            </a:r>
            <a:r>
              <a:rPr lang="tr-TR" dirty="0" err="1"/>
              <a:t>class</a:t>
            </a:r>
            <a:r>
              <a:rPr lang="tr-TR" dirty="0"/>
              <a:t> arasındaki farklar ?</a:t>
            </a:r>
          </a:p>
        </p:txBody>
      </p:sp>
      <p:sp>
        <p:nvSpPr>
          <p:cNvPr id="3" name="İçerik Yer Tutucusu 2">
            <a:extLst>
              <a:ext uri="{FF2B5EF4-FFF2-40B4-BE49-F238E27FC236}">
                <a16:creationId xmlns:a16="http://schemas.microsoft.com/office/drawing/2014/main" id="{C8EBC695-CF98-C525-B52E-012114987B06}"/>
              </a:ext>
            </a:extLst>
          </p:cNvPr>
          <p:cNvSpPr>
            <a:spLocks noGrp="1"/>
          </p:cNvSpPr>
          <p:nvPr>
            <p:ph idx="1"/>
          </p:nvPr>
        </p:nvSpPr>
        <p:spPr/>
        <p:txBody>
          <a:bodyPr/>
          <a:lstStyle/>
          <a:p>
            <a:r>
              <a:rPr lang="tr-TR" sz="2400" dirty="0" err="1"/>
              <a:t>wrapper</a:t>
            </a:r>
            <a:r>
              <a:rPr lang="tr-TR" sz="2400" dirty="0"/>
              <a:t> sınıfı, </a:t>
            </a:r>
            <a:r>
              <a:rPr lang="tr-TR" sz="2400" dirty="0" err="1"/>
              <a:t>primitive</a:t>
            </a:r>
            <a:r>
              <a:rPr lang="tr-TR" sz="2400" dirty="0"/>
              <a:t> bir türü  nesneye veya nesneyi, </a:t>
            </a:r>
            <a:r>
              <a:rPr lang="tr-TR" sz="2400" dirty="0" err="1"/>
              <a:t>privitive</a:t>
            </a:r>
            <a:r>
              <a:rPr lang="tr-TR" sz="2400" dirty="0"/>
              <a:t> dönüştürmek için kullanılır; </a:t>
            </a:r>
            <a:r>
              <a:rPr lang="tr-TR" sz="2400" dirty="0" err="1"/>
              <a:t>primitive</a:t>
            </a:r>
            <a:r>
              <a:rPr lang="tr-TR" sz="2400" dirty="0"/>
              <a:t> bir tür ise Java programlama dili tarafından sağlanan önceden tanımlanmış bir veri türüdür.</a:t>
            </a:r>
          </a:p>
          <a:p>
            <a:endParaRPr lang="tr-TR" dirty="0"/>
          </a:p>
          <a:p>
            <a:endParaRPr lang="tr-TR" dirty="0"/>
          </a:p>
        </p:txBody>
      </p:sp>
      <p:graphicFrame>
        <p:nvGraphicFramePr>
          <p:cNvPr id="4" name="Tablo 4">
            <a:extLst>
              <a:ext uri="{FF2B5EF4-FFF2-40B4-BE49-F238E27FC236}">
                <a16:creationId xmlns:a16="http://schemas.microsoft.com/office/drawing/2014/main" id="{01158F30-4516-630A-E33E-AE18DC75B965}"/>
              </a:ext>
            </a:extLst>
          </p:cNvPr>
          <p:cNvGraphicFramePr>
            <a:graphicFrameLocks noGrp="1"/>
          </p:cNvGraphicFramePr>
          <p:nvPr>
            <p:extLst>
              <p:ext uri="{D42A27DB-BD31-4B8C-83A1-F6EECF244321}">
                <p14:modId xmlns:p14="http://schemas.microsoft.com/office/powerpoint/2010/main" val="2920374418"/>
              </p:ext>
            </p:extLst>
          </p:nvPr>
        </p:nvGraphicFramePr>
        <p:xfrm>
          <a:off x="2032000" y="3429000"/>
          <a:ext cx="8128000" cy="189283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1185384317"/>
                    </a:ext>
                  </a:extLst>
                </a:gridCol>
                <a:gridCol w="4064000">
                  <a:extLst>
                    <a:ext uri="{9D8B030D-6E8A-4147-A177-3AD203B41FA5}">
                      <a16:colId xmlns:a16="http://schemas.microsoft.com/office/drawing/2014/main" val="4068753858"/>
                    </a:ext>
                  </a:extLst>
                </a:gridCol>
              </a:tblGrid>
              <a:tr h="378566">
                <a:tc>
                  <a:txBody>
                    <a:bodyPr/>
                    <a:lstStyle/>
                    <a:p>
                      <a:pPr algn="ctr"/>
                      <a:r>
                        <a:rPr lang="tr-TR" dirty="0" err="1"/>
                        <a:t>Primitive</a:t>
                      </a:r>
                      <a:r>
                        <a:rPr lang="tr-TR" dirty="0"/>
                        <a:t> Tipler</a:t>
                      </a:r>
                    </a:p>
                  </a:txBody>
                  <a:tcPr/>
                </a:tc>
                <a:tc>
                  <a:txBody>
                    <a:bodyPr/>
                    <a:lstStyle/>
                    <a:p>
                      <a:pPr algn="ctr"/>
                      <a:r>
                        <a:rPr lang="tr-TR" dirty="0" err="1"/>
                        <a:t>Wrapper</a:t>
                      </a:r>
                      <a:r>
                        <a:rPr lang="tr-TR" dirty="0"/>
                        <a:t> Class</a:t>
                      </a:r>
                    </a:p>
                  </a:txBody>
                  <a:tcPr/>
                </a:tc>
                <a:extLst>
                  <a:ext uri="{0D108BD9-81ED-4DB2-BD59-A6C34878D82A}">
                    <a16:rowId xmlns:a16="http://schemas.microsoft.com/office/drawing/2014/main" val="1883914722"/>
                  </a:ext>
                </a:extLst>
              </a:tr>
              <a:tr h="378566">
                <a:tc>
                  <a:txBody>
                    <a:bodyPr/>
                    <a:lstStyle/>
                    <a:p>
                      <a:r>
                        <a:rPr lang="tr-TR" dirty="0"/>
                        <a:t>Bellekte daha az yer kaplar</a:t>
                      </a:r>
                    </a:p>
                  </a:txBody>
                  <a:tcPr/>
                </a:tc>
                <a:tc>
                  <a:txBody>
                    <a:bodyPr/>
                    <a:lstStyle/>
                    <a:p>
                      <a:r>
                        <a:rPr lang="tr-TR" dirty="0"/>
                        <a:t>Bellekte çok yer kaplar</a:t>
                      </a:r>
                    </a:p>
                  </a:txBody>
                  <a:tcPr/>
                </a:tc>
                <a:extLst>
                  <a:ext uri="{0D108BD9-81ED-4DB2-BD59-A6C34878D82A}">
                    <a16:rowId xmlns:a16="http://schemas.microsoft.com/office/drawing/2014/main" val="2974228685"/>
                  </a:ext>
                </a:extLst>
              </a:tr>
              <a:tr h="378566">
                <a:tc>
                  <a:txBody>
                    <a:bodyPr/>
                    <a:lstStyle/>
                    <a:p>
                      <a:r>
                        <a:rPr lang="tr-TR" dirty="0" err="1"/>
                        <a:t>Null</a:t>
                      </a:r>
                      <a:r>
                        <a:rPr lang="tr-TR" dirty="0"/>
                        <a:t> değerine izin verilmez</a:t>
                      </a:r>
                    </a:p>
                  </a:txBody>
                  <a:tcPr/>
                </a:tc>
                <a:tc>
                  <a:txBody>
                    <a:bodyPr/>
                    <a:lstStyle/>
                    <a:p>
                      <a:r>
                        <a:rPr lang="tr-TR" dirty="0" err="1"/>
                        <a:t>Null</a:t>
                      </a:r>
                      <a:r>
                        <a:rPr lang="tr-TR" dirty="0"/>
                        <a:t> değerine izin </a:t>
                      </a:r>
                      <a:r>
                        <a:rPr lang="tr-TR" dirty="0" err="1"/>
                        <a:t>verlir</a:t>
                      </a:r>
                      <a:endParaRPr lang="tr-TR" dirty="0"/>
                    </a:p>
                  </a:txBody>
                  <a:tcPr/>
                </a:tc>
                <a:extLst>
                  <a:ext uri="{0D108BD9-81ED-4DB2-BD59-A6C34878D82A}">
                    <a16:rowId xmlns:a16="http://schemas.microsoft.com/office/drawing/2014/main" val="1035681148"/>
                  </a:ext>
                </a:extLst>
              </a:tr>
              <a:tr h="378566">
                <a:tc>
                  <a:txBody>
                    <a:bodyPr/>
                    <a:lstStyle/>
                    <a:p>
                      <a:r>
                        <a:rPr lang="tr-TR" dirty="0" err="1"/>
                        <a:t>New’lenmesine</a:t>
                      </a:r>
                      <a:r>
                        <a:rPr lang="tr-TR" dirty="0"/>
                        <a:t> gerek yoktur</a:t>
                      </a:r>
                    </a:p>
                  </a:txBody>
                  <a:tcPr/>
                </a:tc>
                <a:tc>
                  <a:txBody>
                    <a:bodyPr/>
                    <a:lstStyle/>
                    <a:p>
                      <a:r>
                        <a:rPr lang="tr-TR" dirty="0"/>
                        <a:t>Kullanırken </a:t>
                      </a:r>
                      <a:r>
                        <a:rPr lang="tr-TR" dirty="0" err="1"/>
                        <a:t>new’lenmesi</a:t>
                      </a:r>
                      <a:r>
                        <a:rPr lang="tr-TR" dirty="0"/>
                        <a:t> zorunludur.</a:t>
                      </a:r>
                    </a:p>
                  </a:txBody>
                  <a:tcPr/>
                </a:tc>
                <a:extLst>
                  <a:ext uri="{0D108BD9-81ED-4DB2-BD59-A6C34878D82A}">
                    <a16:rowId xmlns:a16="http://schemas.microsoft.com/office/drawing/2014/main" val="2883947286"/>
                  </a:ext>
                </a:extLst>
              </a:tr>
              <a:tr h="378566">
                <a:tc>
                  <a:txBody>
                    <a:bodyPr/>
                    <a:lstStyle/>
                    <a:p>
                      <a:r>
                        <a:rPr lang="tr-TR" dirty="0"/>
                        <a:t>Koleksiyonlarda kullanılamaz</a:t>
                      </a:r>
                    </a:p>
                  </a:txBody>
                  <a:tcPr/>
                </a:tc>
                <a:tc>
                  <a:txBody>
                    <a:bodyPr/>
                    <a:lstStyle/>
                    <a:p>
                      <a:r>
                        <a:rPr lang="tr-TR" dirty="0" err="1"/>
                        <a:t>ArrayList</a:t>
                      </a:r>
                      <a:r>
                        <a:rPr lang="tr-TR" dirty="0"/>
                        <a:t> gibi koleksiyonlarda kullanılabilir</a:t>
                      </a:r>
                    </a:p>
                  </a:txBody>
                  <a:tcPr/>
                </a:tc>
                <a:extLst>
                  <a:ext uri="{0D108BD9-81ED-4DB2-BD59-A6C34878D82A}">
                    <a16:rowId xmlns:a16="http://schemas.microsoft.com/office/drawing/2014/main" val="4148548496"/>
                  </a:ext>
                </a:extLst>
              </a:tr>
            </a:tbl>
          </a:graphicData>
        </a:graphic>
      </p:graphicFrame>
    </p:spTree>
    <p:extLst>
      <p:ext uri="{BB962C8B-B14F-4D97-AF65-F5344CB8AC3E}">
        <p14:creationId xmlns:p14="http://schemas.microsoft.com/office/powerpoint/2010/main" val="29502970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0F8FEF-A1A5-0F96-7E1A-6FBD3C12E9C5}"/>
              </a:ext>
            </a:extLst>
          </p:cNvPr>
          <p:cNvSpPr>
            <a:spLocks noGrp="1"/>
          </p:cNvSpPr>
          <p:nvPr>
            <p:ph type="title"/>
          </p:nvPr>
        </p:nvSpPr>
        <p:spPr>
          <a:xfrm>
            <a:off x="838200" y="365125"/>
            <a:ext cx="10515600" cy="933097"/>
          </a:xfrm>
        </p:spPr>
        <p:txBody>
          <a:bodyPr>
            <a:normAutofit fontScale="90000"/>
          </a:bodyPr>
          <a:lstStyle/>
          <a:p>
            <a:r>
              <a:rPr lang="en-US" dirty="0"/>
              <a:t>Stack memory heap memory </a:t>
            </a:r>
            <a:r>
              <a:rPr lang="en-US" dirty="0" err="1"/>
              <a:t>nedir</a:t>
            </a:r>
            <a:r>
              <a:rPr lang="en-US" dirty="0"/>
              <a:t> ? </a:t>
            </a:r>
            <a:r>
              <a:rPr lang="tr-TR" dirty="0"/>
              <a:t>A</a:t>
            </a:r>
            <a:r>
              <a:rPr lang="en-US" dirty="0" err="1"/>
              <a:t>ralarındaki</a:t>
            </a:r>
            <a:r>
              <a:rPr lang="en-US" dirty="0"/>
              <a:t> </a:t>
            </a:r>
            <a:r>
              <a:rPr lang="en-US" dirty="0" err="1"/>
              <a:t>farklar</a:t>
            </a:r>
            <a:endParaRPr lang="tr-TR" dirty="0"/>
          </a:p>
        </p:txBody>
      </p:sp>
      <p:sp>
        <p:nvSpPr>
          <p:cNvPr id="3" name="İçerik Yer Tutucusu 2">
            <a:extLst>
              <a:ext uri="{FF2B5EF4-FFF2-40B4-BE49-F238E27FC236}">
                <a16:creationId xmlns:a16="http://schemas.microsoft.com/office/drawing/2014/main" id="{C958E6F4-EEA9-4655-0E03-B65C38431838}"/>
              </a:ext>
            </a:extLst>
          </p:cNvPr>
          <p:cNvSpPr>
            <a:spLocks noGrp="1"/>
          </p:cNvSpPr>
          <p:nvPr>
            <p:ph idx="1"/>
          </p:nvPr>
        </p:nvSpPr>
        <p:spPr>
          <a:xfrm>
            <a:off x="838200" y="1298222"/>
            <a:ext cx="10515600" cy="4878741"/>
          </a:xfrm>
        </p:spPr>
        <p:txBody>
          <a:bodyPr/>
          <a:lstStyle/>
          <a:p>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RAM’de</a:t>
            </a:r>
            <a:r>
              <a:rPr lang="tr-TR" sz="1800" dirty="0">
                <a:effectLst/>
                <a:latin typeface="Calibri" panose="020F0502020204030204" pitchFamily="34" charset="0"/>
                <a:ea typeface="Calibri" panose="020F0502020204030204" pitchFamily="34" charset="0"/>
                <a:cs typeface="Times New Roman" panose="02020603050405020304" pitchFamily="18" charset="0"/>
              </a:rPr>
              <a:t>) bulunan mantıksal yapılardır.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Değer tip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value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a:effectLst/>
                <a:latin typeface="Calibri" panose="020F0502020204030204" pitchFamily="34" charset="0"/>
                <a:ea typeface="Calibri" panose="020F0502020204030204" pitchFamily="34" charset="0"/>
                <a:cs typeface="Times New Roman" panose="02020603050405020304" pitchFamily="18" charset="0"/>
              </a:rPr>
              <a:t> dediğimiz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short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long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decimal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double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float</a:t>
            </a:r>
            <a:r>
              <a:rPr lang="tr-TR" sz="1800" dirty="0">
                <a:effectLst/>
                <a:latin typeface="Calibri" panose="020F0502020204030204" pitchFamily="34" charset="0"/>
                <a:ea typeface="Calibri" panose="020F0502020204030204" pitchFamily="34" charset="0"/>
                <a:cs typeface="Times New Roman" panose="02020603050405020304" pitchFamily="18" charset="0"/>
              </a:rPr>
              <a:t> gibi tipler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tutulur.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veriler üst üste (LIFO–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Last</a:t>
            </a:r>
            <a:r>
              <a:rPr lang="tr-TR" sz="1800" dirty="0">
                <a:effectLst/>
                <a:latin typeface="Calibri" panose="020F0502020204030204" pitchFamily="34" charset="0"/>
                <a:ea typeface="Calibri" panose="020F0502020204030204" pitchFamily="34" charset="0"/>
                <a:cs typeface="Times New Roman" panose="02020603050405020304" pitchFamily="18" charset="0"/>
              </a:rPr>
              <a:t> in First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out</a:t>
            </a:r>
            <a:r>
              <a:rPr lang="tr-TR" sz="1800" dirty="0">
                <a:effectLst/>
                <a:latin typeface="Calibri" panose="020F0502020204030204" pitchFamily="34" charset="0"/>
                <a:ea typeface="Calibri" panose="020F0502020204030204" pitchFamily="34" charset="0"/>
                <a:cs typeface="Times New Roman" panose="02020603050405020304" pitchFamily="18" charset="0"/>
              </a:rPr>
              <a:t>) mantığında dizilir ve sırası gelmeden aradaki bir değer ile işlem yapılamaz.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Class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(Sınıf tipi)</a:t>
            </a:r>
            <a:r>
              <a:rPr lang="tr-TR" sz="1800" dirty="0">
                <a:effectLst/>
                <a:latin typeface="Calibri" panose="020F0502020204030204" pitchFamily="34" charset="0"/>
                <a:ea typeface="Calibri" panose="020F0502020204030204" pitchFamily="34" charset="0"/>
                <a:cs typeface="Times New Roman" panose="02020603050405020304" pitchFamily="18" charset="0"/>
              </a:rPr>
              <a:t> değişkenler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referans tiplerdir</a:t>
            </a:r>
            <a:r>
              <a:rPr lang="tr-TR" sz="1800" dirty="0">
                <a:effectLst/>
                <a:latin typeface="Calibri" panose="020F0502020204030204" pitchFamily="34" charset="0"/>
                <a:ea typeface="Calibri" panose="020F0502020204030204" pitchFamily="34" charset="0"/>
                <a:cs typeface="Times New Roman" panose="02020603050405020304" pitchFamily="18" charset="0"/>
              </a:rPr>
              <a:t> referans ettikleri </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model (referans) </a:t>
            </a:r>
            <a:r>
              <a:rPr lang="tr-TR"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değerleri ise </a:t>
            </a:r>
            <a:r>
              <a:rPr lang="tr-TR"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saklanır.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arasında ki en önemli farklardan birisi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veriler karışık </a:t>
            </a:r>
            <a:r>
              <a:rPr lang="tr-TR" sz="1800" dirty="0">
                <a:effectLst/>
                <a:latin typeface="Calibri" panose="020F0502020204030204" pitchFamily="34" charset="0"/>
                <a:ea typeface="Calibri" panose="020F0502020204030204" pitchFamily="34" charset="0"/>
                <a:cs typeface="Times New Roman" panose="02020603050405020304" pitchFamily="18" charset="0"/>
              </a:rPr>
              <a:t>bir şekilde saklanırken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artan ya da azalan adres mantığında </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big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little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endian</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çalışır. Buna bağlı olarak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erişmeye göre daha maliyetli bir işlemdir.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hemen silinirken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Garbage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Collector</a:t>
            </a:r>
            <a:r>
              <a:rPr lang="tr-TR" sz="1800" dirty="0">
                <a:effectLst/>
                <a:latin typeface="Calibri" panose="020F0502020204030204" pitchFamily="34" charset="0"/>
                <a:ea typeface="Calibri" panose="020F0502020204030204" pitchFamily="34" charset="0"/>
                <a:cs typeface="Times New Roman" panose="02020603050405020304" pitchFamily="18" charset="0"/>
              </a:rPr>
              <a:t> algoritmasına bağlıdır.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bellekten statik olarak yer tahsisi için kullanılırken,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dinamik olarak yer tahsisi etmeyi sağlar. Her ikisi de Ram bölgesinde bulunur.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veriler direk bellek içine yerleştirilir dolayısıyla erişimi çok hızlıdır.</a:t>
            </a:r>
          </a:p>
          <a:p>
            <a:pPr marL="800100" lvl="1"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Kullanacağınız yerin boyutunu tam olarak biliyorsanız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ihtiyacınız olan boyutu tam olarak bilmiyorsanız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kullanımı daha mantıklı bir tercih olacaktır.</a:t>
            </a:r>
          </a:p>
          <a:p>
            <a:endParaRPr lang="tr-TR" dirty="0"/>
          </a:p>
        </p:txBody>
      </p:sp>
    </p:spTree>
    <p:extLst>
      <p:ext uri="{BB962C8B-B14F-4D97-AF65-F5344CB8AC3E}">
        <p14:creationId xmlns:p14="http://schemas.microsoft.com/office/powerpoint/2010/main" val="13774460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DB220-1A18-6E29-7994-952BC79BECE1}"/>
              </a:ext>
            </a:extLst>
          </p:cNvPr>
          <p:cNvSpPr>
            <a:spLocks noGrp="1"/>
          </p:cNvSpPr>
          <p:nvPr>
            <p:ph type="title"/>
          </p:nvPr>
        </p:nvSpPr>
        <p:spPr/>
        <p:txBody>
          <a:bodyPr/>
          <a:lstStyle/>
          <a:p>
            <a:r>
              <a:rPr lang="tr-TR" dirty="0"/>
              <a:t>ASCII CODE</a:t>
            </a:r>
          </a:p>
        </p:txBody>
      </p:sp>
      <p:sp>
        <p:nvSpPr>
          <p:cNvPr id="3" name="İçerik Yer Tutucusu 2">
            <a:extLst>
              <a:ext uri="{FF2B5EF4-FFF2-40B4-BE49-F238E27FC236}">
                <a16:creationId xmlns:a16="http://schemas.microsoft.com/office/drawing/2014/main" id="{591C2396-E9EB-6CCA-AE50-1B7F89631617}"/>
              </a:ext>
            </a:extLst>
          </p:cNvPr>
          <p:cNvSpPr>
            <a:spLocks noGrp="1"/>
          </p:cNvSpPr>
          <p:nvPr>
            <p:ph idx="1"/>
          </p:nvPr>
        </p:nvSpPr>
        <p:spPr/>
        <p:txBody>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6047240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02CD95-BB0C-6725-72DD-DE4BF2B6F5A4}"/>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4CD9B2C0-7277-48E2-BACE-1CABBF8C1D95}"/>
              </a:ext>
            </a:extLst>
          </p:cNvPr>
          <p:cNvSpPr>
            <a:spLocks noGrp="1"/>
          </p:cNvSpPr>
          <p:nvPr>
            <p:ph idx="1"/>
          </p:nvPr>
        </p:nvSpPr>
        <p:spPr/>
        <p:txBody>
          <a:bodyPr>
            <a:normAutofit fontScale="70000" lnSpcReduction="20000"/>
          </a:bodyPr>
          <a:lstStyle/>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2535311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96615A-82B6-8870-16BC-4380FA76138E}"/>
              </a:ext>
            </a:extLst>
          </p:cNvPr>
          <p:cNvSpPr>
            <a:spLocks noGrp="1"/>
          </p:cNvSpPr>
          <p:nvPr>
            <p:ph type="title"/>
          </p:nvPr>
        </p:nvSpPr>
        <p:spPr/>
        <p:txBody>
          <a:bodyPr/>
          <a:lstStyle/>
          <a:p>
            <a:r>
              <a:rPr lang="tr-TR" dirty="0" err="1"/>
              <a:t>valueOf</a:t>
            </a:r>
            <a:r>
              <a:rPr lang="tr-TR" dirty="0"/>
              <a:t>() ile </a:t>
            </a:r>
            <a:r>
              <a:rPr lang="tr-TR" dirty="0" err="1"/>
              <a:t>toString</a:t>
            </a:r>
            <a:r>
              <a:rPr lang="tr-TR" dirty="0"/>
              <a:t>(), </a:t>
            </a:r>
            <a:r>
              <a:rPr lang="tr-TR" dirty="0" err="1"/>
              <a:t>parseInt</a:t>
            </a:r>
            <a:r>
              <a:rPr lang="tr-TR" dirty="0"/>
              <a:t>() aralarındaki farklar nelerdir?</a:t>
            </a:r>
          </a:p>
        </p:txBody>
      </p:sp>
      <p:sp>
        <p:nvSpPr>
          <p:cNvPr id="3" name="İçerik Yer Tutucusu 2">
            <a:extLst>
              <a:ext uri="{FF2B5EF4-FFF2-40B4-BE49-F238E27FC236}">
                <a16:creationId xmlns:a16="http://schemas.microsoft.com/office/drawing/2014/main" id="{35A45BAB-91F0-D4BC-0DA5-6E21CBD06C39}"/>
              </a:ext>
            </a:extLst>
          </p:cNvPr>
          <p:cNvSpPr>
            <a:spLocks noGrp="1"/>
          </p:cNvSpPr>
          <p:nvPr>
            <p:ph idx="1"/>
          </p:nvPr>
        </p:nvSpPr>
        <p:spPr/>
        <p:txBody>
          <a:bodyPr/>
          <a:lstStyle/>
          <a:p>
            <a:r>
              <a:rPr lang="tr-TR" dirty="0" err="1"/>
              <a:t>valueOf</a:t>
            </a:r>
            <a:r>
              <a:rPr lang="tr-TR" dirty="0"/>
              <a:t>() ve </a:t>
            </a:r>
            <a:r>
              <a:rPr lang="tr-TR" dirty="0" err="1"/>
              <a:t>toString</a:t>
            </a:r>
            <a:r>
              <a:rPr lang="tr-TR" dirty="0"/>
              <a:t>() ile </a:t>
            </a:r>
            <a:r>
              <a:rPr lang="tr-TR" dirty="0" err="1"/>
              <a:t>casting</a:t>
            </a:r>
            <a:r>
              <a:rPr lang="tr-TR" dirty="0"/>
              <a:t> işlemi yapılırken döndürülen değer </a:t>
            </a:r>
            <a:r>
              <a:rPr lang="tr-TR" dirty="0" err="1"/>
              <a:t>wrapper</a:t>
            </a:r>
            <a:r>
              <a:rPr lang="tr-TR" dirty="0"/>
              <a:t> yapısı obje olarak  döndürülür. </a:t>
            </a:r>
          </a:p>
          <a:p>
            <a:r>
              <a:rPr lang="tr-TR" dirty="0" err="1"/>
              <a:t>parseInt</a:t>
            </a:r>
            <a:r>
              <a:rPr lang="tr-TR" dirty="0"/>
              <a:t>() ile </a:t>
            </a:r>
            <a:r>
              <a:rPr lang="tr-TR" dirty="0" err="1"/>
              <a:t>ile</a:t>
            </a:r>
            <a:r>
              <a:rPr lang="tr-TR" dirty="0"/>
              <a:t> </a:t>
            </a:r>
            <a:r>
              <a:rPr lang="tr-TR" dirty="0" err="1"/>
              <a:t>casting</a:t>
            </a:r>
            <a:r>
              <a:rPr lang="tr-TR" dirty="0"/>
              <a:t> işlemi yapılırken döndürülen değer ise </a:t>
            </a:r>
            <a:r>
              <a:rPr lang="tr-TR" dirty="0" err="1"/>
              <a:t>primitiv</a:t>
            </a:r>
            <a:r>
              <a:rPr lang="tr-TR" dirty="0"/>
              <a:t> tipte değer döndürür.</a:t>
            </a:r>
          </a:p>
          <a:p>
            <a:pPr lvl="1"/>
            <a:r>
              <a:rPr lang="en-US" dirty="0"/>
              <a:t>public static </a:t>
            </a:r>
            <a:r>
              <a:rPr lang="en-US" b="1" dirty="0"/>
              <a:t>Integer</a:t>
            </a:r>
            <a:r>
              <a:rPr lang="en-US" dirty="0"/>
              <a:t> </a:t>
            </a:r>
            <a:r>
              <a:rPr lang="en-US" b="1" dirty="0" err="1"/>
              <a:t>valueOf</a:t>
            </a:r>
            <a:r>
              <a:rPr lang="en-US" dirty="0"/>
              <a:t>(String string) throws </a:t>
            </a:r>
            <a:r>
              <a:rPr lang="en-US" dirty="0" err="1"/>
              <a:t>NumberFormatException</a:t>
            </a:r>
            <a:r>
              <a:rPr lang="en-US" dirty="0"/>
              <a:t> {</a:t>
            </a:r>
          </a:p>
          <a:p>
            <a:pPr lvl="1"/>
            <a:r>
              <a:rPr lang="en-US" dirty="0"/>
              <a:t>    return </a:t>
            </a:r>
            <a:r>
              <a:rPr lang="en-US" dirty="0" err="1"/>
              <a:t>valueOf</a:t>
            </a:r>
            <a:r>
              <a:rPr lang="en-US" dirty="0"/>
              <a:t>(</a:t>
            </a:r>
            <a:r>
              <a:rPr lang="en-US" dirty="0" err="1"/>
              <a:t>parseInt</a:t>
            </a:r>
            <a:r>
              <a:rPr lang="en-US" dirty="0"/>
              <a:t>(string));</a:t>
            </a:r>
          </a:p>
          <a:p>
            <a:pPr lvl="1"/>
            <a:r>
              <a:rPr lang="en-US" dirty="0"/>
              <a:t>}</a:t>
            </a:r>
            <a:endParaRPr lang="tr-TR" dirty="0"/>
          </a:p>
          <a:p>
            <a:pPr lvl="1"/>
            <a:r>
              <a:rPr lang="en-US" dirty="0"/>
              <a:t>public static </a:t>
            </a:r>
            <a:r>
              <a:rPr lang="en-US" b="1" dirty="0"/>
              <a:t>int</a:t>
            </a:r>
            <a:r>
              <a:rPr lang="en-US" dirty="0"/>
              <a:t> </a:t>
            </a:r>
            <a:r>
              <a:rPr lang="en-US" b="1" dirty="0" err="1"/>
              <a:t>parseInt</a:t>
            </a:r>
            <a:r>
              <a:rPr lang="en-US" dirty="0"/>
              <a:t>(String string) throws </a:t>
            </a:r>
            <a:r>
              <a:rPr lang="en-US" dirty="0" err="1"/>
              <a:t>NumberFormatException</a:t>
            </a:r>
            <a:r>
              <a:rPr lang="en-US" dirty="0"/>
              <a:t> {</a:t>
            </a:r>
          </a:p>
          <a:p>
            <a:pPr lvl="1"/>
            <a:r>
              <a:rPr lang="en-US" dirty="0"/>
              <a:t>    return </a:t>
            </a:r>
            <a:r>
              <a:rPr lang="en-US" dirty="0" err="1"/>
              <a:t>parseInt</a:t>
            </a:r>
            <a:r>
              <a:rPr lang="en-US" dirty="0"/>
              <a:t>(string, 10);</a:t>
            </a:r>
          </a:p>
          <a:p>
            <a:pPr lvl="1"/>
            <a:r>
              <a:rPr lang="en-US" dirty="0"/>
              <a:t>}</a:t>
            </a:r>
            <a:endParaRPr lang="tr-TR" dirty="0"/>
          </a:p>
          <a:p>
            <a:pPr lvl="1"/>
            <a:endParaRPr lang="tr-TR" dirty="0"/>
          </a:p>
        </p:txBody>
      </p:sp>
    </p:spTree>
    <p:extLst>
      <p:ext uri="{BB962C8B-B14F-4D97-AF65-F5344CB8AC3E}">
        <p14:creationId xmlns:p14="http://schemas.microsoft.com/office/powerpoint/2010/main" val="124097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9F7F23-330D-F828-C00F-2FD28B540CBB}"/>
              </a:ext>
            </a:extLst>
          </p:cNvPr>
          <p:cNvSpPr>
            <a:spLocks noGrp="1"/>
          </p:cNvSpPr>
          <p:nvPr>
            <p:ph type="title"/>
          </p:nvPr>
        </p:nvSpPr>
        <p:spPr/>
        <p:txBody>
          <a:bodyPr/>
          <a:lstStyle/>
          <a:p>
            <a:r>
              <a:rPr lang="tr-TR" dirty="0" err="1"/>
              <a:t>StringBuilder</a:t>
            </a:r>
            <a:endParaRPr lang="tr-TR" dirty="0"/>
          </a:p>
        </p:txBody>
      </p:sp>
      <p:sp>
        <p:nvSpPr>
          <p:cNvPr id="3" name="İçerik Yer Tutucusu 2">
            <a:extLst>
              <a:ext uri="{FF2B5EF4-FFF2-40B4-BE49-F238E27FC236}">
                <a16:creationId xmlns:a16="http://schemas.microsoft.com/office/drawing/2014/main" id="{AF8B2912-6EBF-95DA-896E-8ED7127D20CB}"/>
              </a:ext>
            </a:extLst>
          </p:cNvPr>
          <p:cNvSpPr>
            <a:spLocks noGrp="1"/>
          </p:cNvSpPr>
          <p:nvPr>
            <p:ph idx="1"/>
          </p:nvPr>
        </p:nvSpPr>
        <p:spPr>
          <a:xfrm>
            <a:off x="838200" y="1825625"/>
            <a:ext cx="10515600" cy="4667250"/>
          </a:xfrm>
        </p:spPr>
        <p:txBody>
          <a:bodyPr>
            <a:normAutofit lnSpcReduction="10000"/>
          </a:bodyPr>
          <a:lstStyle/>
          <a:p>
            <a:r>
              <a:rPr lang="tr-TR" b="1" i="0" dirty="0" err="1">
                <a:solidFill>
                  <a:srgbClr val="292929"/>
                </a:solidFill>
                <a:effectLst/>
                <a:latin typeface="charter"/>
              </a:rPr>
              <a:t>StringBuilder</a:t>
            </a:r>
            <a:r>
              <a:rPr lang="tr-TR" b="0" i="0" dirty="0">
                <a:solidFill>
                  <a:srgbClr val="292929"/>
                </a:solidFill>
                <a:effectLst/>
                <a:latin typeface="charter"/>
              </a:rPr>
              <a:t> sınıfı en kısa tanımla bize “</a:t>
            </a:r>
            <a:r>
              <a:rPr lang="tr-TR" b="1" i="0" dirty="0" err="1">
                <a:solidFill>
                  <a:srgbClr val="292929"/>
                </a:solidFill>
                <a:effectLst/>
                <a:latin typeface="charter"/>
              </a:rPr>
              <a:t>mutable</a:t>
            </a:r>
            <a:r>
              <a:rPr lang="tr-TR" b="0" i="0" dirty="0">
                <a:solidFill>
                  <a:srgbClr val="292929"/>
                </a:solidFill>
                <a:effectLst/>
                <a:latin typeface="charter"/>
              </a:rPr>
              <a:t>” yani değiştirilebilir </a:t>
            </a:r>
            <a:r>
              <a:rPr lang="tr-TR" b="0" i="0" dirty="0" err="1">
                <a:solidFill>
                  <a:srgbClr val="292929"/>
                </a:solidFill>
                <a:effectLst/>
                <a:latin typeface="charter"/>
              </a:rPr>
              <a:t>string</a:t>
            </a:r>
            <a:r>
              <a:rPr lang="tr-TR" b="0" i="0" dirty="0">
                <a:solidFill>
                  <a:srgbClr val="292929"/>
                </a:solidFill>
                <a:effectLst/>
                <a:latin typeface="charter"/>
              </a:rPr>
              <a:t> elde etmemize olanak tanır. Böylece hafızada her seferinde yeni bir alan açılmadan var olan alan üzerinde değişiklik yapılabilir. Bu da </a:t>
            </a:r>
            <a:r>
              <a:rPr lang="tr-TR" b="1" i="0" dirty="0" err="1">
                <a:solidFill>
                  <a:srgbClr val="292929"/>
                </a:solidFill>
                <a:effectLst/>
                <a:latin typeface="charter"/>
              </a:rPr>
              <a:t>StringBuilder</a:t>
            </a:r>
            <a:r>
              <a:rPr lang="tr-TR" b="1" i="0" dirty="0">
                <a:solidFill>
                  <a:srgbClr val="292929"/>
                </a:solidFill>
                <a:effectLst/>
                <a:latin typeface="charter"/>
              </a:rPr>
              <a:t> </a:t>
            </a:r>
            <a:r>
              <a:rPr lang="tr-TR" b="0" i="0" dirty="0">
                <a:solidFill>
                  <a:srgbClr val="292929"/>
                </a:solidFill>
                <a:effectLst/>
                <a:latin typeface="charter"/>
              </a:rPr>
              <a:t>sınıfını hafıza kullanımı olarak </a:t>
            </a:r>
            <a:r>
              <a:rPr lang="tr-TR" b="0" i="0" dirty="0" err="1">
                <a:solidFill>
                  <a:srgbClr val="292929"/>
                </a:solidFill>
                <a:effectLst/>
                <a:latin typeface="charter"/>
              </a:rPr>
              <a:t>String</a:t>
            </a:r>
            <a:r>
              <a:rPr lang="tr-TR" b="0" i="0" dirty="0">
                <a:solidFill>
                  <a:srgbClr val="292929"/>
                </a:solidFill>
                <a:effectLst/>
                <a:latin typeface="charter"/>
              </a:rPr>
              <a:t> sınıfının önüne geçirir.</a:t>
            </a:r>
          </a:p>
          <a:p>
            <a:r>
              <a:rPr lang="tr-TR" b="0" i="0" dirty="0" err="1">
                <a:solidFill>
                  <a:srgbClr val="292929"/>
                </a:solidFill>
                <a:effectLst/>
                <a:latin typeface="charter"/>
              </a:rPr>
              <a:t>StringBuilder</a:t>
            </a:r>
            <a:r>
              <a:rPr lang="tr-TR" b="0" i="0" dirty="0">
                <a:solidFill>
                  <a:srgbClr val="292929"/>
                </a:solidFill>
                <a:effectLst/>
                <a:latin typeface="charter"/>
              </a:rPr>
              <a:t> </a:t>
            </a:r>
            <a:r>
              <a:rPr lang="tr-TR" b="1" i="0" dirty="0" err="1">
                <a:solidFill>
                  <a:srgbClr val="292929"/>
                </a:solidFill>
                <a:effectLst/>
                <a:latin typeface="charter"/>
              </a:rPr>
              <a:t>thread-safe</a:t>
            </a:r>
            <a:r>
              <a:rPr lang="tr-TR" b="0" i="0" dirty="0">
                <a:solidFill>
                  <a:srgbClr val="292929"/>
                </a:solidFill>
                <a:effectLst/>
                <a:latin typeface="charter"/>
              </a:rPr>
              <a:t> </a:t>
            </a:r>
            <a:r>
              <a:rPr lang="tr-TR" b="1" i="0" dirty="0">
                <a:solidFill>
                  <a:srgbClr val="292929"/>
                </a:solidFill>
                <a:effectLst/>
                <a:latin typeface="charter"/>
              </a:rPr>
              <a:t>değildir</a:t>
            </a:r>
            <a:r>
              <a:rPr lang="tr-TR" b="0" i="0" dirty="0">
                <a:solidFill>
                  <a:srgbClr val="292929"/>
                </a:solidFill>
                <a:effectLst/>
                <a:latin typeface="charter"/>
              </a:rPr>
              <a:t>. Yani </a:t>
            </a:r>
            <a:r>
              <a:rPr lang="tr-TR" b="1" i="0" u="sng" dirty="0" err="1">
                <a:effectLst/>
                <a:latin typeface="charter"/>
                <a:hlinkClick r:id="rId2"/>
              </a:rPr>
              <a:t>synchronized</a:t>
            </a:r>
            <a:r>
              <a:rPr lang="tr-TR" b="0" i="0" dirty="0">
                <a:solidFill>
                  <a:srgbClr val="292929"/>
                </a:solidFill>
                <a:effectLst/>
                <a:latin typeface="charter"/>
              </a:rPr>
              <a:t> değildir. </a:t>
            </a:r>
            <a:r>
              <a:rPr lang="tr-TR" b="0" i="0" dirty="0" err="1">
                <a:solidFill>
                  <a:srgbClr val="292929"/>
                </a:solidFill>
                <a:effectLst/>
                <a:latin typeface="charter"/>
              </a:rPr>
              <a:t>Thread’li</a:t>
            </a:r>
            <a:r>
              <a:rPr lang="tr-TR" b="0" i="0" dirty="0">
                <a:solidFill>
                  <a:srgbClr val="292929"/>
                </a:solidFill>
                <a:effectLst/>
                <a:latin typeface="charter"/>
              </a:rPr>
              <a:t> bir işlem kullanılacaksa </a:t>
            </a:r>
            <a:r>
              <a:rPr lang="tr-TR" b="0" i="0" dirty="0" err="1">
                <a:solidFill>
                  <a:srgbClr val="292929"/>
                </a:solidFill>
                <a:effectLst/>
                <a:latin typeface="charter"/>
              </a:rPr>
              <a:t>StringBuilder</a:t>
            </a:r>
            <a:r>
              <a:rPr lang="tr-TR" b="0" i="0" dirty="0">
                <a:solidFill>
                  <a:srgbClr val="292929"/>
                </a:solidFill>
                <a:effectLst/>
                <a:latin typeface="charter"/>
              </a:rPr>
              <a:t> kullanılması güvenli değildir. Basit bir şekilde durumu açıklayacak olursak: Aynı anda birden fazla </a:t>
            </a:r>
            <a:r>
              <a:rPr lang="tr-TR" b="0" i="0" dirty="0" err="1">
                <a:solidFill>
                  <a:srgbClr val="292929"/>
                </a:solidFill>
                <a:effectLst/>
                <a:latin typeface="charter"/>
              </a:rPr>
              <a:t>thread</a:t>
            </a:r>
            <a:r>
              <a:rPr lang="tr-TR" b="0" i="0" dirty="0">
                <a:solidFill>
                  <a:srgbClr val="292929"/>
                </a:solidFill>
                <a:effectLst/>
                <a:latin typeface="charter"/>
              </a:rPr>
              <a:t>, oluşturduğunuz </a:t>
            </a:r>
            <a:r>
              <a:rPr lang="tr-TR" b="0" i="0" dirty="0" err="1">
                <a:solidFill>
                  <a:srgbClr val="292929"/>
                </a:solidFill>
                <a:effectLst/>
                <a:latin typeface="charter"/>
              </a:rPr>
              <a:t>StringBuilder</a:t>
            </a:r>
            <a:r>
              <a:rPr lang="tr-TR" b="0" i="0" dirty="0">
                <a:solidFill>
                  <a:srgbClr val="292929"/>
                </a:solidFill>
                <a:effectLst/>
                <a:latin typeface="charter"/>
              </a:rPr>
              <a:t> nesnesini değiştirmeye çalıştığında </a:t>
            </a:r>
            <a:r>
              <a:rPr lang="tr-TR" b="0" i="0" dirty="0" err="1">
                <a:solidFill>
                  <a:srgbClr val="292929"/>
                </a:solidFill>
                <a:effectLst/>
                <a:latin typeface="charter"/>
              </a:rPr>
              <a:t>StringBuilder</a:t>
            </a:r>
            <a:r>
              <a:rPr lang="tr-TR" b="0" i="0" dirty="0">
                <a:solidFill>
                  <a:srgbClr val="292929"/>
                </a:solidFill>
                <a:effectLst/>
                <a:latin typeface="charter"/>
              </a:rPr>
              <a:t> bunu engelleyemez. Bu durumda da </a:t>
            </a:r>
            <a:r>
              <a:rPr lang="tr-TR" b="0" i="0" dirty="0" err="1">
                <a:solidFill>
                  <a:srgbClr val="292929"/>
                </a:solidFill>
                <a:effectLst/>
                <a:latin typeface="charter"/>
              </a:rPr>
              <a:t>threadler</a:t>
            </a:r>
            <a:r>
              <a:rPr lang="tr-TR" b="0" i="0" dirty="0">
                <a:solidFill>
                  <a:srgbClr val="292929"/>
                </a:solidFill>
                <a:effectLst/>
                <a:latin typeface="charter"/>
              </a:rPr>
              <a:t> arasında yapılan değişiklikler aslında bizim istemediğimiz değer değişikliğine neden olur. Bunun önüne geçmek için </a:t>
            </a:r>
            <a:r>
              <a:rPr lang="tr-TR" b="0" i="0" dirty="0" err="1">
                <a:solidFill>
                  <a:srgbClr val="292929"/>
                </a:solidFill>
                <a:effectLst/>
                <a:latin typeface="charter"/>
              </a:rPr>
              <a:t>StringBuffer</a:t>
            </a:r>
            <a:r>
              <a:rPr lang="tr-TR" b="0" i="0" dirty="0">
                <a:solidFill>
                  <a:srgbClr val="292929"/>
                </a:solidFill>
                <a:effectLst/>
                <a:latin typeface="charter"/>
              </a:rPr>
              <a:t> kullanılır.</a:t>
            </a:r>
          </a:p>
          <a:p>
            <a:endParaRPr lang="tr-TR" dirty="0"/>
          </a:p>
        </p:txBody>
      </p:sp>
    </p:spTree>
    <p:extLst>
      <p:ext uri="{BB962C8B-B14F-4D97-AF65-F5344CB8AC3E}">
        <p14:creationId xmlns:p14="http://schemas.microsoft.com/office/powerpoint/2010/main" val="1290119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8AEE14-35D9-6374-983C-4FD402AC9765}"/>
              </a:ext>
            </a:extLst>
          </p:cNvPr>
          <p:cNvSpPr>
            <a:spLocks noGrp="1"/>
          </p:cNvSpPr>
          <p:nvPr>
            <p:ph type="title"/>
          </p:nvPr>
        </p:nvSpPr>
        <p:spPr/>
        <p:txBody>
          <a:bodyPr/>
          <a:lstStyle/>
          <a:p>
            <a:r>
              <a:rPr lang="tr-TR" dirty="0" err="1"/>
              <a:t>StringBuffer</a:t>
            </a:r>
            <a:r>
              <a:rPr lang="tr-TR" dirty="0"/>
              <a:t> Nedir?</a:t>
            </a:r>
          </a:p>
        </p:txBody>
      </p:sp>
      <p:sp>
        <p:nvSpPr>
          <p:cNvPr id="3" name="İçerik Yer Tutucusu 2">
            <a:extLst>
              <a:ext uri="{FF2B5EF4-FFF2-40B4-BE49-F238E27FC236}">
                <a16:creationId xmlns:a16="http://schemas.microsoft.com/office/drawing/2014/main" id="{4AD53AC9-A839-77C4-2A20-FA1ED8553382}"/>
              </a:ext>
            </a:extLst>
          </p:cNvPr>
          <p:cNvSpPr>
            <a:spLocks noGrp="1"/>
          </p:cNvSpPr>
          <p:nvPr>
            <p:ph idx="1"/>
          </p:nvPr>
        </p:nvSpPr>
        <p:spPr/>
        <p:txBody>
          <a:bodyPr/>
          <a:lstStyle/>
          <a:p>
            <a:r>
              <a:rPr lang="tr-TR" sz="2400" b="0" i="0" dirty="0" err="1">
                <a:solidFill>
                  <a:srgbClr val="292929"/>
                </a:solidFill>
                <a:effectLst/>
                <a:latin typeface="charter"/>
              </a:rPr>
              <a:t>StringBuffer</a:t>
            </a:r>
            <a:r>
              <a:rPr lang="tr-TR" sz="2400" b="0" i="0" dirty="0">
                <a:solidFill>
                  <a:srgbClr val="292929"/>
                </a:solidFill>
                <a:effectLst/>
                <a:latin typeface="charter"/>
              </a:rPr>
              <a:t> ile </a:t>
            </a:r>
            <a:r>
              <a:rPr lang="tr-TR" sz="2400" b="0" i="0" dirty="0" err="1">
                <a:solidFill>
                  <a:srgbClr val="292929"/>
                </a:solidFill>
                <a:effectLst/>
                <a:latin typeface="charter"/>
              </a:rPr>
              <a:t>StringBuilder</a:t>
            </a:r>
            <a:r>
              <a:rPr lang="tr-TR" sz="2400" b="0" i="0" dirty="0">
                <a:solidFill>
                  <a:srgbClr val="292929"/>
                </a:solidFill>
                <a:effectLst/>
                <a:latin typeface="charter"/>
              </a:rPr>
              <a:t> aynı </a:t>
            </a:r>
            <a:r>
              <a:rPr lang="tr-TR" sz="2400" b="0" i="0" dirty="0" err="1">
                <a:solidFill>
                  <a:srgbClr val="292929"/>
                </a:solidFill>
                <a:effectLst/>
                <a:latin typeface="charter"/>
              </a:rPr>
              <a:t>metodlara</a:t>
            </a:r>
            <a:r>
              <a:rPr lang="tr-TR" sz="2400" b="0" i="0" dirty="0">
                <a:solidFill>
                  <a:srgbClr val="292929"/>
                </a:solidFill>
                <a:effectLst/>
                <a:latin typeface="charter"/>
              </a:rPr>
              <a:t> sahiptir. Aynı mantıkla ilerler. Aralarındaki tek fark ise </a:t>
            </a:r>
            <a:r>
              <a:rPr lang="tr-TR" sz="2400" b="0" i="0" dirty="0" err="1">
                <a:solidFill>
                  <a:srgbClr val="292929"/>
                </a:solidFill>
                <a:effectLst/>
                <a:latin typeface="charter"/>
              </a:rPr>
              <a:t>StringBuffer</a:t>
            </a:r>
            <a:r>
              <a:rPr lang="tr-TR" sz="2400" b="0" i="0" dirty="0">
                <a:solidFill>
                  <a:srgbClr val="292929"/>
                </a:solidFill>
                <a:effectLst/>
                <a:latin typeface="charter"/>
              </a:rPr>
              <a:t> </a:t>
            </a:r>
            <a:r>
              <a:rPr lang="tr-TR" sz="2400" b="0" i="0" dirty="0" err="1">
                <a:solidFill>
                  <a:srgbClr val="292929"/>
                </a:solidFill>
                <a:effectLst/>
                <a:latin typeface="charter"/>
              </a:rPr>
              <a:t>thread-safe</a:t>
            </a:r>
            <a:r>
              <a:rPr lang="tr-TR" sz="2400" b="0" i="0" dirty="0">
                <a:solidFill>
                  <a:srgbClr val="292929"/>
                </a:solidFill>
                <a:effectLst/>
                <a:latin typeface="charter"/>
              </a:rPr>
              <a:t> yani </a:t>
            </a:r>
            <a:r>
              <a:rPr lang="tr-TR" sz="2400" b="1" i="0" dirty="0" err="1">
                <a:solidFill>
                  <a:srgbClr val="292929"/>
                </a:solidFill>
                <a:effectLst/>
                <a:latin typeface="charter"/>
              </a:rPr>
              <a:t>synchronized</a:t>
            </a:r>
            <a:r>
              <a:rPr lang="tr-TR" sz="2400" b="1" i="0" dirty="0">
                <a:solidFill>
                  <a:srgbClr val="292929"/>
                </a:solidFill>
                <a:effectLst/>
                <a:latin typeface="charter"/>
              </a:rPr>
              <a:t> </a:t>
            </a:r>
            <a:r>
              <a:rPr lang="tr-TR" sz="2400" b="0" i="0" dirty="0">
                <a:solidFill>
                  <a:srgbClr val="292929"/>
                </a:solidFill>
                <a:effectLst/>
                <a:latin typeface="charter"/>
              </a:rPr>
              <a:t>‘tır. Bu durum da </a:t>
            </a:r>
            <a:r>
              <a:rPr lang="tr-TR" sz="2400" b="0" i="0" dirty="0" err="1">
                <a:solidFill>
                  <a:srgbClr val="292929"/>
                </a:solidFill>
                <a:effectLst/>
                <a:latin typeface="charter"/>
              </a:rPr>
              <a:t>StringBuffer’ı</a:t>
            </a:r>
            <a:r>
              <a:rPr lang="tr-TR" sz="2400" b="0" i="0" dirty="0">
                <a:solidFill>
                  <a:srgbClr val="292929"/>
                </a:solidFill>
                <a:effectLst/>
                <a:latin typeface="charter"/>
              </a:rPr>
              <a:t> </a:t>
            </a:r>
            <a:r>
              <a:rPr lang="tr-TR" sz="2400" b="0" i="0" dirty="0" err="1">
                <a:solidFill>
                  <a:srgbClr val="292929"/>
                </a:solidFill>
                <a:effectLst/>
                <a:latin typeface="charter"/>
              </a:rPr>
              <a:t>thread’li</a:t>
            </a:r>
            <a:r>
              <a:rPr lang="tr-TR" sz="2400" b="0" i="0" dirty="0">
                <a:solidFill>
                  <a:srgbClr val="292929"/>
                </a:solidFill>
                <a:effectLst/>
                <a:latin typeface="charter"/>
              </a:rPr>
              <a:t> işlemlerde kullanılmasını güvenli yapar. </a:t>
            </a:r>
            <a:r>
              <a:rPr lang="tr-TR" sz="2400" b="1" i="0" dirty="0" err="1">
                <a:solidFill>
                  <a:srgbClr val="292929"/>
                </a:solidFill>
                <a:effectLst/>
                <a:latin typeface="charter"/>
              </a:rPr>
              <a:t>Thread’li</a:t>
            </a:r>
            <a:r>
              <a:rPr lang="tr-TR" sz="2400" b="1" i="0" dirty="0">
                <a:solidFill>
                  <a:srgbClr val="292929"/>
                </a:solidFill>
                <a:effectLst/>
                <a:latin typeface="charter"/>
              </a:rPr>
              <a:t> işlemlerde güvenli </a:t>
            </a:r>
            <a:r>
              <a:rPr lang="tr-TR" sz="2400" b="0" i="0" dirty="0">
                <a:solidFill>
                  <a:srgbClr val="292929"/>
                </a:solidFill>
                <a:effectLst/>
                <a:latin typeface="charter"/>
              </a:rPr>
              <a:t>olmasının getirdiği bir dezavantaj da mevcuttur. Bu durum </a:t>
            </a:r>
            <a:r>
              <a:rPr lang="tr-TR" sz="2400" b="0" i="0" dirty="0" err="1">
                <a:solidFill>
                  <a:srgbClr val="292929"/>
                </a:solidFill>
                <a:effectLst/>
                <a:latin typeface="charter"/>
              </a:rPr>
              <a:t>StringBuffer’ın</a:t>
            </a:r>
            <a:r>
              <a:rPr lang="tr-TR" sz="2400" b="0" i="0" dirty="0">
                <a:solidFill>
                  <a:srgbClr val="292929"/>
                </a:solidFill>
                <a:effectLst/>
                <a:latin typeface="charter"/>
              </a:rPr>
              <a:t> </a:t>
            </a:r>
            <a:r>
              <a:rPr lang="tr-TR" sz="2400" b="0" i="0" dirty="0" err="1">
                <a:solidFill>
                  <a:srgbClr val="292929"/>
                </a:solidFill>
                <a:effectLst/>
                <a:latin typeface="charter"/>
              </a:rPr>
              <a:t>StringBuilder’dan</a:t>
            </a:r>
            <a:r>
              <a:rPr lang="tr-TR" sz="2400" b="0" i="0" dirty="0">
                <a:solidFill>
                  <a:srgbClr val="292929"/>
                </a:solidFill>
                <a:effectLst/>
                <a:latin typeface="charter"/>
              </a:rPr>
              <a:t> </a:t>
            </a:r>
            <a:r>
              <a:rPr lang="tr-TR" sz="2400" b="1" i="0" dirty="0">
                <a:solidFill>
                  <a:srgbClr val="292929"/>
                </a:solidFill>
                <a:effectLst/>
                <a:latin typeface="charter"/>
              </a:rPr>
              <a:t>daha yavaş </a:t>
            </a:r>
            <a:r>
              <a:rPr lang="tr-TR" sz="2400" b="0" i="0" dirty="0">
                <a:solidFill>
                  <a:srgbClr val="292929"/>
                </a:solidFill>
                <a:effectLst/>
                <a:latin typeface="charter"/>
              </a:rPr>
              <a:t>çalışmasına neden olur.</a:t>
            </a:r>
          </a:p>
          <a:p>
            <a:endParaRPr lang="tr-TR" b="0" i="0" dirty="0">
              <a:solidFill>
                <a:srgbClr val="292929"/>
              </a:solidFill>
              <a:effectLst/>
              <a:latin typeface="charter"/>
            </a:endParaRPr>
          </a:p>
          <a:p>
            <a:endParaRPr lang="tr-TR" dirty="0"/>
          </a:p>
        </p:txBody>
      </p:sp>
      <p:pic>
        <p:nvPicPr>
          <p:cNvPr id="5" name="Resim 4">
            <a:extLst>
              <a:ext uri="{FF2B5EF4-FFF2-40B4-BE49-F238E27FC236}">
                <a16:creationId xmlns:a16="http://schemas.microsoft.com/office/drawing/2014/main" id="{42A2BB76-67C4-9FD3-1C01-97236F0F63E5}"/>
              </a:ext>
            </a:extLst>
          </p:cNvPr>
          <p:cNvPicPr>
            <a:picLocks noChangeAspect="1"/>
          </p:cNvPicPr>
          <p:nvPr/>
        </p:nvPicPr>
        <p:blipFill>
          <a:blip r:embed="rId2"/>
          <a:stretch>
            <a:fillRect/>
          </a:stretch>
        </p:blipFill>
        <p:spPr>
          <a:xfrm>
            <a:off x="3611664" y="3644669"/>
            <a:ext cx="4968671" cy="2667231"/>
          </a:xfrm>
          <a:prstGeom prst="rect">
            <a:avLst/>
          </a:prstGeom>
        </p:spPr>
      </p:pic>
    </p:spTree>
    <p:extLst>
      <p:ext uri="{BB962C8B-B14F-4D97-AF65-F5344CB8AC3E}">
        <p14:creationId xmlns:p14="http://schemas.microsoft.com/office/powerpoint/2010/main" val="42565079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601DED-61C1-EA31-0832-C1168BB4BE40}"/>
              </a:ext>
            </a:extLst>
          </p:cNvPr>
          <p:cNvSpPr>
            <a:spLocks noGrp="1"/>
          </p:cNvSpPr>
          <p:nvPr>
            <p:ph type="title"/>
          </p:nvPr>
        </p:nvSpPr>
        <p:spPr/>
        <p:txBody>
          <a:bodyPr/>
          <a:lstStyle/>
          <a:p>
            <a:r>
              <a:rPr lang="tr-TR" dirty="0" err="1"/>
              <a:t>Regex</a:t>
            </a:r>
            <a:r>
              <a:rPr lang="tr-TR" dirty="0"/>
              <a:t> Nedir?</a:t>
            </a:r>
          </a:p>
        </p:txBody>
      </p:sp>
      <p:sp>
        <p:nvSpPr>
          <p:cNvPr id="3" name="İçerik Yer Tutucusu 2">
            <a:extLst>
              <a:ext uri="{FF2B5EF4-FFF2-40B4-BE49-F238E27FC236}">
                <a16:creationId xmlns:a16="http://schemas.microsoft.com/office/drawing/2014/main" id="{3D8B8AFC-1E9B-CB9F-365D-5AE3005D4F66}"/>
              </a:ext>
            </a:extLst>
          </p:cNvPr>
          <p:cNvSpPr>
            <a:spLocks noGrp="1"/>
          </p:cNvSpPr>
          <p:nvPr>
            <p:ph idx="1"/>
          </p:nvPr>
        </p:nvSpPr>
        <p:spPr>
          <a:xfrm>
            <a:off x="838200" y="1362269"/>
            <a:ext cx="10515600" cy="4814694"/>
          </a:xfrm>
        </p:spPr>
        <p:txBody>
          <a:bodyPr>
            <a:normAutofit/>
          </a:bodyPr>
          <a:lstStyle/>
          <a:p>
            <a:pPr algn="l"/>
            <a:r>
              <a:rPr lang="tr-TR" sz="2400" b="0" i="0" dirty="0" err="1">
                <a:solidFill>
                  <a:srgbClr val="000000"/>
                </a:solidFill>
                <a:effectLst/>
                <a:latin typeface="Blogger Sans"/>
              </a:rPr>
              <a:t>Regular</a:t>
            </a:r>
            <a:r>
              <a:rPr lang="tr-TR" sz="2400" b="0" i="0" dirty="0">
                <a:solidFill>
                  <a:srgbClr val="000000"/>
                </a:solidFill>
                <a:effectLst/>
                <a:latin typeface="Blogger Sans"/>
              </a:rPr>
              <a:t> </a:t>
            </a:r>
            <a:r>
              <a:rPr lang="tr-TR" sz="2400" b="0" i="0" dirty="0" err="1">
                <a:solidFill>
                  <a:srgbClr val="000000"/>
                </a:solidFill>
                <a:effectLst/>
                <a:latin typeface="Blogger Sans"/>
              </a:rPr>
              <a:t>Expressions</a:t>
            </a:r>
            <a:r>
              <a:rPr lang="tr-TR" sz="2400" b="0" i="0" dirty="0">
                <a:solidFill>
                  <a:srgbClr val="000000"/>
                </a:solidFill>
                <a:effectLst/>
                <a:latin typeface="Blogger Sans"/>
              </a:rPr>
              <a:t> (Düzenli İfadeler) kelimesinin kısaltması olan </a:t>
            </a:r>
            <a:r>
              <a:rPr lang="tr-TR" sz="2400" b="0" i="0" dirty="0" err="1">
                <a:solidFill>
                  <a:srgbClr val="000000"/>
                </a:solidFill>
                <a:effectLst/>
                <a:latin typeface="Blogger Sans"/>
              </a:rPr>
              <a:t>regex</a:t>
            </a:r>
            <a:r>
              <a:rPr lang="tr-TR" sz="2400" b="0" i="0" dirty="0">
                <a:solidFill>
                  <a:srgbClr val="000000"/>
                </a:solidFill>
                <a:effectLst/>
                <a:latin typeface="Blogger Sans"/>
              </a:rPr>
              <a:t>,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 </a:t>
            </a:r>
            <a:endParaRPr lang="tr-TR" sz="2400" dirty="0"/>
          </a:p>
        </p:txBody>
      </p:sp>
      <p:pic>
        <p:nvPicPr>
          <p:cNvPr id="5" name="Resim 4">
            <a:extLst>
              <a:ext uri="{FF2B5EF4-FFF2-40B4-BE49-F238E27FC236}">
                <a16:creationId xmlns:a16="http://schemas.microsoft.com/office/drawing/2014/main" id="{30CF89B4-39F3-0E1B-5A19-A0598EBA26F3}"/>
              </a:ext>
            </a:extLst>
          </p:cNvPr>
          <p:cNvPicPr>
            <a:picLocks noChangeAspect="1"/>
          </p:cNvPicPr>
          <p:nvPr/>
        </p:nvPicPr>
        <p:blipFill>
          <a:blip r:embed="rId2"/>
          <a:stretch>
            <a:fillRect/>
          </a:stretch>
        </p:blipFill>
        <p:spPr>
          <a:xfrm>
            <a:off x="3060798" y="3009122"/>
            <a:ext cx="6508213" cy="3606282"/>
          </a:xfrm>
          <a:prstGeom prst="rect">
            <a:avLst/>
          </a:prstGeom>
        </p:spPr>
      </p:pic>
    </p:spTree>
    <p:extLst>
      <p:ext uri="{BB962C8B-B14F-4D97-AF65-F5344CB8AC3E}">
        <p14:creationId xmlns:p14="http://schemas.microsoft.com/office/powerpoint/2010/main" val="7878708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A56353-C4B0-228C-5875-9A4FC02C3D5C}"/>
              </a:ext>
            </a:extLst>
          </p:cNvPr>
          <p:cNvSpPr>
            <a:spLocks noGrp="1"/>
          </p:cNvSpPr>
          <p:nvPr>
            <p:ph type="title"/>
          </p:nvPr>
        </p:nvSpPr>
        <p:spPr/>
        <p:txBody>
          <a:bodyPr/>
          <a:lstStyle/>
          <a:p>
            <a:r>
              <a:rPr lang="tr-TR" dirty="0" err="1"/>
              <a:t>Regex</a:t>
            </a:r>
            <a:r>
              <a:rPr lang="tr-TR" dirty="0"/>
              <a:t> Nedir?</a:t>
            </a:r>
          </a:p>
        </p:txBody>
      </p:sp>
      <p:pic>
        <p:nvPicPr>
          <p:cNvPr id="5" name="İçerik Yer Tutucusu 4">
            <a:extLst>
              <a:ext uri="{FF2B5EF4-FFF2-40B4-BE49-F238E27FC236}">
                <a16:creationId xmlns:a16="http://schemas.microsoft.com/office/drawing/2014/main" id="{E07B2338-83E4-E597-7A26-05247394EE43}"/>
              </a:ext>
            </a:extLst>
          </p:cNvPr>
          <p:cNvPicPr>
            <a:picLocks noGrp="1" noChangeAspect="1"/>
          </p:cNvPicPr>
          <p:nvPr>
            <p:ph idx="1"/>
          </p:nvPr>
        </p:nvPicPr>
        <p:blipFill>
          <a:blip r:embed="rId2"/>
          <a:stretch>
            <a:fillRect/>
          </a:stretch>
        </p:blipFill>
        <p:spPr>
          <a:xfrm>
            <a:off x="2261328" y="1269975"/>
            <a:ext cx="7669343" cy="5588025"/>
          </a:xfrm>
        </p:spPr>
      </p:pic>
    </p:spTree>
    <p:extLst>
      <p:ext uri="{BB962C8B-B14F-4D97-AF65-F5344CB8AC3E}">
        <p14:creationId xmlns:p14="http://schemas.microsoft.com/office/powerpoint/2010/main" val="28278776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8ADDE6-5BF0-220F-81D3-A6A91E81E217}"/>
              </a:ext>
            </a:extLst>
          </p:cNvPr>
          <p:cNvSpPr>
            <a:spLocks noGrp="1"/>
          </p:cNvSpPr>
          <p:nvPr>
            <p:ph type="title"/>
          </p:nvPr>
        </p:nvSpPr>
        <p:spPr/>
        <p:txBody>
          <a:bodyPr/>
          <a:lstStyle/>
          <a:p>
            <a:r>
              <a:rPr lang="tr-TR" dirty="0" err="1"/>
              <a:t>Concat</a:t>
            </a:r>
            <a:r>
              <a:rPr lang="tr-TR" dirty="0"/>
              <a:t>(), (+) </a:t>
            </a:r>
            <a:r>
              <a:rPr lang="tr-TR" dirty="0" err="1"/>
              <a:t>operant</a:t>
            </a:r>
            <a:r>
              <a:rPr lang="tr-TR" dirty="0"/>
              <a:t> ile </a:t>
            </a:r>
            <a:r>
              <a:rPr lang="tr-TR" dirty="0" err="1"/>
              <a:t>StringBuilder</a:t>
            </a:r>
            <a:r>
              <a:rPr lang="tr-TR" dirty="0"/>
              <a:t> Arasındaki İlişki Nedir?  </a:t>
            </a:r>
          </a:p>
        </p:txBody>
      </p:sp>
      <p:sp>
        <p:nvSpPr>
          <p:cNvPr id="3" name="İçerik Yer Tutucusu 2">
            <a:extLst>
              <a:ext uri="{FF2B5EF4-FFF2-40B4-BE49-F238E27FC236}">
                <a16:creationId xmlns:a16="http://schemas.microsoft.com/office/drawing/2014/main" id="{76410BE2-B64B-27B8-49C9-483A2740F66E}"/>
              </a:ext>
            </a:extLst>
          </p:cNvPr>
          <p:cNvSpPr>
            <a:spLocks noGrp="1"/>
          </p:cNvSpPr>
          <p:nvPr>
            <p:ph idx="1"/>
          </p:nvPr>
        </p:nvSpPr>
        <p:spPr/>
        <p:txBody>
          <a:bodyPr/>
          <a:lstStyle/>
          <a:p>
            <a:pPr algn="l"/>
            <a:r>
              <a:rPr lang="tr-TR" dirty="0">
                <a:solidFill>
                  <a:srgbClr val="292929"/>
                </a:solidFill>
                <a:latin typeface="charter"/>
              </a:rPr>
              <a:t>B</a:t>
            </a:r>
            <a:r>
              <a:rPr lang="tr-TR" b="0" i="0" dirty="0">
                <a:solidFill>
                  <a:srgbClr val="292929"/>
                </a:solidFill>
                <a:effectLst/>
                <a:latin typeface="charter"/>
              </a:rPr>
              <a:t>ir </a:t>
            </a:r>
            <a:r>
              <a:rPr lang="tr-TR" b="0" i="0" dirty="0" err="1">
                <a:solidFill>
                  <a:srgbClr val="292929"/>
                </a:solidFill>
                <a:effectLst/>
                <a:latin typeface="charter"/>
              </a:rPr>
              <a:t>String</a:t>
            </a:r>
            <a:r>
              <a:rPr lang="tr-TR" b="0" i="0" dirty="0">
                <a:solidFill>
                  <a:srgbClr val="292929"/>
                </a:solidFill>
                <a:effectLst/>
                <a:latin typeface="charter"/>
              </a:rPr>
              <a:t> değişkenimiz olduğunu düşünün. Belli işlemler yapıyoruz ve her seferinde sonuna + ile veya </a:t>
            </a:r>
            <a:r>
              <a:rPr lang="tr-TR" b="0" i="0" dirty="0" err="1">
                <a:solidFill>
                  <a:srgbClr val="292929"/>
                </a:solidFill>
                <a:effectLst/>
                <a:latin typeface="charter"/>
              </a:rPr>
              <a:t>concat</a:t>
            </a:r>
            <a:r>
              <a:rPr lang="tr-TR" b="0" i="0" dirty="0">
                <a:solidFill>
                  <a:srgbClr val="292929"/>
                </a:solidFill>
                <a:effectLst/>
                <a:latin typeface="charter"/>
              </a:rPr>
              <a:t> ile elde ettiğimiz diğer verileri ekliyoruz. Yaptığımız bu her + işleminde veya </a:t>
            </a:r>
            <a:r>
              <a:rPr lang="tr-TR" b="0" i="0" dirty="0" err="1">
                <a:solidFill>
                  <a:srgbClr val="292929"/>
                </a:solidFill>
                <a:effectLst/>
                <a:latin typeface="charter"/>
              </a:rPr>
              <a:t>concat</a:t>
            </a:r>
            <a:r>
              <a:rPr lang="tr-TR" b="0" i="0" dirty="0">
                <a:solidFill>
                  <a:srgbClr val="292929"/>
                </a:solidFill>
                <a:effectLst/>
                <a:latin typeface="charter"/>
              </a:rPr>
              <a:t> işleminde hafızada yeni bir alan açılmış oluyor. Bu bizim </a:t>
            </a:r>
            <a:r>
              <a:rPr lang="tr-TR" b="1" i="0" dirty="0">
                <a:solidFill>
                  <a:srgbClr val="292929"/>
                </a:solidFill>
                <a:effectLst/>
                <a:latin typeface="charter"/>
              </a:rPr>
              <a:t>için hem performans kayb</a:t>
            </a:r>
            <a:r>
              <a:rPr lang="tr-TR" b="0" i="0" dirty="0">
                <a:solidFill>
                  <a:srgbClr val="292929"/>
                </a:solidFill>
                <a:effectLst/>
                <a:latin typeface="charter"/>
              </a:rPr>
              <a:t>ı </a:t>
            </a:r>
            <a:r>
              <a:rPr lang="tr-TR" b="1" i="0" dirty="0">
                <a:solidFill>
                  <a:srgbClr val="292929"/>
                </a:solidFill>
                <a:effectLst/>
                <a:latin typeface="charter"/>
              </a:rPr>
              <a:t>hem</a:t>
            </a:r>
            <a:r>
              <a:rPr lang="tr-TR" b="0" i="0" dirty="0">
                <a:solidFill>
                  <a:srgbClr val="292929"/>
                </a:solidFill>
                <a:effectLst/>
                <a:latin typeface="charter"/>
              </a:rPr>
              <a:t> </a:t>
            </a:r>
            <a:r>
              <a:rPr lang="tr-TR" b="1" i="0" dirty="0">
                <a:solidFill>
                  <a:srgbClr val="292929"/>
                </a:solidFill>
                <a:effectLst/>
                <a:latin typeface="charter"/>
              </a:rPr>
              <a:t>de zaman kaybına </a:t>
            </a:r>
            <a:r>
              <a:rPr lang="tr-TR" b="0" i="0" dirty="0">
                <a:solidFill>
                  <a:srgbClr val="292929"/>
                </a:solidFill>
                <a:effectLst/>
                <a:latin typeface="charter"/>
              </a:rPr>
              <a:t>neden oluyor.</a:t>
            </a:r>
          </a:p>
          <a:p>
            <a:pPr algn="l"/>
            <a:r>
              <a:rPr lang="tr-TR" b="0" i="0" dirty="0">
                <a:solidFill>
                  <a:srgbClr val="292929"/>
                </a:solidFill>
                <a:effectLst/>
                <a:latin typeface="charter"/>
              </a:rPr>
              <a:t>Bu durumda bize yardımcı olacak 2 </a:t>
            </a:r>
            <a:r>
              <a:rPr lang="tr-TR" b="0" i="0" dirty="0" err="1">
                <a:solidFill>
                  <a:srgbClr val="292929"/>
                </a:solidFill>
                <a:effectLst/>
                <a:latin typeface="charter"/>
              </a:rPr>
              <a:t>class</a:t>
            </a:r>
            <a:r>
              <a:rPr lang="tr-TR" b="0" i="0" dirty="0">
                <a:solidFill>
                  <a:srgbClr val="292929"/>
                </a:solidFill>
                <a:effectLst/>
                <a:latin typeface="charter"/>
              </a:rPr>
              <a:t> mevcut. </a:t>
            </a:r>
            <a:r>
              <a:rPr lang="tr-TR" b="1" i="0" dirty="0" err="1">
                <a:solidFill>
                  <a:srgbClr val="292929"/>
                </a:solidFill>
                <a:effectLst/>
                <a:latin typeface="charter"/>
              </a:rPr>
              <a:t>StringBuilder</a:t>
            </a:r>
            <a:r>
              <a:rPr lang="tr-TR" b="0" i="0" dirty="0">
                <a:solidFill>
                  <a:srgbClr val="292929"/>
                </a:solidFill>
                <a:effectLst/>
                <a:latin typeface="charter"/>
              </a:rPr>
              <a:t> ve </a:t>
            </a:r>
            <a:r>
              <a:rPr lang="tr-TR" b="1" i="0" dirty="0" err="1">
                <a:solidFill>
                  <a:srgbClr val="292929"/>
                </a:solidFill>
                <a:effectLst/>
                <a:latin typeface="charter"/>
              </a:rPr>
              <a:t>StringBuffer</a:t>
            </a:r>
            <a:r>
              <a:rPr lang="tr-TR" b="0" i="0" dirty="0">
                <a:solidFill>
                  <a:srgbClr val="292929"/>
                </a:solidFill>
                <a:effectLst/>
                <a:latin typeface="charter"/>
              </a:rPr>
              <a:t>. Bu iki </a:t>
            </a:r>
            <a:r>
              <a:rPr lang="tr-TR" b="0" i="0" dirty="0" err="1">
                <a:solidFill>
                  <a:srgbClr val="292929"/>
                </a:solidFill>
                <a:effectLst/>
                <a:latin typeface="charter"/>
              </a:rPr>
              <a:t>class</a:t>
            </a:r>
            <a:r>
              <a:rPr lang="tr-TR" b="0" i="0" dirty="0">
                <a:solidFill>
                  <a:srgbClr val="292929"/>
                </a:solidFill>
                <a:effectLst/>
                <a:latin typeface="charter"/>
              </a:rPr>
              <a:t> sayesinde hafızada her seferinde yeni bir alan açılmadan var olan alan üzerinde değişiklik yapılabilir. Bu da hafıza kullanımı olarak </a:t>
            </a:r>
            <a:r>
              <a:rPr lang="tr-TR" b="0" i="0" dirty="0" err="1">
                <a:solidFill>
                  <a:srgbClr val="292929"/>
                </a:solidFill>
                <a:effectLst/>
                <a:latin typeface="charter"/>
              </a:rPr>
              <a:t>String</a:t>
            </a:r>
            <a:r>
              <a:rPr lang="tr-TR" b="0" i="0" dirty="0">
                <a:solidFill>
                  <a:srgbClr val="292929"/>
                </a:solidFill>
                <a:effectLst/>
                <a:latin typeface="charter"/>
              </a:rPr>
              <a:t> sınıfının önüne geçirir.</a:t>
            </a:r>
          </a:p>
          <a:p>
            <a:endParaRPr lang="tr-TR" dirty="0"/>
          </a:p>
        </p:txBody>
      </p:sp>
    </p:spTree>
    <p:extLst>
      <p:ext uri="{BB962C8B-B14F-4D97-AF65-F5344CB8AC3E}">
        <p14:creationId xmlns:p14="http://schemas.microsoft.com/office/powerpoint/2010/main" val="15363619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B24B-AE2A-433C-9D14-055E47D8C46E}"/>
              </a:ext>
            </a:extLst>
          </p:cNvPr>
          <p:cNvSpPr>
            <a:spLocks noGrp="1"/>
          </p:cNvSpPr>
          <p:nvPr>
            <p:ph type="title"/>
          </p:nvPr>
        </p:nvSpPr>
        <p:spPr>
          <a:xfrm>
            <a:off x="838200" y="365125"/>
            <a:ext cx="10515600" cy="978483"/>
          </a:xfrm>
        </p:spPr>
        <p:txBody>
          <a:bodyPr/>
          <a:lstStyle/>
          <a:p>
            <a:r>
              <a:rPr lang="tr-TR" dirty="0"/>
              <a:t>1.Soru</a:t>
            </a:r>
          </a:p>
        </p:txBody>
      </p:sp>
      <p:sp>
        <p:nvSpPr>
          <p:cNvPr id="3" name="Content Placeholder 2">
            <a:extLst>
              <a:ext uri="{FF2B5EF4-FFF2-40B4-BE49-F238E27FC236}">
                <a16:creationId xmlns:a16="http://schemas.microsoft.com/office/drawing/2014/main" id="{AA69041F-797A-456D-89C2-74B40911BF3B}"/>
              </a:ext>
            </a:extLst>
          </p:cNvPr>
          <p:cNvSpPr>
            <a:spLocks noGrp="1"/>
          </p:cNvSpPr>
          <p:nvPr>
            <p:ph idx="1"/>
          </p:nvPr>
        </p:nvSpPr>
        <p:spPr>
          <a:xfrm>
            <a:off x="838200" y="1455576"/>
            <a:ext cx="10515600" cy="4721387"/>
          </a:xfrm>
        </p:spPr>
        <p:txBody>
          <a:bodyPr/>
          <a:lstStyle/>
          <a:p>
            <a:r>
              <a:rPr lang="tr-TR" dirty="0"/>
              <a:t>// </a:t>
            </a:r>
            <a:r>
              <a:rPr lang="tr-TR" u="sng" dirty="0"/>
              <a:t>kullanıcıdan alınan vize ve final notuna göre geçme(ortalama)</a:t>
            </a:r>
          </a:p>
          <a:p>
            <a:r>
              <a:rPr lang="tr-TR" dirty="0"/>
              <a:t>// not </a:t>
            </a:r>
            <a:r>
              <a:rPr lang="tr-TR" u="sng" dirty="0"/>
              <a:t>ortalaması: ortalama&lt;50 altında ise kaldı</a:t>
            </a:r>
          </a:p>
          <a:p>
            <a:r>
              <a:rPr lang="pt-BR" dirty="0"/>
              <a:t>// not </a:t>
            </a:r>
            <a:r>
              <a:rPr lang="pt-BR" u="sng" dirty="0"/>
              <a:t>ortalaması: ortalama==50 Geçti</a:t>
            </a:r>
          </a:p>
          <a:p>
            <a:r>
              <a:rPr lang="pt-BR" dirty="0"/>
              <a:t>// not </a:t>
            </a:r>
            <a:r>
              <a:rPr lang="pt-BR" u="sng" dirty="0"/>
              <a:t>ortalaması: 55&lt;=x&lt;=70 BB</a:t>
            </a:r>
          </a:p>
          <a:p>
            <a:r>
              <a:rPr lang="pt-BR" dirty="0"/>
              <a:t>// not </a:t>
            </a:r>
            <a:r>
              <a:rPr lang="pt-BR" u="sng" dirty="0"/>
              <a:t>ortalaması: 70&lt;=x&lt;=84 BA</a:t>
            </a:r>
          </a:p>
          <a:p>
            <a:r>
              <a:rPr lang="fi-FI" dirty="0"/>
              <a:t>// not </a:t>
            </a:r>
            <a:r>
              <a:rPr lang="fi-FI" u="sng" dirty="0"/>
              <a:t>ortalaması: 84&lt;=x&lt;=100 AA</a:t>
            </a:r>
          </a:p>
          <a:p>
            <a:endParaRPr lang="tr-TR" dirty="0"/>
          </a:p>
        </p:txBody>
      </p:sp>
    </p:spTree>
    <p:extLst>
      <p:ext uri="{BB962C8B-B14F-4D97-AF65-F5344CB8AC3E}">
        <p14:creationId xmlns:p14="http://schemas.microsoft.com/office/powerpoint/2010/main" val="14737776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02A0-048D-4D91-94AD-046EBB51540C}"/>
              </a:ext>
            </a:extLst>
          </p:cNvPr>
          <p:cNvSpPr>
            <a:spLocks noGrp="1"/>
          </p:cNvSpPr>
          <p:nvPr>
            <p:ph type="title"/>
          </p:nvPr>
        </p:nvSpPr>
        <p:spPr/>
        <p:txBody>
          <a:bodyPr/>
          <a:lstStyle/>
          <a:p>
            <a:r>
              <a:rPr lang="tr-TR" dirty="0"/>
              <a:t>1.Cevap</a:t>
            </a:r>
          </a:p>
        </p:txBody>
      </p:sp>
      <p:pic>
        <p:nvPicPr>
          <p:cNvPr id="4" name="Content Placeholder 3">
            <a:extLst>
              <a:ext uri="{FF2B5EF4-FFF2-40B4-BE49-F238E27FC236}">
                <a16:creationId xmlns:a16="http://schemas.microsoft.com/office/drawing/2014/main" id="{74FAC6EA-FD93-4727-97D7-CFE83794240A}"/>
              </a:ext>
            </a:extLst>
          </p:cNvPr>
          <p:cNvPicPr>
            <a:picLocks noGrp="1" noChangeAspect="1"/>
          </p:cNvPicPr>
          <p:nvPr>
            <p:ph idx="1"/>
          </p:nvPr>
        </p:nvPicPr>
        <p:blipFill>
          <a:blip r:embed="rId2"/>
          <a:stretch>
            <a:fillRect/>
          </a:stretch>
        </p:blipFill>
        <p:spPr>
          <a:xfrm>
            <a:off x="1213113" y="1511559"/>
            <a:ext cx="8136159" cy="5207142"/>
          </a:xfrm>
          <a:prstGeom prst="rect">
            <a:avLst/>
          </a:prstGeom>
        </p:spPr>
      </p:pic>
    </p:spTree>
    <p:extLst>
      <p:ext uri="{BB962C8B-B14F-4D97-AF65-F5344CB8AC3E}">
        <p14:creationId xmlns:p14="http://schemas.microsoft.com/office/powerpoint/2010/main" val="20505154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28F3-B87E-41DA-9934-B3A2CBF64731}"/>
              </a:ext>
            </a:extLst>
          </p:cNvPr>
          <p:cNvSpPr>
            <a:spLocks noGrp="1"/>
          </p:cNvSpPr>
          <p:nvPr>
            <p:ph type="title"/>
          </p:nvPr>
        </p:nvSpPr>
        <p:spPr>
          <a:xfrm>
            <a:off x="838200" y="365126"/>
            <a:ext cx="10515600" cy="810532"/>
          </a:xfrm>
        </p:spPr>
        <p:txBody>
          <a:bodyPr>
            <a:normAutofit fontScale="90000"/>
          </a:bodyPr>
          <a:lstStyle/>
          <a:p>
            <a:r>
              <a:rPr lang="tr-TR" dirty="0"/>
              <a:t>2.Soru:girilen bir sayının asal olup olmaması kodlayan algoritma</a:t>
            </a:r>
          </a:p>
        </p:txBody>
      </p:sp>
      <p:pic>
        <p:nvPicPr>
          <p:cNvPr id="4" name="Content Placeholder 3">
            <a:extLst>
              <a:ext uri="{FF2B5EF4-FFF2-40B4-BE49-F238E27FC236}">
                <a16:creationId xmlns:a16="http://schemas.microsoft.com/office/drawing/2014/main" id="{E0AE8B85-567B-455E-B3F8-D810A7AB3270}"/>
              </a:ext>
            </a:extLst>
          </p:cNvPr>
          <p:cNvPicPr>
            <a:picLocks noGrp="1" noChangeAspect="1"/>
          </p:cNvPicPr>
          <p:nvPr>
            <p:ph idx="1"/>
          </p:nvPr>
        </p:nvPicPr>
        <p:blipFill>
          <a:blip r:embed="rId2"/>
          <a:stretch>
            <a:fillRect/>
          </a:stretch>
        </p:blipFill>
        <p:spPr>
          <a:xfrm>
            <a:off x="838200" y="1479855"/>
            <a:ext cx="9397482" cy="4920863"/>
          </a:xfrm>
          <a:prstGeom prst="rect">
            <a:avLst/>
          </a:prstGeom>
        </p:spPr>
      </p:pic>
    </p:spTree>
    <p:extLst>
      <p:ext uri="{BB962C8B-B14F-4D97-AF65-F5344CB8AC3E}">
        <p14:creationId xmlns:p14="http://schemas.microsoft.com/office/powerpoint/2010/main" val="4332980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2A2B-F47B-45E4-A7DE-B3D0AA1925D1}"/>
              </a:ext>
            </a:extLst>
          </p:cNvPr>
          <p:cNvSpPr>
            <a:spLocks noGrp="1"/>
          </p:cNvSpPr>
          <p:nvPr>
            <p:ph type="title"/>
          </p:nvPr>
        </p:nvSpPr>
        <p:spPr>
          <a:xfrm>
            <a:off x="838200" y="365126"/>
            <a:ext cx="10515600" cy="987814"/>
          </a:xfrm>
        </p:spPr>
        <p:txBody>
          <a:bodyPr/>
          <a:lstStyle/>
          <a:p>
            <a:r>
              <a:rPr lang="tr-TR" dirty="0"/>
              <a:t>3.Soru: Faktöriyel Hesabı Yapan Algoritma</a:t>
            </a:r>
          </a:p>
        </p:txBody>
      </p:sp>
      <p:pic>
        <p:nvPicPr>
          <p:cNvPr id="4" name="Content Placeholder 3">
            <a:extLst>
              <a:ext uri="{FF2B5EF4-FFF2-40B4-BE49-F238E27FC236}">
                <a16:creationId xmlns:a16="http://schemas.microsoft.com/office/drawing/2014/main" id="{6AE1291F-F8E8-41C6-82F6-BCC766970FDF}"/>
              </a:ext>
            </a:extLst>
          </p:cNvPr>
          <p:cNvPicPr>
            <a:picLocks noGrp="1" noChangeAspect="1"/>
          </p:cNvPicPr>
          <p:nvPr>
            <p:ph idx="1"/>
          </p:nvPr>
        </p:nvPicPr>
        <p:blipFill>
          <a:blip r:embed="rId2"/>
          <a:stretch>
            <a:fillRect/>
          </a:stretch>
        </p:blipFill>
        <p:spPr>
          <a:xfrm>
            <a:off x="838199" y="1471874"/>
            <a:ext cx="10304061" cy="3221423"/>
          </a:xfrm>
          <a:prstGeom prst="rect">
            <a:avLst/>
          </a:prstGeom>
        </p:spPr>
      </p:pic>
    </p:spTree>
    <p:extLst>
      <p:ext uri="{BB962C8B-B14F-4D97-AF65-F5344CB8AC3E}">
        <p14:creationId xmlns:p14="http://schemas.microsoft.com/office/powerpoint/2010/main" val="1049243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6F53-D0A3-438E-B751-F03E5183B056}"/>
              </a:ext>
            </a:extLst>
          </p:cNvPr>
          <p:cNvSpPr>
            <a:spLocks noGrp="1"/>
          </p:cNvSpPr>
          <p:nvPr>
            <p:ph type="title"/>
          </p:nvPr>
        </p:nvSpPr>
        <p:spPr/>
        <p:txBody>
          <a:bodyPr/>
          <a:lstStyle/>
          <a:p>
            <a:r>
              <a:rPr lang="tr-TR" dirty="0"/>
              <a:t>Access </a:t>
            </a:r>
            <a:r>
              <a:rPr lang="tr-TR" dirty="0" err="1"/>
              <a:t>Modifier</a:t>
            </a:r>
            <a:r>
              <a:rPr lang="tr-TR" dirty="0"/>
              <a:t> (</a:t>
            </a:r>
            <a:r>
              <a:rPr lang="tr-TR" dirty="0" err="1"/>
              <a:t>public-private-protected-default</a:t>
            </a:r>
            <a:r>
              <a:rPr lang="tr-TR" dirty="0"/>
              <a:t>)</a:t>
            </a:r>
          </a:p>
        </p:txBody>
      </p:sp>
      <p:sp>
        <p:nvSpPr>
          <p:cNvPr id="3" name="Content Placeholder 2">
            <a:extLst>
              <a:ext uri="{FF2B5EF4-FFF2-40B4-BE49-F238E27FC236}">
                <a16:creationId xmlns:a16="http://schemas.microsoft.com/office/drawing/2014/main" id="{5C02C27F-78B7-459A-9770-79442520F8E9}"/>
              </a:ext>
            </a:extLst>
          </p:cNvPr>
          <p:cNvSpPr>
            <a:spLocks noGrp="1"/>
          </p:cNvSpPr>
          <p:nvPr>
            <p:ph idx="1"/>
          </p:nvPr>
        </p:nvSpPr>
        <p:spPr>
          <a:xfrm>
            <a:off x="838200" y="1825625"/>
            <a:ext cx="10515600" cy="1910997"/>
          </a:xfrm>
        </p:spPr>
        <p:txBody>
          <a:bodyPr>
            <a:normAutofit fontScale="77500" lnSpcReduction="20000"/>
          </a:bodyPr>
          <a:lstStyle/>
          <a:p>
            <a:r>
              <a:rPr lang="tr-TR" b="1" dirty="0" err="1"/>
              <a:t>Public</a:t>
            </a:r>
            <a:r>
              <a:rPr lang="tr-TR" b="1" dirty="0"/>
              <a:t> </a:t>
            </a:r>
            <a:r>
              <a:rPr lang="tr-TR" b="1" dirty="0" err="1"/>
              <a:t>methodlar</a:t>
            </a:r>
            <a:r>
              <a:rPr lang="tr-TR" b="1" dirty="0"/>
              <a:t> </a:t>
            </a:r>
            <a:r>
              <a:rPr lang="tr-TR" dirty="0"/>
              <a:t>proje içerisinde her yerden </a:t>
            </a:r>
            <a:r>
              <a:rPr lang="tr-TR" dirty="0" err="1"/>
              <a:t>ulaşılabiliryor</a:t>
            </a:r>
            <a:r>
              <a:rPr lang="tr-TR" dirty="0"/>
              <a:t>.</a:t>
            </a:r>
          </a:p>
          <a:p>
            <a:r>
              <a:rPr lang="tr-TR" b="1" dirty="0" err="1"/>
              <a:t>Protected</a:t>
            </a:r>
            <a:r>
              <a:rPr lang="tr-TR" b="1" dirty="0"/>
              <a:t> </a:t>
            </a:r>
            <a:r>
              <a:rPr lang="tr-TR" b="1" dirty="0" err="1"/>
              <a:t>metodlar</a:t>
            </a:r>
            <a:r>
              <a:rPr lang="tr-TR" b="1" dirty="0"/>
              <a:t> </a:t>
            </a:r>
            <a:r>
              <a:rPr lang="tr-TR" dirty="0"/>
              <a:t>tanımlandığı sınıf ile aynı paket içerisinde bulunan sınıflar tarafından ulaşılabilir.</a:t>
            </a:r>
          </a:p>
          <a:p>
            <a:r>
              <a:rPr lang="tr-TR" b="1" dirty="0" err="1"/>
              <a:t>Private</a:t>
            </a:r>
            <a:r>
              <a:rPr lang="tr-TR" dirty="0"/>
              <a:t> metotlar sadece tanımlandığı sınıfta kullanılabilir.</a:t>
            </a:r>
          </a:p>
          <a:p>
            <a:r>
              <a:rPr lang="tr-TR" b="1" dirty="0" err="1"/>
              <a:t>Default</a:t>
            </a:r>
            <a:r>
              <a:rPr lang="tr-TR" dirty="0"/>
              <a:t> metotlar ise </a:t>
            </a:r>
            <a:r>
              <a:rPr lang="tr-TR" dirty="0" err="1"/>
              <a:t>interface</a:t>
            </a:r>
            <a:r>
              <a:rPr lang="tr-TR" dirty="0"/>
              <a:t> içerisinde metot içeriğini doldurmak amacıyla kullanılır. </a:t>
            </a:r>
            <a:r>
              <a:rPr lang="tr-TR" dirty="0" err="1"/>
              <a:t>İmplement</a:t>
            </a:r>
            <a:r>
              <a:rPr lang="tr-TR" dirty="0"/>
              <a:t> edilen sınıftan ulaşılabilir.</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11FA9D2D-1197-4ED8-B350-2B4B003742D5}"/>
              </a:ext>
            </a:extLst>
          </p:cNvPr>
          <p:cNvPicPr>
            <a:picLocks noChangeAspect="1"/>
          </p:cNvPicPr>
          <p:nvPr/>
        </p:nvPicPr>
        <p:blipFill>
          <a:blip r:embed="rId2"/>
          <a:stretch>
            <a:fillRect/>
          </a:stretch>
        </p:blipFill>
        <p:spPr>
          <a:xfrm>
            <a:off x="2386726" y="3871559"/>
            <a:ext cx="7102455" cy="2819644"/>
          </a:xfrm>
          <a:prstGeom prst="rect">
            <a:avLst/>
          </a:prstGeom>
        </p:spPr>
      </p:pic>
    </p:spTree>
    <p:extLst>
      <p:ext uri="{BB962C8B-B14F-4D97-AF65-F5344CB8AC3E}">
        <p14:creationId xmlns:p14="http://schemas.microsoft.com/office/powerpoint/2010/main" val="327682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0AF4-F162-47B2-AC40-899B0294B720}"/>
              </a:ext>
            </a:extLst>
          </p:cNvPr>
          <p:cNvSpPr>
            <a:spLocks noGrp="1"/>
          </p:cNvSpPr>
          <p:nvPr>
            <p:ph type="title"/>
          </p:nvPr>
        </p:nvSpPr>
        <p:spPr/>
        <p:txBody>
          <a:bodyPr/>
          <a:lstStyle/>
          <a:p>
            <a:r>
              <a:rPr lang="tr-TR" dirty="0" err="1"/>
              <a:t>Error</a:t>
            </a:r>
            <a:r>
              <a:rPr lang="tr-TR" dirty="0"/>
              <a:t> </a:t>
            </a:r>
            <a:r>
              <a:rPr lang="tr-TR" dirty="0" err="1"/>
              <a:t>types</a:t>
            </a:r>
            <a:endParaRPr lang="tr-TR" dirty="0"/>
          </a:p>
        </p:txBody>
      </p:sp>
      <p:sp>
        <p:nvSpPr>
          <p:cNvPr id="3" name="Content Placeholder 2">
            <a:extLst>
              <a:ext uri="{FF2B5EF4-FFF2-40B4-BE49-F238E27FC236}">
                <a16:creationId xmlns:a16="http://schemas.microsoft.com/office/drawing/2014/main" id="{38C34825-502C-4F3D-85D2-5A012A393688}"/>
              </a:ext>
            </a:extLst>
          </p:cNvPr>
          <p:cNvSpPr>
            <a:spLocks noGrp="1"/>
          </p:cNvSpPr>
          <p:nvPr>
            <p:ph idx="1"/>
          </p:nvPr>
        </p:nvSpPr>
        <p:spPr/>
        <p:txBody>
          <a:bodyPr/>
          <a:lstStyle/>
          <a:p>
            <a:r>
              <a:rPr lang="tr-TR" b="1" dirty="0" err="1"/>
              <a:t>Syntax</a:t>
            </a:r>
            <a:r>
              <a:rPr lang="tr-TR" b="1" dirty="0"/>
              <a:t> </a:t>
            </a:r>
            <a:r>
              <a:rPr lang="tr-TR" b="1" dirty="0" err="1"/>
              <a:t>error</a:t>
            </a:r>
            <a:r>
              <a:rPr lang="tr-TR" dirty="0"/>
              <a:t>: Kodun içerisinde bulunan yazım hatalarından kaynaklı hatalardır. Bu durumda IDE hatalı yeri işaretleyerek uyaracaktır.</a:t>
            </a:r>
          </a:p>
          <a:p>
            <a:r>
              <a:rPr lang="tr-TR" b="1" dirty="0" err="1"/>
              <a:t>Logic</a:t>
            </a:r>
            <a:r>
              <a:rPr lang="tr-TR" b="1" dirty="0"/>
              <a:t> </a:t>
            </a:r>
            <a:r>
              <a:rPr lang="tr-TR" b="1" dirty="0" err="1"/>
              <a:t>error</a:t>
            </a:r>
            <a:r>
              <a:rPr lang="tr-TR" dirty="0"/>
              <a:t>: Kod içerisinde bulunan mantık hatalarından dolayı ortaya çıkar. IDE bu hataları derlemeden önce </a:t>
            </a:r>
            <a:r>
              <a:rPr lang="tr-TR" dirty="0" err="1"/>
              <a:t>farkedemeyebilir</a:t>
            </a:r>
            <a:r>
              <a:rPr lang="tr-TR" dirty="0"/>
              <a:t>.</a:t>
            </a:r>
          </a:p>
          <a:p>
            <a:r>
              <a:rPr lang="tr-TR" b="1" dirty="0"/>
              <a:t>Run time </a:t>
            </a:r>
            <a:r>
              <a:rPr lang="tr-TR" b="1" dirty="0" err="1"/>
              <a:t>error</a:t>
            </a:r>
            <a:r>
              <a:rPr lang="tr-TR" dirty="0"/>
              <a:t>: Programın çalışmasına engel olacak yazılım veya donanım sorunudur.</a:t>
            </a:r>
          </a:p>
          <a:p>
            <a:r>
              <a:rPr lang="tr-TR" b="1" dirty="0" err="1"/>
              <a:t>Compile</a:t>
            </a:r>
            <a:r>
              <a:rPr lang="tr-TR" b="1" dirty="0"/>
              <a:t> time </a:t>
            </a:r>
            <a:r>
              <a:rPr lang="tr-TR" b="1" dirty="0" err="1"/>
              <a:t>error</a:t>
            </a:r>
            <a:r>
              <a:rPr lang="tr-TR" dirty="0"/>
              <a:t>: Kod içerisindeki bir hata dolayısıyla kaynak kodunun derleyemez. Eksik noktalı virgül, eksik parantez, sınıf bulunamaması gibi durumlar derleme zamanında ortaya çıkacağı için </a:t>
            </a:r>
            <a:r>
              <a:rPr lang="tr-TR" dirty="0" err="1"/>
              <a:t>compile</a:t>
            </a:r>
            <a:r>
              <a:rPr lang="tr-TR" dirty="0"/>
              <a:t> time </a:t>
            </a:r>
            <a:r>
              <a:rPr lang="tr-TR" dirty="0" err="1"/>
              <a:t>errordur</a:t>
            </a:r>
            <a:r>
              <a:rPr lang="tr-TR" dirty="0"/>
              <a:t>.</a:t>
            </a:r>
          </a:p>
          <a:p>
            <a:endParaRPr lang="tr-TR" dirty="0"/>
          </a:p>
        </p:txBody>
      </p:sp>
    </p:spTree>
    <p:extLst>
      <p:ext uri="{BB962C8B-B14F-4D97-AF65-F5344CB8AC3E}">
        <p14:creationId xmlns:p14="http://schemas.microsoft.com/office/powerpoint/2010/main" val="139365056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9F7D-2287-478E-B93D-A4A03882E48E}"/>
              </a:ext>
            </a:extLst>
          </p:cNvPr>
          <p:cNvSpPr>
            <a:spLocks noGrp="1"/>
          </p:cNvSpPr>
          <p:nvPr>
            <p:ph type="title"/>
          </p:nvPr>
        </p:nvSpPr>
        <p:spPr/>
        <p:txBody>
          <a:bodyPr/>
          <a:lstStyle/>
          <a:p>
            <a:r>
              <a:rPr lang="tr-TR" dirty="0" err="1"/>
              <a:t>Error</a:t>
            </a:r>
            <a:r>
              <a:rPr lang="tr-TR" dirty="0"/>
              <a:t> </a:t>
            </a:r>
            <a:r>
              <a:rPr lang="tr-TR" dirty="0" err="1"/>
              <a:t>Exceptıon</a:t>
            </a:r>
            <a:r>
              <a:rPr lang="tr-TR" dirty="0"/>
              <a:t> Farkı</a:t>
            </a:r>
          </a:p>
        </p:txBody>
      </p:sp>
      <p:sp>
        <p:nvSpPr>
          <p:cNvPr id="3" name="Content Placeholder 2">
            <a:extLst>
              <a:ext uri="{FF2B5EF4-FFF2-40B4-BE49-F238E27FC236}">
                <a16:creationId xmlns:a16="http://schemas.microsoft.com/office/drawing/2014/main" id="{60903BFE-D56B-40AB-BF14-FB6F3AFF01DB}"/>
              </a:ext>
            </a:extLst>
          </p:cNvPr>
          <p:cNvSpPr>
            <a:spLocks noGrp="1"/>
          </p:cNvSpPr>
          <p:nvPr>
            <p:ph idx="1"/>
          </p:nvPr>
        </p:nvSpPr>
        <p:spPr/>
        <p:txBody>
          <a:bodyPr>
            <a:normAutofit fontScale="92500" lnSpcReduction="10000"/>
          </a:bodyPr>
          <a:lstStyle/>
          <a:p>
            <a:r>
              <a:rPr lang="tr-TR" dirty="0"/>
              <a:t>Bir </a:t>
            </a:r>
            <a:r>
              <a:rPr lang="tr-TR" b="1" dirty="0" err="1"/>
              <a:t>error</a:t>
            </a:r>
            <a:r>
              <a:rPr lang="tr-TR" dirty="0"/>
              <a:t> asla kurtarılamazken, </a:t>
            </a:r>
            <a:r>
              <a:rPr lang="tr-TR" b="1" dirty="0" err="1"/>
              <a:t>exception</a:t>
            </a:r>
            <a:r>
              <a:rPr lang="tr-TR" dirty="0"/>
              <a:t> fırlatıldığında yakalanarak programın çalışmasına devam edilebilir.</a:t>
            </a:r>
          </a:p>
          <a:p>
            <a:r>
              <a:rPr lang="tr-TR" dirty="0"/>
              <a:t>Bir </a:t>
            </a:r>
            <a:r>
              <a:rPr lang="tr-TR" b="1" dirty="0" err="1"/>
              <a:t>error</a:t>
            </a:r>
            <a:r>
              <a:rPr lang="tr-TR" dirty="0"/>
              <a:t> ortaya çıktığında kod çalışması durdurulur, ancak bir </a:t>
            </a:r>
            <a:r>
              <a:rPr lang="tr-TR" b="1" dirty="0" err="1"/>
              <a:t>exception</a:t>
            </a:r>
            <a:r>
              <a:rPr lang="tr-TR" dirty="0"/>
              <a:t> fırlatan kod bir </a:t>
            </a:r>
            <a:r>
              <a:rPr lang="tr-TR" dirty="0" err="1"/>
              <a:t>try</a:t>
            </a:r>
            <a:r>
              <a:rPr lang="tr-TR" dirty="0"/>
              <a:t> ve </a:t>
            </a:r>
            <a:r>
              <a:rPr lang="tr-TR" dirty="0" err="1"/>
              <a:t>catch</a:t>
            </a:r>
            <a:r>
              <a:rPr lang="tr-TR" dirty="0"/>
              <a:t> bloğunun içine yazılmışsa, kod tarafından </a:t>
            </a:r>
            <a:r>
              <a:rPr lang="tr-TR" b="1" dirty="0" err="1"/>
              <a:t>exception</a:t>
            </a:r>
            <a:r>
              <a:rPr lang="tr-TR" dirty="0"/>
              <a:t> yakalanır.</a:t>
            </a:r>
          </a:p>
          <a:p>
            <a:r>
              <a:rPr lang="tr-TR" b="1" dirty="0" err="1"/>
              <a:t>Errorlar</a:t>
            </a:r>
            <a:r>
              <a:rPr lang="tr-TR" dirty="0"/>
              <a:t> kontrolsüz tiptedir, yani </a:t>
            </a:r>
            <a:r>
              <a:rPr lang="tr-TR" dirty="0" err="1"/>
              <a:t>exception</a:t>
            </a:r>
            <a:r>
              <a:rPr lang="tr-TR" dirty="0"/>
              <a:t> derleyicilerin bilgisinde değildir, oysa bir </a:t>
            </a:r>
            <a:r>
              <a:rPr lang="tr-TR" b="1" dirty="0" err="1"/>
              <a:t>exception</a:t>
            </a:r>
            <a:r>
              <a:rPr lang="tr-TR" dirty="0"/>
              <a:t> </a:t>
            </a:r>
            <a:r>
              <a:rPr lang="tr-TR" dirty="0" err="1"/>
              <a:t>checked</a:t>
            </a:r>
            <a:r>
              <a:rPr lang="tr-TR" dirty="0"/>
              <a:t> ve </a:t>
            </a:r>
            <a:r>
              <a:rPr lang="tr-TR" dirty="0" err="1"/>
              <a:t>unchecked</a:t>
            </a:r>
            <a:r>
              <a:rPr lang="tr-TR" dirty="0"/>
              <a:t> olarak sınıflandırılır.</a:t>
            </a:r>
          </a:p>
          <a:p>
            <a:r>
              <a:rPr lang="tr-TR" b="1" dirty="0" err="1"/>
              <a:t>Errorlar</a:t>
            </a:r>
            <a:r>
              <a:rPr lang="tr-TR" dirty="0"/>
              <a:t> </a:t>
            </a:r>
            <a:r>
              <a:rPr lang="tr-TR" dirty="0" err="1"/>
              <a:t>Java.lang.Error</a:t>
            </a:r>
            <a:r>
              <a:rPr lang="tr-TR" dirty="0"/>
              <a:t> paketinde tanımlanırken, bir </a:t>
            </a:r>
            <a:r>
              <a:rPr lang="tr-TR" b="1" dirty="0" err="1"/>
              <a:t>exception</a:t>
            </a:r>
            <a:r>
              <a:rPr lang="tr-TR" dirty="0"/>
              <a:t> olarak </a:t>
            </a:r>
            <a:r>
              <a:rPr lang="tr-TR" dirty="0" err="1"/>
              <a:t>java.lang.Exception</a:t>
            </a:r>
            <a:r>
              <a:rPr lang="tr-TR" dirty="0"/>
              <a:t> tanımlanmıştır.</a:t>
            </a:r>
          </a:p>
          <a:p>
            <a:r>
              <a:rPr lang="tr-TR" b="1" dirty="0" err="1"/>
              <a:t>Exceptionlar</a:t>
            </a:r>
            <a:r>
              <a:rPr lang="tr-TR" dirty="0"/>
              <a:t>, programın kodlanmasında yapılan hataların sonuçlarıdır. </a:t>
            </a:r>
            <a:r>
              <a:rPr lang="tr-TR" b="1" dirty="0" err="1"/>
              <a:t>Error</a:t>
            </a:r>
            <a:r>
              <a:rPr lang="tr-TR" dirty="0"/>
              <a:t> ise sistemin yanlış işleyişinin sonucudur.</a:t>
            </a:r>
          </a:p>
          <a:p>
            <a:endParaRPr lang="tr-TR" dirty="0"/>
          </a:p>
        </p:txBody>
      </p:sp>
    </p:spTree>
    <p:extLst>
      <p:ext uri="{BB962C8B-B14F-4D97-AF65-F5344CB8AC3E}">
        <p14:creationId xmlns:p14="http://schemas.microsoft.com/office/powerpoint/2010/main" val="30278705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29E3-B7F0-44B3-9F96-3153BAFAC55C}"/>
              </a:ext>
            </a:extLst>
          </p:cNvPr>
          <p:cNvSpPr>
            <a:spLocks noGrp="1"/>
          </p:cNvSpPr>
          <p:nvPr>
            <p:ph type="title"/>
          </p:nvPr>
        </p:nvSpPr>
        <p:spPr/>
        <p:txBody>
          <a:bodyPr/>
          <a:lstStyle/>
          <a:p>
            <a:r>
              <a:rPr lang="tr-TR" dirty="0"/>
              <a:t>Soru 1:</a:t>
            </a:r>
          </a:p>
        </p:txBody>
      </p:sp>
      <p:sp>
        <p:nvSpPr>
          <p:cNvPr id="3" name="Content Placeholder 2">
            <a:extLst>
              <a:ext uri="{FF2B5EF4-FFF2-40B4-BE49-F238E27FC236}">
                <a16:creationId xmlns:a16="http://schemas.microsoft.com/office/drawing/2014/main" id="{00846044-FED9-40F7-9868-370043CE4DBE}"/>
              </a:ext>
            </a:extLst>
          </p:cNvPr>
          <p:cNvSpPr>
            <a:spLocks noGrp="1"/>
          </p:cNvSpPr>
          <p:nvPr>
            <p:ph idx="1"/>
          </p:nvPr>
        </p:nvSpPr>
        <p:spPr/>
        <p:txBody>
          <a:bodyPr/>
          <a:lstStyle/>
          <a:p>
            <a:r>
              <a:rPr lang="tr-TR" dirty="0"/>
              <a:t>// </a:t>
            </a:r>
            <a:r>
              <a:rPr lang="tr-TR" u="sng" dirty="0"/>
              <a:t>kullanıcı tarafından girilen bir kelimeyi tersten yazdıran Algoritma ?</a:t>
            </a:r>
          </a:p>
          <a:p>
            <a:r>
              <a:rPr lang="tr-TR" dirty="0"/>
              <a:t>// </a:t>
            </a:r>
            <a:r>
              <a:rPr lang="tr-TR" u="sng" dirty="0"/>
              <a:t>yazdığınız kelime kaç harfli ?</a:t>
            </a:r>
          </a:p>
          <a:p>
            <a:r>
              <a:rPr lang="tr-TR" dirty="0"/>
              <a:t>// </a:t>
            </a:r>
            <a:r>
              <a:rPr lang="tr-TR" u="sng" dirty="0"/>
              <a:t>Hamit ==&gt; </a:t>
            </a:r>
            <a:r>
              <a:rPr lang="tr-TR" u="sng" dirty="0" err="1"/>
              <a:t>timaH</a:t>
            </a:r>
            <a:endParaRPr lang="tr-TR" dirty="0"/>
          </a:p>
        </p:txBody>
      </p:sp>
    </p:spTree>
    <p:extLst>
      <p:ext uri="{BB962C8B-B14F-4D97-AF65-F5344CB8AC3E}">
        <p14:creationId xmlns:p14="http://schemas.microsoft.com/office/powerpoint/2010/main" val="7848192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848A-50D5-4AAE-870F-C605F00E81E5}"/>
              </a:ext>
            </a:extLst>
          </p:cNvPr>
          <p:cNvSpPr>
            <a:spLocks noGrp="1"/>
          </p:cNvSpPr>
          <p:nvPr>
            <p:ph type="title"/>
          </p:nvPr>
        </p:nvSpPr>
        <p:spPr/>
        <p:txBody>
          <a:bodyPr/>
          <a:lstStyle/>
          <a:p>
            <a:r>
              <a:rPr lang="tr-TR" dirty="0"/>
              <a:t>Cevap 1:</a:t>
            </a:r>
          </a:p>
        </p:txBody>
      </p:sp>
      <p:pic>
        <p:nvPicPr>
          <p:cNvPr id="4" name="Content Placeholder 3">
            <a:extLst>
              <a:ext uri="{FF2B5EF4-FFF2-40B4-BE49-F238E27FC236}">
                <a16:creationId xmlns:a16="http://schemas.microsoft.com/office/drawing/2014/main" id="{6AEEA1AA-6D93-4026-A2CE-979765B05E4E}"/>
              </a:ext>
            </a:extLst>
          </p:cNvPr>
          <p:cNvPicPr>
            <a:picLocks noGrp="1" noChangeAspect="1"/>
          </p:cNvPicPr>
          <p:nvPr>
            <p:ph idx="1"/>
          </p:nvPr>
        </p:nvPicPr>
        <p:blipFill>
          <a:blip r:embed="rId2"/>
          <a:stretch>
            <a:fillRect/>
          </a:stretch>
        </p:blipFill>
        <p:spPr>
          <a:xfrm>
            <a:off x="838200" y="1690688"/>
            <a:ext cx="7870134" cy="4506912"/>
          </a:xfrm>
          <a:prstGeom prst="rect">
            <a:avLst/>
          </a:prstGeom>
        </p:spPr>
      </p:pic>
      <p:pic>
        <p:nvPicPr>
          <p:cNvPr id="5" name="Picture 4">
            <a:extLst>
              <a:ext uri="{FF2B5EF4-FFF2-40B4-BE49-F238E27FC236}">
                <a16:creationId xmlns:a16="http://schemas.microsoft.com/office/drawing/2014/main" id="{7C5E5210-8A89-47D7-BFC5-D6893676B253}"/>
              </a:ext>
            </a:extLst>
          </p:cNvPr>
          <p:cNvPicPr>
            <a:picLocks noChangeAspect="1"/>
          </p:cNvPicPr>
          <p:nvPr/>
        </p:nvPicPr>
        <p:blipFill>
          <a:blip r:embed="rId3"/>
          <a:stretch>
            <a:fillRect/>
          </a:stretch>
        </p:blipFill>
        <p:spPr>
          <a:xfrm>
            <a:off x="8708334" y="2893821"/>
            <a:ext cx="2588674" cy="2100646"/>
          </a:xfrm>
          <a:prstGeom prst="rect">
            <a:avLst/>
          </a:prstGeom>
        </p:spPr>
      </p:pic>
    </p:spTree>
    <p:extLst>
      <p:ext uri="{BB962C8B-B14F-4D97-AF65-F5344CB8AC3E}">
        <p14:creationId xmlns:p14="http://schemas.microsoft.com/office/powerpoint/2010/main" val="15646116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2B3B-AFD8-4373-8C9F-EBB510463B53}"/>
              </a:ext>
            </a:extLst>
          </p:cNvPr>
          <p:cNvSpPr>
            <a:spLocks noGrp="1"/>
          </p:cNvSpPr>
          <p:nvPr>
            <p:ph type="title"/>
          </p:nvPr>
        </p:nvSpPr>
        <p:spPr/>
        <p:txBody>
          <a:bodyPr/>
          <a:lstStyle/>
          <a:p>
            <a:r>
              <a:rPr lang="tr-TR" dirty="0"/>
              <a:t>Soru2 :</a:t>
            </a:r>
          </a:p>
        </p:txBody>
      </p:sp>
      <p:sp>
        <p:nvSpPr>
          <p:cNvPr id="3" name="Content Placeholder 2">
            <a:extLst>
              <a:ext uri="{FF2B5EF4-FFF2-40B4-BE49-F238E27FC236}">
                <a16:creationId xmlns:a16="http://schemas.microsoft.com/office/drawing/2014/main" id="{B3DAE48A-6CBA-4B7B-8FF1-E33C29A4D526}"/>
              </a:ext>
            </a:extLst>
          </p:cNvPr>
          <p:cNvSpPr>
            <a:spLocks noGrp="1"/>
          </p:cNvSpPr>
          <p:nvPr>
            <p:ph idx="1"/>
          </p:nvPr>
        </p:nvSpPr>
        <p:spPr/>
        <p:txBody>
          <a:bodyPr/>
          <a:lstStyle/>
          <a:p>
            <a:r>
              <a:rPr lang="tr-TR" dirty="0"/>
              <a:t>// </a:t>
            </a:r>
            <a:r>
              <a:rPr lang="tr-TR" u="sng" dirty="0"/>
              <a:t>kullanıcı tarafından girilen bir parola için ilk ve son harfi haricinde *</a:t>
            </a:r>
          </a:p>
          <a:p>
            <a:r>
              <a:rPr lang="tr-TR" dirty="0"/>
              <a:t>// </a:t>
            </a:r>
            <a:r>
              <a:rPr lang="tr-TR" u="sng" dirty="0"/>
              <a:t>eklensin ?</a:t>
            </a:r>
          </a:p>
          <a:p>
            <a:r>
              <a:rPr lang="tr-TR" dirty="0"/>
              <a:t>// </a:t>
            </a:r>
            <a:r>
              <a:rPr lang="tr-TR" u="sng" dirty="0"/>
              <a:t>Hamit ==&gt; H****t</a:t>
            </a:r>
            <a:endParaRPr lang="tr-TR" dirty="0"/>
          </a:p>
        </p:txBody>
      </p:sp>
    </p:spTree>
    <p:extLst>
      <p:ext uri="{BB962C8B-B14F-4D97-AF65-F5344CB8AC3E}">
        <p14:creationId xmlns:p14="http://schemas.microsoft.com/office/powerpoint/2010/main" val="26625582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B19C-E063-4FD4-84AA-AED83225492E}"/>
              </a:ext>
            </a:extLst>
          </p:cNvPr>
          <p:cNvSpPr>
            <a:spLocks noGrp="1"/>
          </p:cNvSpPr>
          <p:nvPr>
            <p:ph type="title"/>
          </p:nvPr>
        </p:nvSpPr>
        <p:spPr/>
        <p:txBody>
          <a:bodyPr/>
          <a:lstStyle/>
          <a:p>
            <a:r>
              <a:rPr lang="tr-TR" dirty="0"/>
              <a:t>Cevap 2 :</a:t>
            </a:r>
          </a:p>
        </p:txBody>
      </p:sp>
      <p:pic>
        <p:nvPicPr>
          <p:cNvPr id="4" name="Content Placeholder 3">
            <a:extLst>
              <a:ext uri="{FF2B5EF4-FFF2-40B4-BE49-F238E27FC236}">
                <a16:creationId xmlns:a16="http://schemas.microsoft.com/office/drawing/2014/main" id="{F8F24072-A40C-4996-A8BB-58FD51544468}"/>
              </a:ext>
            </a:extLst>
          </p:cNvPr>
          <p:cNvPicPr>
            <a:picLocks noGrp="1" noChangeAspect="1"/>
          </p:cNvPicPr>
          <p:nvPr>
            <p:ph idx="1"/>
          </p:nvPr>
        </p:nvPicPr>
        <p:blipFill>
          <a:blip r:embed="rId2"/>
          <a:stretch>
            <a:fillRect/>
          </a:stretch>
        </p:blipFill>
        <p:spPr>
          <a:xfrm>
            <a:off x="838200" y="1690687"/>
            <a:ext cx="7082278" cy="4947179"/>
          </a:xfrm>
          <a:prstGeom prst="rect">
            <a:avLst/>
          </a:prstGeom>
        </p:spPr>
      </p:pic>
      <p:pic>
        <p:nvPicPr>
          <p:cNvPr id="5" name="Picture 4">
            <a:extLst>
              <a:ext uri="{FF2B5EF4-FFF2-40B4-BE49-F238E27FC236}">
                <a16:creationId xmlns:a16="http://schemas.microsoft.com/office/drawing/2014/main" id="{709C9F90-8742-4E0B-B6EB-4FAFC36500E2}"/>
              </a:ext>
            </a:extLst>
          </p:cNvPr>
          <p:cNvPicPr>
            <a:picLocks noChangeAspect="1"/>
          </p:cNvPicPr>
          <p:nvPr/>
        </p:nvPicPr>
        <p:blipFill>
          <a:blip r:embed="rId3"/>
          <a:stretch>
            <a:fillRect/>
          </a:stretch>
        </p:blipFill>
        <p:spPr>
          <a:xfrm>
            <a:off x="7920478" y="3352676"/>
            <a:ext cx="2741677" cy="1953102"/>
          </a:xfrm>
          <a:prstGeom prst="rect">
            <a:avLst/>
          </a:prstGeom>
        </p:spPr>
      </p:pic>
    </p:spTree>
    <p:extLst>
      <p:ext uri="{BB962C8B-B14F-4D97-AF65-F5344CB8AC3E}">
        <p14:creationId xmlns:p14="http://schemas.microsoft.com/office/powerpoint/2010/main" val="17540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E1815-F390-4008-8B58-289B943C3A5A}"/>
              </a:ext>
            </a:extLst>
          </p:cNvPr>
          <p:cNvSpPr>
            <a:spLocks noGrp="1"/>
          </p:cNvSpPr>
          <p:nvPr>
            <p:ph type="title"/>
          </p:nvPr>
        </p:nvSpPr>
        <p:spPr>
          <a:xfrm>
            <a:off x="838200" y="365125"/>
            <a:ext cx="10515600" cy="411623"/>
          </a:xfrm>
        </p:spPr>
        <p:txBody>
          <a:bodyPr>
            <a:normAutofit fontScale="90000"/>
          </a:bodyPr>
          <a:lstStyle/>
          <a:p>
            <a:r>
              <a:rPr lang="tr-TR" b="1" dirty="0"/>
              <a:t>Sorular</a:t>
            </a:r>
          </a:p>
        </p:txBody>
      </p:sp>
      <p:pic>
        <p:nvPicPr>
          <p:cNvPr id="5" name="İçerik Yer Tutucusu 4">
            <a:extLst>
              <a:ext uri="{FF2B5EF4-FFF2-40B4-BE49-F238E27FC236}">
                <a16:creationId xmlns:a16="http://schemas.microsoft.com/office/drawing/2014/main" id="{C74E8722-CF39-41A0-B1DE-51F506611FE3}"/>
              </a:ext>
            </a:extLst>
          </p:cNvPr>
          <p:cNvPicPr>
            <a:picLocks noGrp="1" noChangeAspect="1"/>
          </p:cNvPicPr>
          <p:nvPr>
            <p:ph idx="1"/>
          </p:nvPr>
        </p:nvPicPr>
        <p:blipFill>
          <a:blip r:embed="rId2"/>
          <a:stretch>
            <a:fillRect/>
          </a:stretch>
        </p:blipFill>
        <p:spPr>
          <a:xfrm>
            <a:off x="838199" y="894735"/>
            <a:ext cx="11270657" cy="4699820"/>
          </a:xfrm>
        </p:spPr>
      </p:pic>
    </p:spTree>
    <p:extLst>
      <p:ext uri="{BB962C8B-B14F-4D97-AF65-F5344CB8AC3E}">
        <p14:creationId xmlns:p14="http://schemas.microsoft.com/office/powerpoint/2010/main" val="143936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İçerik Yer Tutucusu 4">
            <a:extLst>
              <a:ext uri="{FF2B5EF4-FFF2-40B4-BE49-F238E27FC236}">
                <a16:creationId xmlns:a16="http://schemas.microsoft.com/office/drawing/2014/main" id="{FAC15634-0E44-E519-F5E9-9F59C33A31CA}"/>
              </a:ext>
            </a:extLst>
          </p:cNvPr>
          <p:cNvPicPr>
            <a:picLocks noGrp="1" noChangeAspect="1"/>
          </p:cNvPicPr>
          <p:nvPr>
            <p:ph idx="1"/>
          </p:nvPr>
        </p:nvPicPr>
        <p:blipFill>
          <a:blip r:embed="rId2"/>
          <a:stretch>
            <a:fillRect/>
          </a:stretch>
        </p:blipFill>
        <p:spPr>
          <a:xfrm>
            <a:off x="3308635" y="438158"/>
            <a:ext cx="6602281" cy="6265322"/>
          </a:xfrm>
        </p:spPr>
      </p:pic>
    </p:spTree>
    <p:extLst>
      <p:ext uri="{BB962C8B-B14F-4D97-AF65-F5344CB8AC3E}">
        <p14:creationId xmlns:p14="http://schemas.microsoft.com/office/powerpoint/2010/main" val="1342516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7" name="Resim 6">
            <a:extLst>
              <a:ext uri="{FF2B5EF4-FFF2-40B4-BE49-F238E27FC236}">
                <a16:creationId xmlns:a16="http://schemas.microsoft.com/office/drawing/2014/main" id="{EE0EBB5C-4844-6C99-0E9A-1A31B14E388E}"/>
              </a:ext>
            </a:extLst>
          </p:cNvPr>
          <p:cNvPicPr>
            <a:picLocks noChangeAspect="1"/>
          </p:cNvPicPr>
          <p:nvPr/>
        </p:nvPicPr>
        <p:blipFill>
          <a:blip r:embed="rId2"/>
          <a:stretch>
            <a:fillRect/>
          </a:stretch>
        </p:blipFill>
        <p:spPr>
          <a:xfrm>
            <a:off x="3623095" y="566019"/>
            <a:ext cx="6510132" cy="6169077"/>
          </a:xfrm>
          <a:prstGeom prst="rect">
            <a:avLst/>
          </a:prstGeom>
        </p:spPr>
      </p:pic>
    </p:spTree>
    <p:extLst>
      <p:ext uri="{BB962C8B-B14F-4D97-AF65-F5344CB8AC3E}">
        <p14:creationId xmlns:p14="http://schemas.microsoft.com/office/powerpoint/2010/main" val="328951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4" name="Resim 3">
            <a:extLst>
              <a:ext uri="{FF2B5EF4-FFF2-40B4-BE49-F238E27FC236}">
                <a16:creationId xmlns:a16="http://schemas.microsoft.com/office/drawing/2014/main" id="{397D557B-4C1B-AD79-C088-6D08829911A0}"/>
              </a:ext>
            </a:extLst>
          </p:cNvPr>
          <p:cNvPicPr>
            <a:picLocks noChangeAspect="1"/>
          </p:cNvPicPr>
          <p:nvPr/>
        </p:nvPicPr>
        <p:blipFill>
          <a:blip r:embed="rId2"/>
          <a:stretch>
            <a:fillRect/>
          </a:stretch>
        </p:blipFill>
        <p:spPr>
          <a:xfrm>
            <a:off x="3714543" y="103273"/>
            <a:ext cx="6617092" cy="6754727"/>
          </a:xfrm>
          <a:prstGeom prst="rect">
            <a:avLst/>
          </a:prstGeom>
        </p:spPr>
      </p:pic>
    </p:spTree>
    <p:extLst>
      <p:ext uri="{BB962C8B-B14F-4D97-AF65-F5344CB8AC3E}">
        <p14:creationId xmlns:p14="http://schemas.microsoft.com/office/powerpoint/2010/main" val="172129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Resim 4">
            <a:extLst>
              <a:ext uri="{FF2B5EF4-FFF2-40B4-BE49-F238E27FC236}">
                <a16:creationId xmlns:a16="http://schemas.microsoft.com/office/drawing/2014/main" id="{4DA30EDC-1712-5875-600F-FD2C544DCC70}"/>
              </a:ext>
            </a:extLst>
          </p:cNvPr>
          <p:cNvPicPr>
            <a:picLocks noChangeAspect="1"/>
          </p:cNvPicPr>
          <p:nvPr/>
        </p:nvPicPr>
        <p:blipFill>
          <a:blip r:embed="rId2"/>
          <a:stretch>
            <a:fillRect/>
          </a:stretch>
        </p:blipFill>
        <p:spPr>
          <a:xfrm>
            <a:off x="2912376" y="365125"/>
            <a:ext cx="8030928" cy="6426467"/>
          </a:xfrm>
          <a:prstGeom prst="rect">
            <a:avLst/>
          </a:prstGeom>
        </p:spPr>
      </p:pic>
    </p:spTree>
    <p:extLst>
      <p:ext uri="{BB962C8B-B14F-4D97-AF65-F5344CB8AC3E}">
        <p14:creationId xmlns:p14="http://schemas.microsoft.com/office/powerpoint/2010/main" val="282272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C5DC56-7539-E4AD-5BD3-B8BECF56B006}"/>
              </a:ext>
            </a:extLst>
          </p:cNvPr>
          <p:cNvSpPr>
            <a:spLocks noGrp="1"/>
          </p:cNvSpPr>
          <p:nvPr>
            <p:ph type="title"/>
          </p:nvPr>
        </p:nvSpPr>
        <p:spPr>
          <a:xfrm>
            <a:off x="838200" y="365125"/>
            <a:ext cx="10515600" cy="686927"/>
          </a:xfrm>
        </p:spPr>
        <p:txBody>
          <a:bodyPr>
            <a:normAutofit fontScale="90000"/>
          </a:bodyPr>
          <a:lstStyle/>
          <a:p>
            <a:r>
              <a:rPr lang="tr-TR" b="1" dirty="0"/>
              <a:t>Cevaplar</a:t>
            </a:r>
          </a:p>
        </p:txBody>
      </p:sp>
      <p:pic>
        <p:nvPicPr>
          <p:cNvPr id="7" name="İçerik Yer Tutucusu 6">
            <a:extLst>
              <a:ext uri="{FF2B5EF4-FFF2-40B4-BE49-F238E27FC236}">
                <a16:creationId xmlns:a16="http://schemas.microsoft.com/office/drawing/2014/main" id="{83EDEEC2-6ECF-D30D-49CE-33B034F39A50}"/>
              </a:ext>
            </a:extLst>
          </p:cNvPr>
          <p:cNvPicPr>
            <a:picLocks noGrp="1" noChangeAspect="1"/>
          </p:cNvPicPr>
          <p:nvPr>
            <p:ph idx="1"/>
          </p:nvPr>
        </p:nvPicPr>
        <p:blipFill>
          <a:blip r:embed="rId2"/>
          <a:stretch>
            <a:fillRect/>
          </a:stretch>
        </p:blipFill>
        <p:spPr>
          <a:xfrm>
            <a:off x="838200" y="2471523"/>
            <a:ext cx="11021562" cy="2180863"/>
          </a:xfrm>
        </p:spPr>
      </p:pic>
    </p:spTree>
    <p:extLst>
      <p:ext uri="{BB962C8B-B14F-4D97-AF65-F5344CB8AC3E}">
        <p14:creationId xmlns:p14="http://schemas.microsoft.com/office/powerpoint/2010/main" val="1668152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471FB-DAA9-F320-B615-FCC6A52CED16}"/>
              </a:ext>
            </a:extLst>
          </p:cNvPr>
          <p:cNvSpPr>
            <a:spLocks noGrp="1"/>
          </p:cNvSpPr>
          <p:nvPr>
            <p:ph type="title"/>
          </p:nvPr>
        </p:nvSpPr>
        <p:spPr/>
        <p:txBody>
          <a:bodyPr/>
          <a:lstStyle/>
          <a:p>
            <a:r>
              <a:rPr lang="tr-TR" b="1" dirty="0"/>
              <a:t>Soru:</a:t>
            </a:r>
          </a:p>
        </p:txBody>
      </p:sp>
      <p:sp>
        <p:nvSpPr>
          <p:cNvPr id="3" name="İçerik Yer Tutucusu 2">
            <a:extLst>
              <a:ext uri="{FF2B5EF4-FFF2-40B4-BE49-F238E27FC236}">
                <a16:creationId xmlns:a16="http://schemas.microsoft.com/office/drawing/2014/main" id="{387BFAE5-61A6-13E4-8BDC-50D0DB04F70F}"/>
              </a:ext>
            </a:extLst>
          </p:cNvPr>
          <p:cNvSpPr>
            <a:spLocks noGrp="1"/>
          </p:cNvSpPr>
          <p:nvPr>
            <p:ph idx="1"/>
          </p:nvPr>
        </p:nvSpPr>
        <p:spPr/>
        <p:txBody>
          <a:bodyPr/>
          <a:lstStyle/>
          <a:p>
            <a:r>
              <a:rPr lang="tr-TR" dirty="0"/>
              <a:t>Kullanıcı tarafından iki kez şifre girilsin bunların doğruluğunu test eden bir </a:t>
            </a:r>
            <a:r>
              <a:rPr lang="tr-TR" dirty="0" err="1"/>
              <a:t>validation</a:t>
            </a:r>
            <a:r>
              <a:rPr lang="tr-TR" dirty="0"/>
              <a:t> örneği yapın.</a:t>
            </a:r>
          </a:p>
        </p:txBody>
      </p:sp>
    </p:spTree>
    <p:extLst>
      <p:ext uri="{BB962C8B-B14F-4D97-AF65-F5344CB8AC3E}">
        <p14:creationId xmlns:p14="http://schemas.microsoft.com/office/powerpoint/2010/main" val="2592345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3DC81-45D5-8A0F-9C64-A30BE84DC1C7}"/>
              </a:ext>
            </a:extLst>
          </p:cNvPr>
          <p:cNvSpPr>
            <a:spLocks noGrp="1"/>
          </p:cNvSpPr>
          <p:nvPr>
            <p:ph type="title"/>
          </p:nvPr>
        </p:nvSpPr>
        <p:spPr/>
        <p:txBody>
          <a:bodyPr/>
          <a:lstStyle/>
          <a:p>
            <a:r>
              <a:rPr lang="tr-TR" b="1" dirty="0"/>
              <a:t>Cevap:</a:t>
            </a:r>
          </a:p>
        </p:txBody>
      </p:sp>
      <p:pic>
        <p:nvPicPr>
          <p:cNvPr id="5" name="İçerik Yer Tutucusu 4">
            <a:extLst>
              <a:ext uri="{FF2B5EF4-FFF2-40B4-BE49-F238E27FC236}">
                <a16:creationId xmlns:a16="http://schemas.microsoft.com/office/drawing/2014/main" id="{2BBDAACA-6087-8056-9A55-D51733CEFF12}"/>
              </a:ext>
            </a:extLst>
          </p:cNvPr>
          <p:cNvPicPr>
            <a:picLocks noGrp="1" noChangeAspect="1"/>
          </p:cNvPicPr>
          <p:nvPr>
            <p:ph idx="1"/>
          </p:nvPr>
        </p:nvPicPr>
        <p:blipFill>
          <a:blip r:embed="rId2"/>
          <a:stretch>
            <a:fillRect/>
          </a:stretch>
        </p:blipFill>
        <p:spPr>
          <a:xfrm>
            <a:off x="838200" y="1469549"/>
            <a:ext cx="9383132" cy="5295045"/>
          </a:xfrm>
        </p:spPr>
      </p:pic>
    </p:spTree>
    <p:extLst>
      <p:ext uri="{BB962C8B-B14F-4D97-AF65-F5344CB8AC3E}">
        <p14:creationId xmlns:p14="http://schemas.microsoft.com/office/powerpoint/2010/main" val="10238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2D0F39-22A0-EBB5-6C04-64A0FAF027E0}"/>
              </a:ext>
            </a:extLst>
          </p:cNvPr>
          <p:cNvSpPr>
            <a:spLocks noGrp="1"/>
          </p:cNvSpPr>
          <p:nvPr>
            <p:ph type="title"/>
          </p:nvPr>
        </p:nvSpPr>
        <p:spPr/>
        <p:txBody>
          <a:bodyPr/>
          <a:lstStyle/>
          <a:p>
            <a:r>
              <a:rPr lang="en-US" b="1" dirty="0"/>
              <a:t>Stack Memory - Heap Memory </a:t>
            </a:r>
            <a:r>
              <a:rPr lang="en-US" b="1" dirty="0" err="1"/>
              <a:t>nedir</a:t>
            </a:r>
            <a:r>
              <a:rPr lang="en-US" b="1" dirty="0"/>
              <a:t>? </a:t>
            </a:r>
            <a:r>
              <a:rPr lang="en-US" b="1" dirty="0" err="1"/>
              <a:t>aralarındaki</a:t>
            </a:r>
            <a:r>
              <a:rPr lang="en-US" b="1" dirty="0"/>
              <a:t> Fark </a:t>
            </a:r>
            <a:endParaRPr lang="tr-TR" b="1" dirty="0"/>
          </a:p>
        </p:txBody>
      </p:sp>
      <p:sp>
        <p:nvSpPr>
          <p:cNvPr id="3" name="İçerik Yer Tutucusu 2">
            <a:extLst>
              <a:ext uri="{FF2B5EF4-FFF2-40B4-BE49-F238E27FC236}">
                <a16:creationId xmlns:a16="http://schemas.microsoft.com/office/drawing/2014/main" id="{35A854D8-FA62-9113-FB57-B55F2BE87857}"/>
              </a:ext>
            </a:extLst>
          </p:cNvPr>
          <p:cNvSpPr>
            <a:spLocks noGrp="1"/>
          </p:cNvSpPr>
          <p:nvPr>
            <p:ph idx="1"/>
          </p:nvPr>
        </p:nvSpPr>
        <p:spPr/>
        <p:txBody>
          <a:bodyPr>
            <a:normAutofit/>
          </a:bodyPr>
          <a:lstStyle/>
          <a:p>
            <a:r>
              <a:rPr lang="tr-TR" sz="2400" dirty="0" err="1"/>
              <a:t>Stack</a:t>
            </a:r>
            <a:r>
              <a:rPr lang="tr-TR" sz="2400" dirty="0"/>
              <a:t> = </a:t>
            </a:r>
            <a:r>
              <a:rPr lang="tr-TR" sz="2400" dirty="0" err="1"/>
              <a:t>Primitive</a:t>
            </a:r>
            <a:r>
              <a:rPr lang="tr-TR" sz="2400" dirty="0"/>
              <a:t> (</a:t>
            </a:r>
            <a:r>
              <a:rPr lang="tr-TR" sz="2400" dirty="0" err="1"/>
              <a:t>int</a:t>
            </a:r>
            <a:r>
              <a:rPr lang="tr-TR" sz="2400" dirty="0"/>
              <a:t>)     , Hafıza uzayı belli</a:t>
            </a:r>
          </a:p>
          <a:p>
            <a:r>
              <a:rPr lang="tr-TR" sz="2400" dirty="0" err="1"/>
              <a:t>Heap</a:t>
            </a:r>
            <a:r>
              <a:rPr lang="tr-TR" sz="2400" dirty="0"/>
              <a:t>  = </a:t>
            </a:r>
            <a:r>
              <a:rPr lang="tr-TR" sz="2400" dirty="0" err="1"/>
              <a:t>Wrapper</a:t>
            </a:r>
            <a:r>
              <a:rPr lang="tr-TR" sz="2400" dirty="0"/>
              <a:t>   (</a:t>
            </a:r>
            <a:r>
              <a:rPr lang="tr-TR" sz="2400" dirty="0" err="1"/>
              <a:t>Integer</a:t>
            </a:r>
            <a:r>
              <a:rPr lang="tr-TR" sz="2400" dirty="0"/>
              <a:t>) , Hafıza uzayı belli değilse (</a:t>
            </a:r>
            <a:r>
              <a:rPr lang="tr-TR" sz="2400" dirty="0" err="1"/>
              <a:t>collection</a:t>
            </a:r>
            <a:r>
              <a:rPr lang="tr-TR" sz="2400" dirty="0"/>
              <a:t>)</a:t>
            </a:r>
          </a:p>
          <a:p>
            <a:r>
              <a:rPr lang="tr-TR" sz="2400" dirty="0" err="1"/>
              <a:t>Stack</a:t>
            </a:r>
            <a:r>
              <a:rPr lang="tr-TR" sz="2400" dirty="0"/>
              <a:t> ve </a:t>
            </a:r>
            <a:r>
              <a:rPr lang="tr-TR" sz="2400" dirty="0" err="1"/>
              <a:t>Heap</a:t>
            </a:r>
            <a:r>
              <a:rPr lang="tr-TR" sz="2400" dirty="0"/>
              <a:t> bellekte (</a:t>
            </a:r>
            <a:r>
              <a:rPr lang="tr-TR" sz="2400" dirty="0" err="1"/>
              <a:t>RAM’de</a:t>
            </a:r>
            <a:r>
              <a:rPr lang="tr-TR" sz="2400" dirty="0"/>
              <a:t>) bulunan mantıksal yapılardır . Değer tip (</a:t>
            </a:r>
            <a:r>
              <a:rPr lang="tr-TR" sz="2400" dirty="0" err="1"/>
              <a:t>value</a:t>
            </a:r>
            <a:r>
              <a:rPr lang="tr-TR" sz="2400" dirty="0"/>
              <a:t> </a:t>
            </a:r>
            <a:r>
              <a:rPr lang="tr-TR" sz="2400" dirty="0" err="1"/>
              <a:t>type</a:t>
            </a:r>
            <a:r>
              <a:rPr lang="tr-TR" sz="2400" dirty="0"/>
              <a:t>) dediğimiz </a:t>
            </a:r>
            <a:r>
              <a:rPr lang="tr-TR" sz="2400" dirty="0" err="1"/>
              <a:t>int</a:t>
            </a:r>
            <a:r>
              <a:rPr lang="tr-TR" sz="2400" dirty="0"/>
              <a:t>, </a:t>
            </a:r>
            <a:r>
              <a:rPr lang="tr-TR" sz="2400" dirty="0" err="1"/>
              <a:t>short</a:t>
            </a:r>
            <a:r>
              <a:rPr lang="tr-TR" sz="2400" dirty="0"/>
              <a:t>, </a:t>
            </a:r>
            <a:r>
              <a:rPr lang="tr-TR" sz="2400" dirty="0" err="1"/>
              <a:t>byte</a:t>
            </a:r>
            <a:r>
              <a:rPr lang="tr-TR" sz="2400" dirty="0"/>
              <a:t>, </a:t>
            </a:r>
            <a:r>
              <a:rPr lang="tr-TR" sz="2400" dirty="0" err="1"/>
              <a:t>long</a:t>
            </a:r>
            <a:r>
              <a:rPr lang="tr-TR" sz="2400" dirty="0"/>
              <a:t>, </a:t>
            </a:r>
            <a:r>
              <a:rPr lang="tr-TR" sz="2400" dirty="0" err="1"/>
              <a:t>decimal</a:t>
            </a:r>
            <a:r>
              <a:rPr lang="tr-TR" sz="2400" dirty="0"/>
              <a:t>, </a:t>
            </a:r>
            <a:r>
              <a:rPr lang="tr-TR" sz="2400" dirty="0" err="1"/>
              <a:t>double</a:t>
            </a:r>
            <a:r>
              <a:rPr lang="tr-TR" sz="2400" dirty="0"/>
              <a:t>, </a:t>
            </a:r>
            <a:r>
              <a:rPr lang="tr-TR" sz="2400" dirty="0" err="1"/>
              <a:t>float</a:t>
            </a:r>
            <a:r>
              <a:rPr lang="tr-TR" sz="2400" dirty="0"/>
              <a:t> gibi tipler </a:t>
            </a:r>
            <a:r>
              <a:rPr lang="tr-TR" sz="2400" dirty="0" err="1"/>
              <a:t>stackte</a:t>
            </a:r>
            <a:r>
              <a:rPr lang="tr-TR" sz="2400" dirty="0"/>
              <a:t> tutulur. </a:t>
            </a:r>
            <a:r>
              <a:rPr lang="tr-TR" sz="2400" dirty="0" err="1"/>
              <a:t>Stackte</a:t>
            </a:r>
            <a:r>
              <a:rPr lang="tr-TR" sz="2400" dirty="0"/>
              <a:t> veriler üst üste (LIFO– </a:t>
            </a:r>
            <a:r>
              <a:rPr lang="tr-TR" sz="2400" dirty="0" err="1"/>
              <a:t>Last</a:t>
            </a:r>
            <a:r>
              <a:rPr lang="tr-TR" sz="2400" dirty="0"/>
              <a:t> in First </a:t>
            </a:r>
            <a:r>
              <a:rPr lang="tr-TR" sz="2400" dirty="0" err="1"/>
              <a:t>out</a:t>
            </a:r>
            <a:r>
              <a:rPr lang="tr-TR" sz="2400" dirty="0"/>
              <a:t>) mantığında dizilir ve sırası gelmeden aradaki bir değer ile işlem yapılamaz. Class </a:t>
            </a:r>
            <a:r>
              <a:rPr lang="tr-TR" sz="2400" dirty="0" err="1"/>
              <a:t>type</a:t>
            </a:r>
            <a:r>
              <a:rPr lang="tr-TR" sz="2400" dirty="0"/>
              <a:t> (Sınıf tipi) değişkenler referans tiplerdir referans ettikleri model (referans) </a:t>
            </a:r>
            <a:r>
              <a:rPr lang="tr-TR" sz="2400" dirty="0" err="1"/>
              <a:t>stackte</a:t>
            </a:r>
            <a:r>
              <a:rPr lang="tr-TR" sz="2400" dirty="0"/>
              <a:t> değerleri ise </a:t>
            </a:r>
            <a:r>
              <a:rPr lang="tr-TR" sz="2400" dirty="0" err="1"/>
              <a:t>heapde</a:t>
            </a:r>
            <a:r>
              <a:rPr lang="tr-TR" sz="2400" dirty="0"/>
              <a:t> saklanır.</a:t>
            </a:r>
          </a:p>
        </p:txBody>
      </p:sp>
    </p:spTree>
    <p:extLst>
      <p:ext uri="{BB962C8B-B14F-4D97-AF65-F5344CB8AC3E}">
        <p14:creationId xmlns:p14="http://schemas.microsoft.com/office/powerpoint/2010/main" val="2891223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5F59B-C20C-091A-F320-EF565AFE03D3}"/>
              </a:ext>
            </a:extLst>
          </p:cNvPr>
          <p:cNvSpPr>
            <a:spLocks noGrp="1"/>
          </p:cNvSpPr>
          <p:nvPr>
            <p:ph type="title"/>
          </p:nvPr>
        </p:nvSpPr>
        <p:spPr/>
        <p:txBody>
          <a:bodyPr/>
          <a:lstStyle/>
          <a:p>
            <a:r>
              <a:rPr lang="tr-TR" b="1" dirty="0"/>
              <a:t>Git CVCS - DVCS nedir aralarındaki farklar nelerdir ?</a:t>
            </a:r>
          </a:p>
        </p:txBody>
      </p:sp>
      <p:sp>
        <p:nvSpPr>
          <p:cNvPr id="3" name="İçerik Yer Tutucusu 2">
            <a:extLst>
              <a:ext uri="{FF2B5EF4-FFF2-40B4-BE49-F238E27FC236}">
                <a16:creationId xmlns:a16="http://schemas.microsoft.com/office/drawing/2014/main" id="{84016EF9-6902-97E3-6D2F-53A874A410B0}"/>
              </a:ext>
            </a:extLst>
          </p:cNvPr>
          <p:cNvSpPr>
            <a:spLocks noGrp="1"/>
          </p:cNvSpPr>
          <p:nvPr>
            <p:ph idx="1"/>
          </p:nvPr>
        </p:nvSpPr>
        <p:spPr/>
        <p:txBody>
          <a:bodyPr>
            <a:normAutofit fontScale="85000" lnSpcReduction="10000"/>
          </a:bodyPr>
          <a:lstStyle/>
          <a:p>
            <a:pPr marL="0" indent="0">
              <a:buNone/>
            </a:pPr>
            <a:r>
              <a:rPr lang="tr-TR" b="1" dirty="0"/>
              <a:t>Versiyon Kontrol Sistemi (VCS): </a:t>
            </a:r>
            <a:r>
              <a:rPr lang="tr-TR" dirty="0"/>
              <a:t>revizyon kontrol veya kaynak kontrol</a:t>
            </a:r>
          </a:p>
          <a:p>
            <a:pPr marL="0" indent="0">
              <a:buNone/>
            </a:pPr>
            <a:r>
              <a:rPr lang="tr-TR" dirty="0"/>
              <a:t>diye de geçip, değişiklik yönetim sistemi anlamına gelmektedir.  </a:t>
            </a:r>
          </a:p>
          <a:p>
            <a:pPr marL="0" indent="0">
              <a:buNone/>
            </a:pPr>
            <a:r>
              <a:rPr lang="tr-TR" dirty="0"/>
              <a:t>Bir ya da daha fazla dosya üzerinde yapılan değişiklikleri</a:t>
            </a:r>
          </a:p>
          <a:p>
            <a:pPr marL="0" indent="0">
              <a:buNone/>
            </a:pPr>
            <a:r>
              <a:rPr lang="tr-TR" dirty="0"/>
              <a:t>kaydeden ve daha sonra belirli bir sürüme geri dönebilmenizi sağlayan bir sistemdir.</a:t>
            </a:r>
          </a:p>
          <a:p>
            <a:pPr marL="0" indent="0">
              <a:buNone/>
            </a:pPr>
            <a:r>
              <a:rPr lang="tr-TR" dirty="0"/>
              <a:t>versiyon kontrol sistemi, dosyaların ya da bütün projenin geçmişteki belirli bir sürümüne erişmenizi, </a:t>
            </a:r>
          </a:p>
          <a:p>
            <a:pPr marL="0" indent="0">
              <a:buNone/>
            </a:pPr>
            <a:r>
              <a:rPr lang="tr-TR" dirty="0"/>
              <a:t>zaman içinde yapılan değişiklikleri karşılaştırmanızı, soruna neden olan şeyde en son kimin değişiklik yaptığını, </a:t>
            </a:r>
          </a:p>
          <a:p>
            <a:pPr marL="0" indent="0">
              <a:buNone/>
            </a:pPr>
            <a:r>
              <a:rPr lang="tr-TR" dirty="0"/>
              <a:t>belirli bir hatayı kimin, ne zaman sisteme dahil ettiğini ve</a:t>
            </a:r>
          </a:p>
          <a:p>
            <a:pPr marL="0" indent="0">
              <a:buNone/>
            </a:pPr>
            <a:r>
              <a:rPr lang="tr-TR" dirty="0"/>
              <a:t>başka pek çok şeyi görebilmenizi sağlar. Öte yandan, bir hata yaptığınızda ya da bazı dosyaları yanlışlıkla sildiğinizde durumu kolayca telâfi etmenize yardımcı olur. </a:t>
            </a:r>
          </a:p>
        </p:txBody>
      </p:sp>
    </p:spTree>
    <p:extLst>
      <p:ext uri="{BB962C8B-B14F-4D97-AF65-F5344CB8AC3E}">
        <p14:creationId xmlns:p14="http://schemas.microsoft.com/office/powerpoint/2010/main" val="1130600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A8512-B04F-01A8-1F6D-D9C0686AAE2E}"/>
              </a:ext>
            </a:extLst>
          </p:cNvPr>
          <p:cNvSpPr>
            <a:spLocks noGrp="1"/>
          </p:cNvSpPr>
          <p:nvPr>
            <p:ph type="title"/>
          </p:nvPr>
        </p:nvSpPr>
        <p:spPr/>
        <p:txBody>
          <a:bodyPr/>
          <a:lstStyle/>
          <a:p>
            <a:r>
              <a:rPr lang="tr-TR" b="1" dirty="0"/>
              <a:t>AMAÇLARI</a:t>
            </a:r>
          </a:p>
        </p:txBody>
      </p:sp>
      <p:sp>
        <p:nvSpPr>
          <p:cNvPr id="3" name="İçerik Yer Tutucusu 2">
            <a:extLst>
              <a:ext uri="{FF2B5EF4-FFF2-40B4-BE49-F238E27FC236}">
                <a16:creationId xmlns:a16="http://schemas.microsoft.com/office/drawing/2014/main" id="{D5329852-34A4-B961-F870-8BA2321BFC4F}"/>
              </a:ext>
            </a:extLst>
          </p:cNvPr>
          <p:cNvSpPr>
            <a:spLocks noGrp="1"/>
          </p:cNvSpPr>
          <p:nvPr>
            <p:ph idx="1"/>
          </p:nvPr>
        </p:nvSpPr>
        <p:spPr/>
        <p:txBody>
          <a:bodyPr>
            <a:normAutofit/>
          </a:bodyPr>
          <a:lstStyle/>
          <a:p>
            <a:r>
              <a:rPr lang="tr-TR" sz="2400" dirty="0"/>
              <a:t>1)Geliştiricilerin, kod değişikliklerini takip etmelerini sağlar.</a:t>
            </a:r>
          </a:p>
          <a:p>
            <a:r>
              <a:rPr lang="tr-TR" sz="2400" dirty="0"/>
              <a:t>2)Geliştiricilerin, kod değişiklik geçmişini görmelerini sağlar.</a:t>
            </a:r>
          </a:p>
          <a:p>
            <a:r>
              <a:rPr lang="tr-TR" sz="2400" dirty="0"/>
              <a:t>3)Geliştiricilerin, aynı kod dosyalarında aynı anda çalışmasına izin verir.</a:t>
            </a:r>
          </a:p>
          <a:p>
            <a:r>
              <a:rPr lang="tr-TR" sz="2400" dirty="0"/>
              <a:t>4)Geliştiricilerin, kodlarını dallanma yoluyla ayırmalarına izin verir.</a:t>
            </a:r>
          </a:p>
          <a:p>
            <a:r>
              <a:rPr lang="tr-TR" sz="2400" dirty="0"/>
              <a:t>5)Farklı dallardan yani </a:t>
            </a:r>
            <a:r>
              <a:rPr lang="tr-TR" sz="2400" dirty="0" err="1"/>
              <a:t>branch'lerden</a:t>
            </a:r>
            <a:r>
              <a:rPr lang="tr-TR" sz="2400" dirty="0"/>
              <a:t> kodları birleştirir.</a:t>
            </a:r>
          </a:p>
          <a:p>
            <a:r>
              <a:rPr lang="tr-TR" sz="2400" dirty="0"/>
              <a:t>6)Geliştiricilerin, çakışmalarını gösterir ve bunları çözmelerine izin verir.</a:t>
            </a:r>
          </a:p>
          <a:p>
            <a:r>
              <a:rPr lang="tr-TR" sz="2400" dirty="0"/>
              <a:t>7)Geliştiricilerin, değişikliklerini önceki bir duruma döndürmelerine izin verir.</a:t>
            </a:r>
          </a:p>
        </p:txBody>
      </p:sp>
    </p:spTree>
    <p:extLst>
      <p:ext uri="{BB962C8B-B14F-4D97-AF65-F5344CB8AC3E}">
        <p14:creationId xmlns:p14="http://schemas.microsoft.com/office/powerpoint/2010/main" val="1572103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6CC3A-EEBB-9863-413E-D0D17B58BFD9}"/>
              </a:ext>
            </a:extLst>
          </p:cNvPr>
          <p:cNvSpPr>
            <a:spLocks noGrp="1"/>
          </p:cNvSpPr>
          <p:nvPr>
            <p:ph type="title"/>
          </p:nvPr>
        </p:nvSpPr>
        <p:spPr/>
        <p:txBody>
          <a:bodyPr/>
          <a:lstStyle/>
          <a:p>
            <a:r>
              <a:rPr lang="tr-TR" b="1" dirty="0"/>
              <a:t>Dağıtık Sürüm Kontrol Sistemleri</a:t>
            </a:r>
          </a:p>
        </p:txBody>
      </p:sp>
      <p:sp>
        <p:nvSpPr>
          <p:cNvPr id="3" name="İçerik Yer Tutucusu 2">
            <a:extLst>
              <a:ext uri="{FF2B5EF4-FFF2-40B4-BE49-F238E27FC236}">
                <a16:creationId xmlns:a16="http://schemas.microsoft.com/office/drawing/2014/main" id="{BFA4E35D-2FFF-A63E-CF2D-18FB6B170481}"/>
              </a:ext>
            </a:extLst>
          </p:cNvPr>
          <p:cNvSpPr>
            <a:spLocks noGrp="1"/>
          </p:cNvSpPr>
          <p:nvPr>
            <p:ph idx="1"/>
          </p:nvPr>
        </p:nvSpPr>
        <p:spPr/>
        <p:txBody>
          <a:bodyPr>
            <a:normAutofit/>
          </a:bodyPr>
          <a:lstStyle/>
          <a:p>
            <a:pPr marL="0" indent="0">
              <a:buNone/>
            </a:pPr>
            <a:r>
              <a:rPr lang="tr-TR" dirty="0"/>
              <a:t>Kullanıcılar dosyaların yalnızca en son bellek kopyalarını almakla kalmaz, 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pPr marL="0" indent="0">
              <a:buNone/>
            </a:pPr>
            <a:r>
              <a:rPr lang="tr-TR" dirty="0"/>
              <a:t>Dağıtık sistemlerde üzerinde ortak çalışma </a:t>
            </a:r>
            <a:r>
              <a:rPr lang="tr-TR" dirty="0" err="1"/>
              <a:t>yütürülen</a:t>
            </a:r>
            <a:r>
              <a:rPr lang="tr-TR" dirty="0"/>
              <a:t> sunuculardan biri çökerse istemcilerden birinin yazılım havuzu 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pPr marL="0" indent="0">
              <a:buNone/>
            </a:pPr>
            <a:r>
              <a:rPr lang="tr-TR" dirty="0"/>
              <a:t>Dağıtık sistemlerin (DVCS) merkezi sistemlere (CVCS) kıyasla sundukları avantajları ve dezavantajları şu şekilde listeleyebiliriz.</a:t>
            </a:r>
          </a:p>
          <a:p>
            <a:pPr marL="0" indent="0">
              <a:buNone/>
            </a:pPr>
            <a:endParaRPr lang="tr-TR" dirty="0"/>
          </a:p>
        </p:txBody>
      </p:sp>
    </p:spTree>
    <p:extLst>
      <p:ext uri="{BB962C8B-B14F-4D97-AF65-F5344CB8AC3E}">
        <p14:creationId xmlns:p14="http://schemas.microsoft.com/office/powerpoint/2010/main" val="1051034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CB1BF-D01A-A4C3-8F72-F2B72E62CC7C}"/>
              </a:ext>
            </a:extLst>
          </p:cNvPr>
          <p:cNvSpPr>
            <a:spLocks noGrp="1"/>
          </p:cNvSpPr>
          <p:nvPr>
            <p:ph type="title"/>
          </p:nvPr>
        </p:nvSpPr>
        <p:spPr/>
        <p:txBody>
          <a:bodyPr/>
          <a:lstStyle/>
          <a:p>
            <a:r>
              <a:rPr lang="tr-TR" b="1" dirty="0"/>
              <a:t>Dağıtık Sürüm Kontrol Sistemleri</a:t>
            </a:r>
            <a:endParaRPr lang="tr-TR" dirty="0"/>
          </a:p>
        </p:txBody>
      </p:sp>
      <p:sp>
        <p:nvSpPr>
          <p:cNvPr id="3" name="İçerik Yer Tutucusu 2">
            <a:extLst>
              <a:ext uri="{FF2B5EF4-FFF2-40B4-BE49-F238E27FC236}">
                <a16:creationId xmlns:a16="http://schemas.microsoft.com/office/drawing/2014/main" id="{75B0F621-DB3E-EFCD-C248-B8C3B95EA6F8}"/>
              </a:ext>
            </a:extLst>
          </p:cNvPr>
          <p:cNvSpPr>
            <a:spLocks noGrp="1"/>
          </p:cNvSpPr>
          <p:nvPr>
            <p:ph idx="1"/>
          </p:nvPr>
        </p:nvSpPr>
        <p:spPr>
          <a:xfrm>
            <a:off x="838200" y="1411111"/>
            <a:ext cx="10515600" cy="4765852"/>
          </a:xfrm>
        </p:spPr>
        <p:txBody>
          <a:bodyPr>
            <a:normAutofit fontScale="92500" lnSpcReduction="20000"/>
          </a:bodyPr>
          <a:lstStyle/>
          <a:p>
            <a:pPr marL="0" indent="0">
              <a:buNone/>
            </a:pPr>
            <a:r>
              <a:rPr lang="tr-TR" sz="2400" dirty="0"/>
              <a:t>Network bağlantısı </a:t>
            </a:r>
            <a:r>
              <a:rPr lang="tr-TR" sz="2400" dirty="0" err="1"/>
              <a:t>olmasada</a:t>
            </a:r>
            <a:r>
              <a:rPr lang="tr-TR" sz="2400" dirty="0"/>
              <a:t> kullanıcılar ilgili repo üzerinde çalışabilirler, dağıtık sistemler ortak işlemleri daha hızlı işler, çünkü merkezi bir sunucuyla iletişim kurmaya gerek yoktur. </a:t>
            </a:r>
          </a:p>
          <a:p>
            <a:pPr marL="0" indent="0">
              <a:buNone/>
            </a:pPr>
            <a:r>
              <a:rPr lang="tr-TR" sz="2400" dirty="0"/>
              <a:t>Dağıtık sistemler bu iletişime değişikliklerin diğer ortaklarla paylaşılacağı zaman ihtiyaç duyar. Özel çalışma alanları oluşturmak mümkündür.</a:t>
            </a:r>
          </a:p>
          <a:p>
            <a:pPr marL="0" indent="0">
              <a:buNone/>
            </a:pPr>
            <a:r>
              <a:rPr lang="tr-TR" sz="2400" dirty="0"/>
              <a:t>Böylece, kullanıcılar paylaşmak istemedikleri taslaklardaki değişiklikleri de kullanabilirler.</a:t>
            </a:r>
          </a:p>
          <a:p>
            <a:pPr marL="0" indent="0">
              <a:buNone/>
            </a:pPr>
            <a:r>
              <a:rPr lang="tr-TR" sz="2400" dirty="0"/>
              <a:t>Üzerinde çalışılan kopyalar aynı zamanda uzak yedek (</a:t>
            </a:r>
            <a:r>
              <a:rPr lang="tr-TR" sz="2400" dirty="0" err="1"/>
              <a:t>remote</a:t>
            </a:r>
            <a:r>
              <a:rPr lang="tr-TR" sz="2400" dirty="0"/>
              <a:t> </a:t>
            </a:r>
            <a:r>
              <a:rPr lang="tr-TR" sz="2400" dirty="0" err="1"/>
              <a:t>backup</a:t>
            </a:r>
            <a:r>
              <a:rPr lang="tr-TR" sz="2400" dirty="0"/>
              <a:t>) görevi görürler. </a:t>
            </a:r>
          </a:p>
          <a:p>
            <a:pPr marL="0" indent="0">
              <a:buNone/>
            </a:pPr>
            <a:r>
              <a:rPr lang="tr-TR" sz="2400" dirty="0"/>
              <a:t>Bu sayede herhangi bir donanım hatasından (kırılma noktası gibi) etkilenmezler.</a:t>
            </a:r>
          </a:p>
          <a:p>
            <a:pPr marL="0" indent="0">
              <a:buNone/>
            </a:pPr>
            <a:r>
              <a:rPr lang="tr-TR" sz="2400" dirty="0"/>
              <a:t>Farklı geliştirme modelleri (</a:t>
            </a:r>
            <a:r>
              <a:rPr lang="tr-TR" sz="2400" dirty="0" err="1"/>
              <a:t>development</a:t>
            </a:r>
            <a:r>
              <a:rPr lang="tr-TR" sz="2400" dirty="0"/>
              <a:t> </a:t>
            </a:r>
            <a:r>
              <a:rPr lang="tr-TR" sz="2400" dirty="0" err="1"/>
              <a:t>branches</a:t>
            </a:r>
            <a:r>
              <a:rPr lang="tr-TR" sz="2400" dirty="0"/>
              <a:t>, </a:t>
            </a:r>
            <a:r>
              <a:rPr lang="tr-TR" sz="2400" dirty="0" err="1"/>
              <a:t>commander</a:t>
            </a:r>
            <a:r>
              <a:rPr lang="tr-TR" sz="2400" dirty="0"/>
              <a:t>/</a:t>
            </a:r>
            <a:r>
              <a:rPr lang="tr-TR" sz="2400" dirty="0" err="1"/>
              <a:t>kieutenant</a:t>
            </a:r>
            <a:r>
              <a:rPr lang="tr-TR" sz="2400" dirty="0"/>
              <a:t> model gibi) </a:t>
            </a:r>
            <a:r>
              <a:rPr lang="tr-TR" sz="2400" dirty="0" err="1"/>
              <a:t>kullanılanibilir</a:t>
            </a:r>
            <a:r>
              <a:rPr lang="tr-TR" sz="2400" dirty="0"/>
              <a:t>.</a:t>
            </a:r>
          </a:p>
          <a:p>
            <a:pPr marL="0" indent="0">
              <a:buNone/>
            </a:pPr>
            <a:r>
              <a:rPr lang="tr-TR" sz="2400" dirty="0"/>
              <a:t>Projenin </a:t>
            </a:r>
            <a:r>
              <a:rPr lang="tr-TR" sz="2400" dirty="0" err="1"/>
              <a:t>release</a:t>
            </a:r>
            <a:r>
              <a:rPr lang="tr-TR" sz="2400" dirty="0"/>
              <a:t> </a:t>
            </a:r>
            <a:r>
              <a:rPr lang="tr-TR" sz="2400" dirty="0" err="1"/>
              <a:t>version’unun</a:t>
            </a:r>
            <a:r>
              <a:rPr lang="tr-TR" sz="2400" dirty="0"/>
              <a:t> kontrolü merkezi olarak gerçekleştirilebilir.</a:t>
            </a:r>
          </a:p>
          <a:p>
            <a:pPr marL="0" indent="0">
              <a:buNone/>
            </a:pPr>
            <a:r>
              <a:rPr lang="tr-TR" sz="2400" dirty="0"/>
              <a:t>FOSS (</a:t>
            </a:r>
            <a:r>
              <a:rPr lang="tr-TR" sz="2400" dirty="0" err="1"/>
              <a:t>Free</a:t>
            </a:r>
            <a:r>
              <a:rPr lang="tr-TR" sz="2400" dirty="0"/>
              <a:t> </a:t>
            </a:r>
            <a:r>
              <a:rPr lang="tr-TR" sz="2400" dirty="0" err="1"/>
              <a:t>and</a:t>
            </a:r>
            <a:r>
              <a:rPr lang="tr-TR" sz="2400" dirty="0"/>
              <a:t> Open-</a:t>
            </a:r>
            <a:r>
              <a:rPr lang="tr-TR" sz="2400" dirty="0" err="1"/>
              <a:t>source</a:t>
            </a:r>
            <a:r>
              <a:rPr lang="tr-TR" sz="2400" dirty="0"/>
              <a:t> Software / Özgür ve Açık Kaynaklı Yazılım) yazılım projelerinde, </a:t>
            </a:r>
          </a:p>
          <a:p>
            <a:pPr marL="0" indent="0">
              <a:buNone/>
            </a:pPr>
            <a:r>
              <a:rPr lang="tr-TR" sz="2400" dirty="0"/>
              <a:t>liderlik çatışmaları veya tasarımdaki anlaşmazlıklar nedeniyle durdurulmuş bir proje kolaylıkla çatallanarak (</a:t>
            </a:r>
            <a:r>
              <a:rPr lang="tr-TR" sz="2400" dirty="0" err="1"/>
              <a:t>fork</a:t>
            </a:r>
            <a:r>
              <a:rPr lang="tr-TR" sz="2400" dirty="0"/>
              <a:t>) sürdürülebilir.</a:t>
            </a:r>
          </a:p>
        </p:txBody>
      </p:sp>
    </p:spTree>
    <p:extLst>
      <p:ext uri="{BB962C8B-B14F-4D97-AF65-F5344CB8AC3E}">
        <p14:creationId xmlns:p14="http://schemas.microsoft.com/office/powerpoint/2010/main" val="3607186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FDB99-96DB-ABDB-67CC-A6F33992508D}"/>
              </a:ext>
            </a:extLst>
          </p:cNvPr>
          <p:cNvSpPr>
            <a:spLocks noGrp="1"/>
          </p:cNvSpPr>
          <p:nvPr>
            <p:ph type="title"/>
          </p:nvPr>
        </p:nvSpPr>
        <p:spPr>
          <a:xfrm>
            <a:off x="838200" y="365126"/>
            <a:ext cx="10515600" cy="1170164"/>
          </a:xfrm>
        </p:spPr>
        <p:txBody>
          <a:bodyPr>
            <a:normAutofit fontScale="90000"/>
          </a:bodyPr>
          <a:lstStyle/>
          <a:p>
            <a:r>
              <a:rPr lang="tr-TR" b="1" dirty="0"/>
              <a:t>Senkron nedir ? Asenkron nedir ? aralarındaki fark ? </a:t>
            </a:r>
            <a:r>
              <a:rPr lang="tr-TR" b="1" dirty="0" err="1"/>
              <a:t>JavaScript</a:t>
            </a:r>
            <a:r>
              <a:rPr lang="tr-TR" b="1" dirty="0"/>
              <a:t> senkron mu ? </a:t>
            </a:r>
          </a:p>
        </p:txBody>
      </p:sp>
      <p:sp>
        <p:nvSpPr>
          <p:cNvPr id="3" name="İçerik Yer Tutucusu 2">
            <a:extLst>
              <a:ext uri="{FF2B5EF4-FFF2-40B4-BE49-F238E27FC236}">
                <a16:creationId xmlns:a16="http://schemas.microsoft.com/office/drawing/2014/main" id="{D8F14531-B0E9-B3CA-4FE1-18149D4D401E}"/>
              </a:ext>
            </a:extLst>
          </p:cNvPr>
          <p:cNvSpPr>
            <a:spLocks noGrp="1"/>
          </p:cNvSpPr>
          <p:nvPr>
            <p:ph idx="1"/>
          </p:nvPr>
        </p:nvSpPr>
        <p:spPr/>
        <p:txBody>
          <a:bodyPr>
            <a:normAutofit fontScale="70000" lnSpcReduction="20000"/>
          </a:bodyPr>
          <a:lstStyle/>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885626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C3B175-6535-455E-7918-8D3DEF0543C5}"/>
              </a:ext>
            </a:extLst>
          </p:cNvPr>
          <p:cNvSpPr>
            <a:spLocks noGrp="1"/>
          </p:cNvSpPr>
          <p:nvPr>
            <p:ph type="title"/>
          </p:nvPr>
        </p:nvSpPr>
        <p:spPr>
          <a:xfrm>
            <a:off x="838200" y="365125"/>
            <a:ext cx="10515600" cy="1012119"/>
          </a:xfrm>
        </p:spPr>
        <p:txBody>
          <a:bodyPr>
            <a:normAutofit fontScale="90000"/>
          </a:bodyPr>
          <a:lstStyle/>
          <a:p>
            <a:r>
              <a:rPr lang="tr-TR" b="1" dirty="0"/>
              <a:t>Compiler- </a:t>
            </a:r>
            <a:r>
              <a:rPr lang="tr-TR" b="1" dirty="0" err="1"/>
              <a:t>interpreter</a:t>
            </a:r>
            <a:r>
              <a:rPr lang="tr-TR" b="1" dirty="0"/>
              <a:t> ?</a:t>
            </a:r>
            <a:br>
              <a:rPr lang="tr-TR" b="1" dirty="0"/>
            </a:br>
            <a:r>
              <a:rPr lang="tr-TR" b="1" dirty="0"/>
              <a:t> </a:t>
            </a:r>
            <a:r>
              <a:rPr lang="tr-TR" b="1" dirty="0" err="1"/>
              <a:t>JavaScript</a:t>
            </a:r>
            <a:r>
              <a:rPr lang="tr-TR" b="1" dirty="0"/>
              <a:t> Compiler mi ? </a:t>
            </a:r>
            <a:r>
              <a:rPr lang="tr-TR" b="1" dirty="0" err="1"/>
              <a:t>interpreter</a:t>
            </a:r>
            <a:r>
              <a:rPr lang="tr-TR" b="1" dirty="0"/>
              <a:t> mi ?</a:t>
            </a:r>
          </a:p>
        </p:txBody>
      </p:sp>
      <p:sp>
        <p:nvSpPr>
          <p:cNvPr id="3" name="İçerik Yer Tutucusu 2">
            <a:extLst>
              <a:ext uri="{FF2B5EF4-FFF2-40B4-BE49-F238E27FC236}">
                <a16:creationId xmlns:a16="http://schemas.microsoft.com/office/drawing/2014/main" id="{BDF786EB-AC9A-5164-68E8-2E03A6F24680}"/>
              </a:ext>
            </a:extLst>
          </p:cNvPr>
          <p:cNvSpPr>
            <a:spLocks noGrp="1"/>
          </p:cNvSpPr>
          <p:nvPr>
            <p:ph idx="1"/>
          </p:nvPr>
        </p:nvSpPr>
        <p:spPr>
          <a:xfrm>
            <a:off x="838200" y="1478844"/>
            <a:ext cx="10515600" cy="5159023"/>
          </a:xfrm>
        </p:spPr>
        <p:txBody>
          <a:bodyPr>
            <a:normAutofit fontScale="85000" lnSpcReduction="10000"/>
          </a:bodyPr>
          <a:lstStyle/>
          <a:p>
            <a:r>
              <a:rPr lang="tr-TR" sz="2400" dirty="0"/>
              <a:t>Compiler(Derleyici): Geliştiricilerin herhangi bir programlama dilini kullanarak yazdığı kaynak kodu bilgisayarın anlayabileceği makine diline yani 0 ve 1’lere çeviren aracı yazılımdır.</a:t>
            </a:r>
          </a:p>
          <a:p>
            <a:r>
              <a:rPr lang="tr-TR" sz="2400" dirty="0"/>
              <a:t>Derleyici sayesinde geliştiriciler farklı programlama dillerini kullanarak aynı işlevi yerine getiren yazılımlar üretebilirler. Üstelik </a:t>
            </a:r>
            <a:r>
              <a:rPr lang="tr-TR" sz="2400" dirty="0" err="1"/>
              <a:t>Compiler’ların</a:t>
            </a:r>
            <a:r>
              <a:rPr lang="tr-TR" sz="2400" dirty="0"/>
              <a:t> varlığı, çok fazla programlama dilinin olmasına ve geliştiricilerin alternatif dillerle çalışmasına yardımcı olmaktadır.</a:t>
            </a:r>
          </a:p>
          <a:p>
            <a:r>
              <a:rPr lang="tr-TR" sz="2400" dirty="0"/>
              <a:t>Interpreter(Yorumlayıcı): Yüksek seviyeli programlama dili ile yazılmış bir </a:t>
            </a:r>
            <a:r>
              <a:rPr lang="tr-TR" sz="2400" dirty="0" err="1"/>
              <a:t>progamı</a:t>
            </a:r>
            <a:r>
              <a:rPr lang="tr-TR" sz="2400" dirty="0"/>
              <a:t> adım adım makine diline çeviren ve makine dilindeki talimatları çalıştıran programdır.</a:t>
            </a:r>
          </a:p>
          <a:p>
            <a:r>
              <a:rPr lang="tr-TR" sz="2400" dirty="0"/>
              <a:t>Interpreter bütün programın çalıştırılabilir bir kodunu üretmek yerine, programın adımlarını tek tek makine diline çevirir ve hemen çalıştırır. Program tekrar çalıştırılmak istenirse </a:t>
            </a:r>
            <a:r>
              <a:rPr lang="tr-TR" sz="2400" dirty="0" err="1"/>
              <a:t>interpreter</a:t>
            </a:r>
            <a:r>
              <a:rPr lang="tr-TR" sz="2400" dirty="0"/>
              <a:t> kaynak kod üzerinde yine aynı yolu izler.</a:t>
            </a:r>
          </a:p>
          <a:p>
            <a:r>
              <a:rPr lang="tr-TR" sz="2400" dirty="0" err="1"/>
              <a:t>JavaScript</a:t>
            </a:r>
            <a:r>
              <a:rPr lang="tr-TR" sz="2400" dirty="0"/>
              <a:t> Interpreter(Yorumlayıcı)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r>
              <a:rPr lang="tr-TR" sz="2400" dirty="0" err="1"/>
              <a:t>Just</a:t>
            </a:r>
            <a:r>
              <a:rPr lang="tr-TR" sz="2400" dirty="0"/>
              <a:t>-</a:t>
            </a:r>
            <a:r>
              <a:rPr lang="tr-TR" sz="2400" dirty="0" err="1"/>
              <a:t>In</a:t>
            </a:r>
            <a:r>
              <a:rPr lang="tr-TR" sz="2400" dirty="0"/>
              <a:t>-time(JIT):</a:t>
            </a:r>
            <a:r>
              <a:rPr lang="tr-TR" sz="2400" dirty="0" err="1"/>
              <a:t>Just</a:t>
            </a:r>
            <a:r>
              <a:rPr lang="tr-TR" sz="2400" dirty="0"/>
              <a:t>-</a:t>
            </a:r>
            <a:r>
              <a:rPr lang="tr-TR" sz="2400" dirty="0" err="1"/>
              <a:t>In</a:t>
            </a:r>
            <a:r>
              <a:rPr lang="tr-TR" sz="2400" dirty="0"/>
              <a:t>-Time veya JIT, derleme, </a:t>
            </a:r>
            <a:r>
              <a:rPr lang="tr-TR" sz="2400" dirty="0" err="1"/>
              <a:t>JavaScript</a:t>
            </a:r>
            <a:r>
              <a:rPr lang="tr-TR" sz="2400"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1542136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A1F0CD-5088-EA44-0D43-1077B7413CFE}"/>
              </a:ext>
            </a:extLst>
          </p:cNvPr>
          <p:cNvSpPr>
            <a:spLocks noGrp="1"/>
          </p:cNvSpPr>
          <p:nvPr>
            <p:ph type="title"/>
          </p:nvPr>
        </p:nvSpPr>
        <p:spPr/>
        <p:txBody>
          <a:bodyPr/>
          <a:lstStyle/>
          <a:p>
            <a:r>
              <a:rPr lang="en-US" b="1" dirty="0"/>
              <a:t> for </a:t>
            </a:r>
            <a:r>
              <a:rPr lang="en-US" b="1" dirty="0" err="1"/>
              <a:t>ile</a:t>
            </a:r>
            <a:r>
              <a:rPr lang="en-US" b="1" dirty="0"/>
              <a:t> while </a:t>
            </a:r>
            <a:r>
              <a:rPr lang="en-US" b="1" dirty="0" err="1"/>
              <a:t>arasındaki</a:t>
            </a:r>
            <a:r>
              <a:rPr lang="en-US" b="1" dirty="0"/>
              <a:t> fark  ?</a:t>
            </a:r>
            <a:endParaRPr lang="tr-TR" b="1" dirty="0"/>
          </a:p>
        </p:txBody>
      </p:sp>
      <p:sp>
        <p:nvSpPr>
          <p:cNvPr id="3" name="İçerik Yer Tutucusu 2">
            <a:extLst>
              <a:ext uri="{FF2B5EF4-FFF2-40B4-BE49-F238E27FC236}">
                <a16:creationId xmlns:a16="http://schemas.microsoft.com/office/drawing/2014/main" id="{908C4AD9-7638-C751-B87D-3180492FC5D1}"/>
              </a:ext>
            </a:extLst>
          </p:cNvPr>
          <p:cNvSpPr>
            <a:spLocks noGrp="1"/>
          </p:cNvSpPr>
          <p:nvPr>
            <p:ph idx="1"/>
          </p:nvPr>
        </p:nvSpPr>
        <p:spPr/>
        <p:txBody>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p:txBody>
      </p:sp>
    </p:spTree>
    <p:extLst>
      <p:ext uri="{BB962C8B-B14F-4D97-AF65-F5344CB8AC3E}">
        <p14:creationId xmlns:p14="http://schemas.microsoft.com/office/powerpoint/2010/main" val="2006916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D5899-3115-1AE7-4635-554BABFFE271}"/>
              </a:ext>
            </a:extLst>
          </p:cNvPr>
          <p:cNvSpPr>
            <a:spLocks noGrp="1"/>
          </p:cNvSpPr>
          <p:nvPr>
            <p:ph type="title"/>
          </p:nvPr>
        </p:nvSpPr>
        <p:spPr>
          <a:xfrm>
            <a:off x="838200" y="365125"/>
            <a:ext cx="10515600" cy="1057275"/>
          </a:xfrm>
        </p:spPr>
        <p:txBody>
          <a:bodyPr/>
          <a:lstStyle/>
          <a:p>
            <a:r>
              <a:rPr lang="tr-TR" b="1" dirty="0"/>
              <a:t>Compiler - </a:t>
            </a:r>
            <a:r>
              <a:rPr lang="tr-TR" b="1" dirty="0" err="1"/>
              <a:t>Syntax</a:t>
            </a:r>
            <a:r>
              <a:rPr lang="tr-TR" b="1" dirty="0"/>
              <a:t> - Runtime </a:t>
            </a:r>
            <a:r>
              <a:rPr lang="tr-TR" b="1" dirty="0" err="1"/>
              <a:t>Error</a:t>
            </a:r>
            <a:r>
              <a:rPr lang="tr-TR" b="1" dirty="0"/>
              <a:t> </a:t>
            </a:r>
          </a:p>
        </p:txBody>
      </p:sp>
      <p:sp>
        <p:nvSpPr>
          <p:cNvPr id="3" name="İçerik Yer Tutucusu 2">
            <a:extLst>
              <a:ext uri="{FF2B5EF4-FFF2-40B4-BE49-F238E27FC236}">
                <a16:creationId xmlns:a16="http://schemas.microsoft.com/office/drawing/2014/main" id="{2B5FB3C0-4E03-23BD-AC6A-B8F2EA4324E0}"/>
              </a:ext>
            </a:extLst>
          </p:cNvPr>
          <p:cNvSpPr>
            <a:spLocks noGrp="1"/>
          </p:cNvSpPr>
          <p:nvPr>
            <p:ph idx="1"/>
          </p:nvPr>
        </p:nvSpPr>
        <p:spPr>
          <a:xfrm>
            <a:off x="838200" y="1546578"/>
            <a:ext cx="10515600" cy="4630385"/>
          </a:xfrm>
        </p:spPr>
        <p:txBody>
          <a:bodyPr>
            <a:normAutofit fontScale="70000" lnSpcReduction="20000"/>
          </a:bodyPr>
          <a:lstStyle/>
          <a:p>
            <a:r>
              <a:rPr lang="tr-TR" b="1" dirty="0"/>
              <a:t>Runtime </a:t>
            </a:r>
            <a:r>
              <a:rPr lang="tr-TR" b="1" dirty="0" err="1"/>
              <a:t>error</a:t>
            </a:r>
            <a:r>
              <a:rPr lang="tr-TR" b="1" dirty="0"/>
              <a:t> : </a:t>
            </a: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b="1" dirty="0" err="1"/>
              <a:t>Syntax</a:t>
            </a:r>
            <a:r>
              <a:rPr lang="tr-TR" b="1" dirty="0"/>
              <a:t> </a:t>
            </a:r>
            <a:r>
              <a:rPr lang="tr-TR" b="1" dirty="0" err="1"/>
              <a:t>error</a:t>
            </a:r>
            <a:r>
              <a:rPr lang="tr-TR" b="1"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b="1" dirty="0" err="1"/>
              <a:t>Compile</a:t>
            </a:r>
            <a:r>
              <a:rPr lang="tr-TR" b="1" dirty="0"/>
              <a:t> </a:t>
            </a:r>
            <a:r>
              <a:rPr lang="tr-TR" b="1" dirty="0" err="1"/>
              <a:t>error</a:t>
            </a:r>
            <a:r>
              <a:rPr lang="tr-TR" b="1"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p:txBody>
      </p:sp>
    </p:spTree>
    <p:extLst>
      <p:ext uri="{BB962C8B-B14F-4D97-AF65-F5344CB8AC3E}">
        <p14:creationId xmlns:p14="http://schemas.microsoft.com/office/powerpoint/2010/main" val="499064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7D74A-9AA6-1291-56EF-0DBA5A3B8167}"/>
              </a:ext>
            </a:extLst>
          </p:cNvPr>
          <p:cNvSpPr>
            <a:spLocks noGrp="1"/>
          </p:cNvSpPr>
          <p:nvPr>
            <p:ph type="title"/>
          </p:nvPr>
        </p:nvSpPr>
        <p:spPr>
          <a:xfrm>
            <a:off x="838200" y="365125"/>
            <a:ext cx="10515600" cy="944385"/>
          </a:xfrm>
        </p:spPr>
        <p:txBody>
          <a:bodyPr>
            <a:normAutofit fontScale="90000"/>
          </a:bodyPr>
          <a:lstStyle/>
          <a:p>
            <a:r>
              <a:rPr lang="tr-TR" b="1" dirty="0"/>
              <a:t>ASCII Kodu Nedir?  Unicode Nedir?</a:t>
            </a:r>
            <a:br>
              <a:rPr lang="tr-TR" b="1" dirty="0"/>
            </a:br>
            <a:endParaRPr lang="tr-TR" b="1" dirty="0"/>
          </a:p>
        </p:txBody>
      </p:sp>
      <p:sp>
        <p:nvSpPr>
          <p:cNvPr id="3" name="İçerik Yer Tutucusu 2">
            <a:extLst>
              <a:ext uri="{FF2B5EF4-FFF2-40B4-BE49-F238E27FC236}">
                <a16:creationId xmlns:a16="http://schemas.microsoft.com/office/drawing/2014/main" id="{217CAB54-8AEE-74BE-50AB-72C266F6C1C0}"/>
              </a:ext>
            </a:extLst>
          </p:cNvPr>
          <p:cNvSpPr>
            <a:spLocks noGrp="1"/>
          </p:cNvSpPr>
          <p:nvPr>
            <p:ph idx="1"/>
          </p:nvPr>
        </p:nvSpPr>
        <p:spPr>
          <a:xfrm>
            <a:off x="838200" y="1049867"/>
            <a:ext cx="10515600" cy="5127096"/>
          </a:xfrm>
        </p:spPr>
        <p:txBody>
          <a:bodyPr>
            <a:normAutofit fontScale="62500" lnSpcReduction="20000"/>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pPr marL="0" indent="0">
              <a:buNone/>
            </a:pPr>
            <a:r>
              <a:rPr lang="tr-TR" dirty="0"/>
              <a:t>Unicode Nedir?</a:t>
            </a:r>
          </a:p>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pPr marL="0" indent="0">
              <a:buNone/>
            </a:pPr>
            <a:endParaRPr lang="tr-TR" dirty="0"/>
          </a:p>
        </p:txBody>
      </p:sp>
    </p:spTree>
    <p:extLst>
      <p:ext uri="{BB962C8B-B14F-4D97-AF65-F5344CB8AC3E}">
        <p14:creationId xmlns:p14="http://schemas.microsoft.com/office/powerpoint/2010/main" val="170912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BA4EED-9E6F-F04D-60E8-0094B7476885}"/>
              </a:ext>
            </a:extLst>
          </p:cNvPr>
          <p:cNvSpPr>
            <a:spLocks noGrp="1"/>
          </p:cNvSpPr>
          <p:nvPr>
            <p:ph type="title"/>
          </p:nvPr>
        </p:nvSpPr>
        <p:spPr/>
        <p:txBody>
          <a:bodyPr/>
          <a:lstStyle/>
          <a:p>
            <a:r>
              <a:rPr lang="tr-TR" b="1" dirty="0"/>
              <a:t>Libraries - Framework</a:t>
            </a:r>
          </a:p>
        </p:txBody>
      </p:sp>
      <p:sp>
        <p:nvSpPr>
          <p:cNvPr id="3" name="İçerik Yer Tutucusu 2">
            <a:extLst>
              <a:ext uri="{FF2B5EF4-FFF2-40B4-BE49-F238E27FC236}">
                <a16:creationId xmlns:a16="http://schemas.microsoft.com/office/drawing/2014/main" id="{970031B3-1819-3178-4397-D1C67F24839B}"/>
              </a:ext>
            </a:extLst>
          </p:cNvPr>
          <p:cNvSpPr>
            <a:spLocks noGrp="1"/>
          </p:cNvSpPr>
          <p:nvPr>
            <p:ph idx="1"/>
          </p:nvPr>
        </p:nvSpPr>
        <p:spPr/>
        <p:txBody>
          <a:bodyPr>
            <a:normAutofit lnSpcReduction="10000"/>
          </a:bodyPr>
          <a:lstStyle/>
          <a:p>
            <a:r>
              <a:rPr lang="tr-TR" sz="2400" b="1" dirty="0"/>
              <a:t>Library: </a:t>
            </a:r>
            <a:r>
              <a:rPr lang="tr-TR" sz="2400" dirty="0"/>
              <a:t>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400" dirty="0"/>
              <a:t>Örneğin: Bir JS kütüphanesi olan </a:t>
            </a:r>
            <a:r>
              <a:rPr lang="tr-TR" sz="2400" dirty="0" err="1"/>
              <a:t>JQuery</a:t>
            </a:r>
            <a:endParaRPr lang="tr-TR" sz="2400" dirty="0"/>
          </a:p>
          <a:p>
            <a:endParaRPr lang="tr-TR" sz="2400" dirty="0"/>
          </a:p>
          <a:p>
            <a:r>
              <a:rPr lang="tr-TR" sz="2400" b="1" dirty="0"/>
              <a:t>Framework: </a:t>
            </a:r>
            <a:r>
              <a:rPr lang="tr-TR" sz="2400" dirty="0"/>
              <a:t>Bir programlama dilini </a:t>
            </a:r>
            <a:r>
              <a:rPr lang="tr-TR" sz="2400" dirty="0" err="1"/>
              <a:t>base</a:t>
            </a:r>
            <a:r>
              <a:rPr lang="tr-TR" sz="2400" dirty="0"/>
              <a:t> alarak geliştirilen, belirli platformlar için uygulamalar oluşturan yazılım. </a:t>
            </a:r>
            <a:r>
              <a:rPr lang="tr-TR" sz="2400" dirty="0" err="1"/>
              <a:t>Frameworklerde</a:t>
            </a:r>
            <a:r>
              <a:rPr lang="tr-TR" sz="2400" dirty="0"/>
              <a:t> bir yazılım mimarisi bulunmaktadır ve içerisinden bir fonksiyonu ya da bir metodu kullanırken uymanız gereken standartlar vardır. Framework akıştan sorumludur. </a:t>
            </a:r>
          </a:p>
          <a:p>
            <a:r>
              <a:rPr lang="tr-TR" sz="2400" dirty="0"/>
              <a:t>Örneğin: Spring Framework Java için geliştirilmiş, açık kaynak olan bir uygulama geliştirme </a:t>
            </a:r>
            <a:r>
              <a:rPr lang="tr-TR" sz="2400" dirty="0" err="1"/>
              <a:t>framework'üdür</a:t>
            </a:r>
            <a:r>
              <a:rPr lang="tr-TR" sz="2400" dirty="0"/>
              <a:t>.</a:t>
            </a:r>
          </a:p>
        </p:txBody>
      </p:sp>
    </p:spTree>
    <p:extLst>
      <p:ext uri="{BB962C8B-B14F-4D97-AF65-F5344CB8AC3E}">
        <p14:creationId xmlns:p14="http://schemas.microsoft.com/office/powerpoint/2010/main" val="31681715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846077-9817-AC35-1568-3F85032D19A1}"/>
              </a:ext>
            </a:extLst>
          </p:cNvPr>
          <p:cNvSpPr>
            <a:spLocks noGrp="1"/>
          </p:cNvSpPr>
          <p:nvPr>
            <p:ph type="title"/>
          </p:nvPr>
        </p:nvSpPr>
        <p:spPr/>
        <p:txBody>
          <a:bodyPr/>
          <a:lstStyle/>
          <a:p>
            <a:r>
              <a:rPr lang="tr-TR" b="1" dirty="0"/>
              <a:t>SDK-JDK arasındaki farklar</a:t>
            </a:r>
          </a:p>
        </p:txBody>
      </p:sp>
      <p:sp>
        <p:nvSpPr>
          <p:cNvPr id="3" name="İçerik Yer Tutucusu 2">
            <a:extLst>
              <a:ext uri="{FF2B5EF4-FFF2-40B4-BE49-F238E27FC236}">
                <a16:creationId xmlns:a16="http://schemas.microsoft.com/office/drawing/2014/main" id="{05CD6957-9588-58B6-06CC-8D08E54444B5}"/>
              </a:ext>
            </a:extLst>
          </p:cNvPr>
          <p:cNvSpPr>
            <a:spLocks noGrp="1"/>
          </p:cNvSpPr>
          <p:nvPr>
            <p:ph idx="1"/>
          </p:nvPr>
        </p:nvSpPr>
        <p:spPr/>
        <p:txBody>
          <a:bodyPr>
            <a:normAutofit fontScale="77500" lnSpcReduction="20000"/>
          </a:bodyPr>
          <a:lstStyle/>
          <a:p>
            <a:r>
              <a:rPr lang="tr-TR" b="1"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b="1"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p:txBody>
      </p:sp>
    </p:spTree>
    <p:extLst>
      <p:ext uri="{BB962C8B-B14F-4D97-AF65-F5344CB8AC3E}">
        <p14:creationId xmlns:p14="http://schemas.microsoft.com/office/powerpoint/2010/main" val="1778861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EDDD1B-C06E-4817-0E28-351EEF989979}"/>
              </a:ext>
            </a:extLst>
          </p:cNvPr>
          <p:cNvSpPr>
            <a:spLocks noGrp="1"/>
          </p:cNvSpPr>
          <p:nvPr>
            <p:ph type="title"/>
          </p:nvPr>
        </p:nvSpPr>
        <p:spPr/>
        <p:txBody>
          <a:bodyPr/>
          <a:lstStyle/>
          <a:p>
            <a:r>
              <a:rPr lang="tr-TR" b="1" dirty="0" err="1"/>
              <a:t>Fast</a:t>
            </a:r>
            <a:r>
              <a:rPr lang="tr-TR" b="1" dirty="0"/>
              <a:t> </a:t>
            </a:r>
            <a:r>
              <a:rPr lang="tr-TR" b="1" dirty="0" err="1"/>
              <a:t>Forward</a:t>
            </a:r>
            <a:r>
              <a:rPr lang="tr-TR" b="1" dirty="0"/>
              <a:t> - </a:t>
            </a:r>
            <a:r>
              <a:rPr lang="tr-TR" b="1" dirty="0" err="1"/>
              <a:t>nofastforward</a:t>
            </a:r>
            <a:r>
              <a:rPr lang="tr-TR" b="1" dirty="0"/>
              <a:t> </a:t>
            </a:r>
          </a:p>
        </p:txBody>
      </p:sp>
      <p:sp>
        <p:nvSpPr>
          <p:cNvPr id="3" name="İçerik Yer Tutucusu 2">
            <a:extLst>
              <a:ext uri="{FF2B5EF4-FFF2-40B4-BE49-F238E27FC236}">
                <a16:creationId xmlns:a16="http://schemas.microsoft.com/office/drawing/2014/main" id="{85688461-7316-E668-8532-90892A4BF080}"/>
              </a:ext>
            </a:extLst>
          </p:cNvPr>
          <p:cNvSpPr>
            <a:spLocks noGrp="1"/>
          </p:cNvSpPr>
          <p:nvPr>
            <p:ph idx="1"/>
          </p:nvPr>
        </p:nvSpPr>
        <p:spPr/>
        <p:txBody>
          <a:bodyPr>
            <a:normAutofit fontScale="92500" lnSpcReduction="10000"/>
          </a:bodyPr>
          <a:lstStyle/>
          <a:p>
            <a:pPr marL="0" indent="0">
              <a:buNone/>
            </a:pPr>
            <a:r>
              <a:rPr lang="tr-TR" b="1" dirty="0" err="1"/>
              <a:t>Fast</a:t>
            </a:r>
            <a:r>
              <a:rPr lang="tr-TR" b="1" dirty="0"/>
              <a:t> </a:t>
            </a:r>
            <a:r>
              <a:rPr lang="tr-TR" b="1" dirty="0" err="1"/>
              <a:t>Forward</a:t>
            </a:r>
            <a:r>
              <a:rPr lang="tr-TR" b="1" dirty="0"/>
              <a:t>:  </a:t>
            </a:r>
          </a:p>
          <a:p>
            <a:pPr marL="0" indent="0">
              <a:buNone/>
            </a:pPr>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forwardolmaz</a:t>
            </a:r>
            <a:r>
              <a:rPr lang="tr-TR" dirty="0"/>
              <a:t> ve bizden hangi değişikleri kaydedeceğimize dair taahhüt bekler.</a:t>
            </a:r>
          </a:p>
          <a:p>
            <a:pPr marL="0" indent="0">
              <a:buNone/>
            </a:pPr>
            <a:endParaRPr lang="tr-TR" dirty="0"/>
          </a:p>
          <a:p>
            <a:pPr marL="0" indent="0">
              <a:buNone/>
            </a:pPr>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a:t>
            </a:r>
            <a:r>
              <a:rPr lang="tr-TR" dirty="0" err="1"/>
              <a:t>oluşur.Bu</a:t>
            </a:r>
            <a:r>
              <a:rPr lang="tr-TR" dirty="0"/>
              <a:t>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a:t>
            </a:r>
            <a:r>
              <a:rPr lang="tr-TR" dirty="0" err="1"/>
              <a:t>gidilir.Bu</a:t>
            </a:r>
            <a:r>
              <a:rPr lang="tr-TR" dirty="0"/>
              <a:t>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64384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F8180-D83A-7339-3DA9-8115DB7C90A8}"/>
              </a:ext>
            </a:extLst>
          </p:cNvPr>
          <p:cNvSpPr>
            <a:spLocks noGrp="1"/>
          </p:cNvSpPr>
          <p:nvPr>
            <p:ph type="title"/>
          </p:nvPr>
        </p:nvSpPr>
        <p:spPr/>
        <p:txBody>
          <a:bodyPr/>
          <a:lstStyle/>
          <a:p>
            <a:r>
              <a:rPr lang="tr-TR" b="1" dirty="0" err="1"/>
              <a:t>Rebase-Fast</a:t>
            </a:r>
            <a:r>
              <a:rPr lang="tr-TR" b="1" dirty="0"/>
              <a:t> </a:t>
            </a:r>
            <a:r>
              <a:rPr lang="tr-TR" b="1" dirty="0" err="1"/>
              <a:t>Forward</a:t>
            </a:r>
            <a:endParaRPr lang="tr-TR" b="1" dirty="0"/>
          </a:p>
        </p:txBody>
      </p:sp>
      <p:sp>
        <p:nvSpPr>
          <p:cNvPr id="3" name="İçerik Yer Tutucusu 2">
            <a:extLst>
              <a:ext uri="{FF2B5EF4-FFF2-40B4-BE49-F238E27FC236}">
                <a16:creationId xmlns:a16="http://schemas.microsoft.com/office/drawing/2014/main" id="{BFDD6BEA-5935-4353-9015-5BCC89B66293}"/>
              </a:ext>
            </a:extLst>
          </p:cNvPr>
          <p:cNvSpPr>
            <a:spLocks noGrp="1"/>
          </p:cNvSpPr>
          <p:nvPr>
            <p:ph idx="1"/>
          </p:nvPr>
        </p:nvSpPr>
        <p:spPr>
          <a:xfrm>
            <a:off x="838200" y="1523999"/>
            <a:ext cx="10515600" cy="4968875"/>
          </a:xfrm>
        </p:spPr>
        <p:txBody>
          <a:bodyPr>
            <a:normAutofit fontScale="85000" lnSpcReduction="10000"/>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ilişkilendirir.</a:t>
            </a:r>
          </a:p>
          <a:p>
            <a:r>
              <a:rPr lang="tr-TR" dirty="0" err="1"/>
              <a:t>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402627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99C83-459F-43DA-32E4-5900779E846D}"/>
              </a:ext>
            </a:extLst>
          </p:cNvPr>
          <p:cNvSpPr>
            <a:spLocks noGrp="1"/>
          </p:cNvSpPr>
          <p:nvPr>
            <p:ph type="title"/>
          </p:nvPr>
        </p:nvSpPr>
        <p:spPr/>
        <p:txBody>
          <a:bodyPr/>
          <a:lstStyle/>
          <a:p>
            <a:r>
              <a:rPr lang="tr-TR" dirty="0"/>
              <a:t>Soru 1:</a:t>
            </a:r>
          </a:p>
        </p:txBody>
      </p:sp>
      <p:sp>
        <p:nvSpPr>
          <p:cNvPr id="3" name="İçerik Yer Tutucusu 2">
            <a:extLst>
              <a:ext uri="{FF2B5EF4-FFF2-40B4-BE49-F238E27FC236}">
                <a16:creationId xmlns:a16="http://schemas.microsoft.com/office/drawing/2014/main" id="{4770786D-10E9-35B0-D83D-7C820913448A}"/>
              </a:ext>
            </a:extLst>
          </p:cNvPr>
          <p:cNvSpPr>
            <a:spLocks noGrp="1"/>
          </p:cNvSpPr>
          <p:nvPr>
            <p:ph idx="1"/>
          </p:nvPr>
        </p:nvSpPr>
        <p:spPr/>
        <p:txBody>
          <a:bodyPr>
            <a:normAutofit fontScale="92500" lnSpcReduction="20000"/>
          </a:bodyPr>
          <a:lstStyle/>
          <a:p>
            <a:endParaRPr lang="tr-TR" sz="1600" b="0" dirty="0">
              <a:solidFill>
                <a:srgbClr val="6A9955"/>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//ÖDEV: </a:t>
            </a:r>
            <a:r>
              <a:rPr lang="tr-TR" sz="1600" b="0" dirty="0" err="1">
                <a:solidFill>
                  <a:srgbClr val="6A9955"/>
                </a:solidFill>
                <a:effectLst/>
                <a:latin typeface="Consolas" panose="020B0609020204030204" pitchFamily="49" charset="0"/>
              </a:rPr>
              <a:t>Math.round</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Math.random</a:t>
            </a:r>
            <a:r>
              <a:rPr lang="tr-TR" sz="1600" b="0" dirty="0">
                <a:solidFill>
                  <a:srgbClr val="6A9955"/>
                </a:solidFill>
                <a:effectLst/>
                <a:latin typeface="Consolas" panose="020B0609020204030204" pitchFamily="49" charset="0"/>
              </a:rPr>
              <a:t>()*10+1))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bilgisayar tarafında rastgele  sayılar 1-10 arasında rastgele olsun oluştursun ve bitiş değeri 1&lt;=X&lt;=kullanıcı tarafından bitiş sayısına göre sayılar oluşturulsun </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 bir diziye atama yapalım</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ilk eleman  ===&gt; dizi[0]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son eleman ===&gt; dizi[dizi.length-1]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küçükten büyüğe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büyükten küçüğe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reverse</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toplamları  ===&gt;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=0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+=i;</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çift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tek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her birine 1 ekleyerek yeni bir dizi oluşturalım ==&gt; </a:t>
            </a:r>
            <a:r>
              <a:rPr lang="tr-TR" sz="1600" b="0" dirty="0" err="1">
                <a:solidFill>
                  <a:srgbClr val="6A9955"/>
                </a:solidFill>
                <a:effectLst/>
                <a:latin typeface="Consolas" panose="020B0609020204030204" pitchFamily="49" charset="0"/>
              </a:rPr>
              <a:t>iterative</a:t>
            </a:r>
            <a:r>
              <a:rPr lang="tr-TR" sz="1600" b="0" dirty="0">
                <a:solidFill>
                  <a:srgbClr val="6A9955"/>
                </a:solidFill>
                <a:effectLst/>
                <a:latin typeface="Consolas" panose="020B0609020204030204" pitchFamily="49" charset="0"/>
              </a:rPr>
              <a:t> </a:t>
            </a:r>
            <a:r>
              <a:rPr lang="tr-TR" sz="1600" b="0" dirty="0" err="1">
                <a:solidFill>
                  <a:srgbClr val="6A9955"/>
                </a:solidFill>
                <a:effectLst/>
                <a:latin typeface="Consolas" panose="020B0609020204030204" pitchFamily="49" charset="0"/>
              </a:rPr>
              <a:t>for</a:t>
            </a:r>
            <a:r>
              <a:rPr lang="tr-TR" sz="1600" b="0" dirty="0">
                <a:solidFill>
                  <a:srgbClr val="6A9955"/>
                </a:solidFill>
                <a:effectLst/>
                <a:latin typeface="Consolas" panose="020B0609020204030204" pitchFamily="49" charset="0"/>
              </a:rPr>
              <a:t> ile her bir eleman erişmek ve 1 eklemek bunun dinamik kısmını ES kısmında göreceğiz.</a:t>
            </a:r>
            <a:endParaRPr lang="tr-TR" sz="1600" b="0" dirty="0">
              <a:solidFill>
                <a:srgbClr val="D4D4D4"/>
              </a:solidFill>
              <a:effectLst/>
              <a:latin typeface="Consolas" panose="020B0609020204030204" pitchFamily="49" charset="0"/>
            </a:endParaRPr>
          </a:p>
          <a:p>
            <a:br>
              <a:rPr lang="tr-TR" sz="1600" b="0" dirty="0">
                <a:solidFill>
                  <a:srgbClr val="D4D4D4"/>
                </a:solidFill>
                <a:effectLst/>
                <a:latin typeface="Consolas" panose="020B0609020204030204" pitchFamily="49" charset="0"/>
              </a:rPr>
            </a:br>
            <a:endParaRPr lang="tr-TR" sz="1600" b="0" dirty="0">
              <a:solidFill>
                <a:srgbClr val="D4D4D4"/>
              </a:solidFill>
              <a:effectLst/>
              <a:latin typeface="Consolas" panose="020B0609020204030204" pitchFamily="49" charset="0"/>
            </a:endParaRPr>
          </a:p>
          <a:p>
            <a:endParaRPr lang="tr-TR" sz="1600" dirty="0"/>
          </a:p>
        </p:txBody>
      </p:sp>
    </p:spTree>
    <p:extLst>
      <p:ext uri="{BB962C8B-B14F-4D97-AF65-F5344CB8AC3E}">
        <p14:creationId xmlns:p14="http://schemas.microsoft.com/office/powerpoint/2010/main" val="3473281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2CFCE-36B8-3BEC-45EB-E92384EAF521}"/>
              </a:ext>
            </a:extLst>
          </p:cNvPr>
          <p:cNvSpPr>
            <a:spLocks noGrp="1"/>
          </p:cNvSpPr>
          <p:nvPr>
            <p:ph type="title"/>
          </p:nvPr>
        </p:nvSpPr>
        <p:spPr>
          <a:xfrm>
            <a:off x="838200" y="365125"/>
            <a:ext cx="10515600" cy="490281"/>
          </a:xfrm>
        </p:spPr>
        <p:txBody>
          <a:bodyPr>
            <a:normAutofit fontScale="90000"/>
          </a:bodyPr>
          <a:lstStyle/>
          <a:p>
            <a:r>
              <a:rPr lang="tr-TR" b="1" dirty="0"/>
              <a:t>Yanıt:1 </a:t>
            </a:r>
          </a:p>
        </p:txBody>
      </p:sp>
      <p:pic>
        <p:nvPicPr>
          <p:cNvPr id="5" name="İçerik Yer Tutucusu 4">
            <a:extLst>
              <a:ext uri="{FF2B5EF4-FFF2-40B4-BE49-F238E27FC236}">
                <a16:creationId xmlns:a16="http://schemas.microsoft.com/office/drawing/2014/main" id="{DD5308A6-6094-BFDC-B25E-4612D0889965}"/>
              </a:ext>
            </a:extLst>
          </p:cNvPr>
          <p:cNvPicPr>
            <a:picLocks noGrp="1" noChangeAspect="1"/>
          </p:cNvPicPr>
          <p:nvPr>
            <p:ph idx="1"/>
          </p:nvPr>
        </p:nvPicPr>
        <p:blipFill>
          <a:blip r:embed="rId2"/>
          <a:stretch>
            <a:fillRect/>
          </a:stretch>
        </p:blipFill>
        <p:spPr>
          <a:xfrm>
            <a:off x="140474" y="855406"/>
            <a:ext cx="7617178" cy="5940932"/>
          </a:xfrm>
        </p:spPr>
      </p:pic>
      <p:pic>
        <p:nvPicPr>
          <p:cNvPr id="7" name="Resim 6">
            <a:extLst>
              <a:ext uri="{FF2B5EF4-FFF2-40B4-BE49-F238E27FC236}">
                <a16:creationId xmlns:a16="http://schemas.microsoft.com/office/drawing/2014/main" id="{5CB68CDE-7D8A-B6E1-DBCA-09A8A8A6AE5D}"/>
              </a:ext>
            </a:extLst>
          </p:cNvPr>
          <p:cNvPicPr>
            <a:picLocks noChangeAspect="1"/>
          </p:cNvPicPr>
          <p:nvPr/>
        </p:nvPicPr>
        <p:blipFill>
          <a:blip r:embed="rId3"/>
          <a:stretch>
            <a:fillRect/>
          </a:stretch>
        </p:blipFill>
        <p:spPr>
          <a:xfrm>
            <a:off x="7772065" y="2416277"/>
            <a:ext cx="4419935" cy="2025446"/>
          </a:xfrm>
          <a:prstGeom prst="rect">
            <a:avLst/>
          </a:prstGeom>
        </p:spPr>
      </p:pic>
    </p:spTree>
    <p:extLst>
      <p:ext uri="{BB962C8B-B14F-4D97-AF65-F5344CB8AC3E}">
        <p14:creationId xmlns:p14="http://schemas.microsoft.com/office/powerpoint/2010/main" val="2916338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85BA70-203D-3933-599C-EA4AD9901417}"/>
              </a:ext>
            </a:extLst>
          </p:cNvPr>
          <p:cNvSpPr>
            <a:spLocks noGrp="1"/>
          </p:cNvSpPr>
          <p:nvPr>
            <p:ph type="title"/>
          </p:nvPr>
        </p:nvSpPr>
        <p:spPr>
          <a:xfrm>
            <a:off x="838200" y="365125"/>
            <a:ext cx="10515600" cy="765585"/>
          </a:xfrm>
        </p:spPr>
        <p:txBody>
          <a:bodyPr/>
          <a:lstStyle/>
          <a:p>
            <a:r>
              <a:rPr lang="tr-TR" dirty="0"/>
              <a:t>Soru : 2</a:t>
            </a:r>
          </a:p>
        </p:txBody>
      </p:sp>
      <p:sp>
        <p:nvSpPr>
          <p:cNvPr id="3" name="İçerik Yer Tutucusu 2">
            <a:extLst>
              <a:ext uri="{FF2B5EF4-FFF2-40B4-BE49-F238E27FC236}">
                <a16:creationId xmlns:a16="http://schemas.microsoft.com/office/drawing/2014/main" id="{0EF538D2-A7DA-0B3F-61D4-E418449A7B50}"/>
              </a:ext>
            </a:extLst>
          </p:cNvPr>
          <p:cNvSpPr>
            <a:spLocks noGrp="1"/>
          </p:cNvSpPr>
          <p:nvPr>
            <p:ph idx="1"/>
          </p:nvPr>
        </p:nvSpPr>
        <p:spPr>
          <a:xfrm>
            <a:off x="838200" y="1130710"/>
            <a:ext cx="10515600" cy="5046253"/>
          </a:xfrm>
        </p:spPr>
        <p:txBody>
          <a:bodyPr/>
          <a:lstStyle/>
          <a:p>
            <a:r>
              <a:rPr lang="tr-TR" dirty="0"/>
              <a:t>//Kullanıcıdan aldığımız verinin ilk harfi ve son harfi görünsün geriye kalan karakter kadar * (yıldız) olsun ==&gt; Alınan örneğin Hamit  ==&gt;  H***t</a:t>
            </a:r>
          </a:p>
          <a:p>
            <a:r>
              <a:rPr lang="tr-TR" dirty="0"/>
              <a:t>//Yardımcı </a:t>
            </a:r>
            <a:r>
              <a:rPr lang="tr-TR" dirty="0" err="1"/>
              <a:t>oalcak</a:t>
            </a:r>
            <a:r>
              <a:rPr lang="tr-TR" dirty="0"/>
              <a:t> metotlar </a:t>
            </a:r>
            <a:r>
              <a:rPr lang="tr-TR" dirty="0" err="1"/>
              <a:t>v.s</a:t>
            </a:r>
            <a:r>
              <a:rPr lang="tr-TR" dirty="0"/>
              <a:t>                                                                          </a:t>
            </a:r>
            <a:r>
              <a:rPr lang="tr-TR" dirty="0" err="1"/>
              <a:t>function</a:t>
            </a:r>
            <a:endParaRPr lang="tr-TR" dirty="0"/>
          </a:p>
          <a:p>
            <a:r>
              <a:rPr lang="tr-TR" dirty="0"/>
              <a:t>//</a:t>
            </a:r>
            <a:r>
              <a:rPr lang="tr-TR" dirty="0" err="1"/>
              <a:t>string</a:t>
            </a:r>
            <a:r>
              <a:rPr lang="tr-TR" dirty="0"/>
              <a:t> ==&gt; </a:t>
            </a:r>
            <a:r>
              <a:rPr lang="tr-TR" dirty="0" err="1"/>
              <a:t>replace,sub,String,charAt</a:t>
            </a:r>
            <a:r>
              <a:rPr lang="tr-TR" dirty="0"/>
              <a:t>()</a:t>
            </a:r>
          </a:p>
          <a:p>
            <a:endParaRPr lang="tr-TR" dirty="0"/>
          </a:p>
        </p:txBody>
      </p:sp>
    </p:spTree>
    <p:extLst>
      <p:ext uri="{BB962C8B-B14F-4D97-AF65-F5344CB8AC3E}">
        <p14:creationId xmlns:p14="http://schemas.microsoft.com/office/powerpoint/2010/main" val="4062165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170CC-CE55-7BFA-6617-CB15865CA80A}"/>
              </a:ext>
            </a:extLst>
          </p:cNvPr>
          <p:cNvSpPr>
            <a:spLocks noGrp="1"/>
          </p:cNvSpPr>
          <p:nvPr>
            <p:ph type="title"/>
          </p:nvPr>
        </p:nvSpPr>
        <p:spPr/>
        <p:txBody>
          <a:bodyPr/>
          <a:lstStyle/>
          <a:p>
            <a:r>
              <a:rPr lang="tr-TR" dirty="0"/>
              <a:t>Cevap : 2</a:t>
            </a:r>
          </a:p>
        </p:txBody>
      </p:sp>
      <p:pic>
        <p:nvPicPr>
          <p:cNvPr id="9" name="İçerik Yer Tutucusu 8">
            <a:extLst>
              <a:ext uri="{FF2B5EF4-FFF2-40B4-BE49-F238E27FC236}">
                <a16:creationId xmlns:a16="http://schemas.microsoft.com/office/drawing/2014/main" id="{ACCDDF4A-28B8-A92A-B437-E8C3855AD1E2}"/>
              </a:ext>
            </a:extLst>
          </p:cNvPr>
          <p:cNvPicPr>
            <a:picLocks noGrp="1" noChangeAspect="1"/>
          </p:cNvPicPr>
          <p:nvPr>
            <p:ph idx="1"/>
          </p:nvPr>
        </p:nvPicPr>
        <p:blipFill>
          <a:blip r:embed="rId2"/>
          <a:stretch>
            <a:fillRect/>
          </a:stretch>
        </p:blipFill>
        <p:spPr>
          <a:xfrm>
            <a:off x="838199" y="1497162"/>
            <a:ext cx="5995219" cy="5313944"/>
          </a:xfrm>
        </p:spPr>
      </p:pic>
      <p:pic>
        <p:nvPicPr>
          <p:cNvPr id="11" name="Resim 10">
            <a:extLst>
              <a:ext uri="{FF2B5EF4-FFF2-40B4-BE49-F238E27FC236}">
                <a16:creationId xmlns:a16="http://schemas.microsoft.com/office/drawing/2014/main" id="{E0A51367-DE1A-995E-2D1A-680BB3B7A2EA}"/>
              </a:ext>
            </a:extLst>
          </p:cNvPr>
          <p:cNvPicPr>
            <a:picLocks noChangeAspect="1"/>
          </p:cNvPicPr>
          <p:nvPr/>
        </p:nvPicPr>
        <p:blipFill>
          <a:blip r:embed="rId3"/>
          <a:stretch>
            <a:fillRect/>
          </a:stretch>
        </p:blipFill>
        <p:spPr>
          <a:xfrm>
            <a:off x="6990362" y="2929188"/>
            <a:ext cx="4610141" cy="2449892"/>
          </a:xfrm>
          <a:prstGeom prst="rect">
            <a:avLst/>
          </a:prstGeom>
        </p:spPr>
      </p:pic>
    </p:spTree>
    <p:extLst>
      <p:ext uri="{BB962C8B-B14F-4D97-AF65-F5344CB8AC3E}">
        <p14:creationId xmlns:p14="http://schemas.microsoft.com/office/powerpoint/2010/main" val="4198394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58C0E-F31F-0454-BFCB-E4D10B98837C}"/>
              </a:ext>
            </a:extLst>
          </p:cNvPr>
          <p:cNvSpPr>
            <a:spLocks noGrp="1"/>
          </p:cNvSpPr>
          <p:nvPr>
            <p:ph type="title"/>
          </p:nvPr>
        </p:nvSpPr>
        <p:spPr/>
        <p:txBody>
          <a:bodyPr/>
          <a:lstStyle/>
          <a:p>
            <a:r>
              <a:rPr lang="tr-TR" b="1" dirty="0"/>
              <a:t>Soru: Butona tıklandığında tarih bilgileri gelsin!</a:t>
            </a:r>
          </a:p>
        </p:txBody>
      </p:sp>
      <p:pic>
        <p:nvPicPr>
          <p:cNvPr id="5" name="İçerik Yer Tutucusu 4">
            <a:extLst>
              <a:ext uri="{FF2B5EF4-FFF2-40B4-BE49-F238E27FC236}">
                <a16:creationId xmlns:a16="http://schemas.microsoft.com/office/drawing/2014/main" id="{CFA590AC-38C9-28B5-1BE0-125800B0FEC8}"/>
              </a:ext>
            </a:extLst>
          </p:cNvPr>
          <p:cNvPicPr>
            <a:picLocks noGrp="1" noChangeAspect="1"/>
          </p:cNvPicPr>
          <p:nvPr>
            <p:ph idx="1"/>
          </p:nvPr>
        </p:nvPicPr>
        <p:blipFill>
          <a:blip r:embed="rId2"/>
          <a:stretch>
            <a:fillRect/>
          </a:stretch>
        </p:blipFill>
        <p:spPr>
          <a:xfrm>
            <a:off x="983361" y="1690688"/>
            <a:ext cx="7569546" cy="728047"/>
          </a:xfrm>
        </p:spPr>
      </p:pic>
      <p:pic>
        <p:nvPicPr>
          <p:cNvPr id="7" name="Resim 6">
            <a:extLst>
              <a:ext uri="{FF2B5EF4-FFF2-40B4-BE49-F238E27FC236}">
                <a16:creationId xmlns:a16="http://schemas.microsoft.com/office/drawing/2014/main" id="{AA2F6C73-8528-FB3E-AE1E-8FE71E23C0E1}"/>
              </a:ext>
            </a:extLst>
          </p:cNvPr>
          <p:cNvPicPr>
            <a:picLocks noChangeAspect="1"/>
          </p:cNvPicPr>
          <p:nvPr/>
        </p:nvPicPr>
        <p:blipFill>
          <a:blip r:embed="rId3"/>
          <a:stretch>
            <a:fillRect/>
          </a:stretch>
        </p:blipFill>
        <p:spPr>
          <a:xfrm>
            <a:off x="983360" y="2452069"/>
            <a:ext cx="7604011" cy="1824963"/>
          </a:xfrm>
          <a:prstGeom prst="rect">
            <a:avLst/>
          </a:prstGeom>
        </p:spPr>
      </p:pic>
      <p:pic>
        <p:nvPicPr>
          <p:cNvPr id="9" name="Resim 8">
            <a:extLst>
              <a:ext uri="{FF2B5EF4-FFF2-40B4-BE49-F238E27FC236}">
                <a16:creationId xmlns:a16="http://schemas.microsoft.com/office/drawing/2014/main" id="{A231D722-E833-25A2-86BD-B19BC872CDDB}"/>
              </a:ext>
            </a:extLst>
          </p:cNvPr>
          <p:cNvPicPr>
            <a:picLocks noChangeAspect="1"/>
          </p:cNvPicPr>
          <p:nvPr/>
        </p:nvPicPr>
        <p:blipFill>
          <a:blip r:embed="rId4"/>
          <a:stretch>
            <a:fillRect/>
          </a:stretch>
        </p:blipFill>
        <p:spPr>
          <a:xfrm>
            <a:off x="983360" y="4436380"/>
            <a:ext cx="3991490" cy="1659619"/>
          </a:xfrm>
          <a:prstGeom prst="rect">
            <a:avLst/>
          </a:prstGeom>
        </p:spPr>
      </p:pic>
    </p:spTree>
    <p:extLst>
      <p:ext uri="{BB962C8B-B14F-4D97-AF65-F5344CB8AC3E}">
        <p14:creationId xmlns:p14="http://schemas.microsoft.com/office/powerpoint/2010/main" val="4028369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13BA0-8E8D-BAC1-50FB-40E316C013C2}"/>
              </a:ext>
            </a:extLst>
          </p:cNvPr>
          <p:cNvSpPr>
            <a:spLocks noGrp="1"/>
          </p:cNvSpPr>
          <p:nvPr>
            <p:ph type="title"/>
          </p:nvPr>
        </p:nvSpPr>
        <p:spPr/>
        <p:txBody>
          <a:bodyPr/>
          <a:lstStyle/>
          <a:p>
            <a:r>
              <a:rPr lang="tr-TR" b="1" dirty="0"/>
              <a:t>Soru:1</a:t>
            </a:r>
          </a:p>
        </p:txBody>
      </p:sp>
      <p:sp>
        <p:nvSpPr>
          <p:cNvPr id="3" name="İçerik Yer Tutucusu 2">
            <a:extLst>
              <a:ext uri="{FF2B5EF4-FFF2-40B4-BE49-F238E27FC236}">
                <a16:creationId xmlns:a16="http://schemas.microsoft.com/office/drawing/2014/main" id="{58A58DAB-131E-9135-954E-B19B580D3D1C}"/>
              </a:ext>
            </a:extLst>
          </p:cNvPr>
          <p:cNvSpPr>
            <a:spLocks noGrp="1"/>
          </p:cNvSpPr>
          <p:nvPr>
            <p:ph idx="1"/>
          </p:nvPr>
        </p:nvSpPr>
        <p:spPr/>
        <p:txBody>
          <a:bodyPr/>
          <a:lstStyle/>
          <a:p>
            <a:r>
              <a:rPr lang="tr-TR" dirty="0"/>
              <a:t>//ÖDEV-1</a:t>
            </a:r>
          </a:p>
          <a:p>
            <a:r>
              <a:rPr lang="tr-TR" dirty="0"/>
              <a:t>//y=3x+4k ==&gt; 1.dereceden 2 </a:t>
            </a:r>
            <a:r>
              <a:rPr lang="tr-TR" dirty="0" err="1"/>
              <a:t>bilinmyenli</a:t>
            </a:r>
            <a:r>
              <a:rPr lang="tr-TR" dirty="0"/>
              <a:t> denklem</a:t>
            </a:r>
          </a:p>
          <a:p>
            <a:r>
              <a:rPr lang="tr-TR" dirty="0"/>
              <a:t>//Kullanıcı tarafından alınan x ve k değerlerini hesaplayan algoritma yazınız ?</a:t>
            </a:r>
            <a:br>
              <a:rPr lang="tr-TR" dirty="0"/>
            </a:br>
            <a:r>
              <a:rPr lang="tr-TR" dirty="0"/>
              <a:t>//CEVAP-1</a:t>
            </a:r>
            <a:br>
              <a:rPr lang="tr-TR" dirty="0"/>
            </a:br>
            <a:endParaRPr lang="tr-TR" dirty="0"/>
          </a:p>
        </p:txBody>
      </p:sp>
      <p:pic>
        <p:nvPicPr>
          <p:cNvPr id="5" name="Resim 4">
            <a:extLst>
              <a:ext uri="{FF2B5EF4-FFF2-40B4-BE49-F238E27FC236}">
                <a16:creationId xmlns:a16="http://schemas.microsoft.com/office/drawing/2014/main" id="{EC62AA4C-C012-BAA8-E31F-6DB044DE7C4E}"/>
              </a:ext>
            </a:extLst>
          </p:cNvPr>
          <p:cNvPicPr>
            <a:picLocks noChangeAspect="1"/>
          </p:cNvPicPr>
          <p:nvPr/>
        </p:nvPicPr>
        <p:blipFill>
          <a:blip r:embed="rId2"/>
          <a:stretch>
            <a:fillRect/>
          </a:stretch>
        </p:blipFill>
        <p:spPr>
          <a:xfrm>
            <a:off x="1027273" y="4210624"/>
            <a:ext cx="8738622" cy="1747724"/>
          </a:xfrm>
          <a:prstGeom prst="rect">
            <a:avLst/>
          </a:prstGeom>
        </p:spPr>
      </p:pic>
    </p:spTree>
    <p:extLst>
      <p:ext uri="{BB962C8B-B14F-4D97-AF65-F5344CB8AC3E}">
        <p14:creationId xmlns:p14="http://schemas.microsoft.com/office/powerpoint/2010/main" val="378412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DA119A-3A54-D4B0-6D7C-36BCB262599E}"/>
              </a:ext>
            </a:extLst>
          </p:cNvPr>
          <p:cNvSpPr>
            <a:spLocks noGrp="1"/>
          </p:cNvSpPr>
          <p:nvPr>
            <p:ph type="title"/>
          </p:nvPr>
        </p:nvSpPr>
        <p:spPr/>
        <p:txBody>
          <a:bodyPr>
            <a:normAutofit/>
          </a:bodyPr>
          <a:lstStyle/>
          <a:p>
            <a:r>
              <a:rPr lang="tr-TR" sz="3600" b="1" dirty="0"/>
              <a:t>Soru2: Kullanıcı tarafından alınan dereceyi  Fahrenhayta çeviren algoritma yapalım. Formül:(x*9/5)+32</a:t>
            </a:r>
          </a:p>
        </p:txBody>
      </p:sp>
      <p:sp>
        <p:nvSpPr>
          <p:cNvPr id="3" name="İçerik Yer Tutucusu 2">
            <a:extLst>
              <a:ext uri="{FF2B5EF4-FFF2-40B4-BE49-F238E27FC236}">
                <a16:creationId xmlns:a16="http://schemas.microsoft.com/office/drawing/2014/main" id="{7B74C63E-6AFA-B65A-3F9B-7FE8A7A8982D}"/>
              </a:ext>
            </a:extLst>
          </p:cNvPr>
          <p:cNvSpPr>
            <a:spLocks noGrp="1"/>
          </p:cNvSpPr>
          <p:nvPr>
            <p:ph idx="1"/>
          </p:nvPr>
        </p:nvSpPr>
        <p:spPr/>
        <p:txBody>
          <a:bodyPr/>
          <a:lstStyle/>
          <a:p>
            <a:r>
              <a:rPr lang="tr-TR" dirty="0"/>
              <a:t>Cevap2:</a:t>
            </a:r>
          </a:p>
          <a:p>
            <a:br>
              <a:rPr lang="tr-TR" dirty="0"/>
            </a:br>
            <a:endParaRPr lang="tr-TR" dirty="0"/>
          </a:p>
        </p:txBody>
      </p:sp>
      <p:pic>
        <p:nvPicPr>
          <p:cNvPr id="5" name="Resim 4">
            <a:extLst>
              <a:ext uri="{FF2B5EF4-FFF2-40B4-BE49-F238E27FC236}">
                <a16:creationId xmlns:a16="http://schemas.microsoft.com/office/drawing/2014/main" id="{0692D98E-AC4A-5DBC-7168-E339AF24CA6E}"/>
              </a:ext>
            </a:extLst>
          </p:cNvPr>
          <p:cNvPicPr>
            <a:picLocks noChangeAspect="1"/>
          </p:cNvPicPr>
          <p:nvPr/>
        </p:nvPicPr>
        <p:blipFill>
          <a:blip r:embed="rId2"/>
          <a:stretch>
            <a:fillRect/>
          </a:stretch>
        </p:blipFill>
        <p:spPr>
          <a:xfrm>
            <a:off x="838199" y="2387980"/>
            <a:ext cx="10171131" cy="1505594"/>
          </a:xfrm>
          <a:prstGeom prst="rect">
            <a:avLst/>
          </a:prstGeom>
        </p:spPr>
      </p:pic>
    </p:spTree>
    <p:extLst>
      <p:ext uri="{BB962C8B-B14F-4D97-AF65-F5344CB8AC3E}">
        <p14:creationId xmlns:p14="http://schemas.microsoft.com/office/powerpoint/2010/main" val="3050285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2CD65-90A2-D488-B57F-3C8B9A75A47A}"/>
              </a:ext>
            </a:extLst>
          </p:cNvPr>
          <p:cNvSpPr>
            <a:spLocks noGrp="1"/>
          </p:cNvSpPr>
          <p:nvPr>
            <p:ph type="title"/>
          </p:nvPr>
        </p:nvSpPr>
        <p:spPr/>
        <p:txBody>
          <a:bodyPr/>
          <a:lstStyle/>
          <a:p>
            <a:r>
              <a:rPr lang="tr-TR" b="1" dirty="0"/>
              <a:t>Soru3:verilen bir sayının negatif mi pozitif mi olduğunu bulan algoritma ?</a:t>
            </a:r>
          </a:p>
        </p:txBody>
      </p:sp>
      <p:pic>
        <p:nvPicPr>
          <p:cNvPr id="5" name="İçerik Yer Tutucusu 4">
            <a:extLst>
              <a:ext uri="{FF2B5EF4-FFF2-40B4-BE49-F238E27FC236}">
                <a16:creationId xmlns:a16="http://schemas.microsoft.com/office/drawing/2014/main" id="{DB6A1EA5-0DFD-B0E8-AF07-1CA17812CA6C}"/>
              </a:ext>
            </a:extLst>
          </p:cNvPr>
          <p:cNvPicPr>
            <a:picLocks noGrp="1" noChangeAspect="1"/>
          </p:cNvPicPr>
          <p:nvPr>
            <p:ph idx="1"/>
          </p:nvPr>
        </p:nvPicPr>
        <p:blipFill>
          <a:blip r:embed="rId2"/>
          <a:stretch>
            <a:fillRect/>
          </a:stretch>
        </p:blipFill>
        <p:spPr>
          <a:xfrm>
            <a:off x="838200" y="1838384"/>
            <a:ext cx="6981091" cy="3648015"/>
          </a:xfrm>
        </p:spPr>
      </p:pic>
    </p:spTree>
    <p:extLst>
      <p:ext uri="{BB962C8B-B14F-4D97-AF65-F5344CB8AC3E}">
        <p14:creationId xmlns:p14="http://schemas.microsoft.com/office/powerpoint/2010/main" val="2147903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923D7-CE38-B51E-A720-D1B3C3F3F10A}"/>
              </a:ext>
            </a:extLst>
          </p:cNvPr>
          <p:cNvSpPr>
            <a:spLocks noGrp="1"/>
          </p:cNvSpPr>
          <p:nvPr>
            <p:ph type="title"/>
          </p:nvPr>
        </p:nvSpPr>
        <p:spPr/>
        <p:txBody>
          <a:bodyPr>
            <a:normAutofit fontScale="90000"/>
          </a:bodyPr>
          <a:lstStyle/>
          <a:p>
            <a:r>
              <a:rPr lang="tr-TR" dirty="0"/>
              <a:t>Soru:4 Kullanıcı tarafından aldığımız </a:t>
            </a:r>
            <a:r>
              <a:rPr lang="tr-TR" dirty="0" err="1"/>
              <a:t>password</a:t>
            </a:r>
            <a:r>
              <a:rPr lang="tr-TR" dirty="0"/>
              <a:t> ile </a:t>
            </a:r>
            <a:r>
              <a:rPr lang="tr-TR" dirty="0" err="1"/>
              <a:t>repassword</a:t>
            </a:r>
            <a:r>
              <a:rPr lang="tr-TR" dirty="0"/>
              <a:t> girilsin doğru ve yanlışı göstersin ?</a:t>
            </a:r>
          </a:p>
        </p:txBody>
      </p:sp>
      <p:pic>
        <p:nvPicPr>
          <p:cNvPr id="5" name="İçerik Yer Tutucusu 4">
            <a:extLst>
              <a:ext uri="{FF2B5EF4-FFF2-40B4-BE49-F238E27FC236}">
                <a16:creationId xmlns:a16="http://schemas.microsoft.com/office/drawing/2014/main" id="{95AF38CF-8371-6409-9312-3AC042EDED21}"/>
              </a:ext>
            </a:extLst>
          </p:cNvPr>
          <p:cNvPicPr>
            <a:picLocks noGrp="1" noChangeAspect="1"/>
          </p:cNvPicPr>
          <p:nvPr>
            <p:ph idx="1"/>
          </p:nvPr>
        </p:nvPicPr>
        <p:blipFill>
          <a:blip r:embed="rId2"/>
          <a:stretch>
            <a:fillRect/>
          </a:stretch>
        </p:blipFill>
        <p:spPr>
          <a:xfrm>
            <a:off x="838200" y="1847924"/>
            <a:ext cx="9126706" cy="4326734"/>
          </a:xfrm>
        </p:spPr>
      </p:pic>
    </p:spTree>
    <p:extLst>
      <p:ext uri="{BB962C8B-B14F-4D97-AF65-F5344CB8AC3E}">
        <p14:creationId xmlns:p14="http://schemas.microsoft.com/office/powerpoint/2010/main" val="1342310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8F17E-3F98-BD18-3396-A3B8A84E3D1D}"/>
              </a:ext>
            </a:extLst>
          </p:cNvPr>
          <p:cNvSpPr>
            <a:spLocks noGrp="1"/>
          </p:cNvSpPr>
          <p:nvPr>
            <p:ph type="title"/>
          </p:nvPr>
        </p:nvSpPr>
        <p:spPr/>
        <p:txBody>
          <a:bodyPr/>
          <a:lstStyle/>
          <a:p>
            <a:r>
              <a:rPr lang="tr-TR" dirty="0"/>
              <a:t>Soru5-8:</a:t>
            </a:r>
          </a:p>
        </p:txBody>
      </p:sp>
      <p:sp>
        <p:nvSpPr>
          <p:cNvPr id="3" name="İçerik Yer Tutucusu 2">
            <a:extLst>
              <a:ext uri="{FF2B5EF4-FFF2-40B4-BE49-F238E27FC236}">
                <a16:creationId xmlns:a16="http://schemas.microsoft.com/office/drawing/2014/main" id="{FB8CD3EC-A7FE-9518-CECF-BC5600A37515}"/>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//ÖDEV-5-8</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arrow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 0=pazar 1=pazartesi</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3232957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905E2-FF6A-D862-6E58-1775E1DF5707}"/>
              </a:ext>
            </a:extLst>
          </p:cNvPr>
          <p:cNvSpPr>
            <a:spLocks noGrp="1"/>
          </p:cNvSpPr>
          <p:nvPr>
            <p:ph type="title"/>
          </p:nvPr>
        </p:nvSpPr>
        <p:spPr>
          <a:xfrm>
            <a:off x="838200" y="365126"/>
            <a:ext cx="10515600" cy="883572"/>
          </a:xfrm>
        </p:spPr>
        <p:txBody>
          <a:bodyPr/>
          <a:lstStyle/>
          <a:p>
            <a:r>
              <a:rPr lang="tr-TR" dirty="0"/>
              <a:t>Yanıt5-8:</a:t>
            </a:r>
          </a:p>
        </p:txBody>
      </p:sp>
      <p:pic>
        <p:nvPicPr>
          <p:cNvPr id="5" name="İçerik Yer Tutucusu 4">
            <a:extLst>
              <a:ext uri="{FF2B5EF4-FFF2-40B4-BE49-F238E27FC236}">
                <a16:creationId xmlns:a16="http://schemas.microsoft.com/office/drawing/2014/main" id="{F2F8F4CE-D3AB-783C-0D46-9A916786116D}"/>
              </a:ext>
            </a:extLst>
          </p:cNvPr>
          <p:cNvPicPr>
            <a:picLocks noGrp="1" noChangeAspect="1"/>
          </p:cNvPicPr>
          <p:nvPr>
            <p:ph idx="1"/>
          </p:nvPr>
        </p:nvPicPr>
        <p:blipFill>
          <a:blip r:embed="rId2"/>
          <a:stretch>
            <a:fillRect/>
          </a:stretch>
        </p:blipFill>
        <p:spPr>
          <a:xfrm>
            <a:off x="4656547" y="806912"/>
            <a:ext cx="3691040" cy="5909346"/>
          </a:xfrm>
        </p:spPr>
      </p:pic>
    </p:spTree>
    <p:extLst>
      <p:ext uri="{BB962C8B-B14F-4D97-AF65-F5344CB8AC3E}">
        <p14:creationId xmlns:p14="http://schemas.microsoft.com/office/powerpoint/2010/main" val="32670595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A7948-CABD-F9B3-90A1-74353FDAE892}"/>
              </a:ext>
            </a:extLst>
          </p:cNvPr>
          <p:cNvSpPr>
            <a:spLocks noGrp="1"/>
          </p:cNvSpPr>
          <p:nvPr>
            <p:ph type="title"/>
          </p:nvPr>
        </p:nvSpPr>
        <p:spPr/>
        <p:txBody>
          <a:bodyPr/>
          <a:lstStyle/>
          <a:p>
            <a:r>
              <a:rPr lang="tr-TR" dirty="0"/>
              <a:t>Soru 6:</a:t>
            </a:r>
          </a:p>
        </p:txBody>
      </p:sp>
      <p:sp>
        <p:nvSpPr>
          <p:cNvPr id="3" name="İçerik Yer Tutucusu 2">
            <a:extLst>
              <a:ext uri="{FF2B5EF4-FFF2-40B4-BE49-F238E27FC236}">
                <a16:creationId xmlns:a16="http://schemas.microsoft.com/office/drawing/2014/main" id="{13156EB4-B453-9154-2844-F76B564EFA93}"/>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//ÖDEV-6</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Login</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userEmail,userPassword</a:t>
            </a:r>
            <a:r>
              <a:rPr lang="tr-TR" sz="2400" b="0" dirty="0">
                <a:solidFill>
                  <a:srgbClr val="6A9955"/>
                </a:solidFill>
                <a:effectLst/>
                <a:latin typeface="Consolas" panose="020B0609020204030204" pitchFamily="49" charset="0"/>
              </a:rPr>
              <a:t> kullanıcıdan aldığımız değeri </a:t>
            </a:r>
            <a:r>
              <a:rPr lang="tr-TR" sz="2400" b="0" dirty="0" err="1">
                <a:solidFill>
                  <a:srgbClr val="6A9955"/>
                </a:solidFill>
                <a:effectLst/>
                <a:latin typeface="Consolas" panose="020B0609020204030204" pitchFamily="49" charset="0"/>
              </a:rPr>
              <a:t>db</a:t>
            </a:r>
            <a:r>
              <a:rPr lang="tr-TR" sz="2400" b="0" dirty="0">
                <a:solidFill>
                  <a:srgbClr val="6A9955"/>
                </a:solidFill>
                <a:effectLst/>
                <a:latin typeface="Consolas" panose="020B0609020204030204" pitchFamily="49" charset="0"/>
              </a:rPr>
              <a:t> ile karşılaştıracak eğer doğru ise </a:t>
            </a:r>
            <a:r>
              <a:rPr lang="tr-TR" sz="2400" b="0" dirty="0" err="1">
                <a:solidFill>
                  <a:srgbClr val="6A9955"/>
                </a:solidFill>
                <a:effectLst/>
                <a:latin typeface="Consolas" panose="020B0609020204030204" pitchFamily="49" charset="0"/>
              </a:rPr>
              <a:t>adminFunction'a</a:t>
            </a:r>
            <a:r>
              <a:rPr lang="tr-TR" sz="2400" b="0" dirty="0">
                <a:solidFill>
                  <a:srgbClr val="6A9955"/>
                </a:solidFill>
                <a:effectLst/>
                <a:latin typeface="Consolas" panose="020B0609020204030204" pitchFamily="49" charset="0"/>
              </a:rPr>
              <a:t> gönderecek 4 kalan haktan aşağı doğru düşecek eğer kalan hak sayımız 0 olursa kullanıcı bloke olsun</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dbUserEmail</a:t>
            </a:r>
            <a:r>
              <a:rPr lang="tr-TR" sz="2400" b="0" dirty="0">
                <a:solidFill>
                  <a:srgbClr val="6A9955"/>
                </a:solidFill>
                <a:effectLst/>
                <a:latin typeface="Consolas" panose="020B0609020204030204" pitchFamily="49" charset="0"/>
              </a:rPr>
              <a:t>="deneme@gmail.com"</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dbUserPassword</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root</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729782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787B55-53BF-E057-FB49-226EAFB9B3C1}"/>
              </a:ext>
            </a:extLst>
          </p:cNvPr>
          <p:cNvSpPr>
            <a:spLocks noGrp="1"/>
          </p:cNvSpPr>
          <p:nvPr>
            <p:ph type="title"/>
          </p:nvPr>
        </p:nvSpPr>
        <p:spPr>
          <a:xfrm>
            <a:off x="838200" y="365125"/>
            <a:ext cx="10515600" cy="942565"/>
          </a:xfrm>
        </p:spPr>
        <p:txBody>
          <a:bodyPr/>
          <a:lstStyle/>
          <a:p>
            <a:r>
              <a:rPr lang="tr-TR" dirty="0"/>
              <a:t>Cevap 6 :</a:t>
            </a:r>
          </a:p>
        </p:txBody>
      </p:sp>
      <p:pic>
        <p:nvPicPr>
          <p:cNvPr id="5" name="İçerik Yer Tutucusu 4">
            <a:extLst>
              <a:ext uri="{FF2B5EF4-FFF2-40B4-BE49-F238E27FC236}">
                <a16:creationId xmlns:a16="http://schemas.microsoft.com/office/drawing/2014/main" id="{ED6A2FDF-43A1-98B3-C58C-5558EE141BE4}"/>
              </a:ext>
            </a:extLst>
          </p:cNvPr>
          <p:cNvPicPr>
            <a:picLocks noGrp="1" noChangeAspect="1"/>
          </p:cNvPicPr>
          <p:nvPr>
            <p:ph idx="1"/>
          </p:nvPr>
        </p:nvPicPr>
        <p:blipFill>
          <a:blip r:embed="rId2"/>
          <a:stretch>
            <a:fillRect/>
          </a:stretch>
        </p:blipFill>
        <p:spPr>
          <a:xfrm>
            <a:off x="3344941" y="114589"/>
            <a:ext cx="7657356" cy="6649809"/>
          </a:xfrm>
        </p:spPr>
      </p:pic>
    </p:spTree>
    <p:extLst>
      <p:ext uri="{BB962C8B-B14F-4D97-AF65-F5344CB8AC3E}">
        <p14:creationId xmlns:p14="http://schemas.microsoft.com/office/powerpoint/2010/main" val="1103869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F2F6D7-AF71-AC8C-AB6B-45A708571D2C}"/>
              </a:ext>
            </a:extLst>
          </p:cNvPr>
          <p:cNvSpPr>
            <a:spLocks noGrp="1"/>
          </p:cNvSpPr>
          <p:nvPr>
            <p:ph type="title"/>
          </p:nvPr>
        </p:nvSpPr>
        <p:spPr/>
        <p:txBody>
          <a:bodyPr/>
          <a:lstStyle/>
          <a:p>
            <a:r>
              <a:rPr lang="tr-TR" dirty="0"/>
              <a:t>Soru 7:</a:t>
            </a:r>
          </a:p>
        </p:txBody>
      </p:sp>
      <p:sp>
        <p:nvSpPr>
          <p:cNvPr id="3" name="İçerik Yer Tutucusu 2">
            <a:extLst>
              <a:ext uri="{FF2B5EF4-FFF2-40B4-BE49-F238E27FC236}">
                <a16:creationId xmlns:a16="http://schemas.microsoft.com/office/drawing/2014/main" id="{880B901D-3409-5624-16C8-052DBEA91F36}"/>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//ÖDEV-7</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Immedia</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07422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236A1E-85EB-AE48-6CF0-CC3E64A6F21A}"/>
              </a:ext>
            </a:extLst>
          </p:cNvPr>
          <p:cNvSpPr>
            <a:spLocks noGrp="1"/>
          </p:cNvSpPr>
          <p:nvPr>
            <p:ph type="title"/>
          </p:nvPr>
        </p:nvSpPr>
        <p:spPr/>
        <p:txBody>
          <a:bodyPr/>
          <a:lstStyle/>
          <a:p>
            <a:r>
              <a:rPr lang="tr-TR" dirty="0"/>
              <a:t>Cevap 7:</a:t>
            </a:r>
          </a:p>
        </p:txBody>
      </p:sp>
      <p:pic>
        <p:nvPicPr>
          <p:cNvPr id="5" name="İçerik Yer Tutucusu 4">
            <a:extLst>
              <a:ext uri="{FF2B5EF4-FFF2-40B4-BE49-F238E27FC236}">
                <a16:creationId xmlns:a16="http://schemas.microsoft.com/office/drawing/2014/main" id="{6A0CB88F-E051-549D-6C92-8F13D029BE67}"/>
              </a:ext>
            </a:extLst>
          </p:cNvPr>
          <p:cNvPicPr>
            <a:picLocks noGrp="1" noChangeAspect="1"/>
          </p:cNvPicPr>
          <p:nvPr>
            <p:ph idx="1"/>
          </p:nvPr>
        </p:nvPicPr>
        <p:blipFill>
          <a:blip r:embed="rId2"/>
          <a:stretch>
            <a:fillRect/>
          </a:stretch>
        </p:blipFill>
        <p:spPr>
          <a:xfrm>
            <a:off x="3058264" y="0"/>
            <a:ext cx="4532239" cy="6824408"/>
          </a:xfrm>
        </p:spPr>
      </p:pic>
    </p:spTree>
    <p:extLst>
      <p:ext uri="{BB962C8B-B14F-4D97-AF65-F5344CB8AC3E}">
        <p14:creationId xmlns:p14="http://schemas.microsoft.com/office/powerpoint/2010/main" val="3754353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B945CE-0AE9-D9D9-AAC4-8487DA422025}"/>
              </a:ext>
            </a:extLst>
          </p:cNvPr>
          <p:cNvSpPr>
            <a:spLocks noGrp="1"/>
          </p:cNvSpPr>
          <p:nvPr>
            <p:ph type="title"/>
          </p:nvPr>
        </p:nvSpPr>
        <p:spPr/>
        <p:txBody>
          <a:bodyPr/>
          <a:lstStyle/>
          <a:p>
            <a:r>
              <a:rPr lang="tr-TR" dirty="0"/>
              <a:t>Soru 9:</a:t>
            </a:r>
          </a:p>
        </p:txBody>
      </p:sp>
      <p:sp>
        <p:nvSpPr>
          <p:cNvPr id="3" name="İçerik Yer Tutucusu 2">
            <a:extLst>
              <a:ext uri="{FF2B5EF4-FFF2-40B4-BE49-F238E27FC236}">
                <a16:creationId xmlns:a16="http://schemas.microsoft.com/office/drawing/2014/main" id="{5D61AC69-CE7F-911A-242D-AF45147080BF}"/>
              </a:ext>
            </a:extLst>
          </p:cNvPr>
          <p:cNvSpPr>
            <a:spLocks noGrp="1"/>
          </p:cNvSpPr>
          <p:nvPr>
            <p:ph idx="1"/>
          </p:nvPr>
        </p:nvSpPr>
        <p:spPr/>
        <p:txBody>
          <a:bodyPr/>
          <a:lstStyle/>
          <a:p>
            <a:r>
              <a:rPr lang="tr-TR" b="0" dirty="0">
                <a:solidFill>
                  <a:srgbClr val="6A9955"/>
                </a:solidFill>
                <a:effectLst/>
                <a:latin typeface="Consolas" panose="020B0609020204030204" pitchFamily="49" charset="0"/>
              </a:rPr>
              <a:t>//ÖDEV-9</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//Zamanın dinamik olarak alıp hangi gün olduğunu gösteren </a:t>
            </a:r>
            <a:r>
              <a:rPr lang="tr-TR" b="0" dirty="0" err="1">
                <a:solidFill>
                  <a:srgbClr val="6A9955"/>
                </a:solidFill>
                <a:effectLst/>
                <a:latin typeface="Consolas" panose="020B0609020204030204" pitchFamily="49" charset="0"/>
              </a:rPr>
              <a:t>Anonymous</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algoritmasını yazalım </a:t>
            </a:r>
            <a:r>
              <a:rPr lang="tr-TR" b="0" dirty="0" err="1">
                <a:solidFill>
                  <a:srgbClr val="6A9955"/>
                </a:solidFill>
                <a:effectLst/>
                <a:latin typeface="Consolas" panose="020B0609020204030204" pitchFamily="49" charset="0"/>
              </a:rPr>
              <a:t>switch-case</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Date</a:t>
            </a:r>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getDay</a:t>
            </a:r>
            <a:r>
              <a:rPr lang="tr-TR" b="0" dirty="0">
                <a:solidFill>
                  <a:srgbClr val="6A9955"/>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let</a:t>
            </a:r>
            <a:r>
              <a:rPr lang="tr-TR" b="0" dirty="0">
                <a:solidFill>
                  <a:srgbClr val="6A9955"/>
                </a:solidFill>
                <a:effectLst/>
                <a:latin typeface="Consolas" panose="020B0609020204030204" pitchFamily="49" charset="0"/>
              </a:rPr>
              <a:t> deneme=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 }</a:t>
            </a: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4416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2D205-7DFF-80EF-BAD2-DA7767B4A72A}"/>
              </a:ext>
            </a:extLst>
          </p:cNvPr>
          <p:cNvSpPr>
            <a:spLocks noGrp="1"/>
          </p:cNvSpPr>
          <p:nvPr>
            <p:ph type="title"/>
          </p:nvPr>
        </p:nvSpPr>
        <p:spPr>
          <a:xfrm>
            <a:off x="838200" y="365125"/>
            <a:ext cx="10515600" cy="1247365"/>
          </a:xfrm>
        </p:spPr>
        <p:txBody>
          <a:bodyPr/>
          <a:lstStyle/>
          <a:p>
            <a:r>
              <a:rPr lang="tr-TR" dirty="0"/>
              <a:t>Cevap 9 :</a:t>
            </a:r>
          </a:p>
        </p:txBody>
      </p:sp>
      <p:pic>
        <p:nvPicPr>
          <p:cNvPr id="5" name="İçerik Yer Tutucusu 4">
            <a:extLst>
              <a:ext uri="{FF2B5EF4-FFF2-40B4-BE49-F238E27FC236}">
                <a16:creationId xmlns:a16="http://schemas.microsoft.com/office/drawing/2014/main" id="{38FD9ED0-A1C3-0B25-E4FF-4D58C2A8E88F}"/>
              </a:ext>
            </a:extLst>
          </p:cNvPr>
          <p:cNvPicPr>
            <a:picLocks noGrp="1" noChangeAspect="1"/>
          </p:cNvPicPr>
          <p:nvPr>
            <p:ph idx="1"/>
          </p:nvPr>
        </p:nvPicPr>
        <p:blipFill>
          <a:blip r:embed="rId2"/>
          <a:stretch>
            <a:fillRect/>
          </a:stretch>
        </p:blipFill>
        <p:spPr>
          <a:xfrm>
            <a:off x="4567635" y="1612900"/>
            <a:ext cx="3056730" cy="4564063"/>
          </a:xfrm>
        </p:spPr>
      </p:pic>
    </p:spTree>
    <p:extLst>
      <p:ext uri="{BB962C8B-B14F-4D97-AF65-F5344CB8AC3E}">
        <p14:creationId xmlns:p14="http://schemas.microsoft.com/office/powerpoint/2010/main" val="3111409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3D2371-1B35-2007-EF8E-0FB31E7B221A}"/>
              </a:ext>
            </a:extLst>
          </p:cNvPr>
          <p:cNvSpPr>
            <a:spLocks noGrp="1"/>
          </p:cNvSpPr>
          <p:nvPr>
            <p:ph type="title"/>
          </p:nvPr>
        </p:nvSpPr>
        <p:spPr/>
        <p:txBody>
          <a:bodyPr/>
          <a:lstStyle/>
          <a:p>
            <a:r>
              <a:rPr lang="tr-TR" dirty="0"/>
              <a:t>Soru 10:</a:t>
            </a:r>
          </a:p>
        </p:txBody>
      </p:sp>
      <p:sp>
        <p:nvSpPr>
          <p:cNvPr id="3" name="İçerik Yer Tutucusu 2">
            <a:extLst>
              <a:ext uri="{FF2B5EF4-FFF2-40B4-BE49-F238E27FC236}">
                <a16:creationId xmlns:a16="http://schemas.microsoft.com/office/drawing/2014/main" id="{8ADE83B0-9FE9-CDE7-C8EF-06D79547D4DA}"/>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//ÖDEV-10</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//Sayı bulma oyunu: 1-10 arasında rastgele sayılar olsun bizde tahmin etmeye çalışalım bizim tahmin sayımız 5 olsun eğer biz sayıdan büyükse büyük tahmin eğer sayıdan küçükse küçük tahmin. ve sonunda eğer bulursak kaçıncı tahminde bulduğumuz bize söylesin ?</a:t>
            </a:r>
            <a:endParaRPr lang="tr-TR" sz="2400" b="0" dirty="0">
              <a:solidFill>
                <a:srgbClr val="D4D4D4"/>
              </a:solidFill>
              <a:effectLst/>
              <a:latin typeface="Consolas" panose="020B0609020204030204" pitchFamily="49" charset="0"/>
            </a:endParaRPr>
          </a:p>
          <a:p>
            <a:br>
              <a:rPr lang="tr-TR" b="0" dirty="0">
                <a:solidFill>
                  <a:srgbClr val="D4D4D4"/>
                </a:solidFill>
                <a:effectLst/>
                <a:latin typeface="Consolas" panose="020B0609020204030204" pitchFamily="49" charset="0"/>
              </a:rPr>
            </a:b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507112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60FAC-9734-B974-B94D-3385DACA14AC}"/>
              </a:ext>
            </a:extLst>
          </p:cNvPr>
          <p:cNvSpPr>
            <a:spLocks noGrp="1"/>
          </p:cNvSpPr>
          <p:nvPr>
            <p:ph type="title"/>
          </p:nvPr>
        </p:nvSpPr>
        <p:spPr/>
        <p:txBody>
          <a:bodyPr/>
          <a:lstStyle/>
          <a:p>
            <a:r>
              <a:rPr lang="tr-TR" dirty="0"/>
              <a:t>Cevap 10 :</a:t>
            </a:r>
          </a:p>
        </p:txBody>
      </p:sp>
      <p:pic>
        <p:nvPicPr>
          <p:cNvPr id="5" name="İçerik Yer Tutucusu 4">
            <a:extLst>
              <a:ext uri="{FF2B5EF4-FFF2-40B4-BE49-F238E27FC236}">
                <a16:creationId xmlns:a16="http://schemas.microsoft.com/office/drawing/2014/main" id="{BB10F7A2-1ED9-14DA-3033-01F97D03C9E0}"/>
              </a:ext>
            </a:extLst>
          </p:cNvPr>
          <p:cNvPicPr>
            <a:picLocks noGrp="1" noChangeAspect="1"/>
          </p:cNvPicPr>
          <p:nvPr>
            <p:ph idx="1"/>
          </p:nvPr>
        </p:nvPicPr>
        <p:blipFill>
          <a:blip r:embed="rId2"/>
          <a:stretch>
            <a:fillRect/>
          </a:stretch>
        </p:blipFill>
        <p:spPr>
          <a:xfrm>
            <a:off x="3864544" y="144309"/>
            <a:ext cx="6793623" cy="6623784"/>
          </a:xfrm>
        </p:spPr>
      </p:pic>
    </p:spTree>
    <p:extLst>
      <p:ext uri="{BB962C8B-B14F-4D97-AF65-F5344CB8AC3E}">
        <p14:creationId xmlns:p14="http://schemas.microsoft.com/office/powerpoint/2010/main" val="15087418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31B356-28C9-4E87-3717-7B44AB65DCF5}"/>
              </a:ext>
            </a:extLst>
          </p:cNvPr>
          <p:cNvSpPr>
            <a:spLocks noGrp="1"/>
          </p:cNvSpPr>
          <p:nvPr>
            <p:ph type="title"/>
          </p:nvPr>
        </p:nvSpPr>
        <p:spPr>
          <a:xfrm>
            <a:off x="838200" y="365125"/>
            <a:ext cx="10515600" cy="605719"/>
          </a:xfrm>
        </p:spPr>
        <p:txBody>
          <a:bodyPr>
            <a:normAutofit fontScale="90000"/>
          </a:bodyPr>
          <a:lstStyle/>
          <a:p>
            <a:r>
              <a:rPr lang="tr-TR" dirty="0"/>
              <a:t>Compiler(Derleyici) nedir?</a:t>
            </a:r>
          </a:p>
        </p:txBody>
      </p:sp>
      <p:sp>
        <p:nvSpPr>
          <p:cNvPr id="3" name="İçerik Yer Tutucusu 2">
            <a:extLst>
              <a:ext uri="{FF2B5EF4-FFF2-40B4-BE49-F238E27FC236}">
                <a16:creationId xmlns:a16="http://schemas.microsoft.com/office/drawing/2014/main" id="{BB250C30-388C-4923-A768-EE5072C06AE7}"/>
              </a:ext>
            </a:extLst>
          </p:cNvPr>
          <p:cNvSpPr>
            <a:spLocks noGrp="1"/>
          </p:cNvSpPr>
          <p:nvPr>
            <p:ph idx="1"/>
          </p:nvPr>
        </p:nvSpPr>
        <p:spPr>
          <a:xfrm>
            <a:off x="838200" y="1049867"/>
            <a:ext cx="10515600" cy="5127096"/>
          </a:xfrm>
        </p:spPr>
        <p:txBody>
          <a:bodyPr/>
          <a:lstStyle/>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Yüksek seviyeli bir dili makinanın anlayabileceği şekle dönüştürmedir. Çıktı olarak üretilen makine kodu sonradan herhangi bir zamanda farklı girdilerle tekrar tekrar çalıştırılabilir.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Java derleyicisi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verilebilir.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uzantılı kaynak dosyasını Java Sanal Makinesi (Java Virtual Machine)  olarak bilinen bir hayali makine için  makine dili olan 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yazılmış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 dosyasına dönüştürür.</a:t>
            </a:r>
          </a:p>
          <a:p>
            <a:pPr>
              <a:lnSpc>
                <a:spcPct val="107000"/>
              </a:lnSpc>
              <a:spcAft>
                <a:spcPts val="800"/>
              </a:spcAft>
            </a:pPr>
            <a:r>
              <a:rPr lang="tr-TR" sz="1800" dirty="0">
                <a:latin typeface="Calibri" panose="020F0502020204030204" pitchFamily="34" charset="0"/>
                <a:ea typeface="Calibri" panose="020F0502020204030204" pitchFamily="34" charset="0"/>
                <a:cs typeface="Times New Roman" panose="02020603050405020304" pitchFamily="18" charset="0"/>
              </a:rPr>
              <a:t>Tüm programı tarar ve bir bütün olarak makine koduna çevirir. Hata varsa tüm kodu taradıktan sonra hata mesajı üretir. Bu nedenle hata ayıklamak zordur.</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5643601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B343ED-FBD6-EC04-D2AC-C1F0E3FB165B}"/>
              </a:ext>
            </a:extLst>
          </p:cNvPr>
          <p:cNvSpPr>
            <a:spLocks noGrp="1"/>
          </p:cNvSpPr>
          <p:nvPr>
            <p:ph type="title"/>
          </p:nvPr>
        </p:nvSpPr>
        <p:spPr>
          <a:xfrm>
            <a:off x="838200" y="365126"/>
            <a:ext cx="10515600" cy="1125008"/>
          </a:xfrm>
        </p:spPr>
        <p:txBody>
          <a:bodyPr/>
          <a:lstStyle/>
          <a:p>
            <a:r>
              <a:rPr lang="tr-TR" dirty="0"/>
              <a:t>Interpreter (Yorumlayıcı) nedir?</a:t>
            </a:r>
          </a:p>
        </p:txBody>
      </p:sp>
      <p:sp>
        <p:nvSpPr>
          <p:cNvPr id="3" name="İçerik Yer Tutucusu 2">
            <a:extLst>
              <a:ext uri="{FF2B5EF4-FFF2-40B4-BE49-F238E27FC236}">
                <a16:creationId xmlns:a16="http://schemas.microsoft.com/office/drawing/2014/main" id="{26D65986-3487-F76D-0FC9-35AA9861B9C8}"/>
              </a:ext>
            </a:extLst>
          </p:cNvPr>
          <p:cNvSpPr>
            <a:spLocks noGrp="1"/>
          </p:cNvSpPr>
          <p:nvPr>
            <p:ph idx="1"/>
          </p:nvPr>
        </p:nvSpPr>
        <p:spPr>
          <a:xfrm>
            <a:off x="838200" y="1365956"/>
            <a:ext cx="10515600" cy="4811007"/>
          </a:xfrm>
        </p:spPr>
        <p:txBody>
          <a:bodyPr/>
          <a:lstStyle/>
          <a:p>
            <a:pPr>
              <a:lnSpc>
                <a:spcPct val="107000"/>
              </a:lnSpc>
              <a:spcAft>
                <a:spcPts val="800"/>
              </a:spcAft>
            </a:pPr>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Yorumlayıcı (Interpreter),</a:t>
            </a:r>
            <a:r>
              <a:rPr lang="tr-TR" sz="1800" dirty="0">
                <a:effectLst/>
                <a:latin typeface="Calibri" panose="020F0502020204030204" pitchFamily="34" charset="0"/>
                <a:ea typeface="Calibri" panose="020F0502020204030204" pitchFamily="34" charset="0"/>
                <a:cs typeface="Times New Roman" panose="02020603050405020304" pitchFamily="18" charset="0"/>
              </a:rPr>
              <a:t> yüksek seviye dillerde yazılan kodları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çalıştırarak kodun çalıştırılması sağlanır.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Kod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çalıştığı için ilk hatada program durur ve sadece ilk hatayı gösterir. Bu sebeple hata ayıklamak kolaydır.</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a:extLst>
              <a:ext uri="{FF2B5EF4-FFF2-40B4-BE49-F238E27FC236}">
                <a16:creationId xmlns:a16="http://schemas.microsoft.com/office/drawing/2014/main" id="{982293D2-34BA-01F8-3686-3E109461A6FC}"/>
              </a:ext>
            </a:extLst>
          </p:cNvPr>
          <p:cNvPicPr>
            <a:picLocks noChangeAspect="1"/>
          </p:cNvPicPr>
          <p:nvPr/>
        </p:nvPicPr>
        <p:blipFill>
          <a:blip r:embed="rId2"/>
          <a:stretch>
            <a:fillRect/>
          </a:stretch>
        </p:blipFill>
        <p:spPr>
          <a:xfrm>
            <a:off x="2573865" y="3212353"/>
            <a:ext cx="6434667" cy="3280521"/>
          </a:xfrm>
          <a:prstGeom prst="rect">
            <a:avLst/>
          </a:prstGeom>
        </p:spPr>
      </p:pic>
    </p:spTree>
    <p:extLst>
      <p:ext uri="{BB962C8B-B14F-4D97-AF65-F5344CB8AC3E}">
        <p14:creationId xmlns:p14="http://schemas.microsoft.com/office/powerpoint/2010/main" val="29610732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3375A-ACAF-F03D-BFEA-DCF57ECED7BF}"/>
              </a:ext>
            </a:extLst>
          </p:cNvPr>
          <p:cNvSpPr>
            <a:spLocks noGrp="1"/>
          </p:cNvSpPr>
          <p:nvPr>
            <p:ph type="title"/>
          </p:nvPr>
        </p:nvSpPr>
        <p:spPr>
          <a:xfrm>
            <a:off x="838200" y="365125"/>
            <a:ext cx="10515600" cy="876653"/>
          </a:xfrm>
        </p:spPr>
        <p:txBody>
          <a:bodyPr/>
          <a:lstStyle/>
          <a:p>
            <a:r>
              <a:rPr lang="tr-TR" dirty="0"/>
              <a:t>Java ve JS </a:t>
            </a:r>
            <a:r>
              <a:rPr lang="tr-TR" dirty="0" err="1"/>
              <a:t>İnterpreter</a:t>
            </a:r>
            <a:r>
              <a:rPr lang="tr-TR" dirty="0"/>
              <a:t> mi? Compiler mi?</a:t>
            </a:r>
          </a:p>
        </p:txBody>
      </p:sp>
      <p:sp>
        <p:nvSpPr>
          <p:cNvPr id="3" name="İçerik Yer Tutucusu 2">
            <a:extLst>
              <a:ext uri="{FF2B5EF4-FFF2-40B4-BE49-F238E27FC236}">
                <a16:creationId xmlns:a16="http://schemas.microsoft.com/office/drawing/2014/main" id="{6BBF1543-05D0-FB6F-1976-8E95F9424415}"/>
              </a:ext>
            </a:extLst>
          </p:cNvPr>
          <p:cNvSpPr>
            <a:spLocks noGrp="1"/>
          </p:cNvSpPr>
          <p:nvPr>
            <p:ph idx="1"/>
          </p:nvPr>
        </p:nvSpPr>
        <p:spPr>
          <a:xfrm>
            <a:off x="838200" y="1241778"/>
            <a:ext cx="10515600" cy="4935185"/>
          </a:xfrm>
        </p:spPr>
        <p:txBody>
          <a:bodyPr>
            <a:normAutofit lnSpcReduction="10000"/>
          </a:bodyPr>
          <a:lstStyle/>
          <a:p>
            <a:endParaRPr lang="tr-TR" sz="24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2400" b="1" dirty="0">
                <a:effectLst/>
                <a:latin typeface="Calibri" panose="020F0502020204030204" pitchFamily="34" charset="0"/>
                <a:ea typeface="Calibri" panose="020F0502020204030204" pitchFamily="34" charset="0"/>
                <a:cs typeface="Times New Roman" panose="02020603050405020304" pitchFamily="18" charset="0"/>
              </a:rPr>
              <a:t>Java’da</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compiler</a:t>
            </a:r>
            <a:r>
              <a:rPr lang="tr-TR" sz="2400" dirty="0">
                <a:effectLst/>
                <a:latin typeface="Calibri" panose="020F0502020204030204" pitchFamily="34" charset="0"/>
                <a:ea typeface="Calibri" panose="020F0502020204030204" pitchFamily="34" charset="0"/>
                <a:cs typeface="Times New Roman" panose="02020603050405020304" pitchFamily="18" charset="0"/>
              </a:rPr>
              <a:t>(derleyici) ve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interpreter</a:t>
            </a:r>
            <a:r>
              <a:rPr lang="tr-TR" sz="2400" dirty="0">
                <a:effectLst/>
                <a:latin typeface="Calibri" panose="020F0502020204030204" pitchFamily="34" charset="0"/>
                <a:ea typeface="Calibri" panose="020F0502020204030204" pitchFamily="34" charset="0"/>
                <a:cs typeface="Times New Roman" panose="02020603050405020304" pitchFamily="18" charset="0"/>
              </a:rPr>
              <a:t>(yorumlayıcı)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beraber çalışır </a:t>
            </a:r>
            <a:r>
              <a:rPr lang="tr-TR" sz="2400" dirty="0">
                <a:effectLst/>
                <a:latin typeface="Calibri" panose="020F0502020204030204" pitchFamily="34" charset="0"/>
                <a:ea typeface="Calibri" panose="020F0502020204030204" pitchFamily="34" charset="0"/>
                <a:cs typeface="Times New Roman" panose="02020603050405020304" pitchFamily="18" charset="0"/>
              </a:rPr>
              <a:t>böylece her ikisini de kullanan yüksek seviye bir yazılım dilidir. Yani, önce oluşturulan kaynak koddan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bir ara kod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a:effectLst/>
                <a:latin typeface="Calibri" panose="020F0502020204030204" pitchFamily="34" charset="0"/>
                <a:ea typeface="Calibri" panose="020F0502020204030204" pitchFamily="34" charset="0"/>
                <a:cs typeface="Times New Roman" panose="02020603050405020304" pitchFamily="18" charset="0"/>
              </a:rPr>
              <a:t>üretilmek için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derlenir</a:t>
            </a:r>
            <a:r>
              <a:rPr lang="tr-TR" sz="2400" dirty="0">
                <a:effectLst/>
                <a:latin typeface="Calibri" panose="020F0502020204030204" pitchFamily="34" charset="0"/>
                <a:ea typeface="Calibri" panose="020F0502020204030204" pitchFamily="34" charset="0"/>
                <a:cs typeface="Times New Roman" panose="02020603050405020304" pitchFamily="18" charset="0"/>
              </a:rPr>
              <a:t>. Daha sonra bu derlenen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dirty="0">
                <a:effectLst/>
                <a:latin typeface="Calibri" panose="020F0502020204030204" pitchFamily="34" charset="0"/>
                <a:ea typeface="Calibri" panose="020F0502020204030204" pitchFamily="34" charset="0"/>
                <a:cs typeface="Times New Roman" panose="02020603050405020304" pitchFamily="18" charset="0"/>
              </a:rPr>
              <a:t> Java Sanal Makinesi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JVM) üzerinde yorumlanarak yürütülür. </a:t>
            </a:r>
            <a:r>
              <a:rPr lang="tr-TR" sz="2400" dirty="0">
                <a:effectLst/>
                <a:latin typeface="Calibri" panose="020F0502020204030204" pitchFamily="34" charset="0"/>
                <a:ea typeface="Calibri" panose="020F0502020204030204" pitchFamily="34" charset="0"/>
                <a:cs typeface="Times New Roman" panose="02020603050405020304" pitchFamily="18" charset="0"/>
              </a:rPr>
              <a:t>En önemli avantajı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platform bağımsızlığıdır</a:t>
            </a:r>
            <a:r>
              <a:rPr lang="tr-TR" sz="2400" dirty="0">
                <a:effectLst/>
                <a:latin typeface="Calibri" panose="020F0502020204030204" pitchFamily="34" charset="0"/>
                <a:ea typeface="Calibri" panose="020F0502020204030204" pitchFamily="34" charset="0"/>
                <a:cs typeface="Times New Roman" panose="02020603050405020304" pitchFamily="18" charset="0"/>
              </a:rPr>
              <a:t>. JVM çalışan her makinede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bytecode’larımız</a:t>
            </a:r>
            <a:r>
              <a:rPr lang="tr-TR" sz="2400" dirty="0">
                <a:effectLst/>
                <a:latin typeface="Calibri" panose="020F0502020204030204" pitchFamily="34" charset="0"/>
                <a:ea typeface="Calibri" panose="020F0502020204030204" pitchFamily="34" charset="0"/>
                <a:cs typeface="Times New Roman" panose="02020603050405020304" pitchFamily="18" charset="0"/>
              </a:rPr>
              <a:t> sorunsuz çalışacaktır. İkinci avantajı ise Java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bytecode’umuz</a:t>
            </a:r>
            <a:r>
              <a:rPr lang="tr-TR" sz="2400" dirty="0">
                <a:effectLst/>
                <a:latin typeface="Calibri" panose="020F0502020204030204" pitchFamily="34" charset="0"/>
                <a:ea typeface="Calibri" panose="020F0502020204030204" pitchFamily="34" charset="0"/>
                <a:cs typeface="Times New Roman" panose="02020603050405020304" pitchFamily="18" charset="0"/>
              </a:rPr>
              <a:t> bir sanal makine üzerinde çalıştığı için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kötü amaçlı programlara karşı koruma </a:t>
            </a:r>
            <a:r>
              <a:rPr lang="tr-TR" sz="2400" dirty="0">
                <a:effectLst/>
                <a:latin typeface="Calibri" panose="020F0502020204030204" pitchFamily="34" charset="0"/>
                <a:ea typeface="Calibri" panose="020F0502020204030204" pitchFamily="34" charset="0"/>
                <a:cs typeface="Times New Roman" panose="02020603050405020304" pitchFamily="18" charset="0"/>
              </a:rPr>
              <a:t>sağlayan bir güvenlik katmanı ile korunmuş oluruz.</a:t>
            </a:r>
          </a:p>
          <a:p>
            <a:endParaRPr lang="tr-TR" sz="2400" b="1" dirty="0"/>
          </a:p>
          <a:p>
            <a:r>
              <a:rPr lang="tr-TR" sz="2400" b="1" dirty="0" err="1"/>
              <a:t>JavaScript</a:t>
            </a:r>
            <a:r>
              <a:rPr lang="tr-TR" sz="2400" dirty="0"/>
              <a:t> </a:t>
            </a:r>
            <a:r>
              <a:rPr lang="tr-TR" sz="2400" b="1" dirty="0"/>
              <a:t>Interpreter</a:t>
            </a:r>
            <a:r>
              <a:rPr lang="tr-TR" sz="2400" dirty="0"/>
              <a:t>(Yorumlayıcı)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b="1"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608895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2AC5B7-DC91-4BFE-C3F1-EE6BD93E7A83}"/>
              </a:ext>
            </a:extLst>
          </p:cNvPr>
          <p:cNvSpPr>
            <a:spLocks noGrp="1"/>
          </p:cNvSpPr>
          <p:nvPr>
            <p:ph type="title"/>
          </p:nvPr>
        </p:nvSpPr>
        <p:spPr>
          <a:xfrm>
            <a:off x="838200" y="365125"/>
            <a:ext cx="10515600" cy="775053"/>
          </a:xfrm>
        </p:spPr>
        <p:txBody>
          <a:bodyPr/>
          <a:lstStyle/>
          <a:p>
            <a:r>
              <a:rPr lang="tr-TR" dirty="0"/>
              <a:t>Open Source Nedir?</a:t>
            </a:r>
          </a:p>
        </p:txBody>
      </p:sp>
      <p:sp>
        <p:nvSpPr>
          <p:cNvPr id="3" name="İçerik Yer Tutucusu 2">
            <a:extLst>
              <a:ext uri="{FF2B5EF4-FFF2-40B4-BE49-F238E27FC236}">
                <a16:creationId xmlns:a16="http://schemas.microsoft.com/office/drawing/2014/main" id="{42EB146D-4332-0801-6C22-440B02F3D054}"/>
              </a:ext>
            </a:extLst>
          </p:cNvPr>
          <p:cNvSpPr>
            <a:spLocks noGrp="1"/>
          </p:cNvSpPr>
          <p:nvPr>
            <p:ph idx="1"/>
          </p:nvPr>
        </p:nvSpPr>
        <p:spPr>
          <a:xfrm>
            <a:off x="838200" y="1049867"/>
            <a:ext cx="10515600" cy="5127096"/>
          </a:xfrm>
        </p:spPr>
        <p:txBody>
          <a:bodyPr>
            <a:normAutofit/>
          </a:bodyPr>
          <a:lstStyle/>
          <a:p>
            <a:endParaRPr lang="tr-TR" b="0" i="0" dirty="0">
              <a:solidFill>
                <a:srgbClr val="202124"/>
              </a:solidFill>
              <a:effectLst/>
              <a:latin typeface="Muli"/>
            </a:endParaRPr>
          </a:p>
          <a:p>
            <a:r>
              <a:rPr lang="tr-TR" b="0" i="0" dirty="0">
                <a:solidFill>
                  <a:srgbClr val="202124"/>
                </a:solidFill>
                <a:effectLst/>
                <a:latin typeface="Muli"/>
              </a:rPr>
              <a:t>Açık kaynak yazılımlar temel anlamda tüm </a:t>
            </a:r>
            <a:r>
              <a:rPr lang="tr-TR" b="0" i="1" dirty="0">
                <a:solidFill>
                  <a:srgbClr val="202124"/>
                </a:solidFill>
                <a:effectLst/>
                <a:latin typeface="Muli"/>
              </a:rPr>
              <a:t>kodları, bilgileri ve dağıtım izni halka açık olan yazılımlardır.</a:t>
            </a:r>
            <a:r>
              <a:rPr lang="tr-TR" b="0" i="0" dirty="0">
                <a:solidFill>
                  <a:srgbClr val="202124"/>
                </a:solidFill>
                <a:effectLst/>
                <a:latin typeface="Muli"/>
              </a:rPr>
              <a:t> Kullandığınız veya geliştirme yaptığınız zaman herhangi bir ücret talep etmezler.</a:t>
            </a:r>
          </a:p>
          <a:p>
            <a:r>
              <a:rPr lang="tr-TR" b="0" i="0" dirty="0">
                <a:solidFill>
                  <a:srgbClr val="202124"/>
                </a:solidFill>
                <a:effectLst/>
                <a:latin typeface="Muli"/>
              </a:rPr>
              <a:t>Bir yazılımın Open Source yazılım olması için aşağıdaki kriterleri taşımalıdır;</a:t>
            </a:r>
          </a:p>
          <a:p>
            <a:pPr marL="457200" lvl="1" indent="0">
              <a:buNone/>
            </a:pPr>
            <a:r>
              <a:rPr lang="tr-TR" b="0" i="0" dirty="0">
                <a:solidFill>
                  <a:srgbClr val="202124"/>
                </a:solidFill>
                <a:effectLst/>
                <a:latin typeface="Muli"/>
              </a:rPr>
              <a:t>1. Serbest şekilde dağıtılabilmelidir.</a:t>
            </a:r>
          </a:p>
          <a:p>
            <a:pPr marL="457200" lvl="1" indent="0">
              <a:buNone/>
            </a:pPr>
            <a:r>
              <a:rPr lang="tr-TR" b="0" i="0" dirty="0">
                <a:solidFill>
                  <a:srgbClr val="202124"/>
                </a:solidFill>
                <a:effectLst/>
                <a:latin typeface="Muli"/>
              </a:rPr>
              <a:t>2. Kaynak kodları paketin içinde bulunmalıdır.</a:t>
            </a:r>
          </a:p>
          <a:p>
            <a:pPr marL="457200" lvl="1" indent="0">
              <a:buNone/>
            </a:pPr>
            <a:r>
              <a:rPr lang="tr-TR" b="0" i="0" dirty="0">
                <a:solidFill>
                  <a:srgbClr val="202124"/>
                </a:solidFill>
                <a:effectLst/>
                <a:latin typeface="Muli"/>
              </a:rPr>
              <a:t>3. İsteyen herkesin kodlar üzerinde çalışıp programı geliştirebilmelidir.</a:t>
            </a:r>
          </a:p>
          <a:p>
            <a:pPr marL="457200" lvl="1" indent="0">
              <a:buNone/>
            </a:pPr>
            <a:r>
              <a:rPr lang="tr-TR" b="0" i="0" dirty="0">
                <a:solidFill>
                  <a:srgbClr val="202124"/>
                </a:solidFill>
                <a:effectLst/>
                <a:latin typeface="Muli"/>
              </a:rPr>
              <a:t>4. Yazılımın lisansı diğer yazılımlarla çalışılmasına engel teşkil etmemelidir.</a:t>
            </a:r>
          </a:p>
          <a:p>
            <a:endParaRPr lang="tr-TR" b="0" i="0" dirty="0">
              <a:solidFill>
                <a:srgbClr val="202124"/>
              </a:solidFill>
              <a:effectLst/>
              <a:latin typeface="Muli"/>
            </a:endParaRPr>
          </a:p>
          <a:p>
            <a:endParaRPr lang="tr-TR" dirty="0"/>
          </a:p>
        </p:txBody>
      </p:sp>
    </p:spTree>
    <p:extLst>
      <p:ext uri="{BB962C8B-B14F-4D97-AF65-F5344CB8AC3E}">
        <p14:creationId xmlns:p14="http://schemas.microsoft.com/office/powerpoint/2010/main" val="25845571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9DFCC3-E840-1F5A-399C-16D4B38BC1AF}"/>
              </a:ext>
            </a:extLst>
          </p:cNvPr>
          <p:cNvSpPr>
            <a:spLocks noGrp="1"/>
          </p:cNvSpPr>
          <p:nvPr>
            <p:ph type="title"/>
          </p:nvPr>
        </p:nvSpPr>
        <p:spPr>
          <a:xfrm>
            <a:off x="838200" y="365125"/>
            <a:ext cx="10515600" cy="1057275"/>
          </a:xfrm>
        </p:spPr>
        <p:txBody>
          <a:bodyPr/>
          <a:lstStyle/>
          <a:p>
            <a:r>
              <a:rPr lang="tr-TR" dirty="0"/>
              <a:t>JVM Nedir?</a:t>
            </a:r>
          </a:p>
        </p:txBody>
      </p:sp>
      <p:sp>
        <p:nvSpPr>
          <p:cNvPr id="3" name="İçerik Yer Tutucusu 2">
            <a:extLst>
              <a:ext uri="{FF2B5EF4-FFF2-40B4-BE49-F238E27FC236}">
                <a16:creationId xmlns:a16="http://schemas.microsoft.com/office/drawing/2014/main" id="{AB34FE14-DDCA-E5A7-724B-76B25F23F9D8}"/>
              </a:ext>
            </a:extLst>
          </p:cNvPr>
          <p:cNvSpPr>
            <a:spLocks noGrp="1"/>
          </p:cNvSpPr>
          <p:nvPr>
            <p:ph idx="1"/>
          </p:nvPr>
        </p:nvSpPr>
        <p:spPr>
          <a:xfrm>
            <a:off x="838200" y="1690688"/>
            <a:ext cx="10515600" cy="4486275"/>
          </a:xfrm>
        </p:spPr>
        <p:txBody>
          <a:bodyPr>
            <a:normAutofit/>
          </a:bodyPr>
          <a:lstStyle/>
          <a:p>
            <a:r>
              <a:rPr lang="tr-TR" sz="2000" dirty="0"/>
              <a:t>Java’ </a:t>
            </a:r>
            <a:r>
              <a:rPr lang="tr-TR" sz="2000" dirty="0" err="1"/>
              <a:t>nın</a:t>
            </a:r>
            <a:r>
              <a:rPr lang="tr-TR" sz="2000" dirty="0"/>
              <a:t> “</a:t>
            </a:r>
            <a:r>
              <a:rPr lang="tr-TR" sz="2000" b="1" dirty="0"/>
              <a:t>bir kez yaz, her yerde çalıştır</a:t>
            </a:r>
            <a:r>
              <a:rPr lang="tr-TR" sz="2000" dirty="0"/>
              <a:t>” felsefesi de platform bağımsızlığını ifade eder. Platform bağımsızlığını sağlayan bileşen </a:t>
            </a:r>
            <a:r>
              <a:rPr lang="tr-TR" sz="2000" b="1" dirty="0"/>
              <a:t>(Java Virtual Machine)</a:t>
            </a:r>
            <a:r>
              <a:rPr lang="tr-TR" sz="2000" dirty="0"/>
              <a:t> </a:t>
            </a:r>
            <a:r>
              <a:rPr lang="tr-TR" sz="2000" b="1" dirty="0"/>
              <a:t>Java Sanal Makinasıdır</a:t>
            </a:r>
            <a:r>
              <a:rPr lang="tr-TR" sz="2000" dirty="0"/>
              <a:t>. </a:t>
            </a:r>
          </a:p>
          <a:p>
            <a:r>
              <a:rPr lang="tr-TR" sz="2000" dirty="0"/>
              <a:t>Programcının yazdığı Java kodları geliştirme ortamı tarafından yazım (</a:t>
            </a:r>
            <a:r>
              <a:rPr lang="tr-TR" sz="2000" dirty="0" err="1"/>
              <a:t>syntax</a:t>
            </a:r>
            <a:r>
              <a:rPr lang="tr-TR" sz="2000" dirty="0"/>
              <a:t>) hatalarına karşı kontrol edilir. Hatalar giderildiğinde, JDK paketindeki derleyici (</a:t>
            </a:r>
            <a:r>
              <a:rPr lang="tr-TR" sz="2000" dirty="0" err="1"/>
              <a:t>compiler</a:t>
            </a:r>
            <a:r>
              <a:rPr lang="tr-TR" sz="2000" dirty="0"/>
              <a:t>) aracılığı ile Java kodları </a:t>
            </a:r>
            <a:r>
              <a:rPr lang="tr-TR" sz="2000" dirty="0" err="1"/>
              <a:t>bytecode</a:t>
            </a:r>
            <a:r>
              <a:rPr lang="tr-TR" sz="2000" dirty="0"/>
              <a:t> denilen bir ara dilin kodlarına dönüştürülür. Üzerinde çalışılan sistemdeki JVM bu </a:t>
            </a:r>
            <a:r>
              <a:rPr lang="tr-TR" sz="2000" dirty="0" err="1"/>
              <a:t>bytecode</a:t>
            </a:r>
            <a:r>
              <a:rPr lang="tr-TR" sz="2000" dirty="0"/>
              <a:t>’ u yorumlar ve çalıştırır.</a:t>
            </a:r>
          </a:p>
        </p:txBody>
      </p:sp>
      <p:pic>
        <p:nvPicPr>
          <p:cNvPr id="7" name="Resim 6">
            <a:extLst>
              <a:ext uri="{FF2B5EF4-FFF2-40B4-BE49-F238E27FC236}">
                <a16:creationId xmlns:a16="http://schemas.microsoft.com/office/drawing/2014/main" id="{FA55AE8A-92BA-2C63-18B2-FEC2A102D5D6}"/>
              </a:ext>
            </a:extLst>
          </p:cNvPr>
          <p:cNvPicPr>
            <a:picLocks noChangeAspect="1"/>
          </p:cNvPicPr>
          <p:nvPr/>
        </p:nvPicPr>
        <p:blipFill>
          <a:blip r:embed="rId2"/>
          <a:stretch>
            <a:fillRect/>
          </a:stretch>
        </p:blipFill>
        <p:spPr>
          <a:xfrm>
            <a:off x="4137942" y="230188"/>
            <a:ext cx="5649828" cy="1460500"/>
          </a:xfrm>
          <a:prstGeom prst="rect">
            <a:avLst/>
          </a:prstGeom>
        </p:spPr>
      </p:pic>
      <p:pic>
        <p:nvPicPr>
          <p:cNvPr id="8" name="Resim 7">
            <a:extLst>
              <a:ext uri="{FF2B5EF4-FFF2-40B4-BE49-F238E27FC236}">
                <a16:creationId xmlns:a16="http://schemas.microsoft.com/office/drawing/2014/main" id="{6BEA7202-8D9F-2489-72A1-E0D271F1ECE6}"/>
              </a:ext>
            </a:extLst>
          </p:cNvPr>
          <p:cNvPicPr>
            <a:picLocks noChangeAspect="1"/>
          </p:cNvPicPr>
          <p:nvPr/>
        </p:nvPicPr>
        <p:blipFill>
          <a:blip r:embed="rId3"/>
          <a:stretch>
            <a:fillRect/>
          </a:stretch>
        </p:blipFill>
        <p:spPr>
          <a:xfrm>
            <a:off x="3996267" y="3429000"/>
            <a:ext cx="3973689" cy="3203074"/>
          </a:xfrm>
          <a:prstGeom prst="rect">
            <a:avLst/>
          </a:prstGeom>
        </p:spPr>
      </p:pic>
    </p:spTree>
    <p:extLst>
      <p:ext uri="{BB962C8B-B14F-4D97-AF65-F5344CB8AC3E}">
        <p14:creationId xmlns:p14="http://schemas.microsoft.com/office/powerpoint/2010/main" val="1967252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295EA7-37A5-9786-AF7B-7189F823E354}"/>
              </a:ext>
            </a:extLst>
          </p:cNvPr>
          <p:cNvSpPr>
            <a:spLocks noGrp="1"/>
          </p:cNvSpPr>
          <p:nvPr>
            <p:ph type="title"/>
          </p:nvPr>
        </p:nvSpPr>
        <p:spPr>
          <a:xfrm>
            <a:off x="838200" y="365125"/>
            <a:ext cx="10515600" cy="899231"/>
          </a:xfrm>
        </p:spPr>
        <p:txBody>
          <a:bodyPr/>
          <a:lstStyle/>
          <a:p>
            <a:r>
              <a:rPr lang="tr-TR" dirty="0"/>
              <a:t>JRE Nedir?</a:t>
            </a:r>
          </a:p>
        </p:txBody>
      </p:sp>
      <p:sp>
        <p:nvSpPr>
          <p:cNvPr id="3" name="İçerik Yer Tutucusu 2">
            <a:extLst>
              <a:ext uri="{FF2B5EF4-FFF2-40B4-BE49-F238E27FC236}">
                <a16:creationId xmlns:a16="http://schemas.microsoft.com/office/drawing/2014/main" id="{05404575-5D23-E557-4FBD-BAB8CDAD86B3}"/>
              </a:ext>
            </a:extLst>
          </p:cNvPr>
          <p:cNvSpPr>
            <a:spLocks noGrp="1"/>
          </p:cNvSpPr>
          <p:nvPr>
            <p:ph idx="1"/>
          </p:nvPr>
        </p:nvSpPr>
        <p:spPr>
          <a:xfrm>
            <a:off x="838200" y="1264356"/>
            <a:ext cx="10213622" cy="5463822"/>
          </a:xfrm>
        </p:spPr>
        <p:txBody>
          <a:bodyPr>
            <a:normAutofit/>
          </a:bodyPr>
          <a:lstStyle/>
          <a:p>
            <a:r>
              <a:rPr lang="tr-TR" sz="2400" b="1" dirty="0"/>
              <a:t>JRE(Java Runtime </a:t>
            </a:r>
            <a:r>
              <a:rPr lang="tr-TR" sz="2400" b="1" dirty="0" err="1"/>
              <a:t>Enviroment</a:t>
            </a:r>
            <a:r>
              <a:rPr lang="tr-TR" sz="2400" b="1" dirty="0"/>
              <a:t>) </a:t>
            </a:r>
            <a:r>
              <a:rPr lang="tr-TR" sz="2400" dirty="0"/>
              <a:t>ise </a:t>
            </a:r>
            <a:r>
              <a:rPr lang="tr-TR" sz="2400" dirty="0" err="1"/>
              <a:t>java</a:t>
            </a:r>
            <a:r>
              <a:rPr lang="tr-TR" sz="2400" dirty="0"/>
              <a:t> programlama dili ile yazılmış olan uygulama ve </a:t>
            </a:r>
            <a:r>
              <a:rPr lang="tr-TR" sz="2400" dirty="0" err="1"/>
              <a:t>appletlerin</a:t>
            </a:r>
            <a:r>
              <a:rPr lang="tr-TR" sz="2400" dirty="0"/>
              <a:t>(</a:t>
            </a:r>
            <a:r>
              <a:rPr lang="tr-TR" sz="1800" dirty="0"/>
              <a:t>JAVA kodlarını web sayfaları üzerinden yayınlayıp tarayıcılarımızın da bu kodları </a:t>
            </a:r>
            <a:r>
              <a:rPr lang="tr-TR" sz="1800" dirty="0" err="1"/>
              <a:t>çalışıtrmasını</a:t>
            </a:r>
            <a:r>
              <a:rPr lang="tr-TR" sz="1800" dirty="0"/>
              <a:t> sağlayan teknolojiye </a:t>
            </a:r>
            <a:r>
              <a:rPr lang="tr-TR" sz="1800" dirty="0" err="1"/>
              <a:t>applet</a:t>
            </a:r>
            <a:r>
              <a:rPr lang="tr-TR" sz="1800" dirty="0"/>
              <a:t> ismi veriliyor</a:t>
            </a:r>
            <a:r>
              <a:rPr lang="tr-TR" sz="2400" dirty="0"/>
              <a:t>) çalışmasını sağlayan (geliştirmek için değil!) bileşenler ile </a:t>
            </a:r>
            <a:r>
              <a:rPr lang="tr-TR" sz="2400" b="1" dirty="0"/>
              <a:t>JVM e çalışması için gereken kütüphaneleri sağlar</a:t>
            </a:r>
            <a:r>
              <a:rPr lang="tr-TR" sz="2400" dirty="0"/>
              <a:t>.</a:t>
            </a:r>
          </a:p>
          <a:p>
            <a:endParaRPr lang="tr-TR" sz="2400" dirty="0"/>
          </a:p>
          <a:p>
            <a:endParaRPr lang="tr-TR" sz="2400" dirty="0"/>
          </a:p>
        </p:txBody>
      </p:sp>
      <p:pic>
        <p:nvPicPr>
          <p:cNvPr id="5" name="Resim 4">
            <a:extLst>
              <a:ext uri="{FF2B5EF4-FFF2-40B4-BE49-F238E27FC236}">
                <a16:creationId xmlns:a16="http://schemas.microsoft.com/office/drawing/2014/main" id="{244E4E03-4C35-3B1A-D75F-9E09D5EAF699}"/>
              </a:ext>
            </a:extLst>
          </p:cNvPr>
          <p:cNvPicPr>
            <a:picLocks noChangeAspect="1"/>
          </p:cNvPicPr>
          <p:nvPr/>
        </p:nvPicPr>
        <p:blipFill>
          <a:blip r:embed="rId2"/>
          <a:stretch>
            <a:fillRect/>
          </a:stretch>
        </p:blipFill>
        <p:spPr>
          <a:xfrm>
            <a:off x="3070577" y="3003346"/>
            <a:ext cx="5035327" cy="3171068"/>
          </a:xfrm>
          <a:prstGeom prst="rect">
            <a:avLst/>
          </a:prstGeom>
        </p:spPr>
      </p:pic>
    </p:spTree>
    <p:extLst>
      <p:ext uri="{BB962C8B-B14F-4D97-AF65-F5344CB8AC3E}">
        <p14:creationId xmlns:p14="http://schemas.microsoft.com/office/powerpoint/2010/main" val="2526963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85A9AE-A218-5376-1F4E-54A1A83EA6A8}"/>
              </a:ext>
            </a:extLst>
          </p:cNvPr>
          <p:cNvSpPr>
            <a:spLocks noGrp="1"/>
          </p:cNvSpPr>
          <p:nvPr>
            <p:ph type="title"/>
          </p:nvPr>
        </p:nvSpPr>
        <p:spPr>
          <a:xfrm>
            <a:off x="838200" y="365126"/>
            <a:ext cx="10515600" cy="786342"/>
          </a:xfrm>
        </p:spPr>
        <p:txBody>
          <a:bodyPr/>
          <a:lstStyle/>
          <a:p>
            <a:r>
              <a:rPr lang="tr-TR" dirty="0"/>
              <a:t>JDK Nedir?</a:t>
            </a:r>
          </a:p>
        </p:txBody>
      </p:sp>
      <p:sp>
        <p:nvSpPr>
          <p:cNvPr id="3" name="İçerik Yer Tutucusu 2">
            <a:extLst>
              <a:ext uri="{FF2B5EF4-FFF2-40B4-BE49-F238E27FC236}">
                <a16:creationId xmlns:a16="http://schemas.microsoft.com/office/drawing/2014/main" id="{CB45A966-06B9-771F-54AD-6AB8C049C052}"/>
              </a:ext>
            </a:extLst>
          </p:cNvPr>
          <p:cNvSpPr>
            <a:spLocks noGrp="1"/>
          </p:cNvSpPr>
          <p:nvPr>
            <p:ph idx="1"/>
          </p:nvPr>
        </p:nvSpPr>
        <p:spPr>
          <a:xfrm>
            <a:off x="838200" y="1061156"/>
            <a:ext cx="10515600" cy="5115807"/>
          </a:xfrm>
        </p:spPr>
        <p:txBody>
          <a:bodyPr>
            <a:normAutofit/>
          </a:bodyPr>
          <a:lstStyle/>
          <a:p>
            <a:endParaRPr lang="tr-TR" sz="2400" dirty="0"/>
          </a:p>
          <a:p>
            <a:r>
              <a:rPr lang="tr-TR" sz="2400" dirty="0"/>
              <a:t>Java dilinde program </a:t>
            </a:r>
            <a:r>
              <a:rPr lang="tr-TR" sz="2400" b="1" dirty="0"/>
              <a:t>geliştirebilmek</a:t>
            </a:r>
            <a:r>
              <a:rPr lang="tr-TR" sz="2400" dirty="0"/>
              <a:t> için gerekli olan </a:t>
            </a:r>
            <a:r>
              <a:rPr lang="tr-TR" sz="2400" dirty="0" err="1"/>
              <a:t>java</a:t>
            </a:r>
            <a:r>
              <a:rPr lang="tr-TR" sz="2400" dirty="0"/>
              <a:t> dili araçlarının bulunduğu </a:t>
            </a:r>
            <a:r>
              <a:rPr lang="tr-TR" sz="2400" b="1" dirty="0"/>
              <a:t>geliştirici paketidir</a:t>
            </a:r>
            <a:r>
              <a:rPr lang="tr-TR" sz="2400" dirty="0"/>
              <a:t> </a:t>
            </a:r>
            <a:r>
              <a:rPr lang="tr-TR" sz="2400" b="1" dirty="0"/>
              <a:t>JDK</a:t>
            </a:r>
            <a:r>
              <a:rPr lang="tr-TR" sz="2400" dirty="0"/>
              <a:t> ,</a:t>
            </a:r>
            <a:r>
              <a:rPr lang="tr-TR" sz="2400" dirty="0" err="1"/>
              <a:t>JRE’den</a:t>
            </a:r>
            <a:r>
              <a:rPr lang="tr-TR" sz="2400" dirty="0"/>
              <a:t> daha büyük bir pakettir ve içinde ek bileşenler barındırır. Bir nevi SDK</a:t>
            </a:r>
            <a:r>
              <a:rPr lang="tr-TR" sz="2400" b="1" dirty="0"/>
              <a:t> (Software Development Kit)</a:t>
            </a:r>
            <a:r>
              <a:rPr lang="tr-TR" sz="2400" dirty="0"/>
              <a:t> da denilebilir</a:t>
            </a:r>
            <a:r>
              <a:rPr lang="tr-TR" sz="2400" b="1" dirty="0"/>
              <a:t>. Ancak SDK </a:t>
            </a:r>
            <a:r>
              <a:rPr lang="tr-TR" sz="2400" dirty="0"/>
              <a:t>yazılım geliştirmemiz için bir altyapı sunarken JDK sadece Java temelli programlar geliştirmemiz için altyapı sunuyor. </a:t>
            </a:r>
          </a:p>
          <a:p>
            <a:endParaRPr lang="tr-TR" sz="2400" dirty="0"/>
          </a:p>
          <a:p>
            <a:r>
              <a:rPr lang="tr-TR" sz="2400" dirty="0"/>
              <a:t>JRE=JVM + Java Kütüphaneleri</a:t>
            </a:r>
          </a:p>
          <a:p>
            <a:endParaRPr lang="tr-TR" sz="2400" dirty="0"/>
          </a:p>
          <a:p>
            <a:r>
              <a:rPr lang="tr-TR" sz="2400" dirty="0"/>
              <a:t>JDK=JRE + Compiler + </a:t>
            </a:r>
            <a:r>
              <a:rPr lang="tr-TR" sz="2400" dirty="0" err="1"/>
              <a:t>debugger</a:t>
            </a:r>
            <a:endParaRPr lang="tr-TR" sz="2400" dirty="0"/>
          </a:p>
        </p:txBody>
      </p:sp>
    </p:spTree>
    <p:extLst>
      <p:ext uri="{BB962C8B-B14F-4D97-AF65-F5344CB8AC3E}">
        <p14:creationId xmlns:p14="http://schemas.microsoft.com/office/powerpoint/2010/main" val="312336535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1958</TotalTime>
  <Words>7139</Words>
  <Application>Microsoft Office PowerPoint</Application>
  <PresentationFormat>Widescreen</PresentationFormat>
  <Paragraphs>492</Paragraphs>
  <Slides>125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125</vt:i4>
      </vt:variant>
    </vt:vector>
  </HeadingPairs>
  <TitlesOfParts>
    <vt:vector size="136" baseType="lpstr">
      <vt:lpstr>Arial</vt:lpstr>
      <vt:lpstr>AvenirBold</vt:lpstr>
      <vt:lpstr>Blogger Sans</vt:lpstr>
      <vt:lpstr>Calibri</vt:lpstr>
      <vt:lpstr>Calibri Light</vt:lpstr>
      <vt:lpstr>charter</vt:lpstr>
      <vt:lpstr>Consolas</vt:lpstr>
      <vt:lpstr>Muli</vt:lpstr>
      <vt:lpstr>Symbol</vt:lpstr>
      <vt:lpstr>Times New Roman</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lpstr>Sorular</vt:lpstr>
      <vt:lpstr>Cevaplar</vt:lpstr>
      <vt:lpstr>Cevaplar</vt:lpstr>
      <vt:lpstr>Cevaplar</vt:lpstr>
      <vt:lpstr>Cevaplar</vt:lpstr>
      <vt:lpstr>Cevaplar</vt:lpstr>
      <vt:lpstr>Soru:</vt:lpstr>
      <vt:lpstr>Cevap:</vt:lpstr>
      <vt:lpstr>Stack Memory - Heap Memory nedir? aralarındaki Fark </vt:lpstr>
      <vt:lpstr>Git CVCS - DVCS nedir aralarındaki farklar nelerdir ?</vt:lpstr>
      <vt:lpstr>AMAÇLARI</vt:lpstr>
      <vt:lpstr>Dağıtık Sürüm Kontrol Sistemleri</vt:lpstr>
      <vt:lpstr>Dağıtık Sürüm Kontrol Sistemleri</vt:lpstr>
      <vt:lpstr>Senkron nedir ? Asenkron nedir ? aralarındaki fark ? JavaScript senkron mu ? </vt:lpstr>
      <vt:lpstr>Compiler- interpreter ?  JavaScript Compiler mi ? interpreter mi ?</vt:lpstr>
      <vt:lpstr> for ile while arasındaki fark  ?</vt:lpstr>
      <vt:lpstr>Compiler - Syntax - Runtime Error </vt:lpstr>
      <vt:lpstr>ASCII Kodu Nedir?  Unicode Nedir? </vt:lpstr>
      <vt:lpstr>Libraries - Framework</vt:lpstr>
      <vt:lpstr>SDK-JDK arasındaki farklar</vt:lpstr>
      <vt:lpstr>Fast Forward - nofastforward </vt:lpstr>
      <vt:lpstr>Rebase-Fast Forward</vt:lpstr>
      <vt:lpstr>Soru 1:</vt:lpstr>
      <vt:lpstr>Yanıt:1 </vt:lpstr>
      <vt:lpstr>Soru : 2</vt:lpstr>
      <vt:lpstr>Cevap : 2</vt:lpstr>
      <vt:lpstr>Soru: Butona tıklandığında tarih bilgileri gelsin!</vt:lpstr>
      <vt:lpstr>Soru:1</vt:lpstr>
      <vt:lpstr>Soru2: Kullanıcı tarafından alınan dereceyi  Fahrenhayta çeviren algoritma yapalım. Formül:(x*9/5)+32</vt:lpstr>
      <vt:lpstr>Soru3:verilen bir sayının negatif mi pozitif mi olduğunu bulan algoritma ?</vt:lpstr>
      <vt:lpstr>Soru:4 Kullanıcı tarafından aldığımız password ile repassword girilsin doğru ve yanlışı göstersin ?</vt:lpstr>
      <vt:lpstr>Soru5-8:</vt:lpstr>
      <vt:lpstr>Yanıt5-8:</vt:lpstr>
      <vt:lpstr>Soru 6:</vt:lpstr>
      <vt:lpstr>Cevap 6 :</vt:lpstr>
      <vt:lpstr>Soru 7:</vt:lpstr>
      <vt:lpstr>Cevap 7:</vt:lpstr>
      <vt:lpstr>Soru 9:</vt:lpstr>
      <vt:lpstr>Cevap 9 :</vt:lpstr>
      <vt:lpstr>Soru 10:</vt:lpstr>
      <vt:lpstr>Cevap 10 :</vt:lpstr>
      <vt:lpstr>Compiler(Derleyici) nedir?</vt:lpstr>
      <vt:lpstr>Interpreter (Yorumlayıcı) nedir?</vt:lpstr>
      <vt:lpstr>Java ve JS İnterpreter mi? Compiler mi?</vt:lpstr>
      <vt:lpstr>Open Source Nedir?</vt:lpstr>
      <vt:lpstr>JVM Nedir?</vt:lpstr>
      <vt:lpstr>JRE Nedir?</vt:lpstr>
      <vt:lpstr>JDK Nedir?</vt:lpstr>
      <vt:lpstr>JIT nedir?</vt:lpstr>
      <vt:lpstr>Java %100 OOP midir?</vt:lpstr>
      <vt:lpstr>Java by pass value mu ? By pass referances mı ?</vt:lpstr>
      <vt:lpstr>Java 8 İle Gelen Özellikler</vt:lpstr>
      <vt:lpstr>Java 8 İle Gelen Özellikler</vt:lpstr>
      <vt:lpstr>Primitive types ile Wrapper class arasındaki farklar ?</vt:lpstr>
      <vt:lpstr>Stack memory heap memory nedir ? Aralarındaki farklar</vt:lpstr>
      <vt:lpstr>ASCII CODE</vt:lpstr>
      <vt:lpstr>UNICODE</vt:lpstr>
      <vt:lpstr>valueOf() ile toString(), parseInt() aralarındaki farklar nelerdir?</vt:lpstr>
      <vt:lpstr>StringBuilder</vt:lpstr>
      <vt:lpstr>StringBuffer Nedir?</vt:lpstr>
      <vt:lpstr>Regex Nedir?</vt:lpstr>
      <vt:lpstr>Regex Nedir?</vt:lpstr>
      <vt:lpstr>Concat(), (+) operant ile StringBuilder Arasındaki İlişki Nedir?  </vt:lpstr>
      <vt:lpstr>1.Soru</vt:lpstr>
      <vt:lpstr>1.Cevap</vt:lpstr>
      <vt:lpstr>2.Soru:girilen bir sayının asal olup olmaması kodlayan algoritma</vt:lpstr>
      <vt:lpstr>3.Soru: Faktöriyel Hesabı Yapan Algoritma</vt:lpstr>
      <vt:lpstr>Access Modifier (public-private-protected-default)</vt:lpstr>
      <vt:lpstr>Error types</vt:lpstr>
      <vt:lpstr>Error Exceptıon Farkı</vt:lpstr>
      <vt:lpstr>Soru 1:</vt:lpstr>
      <vt:lpstr>Cevap 1:</vt:lpstr>
      <vt:lpstr>Soru2 :</vt:lpstr>
      <vt:lpstr>Cevap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 ERGUVEN</cp:lastModifiedBy>
  <cp:revision>79</cp:revision>
  <dcterms:created xsi:type="dcterms:W3CDTF">2022-05-23T16:40:00Z</dcterms:created>
  <dcterms:modified xsi:type="dcterms:W3CDTF">2022-06-23T14:31:52Z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3bddd2c2-e606-405d-a6a3-c7cf662f7e24</vt:lpwstr>
  </property>
  <property fmtid="{D5CDD505-2E9C-101B-9397-08002B2CF9AE}" pid="3" name="TURKCELLCLASSIFICATION">
    <vt:lpwstr>TURKCELL DAHİLİ</vt:lpwstr>
  </property>
</Properties>
</file>