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2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4" r:id="rId97"/>
    <p:sldId id="355" r:id="rId98"/>
    <p:sldId id="356" r:id="rId99"/>
    <p:sldId id="357" r:id="rId100"/>
    <p:sldId id="353" r:id="rId101"/>
    <p:sldId id="358" r:id="rId102"/>
    <p:sldId id="363" r:id="rId103"/>
    <p:sldId id="361" r:id="rId104"/>
    <p:sldId id="362" r:id="rId105"/>
    <p:sldId id="359" r:id="rId106"/>
    <p:sldId id="360" r:id="rId107"/>
    <p:sldId id="364" r:id="rId108"/>
    <p:sldId id="365" r:id="rId109"/>
    <p:sldId id="366" r:id="rId110"/>
    <p:sldId id="367" r:id="rId111"/>
    <p:sldId id="368" r:id="rId112"/>
    <p:sldId id="369" r:id="rId113"/>
    <p:sldId id="371" r:id="rId114"/>
    <p:sldId id="370"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 name="2,Hafta 4.Gün Ödev" id="{071BA30B-2020-4725-ACED-7DE61FF4D5DF}">
          <p14:sldIdLst>
            <p14:sldId id="309"/>
            <p14:sldId id="310"/>
            <p14:sldId id="312"/>
            <p14:sldId id="313"/>
            <p14:sldId id="314"/>
            <p14:sldId id="311"/>
          </p14:sldIdLst>
        </p14:section>
        <p14:section name="2.Hafta 5.Gün Ödev" id="{AA035A14-7F69-4A76-8851-8D860C5D16EA}">
          <p14:sldIdLst>
            <p14:sldId id="315"/>
            <p14:sldId id="316"/>
          </p14:sldIdLst>
        </p14:section>
        <p14:section name="2.Hafta Araştırma Ödevleri" id="{3D9C9290-05FB-4739-92F9-1522AAF52A6F}">
          <p14:sldIdLst>
            <p14:sldId id="317"/>
            <p14:sldId id="318"/>
            <p14:sldId id="319"/>
            <p14:sldId id="320"/>
            <p14:sldId id="321"/>
            <p14:sldId id="322"/>
            <p14:sldId id="323"/>
            <p14:sldId id="324"/>
            <p14:sldId id="325"/>
            <p14:sldId id="326"/>
            <p14:sldId id="327"/>
            <p14:sldId id="328"/>
            <p14:sldId id="329"/>
            <p14:sldId id="330"/>
          </p14:sldIdLst>
        </p14:section>
        <p14:section name="3.Hafta 1 Gün Ödev" id="{F0469B8C-39DD-4FAD-9B38-60C88BF47AB0}">
          <p14:sldIdLst>
            <p14:sldId id="331"/>
            <p14:sldId id="332"/>
            <p14:sldId id="333"/>
            <p14:sldId id="334"/>
          </p14:sldIdLst>
        </p14:section>
        <p14:section name="3.Hafta 2.Gün Ödev" id="{17C88541-4811-4363-A49D-325CAE7228C1}">
          <p14:sldIdLst>
            <p14:sldId id="335"/>
          </p14:sldIdLst>
        </p14:section>
        <p14:section name="3.Hafta Haftalık Odev" id="{C297CEFA-B80F-4D78-8F3F-5E21E90F66FE}">
          <p14:sldIdLst>
            <p14:sldId id="336"/>
            <p14:sldId id="337"/>
            <p14:sldId id="338"/>
            <p14:sldId id="339"/>
            <p14:sldId id="340"/>
            <p14:sldId id="341"/>
            <p14:sldId id="342"/>
            <p14:sldId id="343"/>
            <p14:sldId id="344"/>
            <p14:sldId id="345"/>
            <p14:sldId id="346"/>
            <p14:sldId id="347"/>
            <p14:sldId id="348"/>
            <p14:sldId id="349"/>
          </p14:sldIdLst>
        </p14:section>
        <p14:section name="5.Hafta Arastırma" id="{6C53324C-651E-41F6-B1E5-21A9FF6035D8}">
          <p14:sldIdLst/>
        </p14:section>
        <p14:section name="Compiler nedir?" id="{26C6C7BD-89B5-4EF5-BEBE-5D3332F7BD7F}">
          <p14:sldIdLst>
            <p14:sldId id="350"/>
          </p14:sldIdLst>
        </p14:section>
        <p14:section name="Interpreter nedir?" id="{4D125674-7A6A-405F-94D2-214F0322E660}">
          <p14:sldIdLst>
            <p14:sldId id="351"/>
          </p14:sldIdLst>
        </p14:section>
        <p14:section name="Java ve JS İnterpreter mi? Compiler mi?" id="{3FF7753D-561D-414E-A4DF-28968E622D53}">
          <p14:sldIdLst>
            <p14:sldId id="352"/>
          </p14:sldIdLst>
        </p14:section>
        <p14:section name="Open Source nedir?" id="{70905893-7041-4464-8B3F-67B9B207D37D}">
          <p14:sldIdLst>
            <p14:sldId id="354"/>
          </p14:sldIdLst>
        </p14:section>
        <p14:section name="JVM nedir?" id="{1E63B134-0E26-4402-8B32-58F9A922DF70}">
          <p14:sldIdLst>
            <p14:sldId id="355"/>
          </p14:sldIdLst>
        </p14:section>
        <p14:section name="JRE Nedir?" id="{E722A405-2D4F-4225-830D-191166595F28}">
          <p14:sldIdLst>
            <p14:sldId id="356"/>
          </p14:sldIdLst>
        </p14:section>
        <p14:section name="JDK nedir?" id="{0A8A1110-8DA9-41B2-B05D-D555DDDCA556}">
          <p14:sldIdLst>
            <p14:sldId id="357"/>
          </p14:sldIdLst>
        </p14:section>
        <p14:section name="JIT nedir?" id="{ACED35B7-18B1-4F75-B630-CC6DFDBA0547}">
          <p14:sldIdLst>
            <p14:sldId id="353"/>
          </p14:sldIdLst>
        </p14:section>
        <p14:section name="Java %100 OOP midir?" id="{A1301DA8-FE1B-4CE9-A9E5-04C9AFDE7E77}">
          <p14:sldIdLst>
            <p14:sldId id="358"/>
          </p14:sldIdLst>
        </p14:section>
        <p14:section name="Java By Pass Value ? Referances?" id="{8C584DBD-C01F-4775-A733-A7B5204237E8}">
          <p14:sldIdLst>
            <p14:sldId id="363"/>
          </p14:sldIdLst>
        </p14:section>
        <p14:section name="Java 8 İle Gelen Özellikler" id="{F2D421CA-CD36-4982-8907-A05BD8B6DBE4}">
          <p14:sldIdLst>
            <p14:sldId id="361"/>
            <p14:sldId id="362"/>
          </p14:sldIdLst>
        </p14:section>
        <p14:section name="Primitive types ile Wrapper class arasındaki farklar ?" id="{4A904214-772C-4BCA-9D81-DFCDB464842D}">
          <p14:sldIdLst>
            <p14:sldId id="359"/>
          </p14:sldIdLst>
        </p14:section>
        <p14:section name="Stack memory heap memory nedir ? Aralarındaki farklar" id="{031F9E9E-AFD5-41D4-94CD-A3AE3E17257C}">
          <p14:sldIdLst>
            <p14:sldId id="360"/>
          </p14:sldIdLst>
        </p14:section>
        <p14:section name="ASCII Code" id="{FF6EED03-0986-4BA4-9B8C-CA0C53A8FC8D}">
          <p14:sldIdLst>
            <p14:sldId id="364"/>
          </p14:sldIdLst>
        </p14:section>
        <p14:section name="UNICODE" id="{E0E6D1B9-471D-44B7-9D7A-D4268947DA6A}">
          <p14:sldIdLst>
            <p14:sldId id="365"/>
          </p14:sldIdLst>
        </p14:section>
        <p14:section name="5.Hafta 3.Gun Arastırma" id="{D91A4B1B-0360-48AD-B587-5D655B6CA7C4}">
          <p14:sldIdLst/>
        </p14:section>
        <p14:section name="valueOf() ile toString(), parseInt() aralarındaki farklar nelerdir?" id="{42B8006D-FAC0-48C5-9DB1-CC8895AB2386}">
          <p14:sldIdLst>
            <p14:sldId id="366"/>
          </p14:sldIdLst>
        </p14:section>
        <p14:section name="StringBuilder vs StringBuffer" id="{FD2B0068-71EC-4785-9D12-113C3A93C4DD}">
          <p14:sldIdLst>
            <p14:sldId id="367"/>
            <p14:sldId id="368"/>
          </p14:sldIdLst>
        </p14:section>
        <p14:section name="Regex Nedir?" id="{EE3676AB-BC7E-47F9-806A-18469C2820F2}">
          <p14:sldIdLst>
            <p14:sldId id="369"/>
            <p14:sldId id="371"/>
          </p14:sldIdLst>
        </p14:section>
        <p14:section name="Concat(), (+) operant ile StringBuilder Arasındaki İlişki Nedir?" id="{9160AE95-B2C9-4604-A896-5A9E4AA9F895}">
          <p14:sldIdLst>
            <p14:sldId id="370"/>
          </p14:sldIdLst>
        </p14:section>
        <p14:section name="5.Hafta 3 Gün Ödev" id="{BDA0A9B0-E11F-4DCF-887F-EA3A42CA2AA9}">
          <p14:sldIdLst>
            <p14:sldId id="372"/>
            <p14:sldId id="373"/>
            <p14:sldId id="374"/>
            <p14:sldId id="375"/>
          </p14:sldIdLst>
        </p14:section>
        <p14:section name="5,Hafta 4.Gün" id="{F3AC508E-DC2E-4A41-AF07-39D5CCD89267}">
          <p14:sldIdLst/>
        </p14:section>
        <p14:section name="Access Modifier" id="{19B4B19E-E1D5-4A64-B961-9EF954BD3822}">
          <p14:sldIdLst>
            <p14:sldId id="376"/>
          </p14:sldIdLst>
        </p14:section>
        <p14:section name="Eroor Types" id="{A5A67624-69A2-4D4A-8FE7-6B9DCEFF6EC2}">
          <p14:sldIdLst>
            <p14:sldId id="377"/>
          </p14:sldIdLst>
        </p14:section>
        <p14:section name="Error ve Exception Farkı" id="{941A18B2-1DE9-442B-96DE-F50A0D4733A3}">
          <p14:sldIdLst>
            <p14:sldId id="378"/>
          </p14:sldIdLst>
        </p14:section>
        <p14:section name="5,Hafta 4.Gün Odev" id="{1A4B92D6-2F15-48BE-9250-341867B380BE}">
          <p14:sldIdLst>
            <p14:sldId id="379"/>
            <p14:sldId id="380"/>
            <p14:sldId id="381"/>
            <p14:sldId id="382"/>
          </p14:sldIdLst>
        </p14:section>
        <p14:section name="6.Hafta 1.Gün" id="{78E412F6-ED93-4BC1-9A83-4ED40396D478}">
          <p14:sldIdLst/>
        </p14:section>
        <p14:section name="Decoder" id="{1F845F90-6615-4383-BFCC-7A079A2A3398}">
          <p14:sldIdLst>
            <p14:sldId id="383"/>
            <p14:sldId id="3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3FA03-27E8-422A-86D6-5ABB1C854B8C}" type="datetimeFigureOut">
              <a:rPr lang="tr-TR" smtClean="0"/>
              <a:t>27.06.2022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DB5F7-2BF0-4C1C-B3D7-DA1D347F70E4}" type="slidenum">
              <a:rPr lang="tr-TR" smtClean="0"/>
              <a:t>‹#›</a:t>
            </a:fld>
            <a:endParaRPr lang="tr-TR"/>
          </a:p>
        </p:txBody>
      </p:sp>
    </p:spTree>
    <p:extLst>
      <p:ext uri="{BB962C8B-B14F-4D97-AF65-F5344CB8AC3E}">
        <p14:creationId xmlns:p14="http://schemas.microsoft.com/office/powerpoint/2010/main" val="3257652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C69DB5F7-2BF0-4C1C-B3D7-DA1D347F70E4}" type="slidenum">
              <a:rPr lang="tr-TR" smtClean="0"/>
              <a:t>105</a:t>
            </a:fld>
            <a:endParaRPr lang="tr-TR"/>
          </a:p>
        </p:txBody>
      </p:sp>
    </p:spTree>
    <p:extLst>
      <p:ext uri="{BB962C8B-B14F-4D97-AF65-F5344CB8AC3E}">
        <p14:creationId xmlns:p14="http://schemas.microsoft.com/office/powerpoint/2010/main" val="943667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27.06.2022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27.06.2022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27.06.2022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27.06.2022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27.06.2022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27.06.2022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27.06.2022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27.06.2022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27.06.2022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27.06.2022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27.06.2022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27.06.2022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geeksforgeeks.org/synchronized-in-java/"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88F1A8-B04B-D070-12C1-E81FC6BD1C91}"/>
              </a:ext>
            </a:extLst>
          </p:cNvPr>
          <p:cNvSpPr>
            <a:spLocks noGrp="1"/>
          </p:cNvSpPr>
          <p:nvPr>
            <p:ph type="title"/>
          </p:nvPr>
        </p:nvSpPr>
        <p:spPr>
          <a:xfrm>
            <a:off x="838200" y="365125"/>
            <a:ext cx="10515600" cy="854075"/>
          </a:xfrm>
        </p:spPr>
        <p:txBody>
          <a:bodyPr/>
          <a:lstStyle/>
          <a:p>
            <a:r>
              <a:rPr lang="tr-TR" dirty="0"/>
              <a:t>JIT nedir?</a:t>
            </a:r>
          </a:p>
        </p:txBody>
      </p:sp>
      <p:sp>
        <p:nvSpPr>
          <p:cNvPr id="3" name="İçerik Yer Tutucusu 2">
            <a:extLst>
              <a:ext uri="{FF2B5EF4-FFF2-40B4-BE49-F238E27FC236}">
                <a16:creationId xmlns:a16="http://schemas.microsoft.com/office/drawing/2014/main" id="{F756310D-2CB1-DD51-0CD7-6F0F23085DD8}"/>
              </a:ext>
            </a:extLst>
          </p:cNvPr>
          <p:cNvSpPr>
            <a:spLocks noGrp="1"/>
          </p:cNvSpPr>
          <p:nvPr>
            <p:ph idx="1"/>
          </p:nvPr>
        </p:nvSpPr>
        <p:spPr>
          <a:xfrm>
            <a:off x="838200" y="1128889"/>
            <a:ext cx="10515600" cy="5048074"/>
          </a:xfrm>
        </p:spPr>
        <p:txBody>
          <a:bodyPr>
            <a:normAutofit lnSpcReduction="10000"/>
          </a:bodyPr>
          <a:lstStyle/>
          <a:p>
            <a:r>
              <a:rPr lang="tr-TR" b="1" dirty="0"/>
              <a:t>JIT Compiler </a:t>
            </a:r>
            <a:r>
              <a:rPr lang="tr-TR" dirty="0"/>
              <a:t>yani </a:t>
            </a:r>
            <a:r>
              <a:rPr lang="tr-TR" b="1" dirty="0" err="1"/>
              <a:t>Just</a:t>
            </a:r>
            <a:r>
              <a:rPr lang="tr-TR" b="1" dirty="0"/>
              <a:t> </a:t>
            </a:r>
            <a:r>
              <a:rPr lang="tr-TR" b="1" dirty="0" err="1"/>
              <a:t>In</a:t>
            </a:r>
            <a:r>
              <a:rPr lang="tr-TR" b="1" dirty="0"/>
              <a:t> Time Compiler </a:t>
            </a:r>
            <a:r>
              <a:rPr lang="tr-TR" dirty="0"/>
              <a:t>için amiyane tabir ile “Son dakika derleyicisi” diyebiliriz.</a:t>
            </a:r>
          </a:p>
          <a:p>
            <a:r>
              <a:rPr lang="tr-TR"/>
              <a:t>Yani </a:t>
            </a:r>
            <a:r>
              <a:rPr lang="tr-TR" dirty="0"/>
              <a:t>Java dan örnek vermek gerekirsek; Java kodları direk olarak çalıştırılabilir derlemiyor. Bunun yerine bir ara derlemeden geçiriyor ve bu işlem sonucu </a:t>
            </a:r>
            <a:r>
              <a:rPr lang="tr-TR" dirty="0" err="1"/>
              <a:t>bytecode</a:t>
            </a:r>
            <a:r>
              <a:rPr lang="tr-TR" dirty="0"/>
              <a:t> elde ediyoruz yani </a:t>
            </a:r>
            <a:r>
              <a:rPr lang="tr-TR" dirty="0" err="1"/>
              <a:t>class</a:t>
            </a:r>
            <a:r>
              <a:rPr lang="tr-TR" dirty="0"/>
              <a:t> dosyaları. Önceden bu </a:t>
            </a:r>
            <a:r>
              <a:rPr lang="tr-TR" dirty="0" err="1"/>
              <a:t>class</a:t>
            </a:r>
            <a:r>
              <a:rPr lang="tr-TR" dirty="0"/>
              <a:t> dosyaları </a:t>
            </a:r>
            <a:r>
              <a:rPr lang="tr-TR" dirty="0" err="1"/>
              <a:t>java</a:t>
            </a:r>
            <a:r>
              <a:rPr lang="tr-TR" dirty="0"/>
              <a:t> sanal makinesi (JVM) altında derlenerek çalıştırılırdı. Program iki kez derlendiği için hız kaybı oluyordu.</a:t>
            </a:r>
          </a:p>
          <a:p>
            <a:r>
              <a:rPr lang="tr-TR" dirty="0"/>
              <a:t>JIT derleyici (JVM) altında çalışan bir derleyicidir. Bu derleyicinin özelliği ise çalıştırılacak </a:t>
            </a:r>
            <a:r>
              <a:rPr lang="tr-TR" b="1" dirty="0" err="1"/>
              <a:t>bytecode</a:t>
            </a:r>
            <a:r>
              <a:rPr lang="tr-TR" b="1" dirty="0"/>
              <a:t> un sadece kullanılacak kısmının derlenerek çalıştırılmasını sağlıyor</a:t>
            </a:r>
            <a:r>
              <a:rPr lang="tr-TR" dirty="0"/>
              <a:t>. Diğer kısımlar basitçe yorumlanıyor. Böylece tekrar tam derleme gerekmediği ve tekrar tekrar aynı işlemlere gerek kalmadığı için hız artışı sağlamış oluyoruz..</a:t>
            </a:r>
          </a:p>
          <a:p>
            <a:endParaRPr lang="tr-TR" dirty="0"/>
          </a:p>
        </p:txBody>
      </p:sp>
    </p:spTree>
    <p:extLst>
      <p:ext uri="{BB962C8B-B14F-4D97-AF65-F5344CB8AC3E}">
        <p14:creationId xmlns:p14="http://schemas.microsoft.com/office/powerpoint/2010/main" val="30548703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B17371-A1E7-293E-3738-20DB000FA16E}"/>
              </a:ext>
            </a:extLst>
          </p:cNvPr>
          <p:cNvSpPr>
            <a:spLocks noGrp="1"/>
          </p:cNvSpPr>
          <p:nvPr>
            <p:ph type="title"/>
          </p:nvPr>
        </p:nvSpPr>
        <p:spPr/>
        <p:txBody>
          <a:bodyPr/>
          <a:lstStyle/>
          <a:p>
            <a:r>
              <a:rPr lang="tr-TR" dirty="0"/>
              <a:t>Java %100 OOP midir?</a:t>
            </a:r>
          </a:p>
        </p:txBody>
      </p:sp>
      <p:sp>
        <p:nvSpPr>
          <p:cNvPr id="3" name="İçerik Yer Tutucusu 2">
            <a:extLst>
              <a:ext uri="{FF2B5EF4-FFF2-40B4-BE49-F238E27FC236}">
                <a16:creationId xmlns:a16="http://schemas.microsoft.com/office/drawing/2014/main" id="{C8DCC7DE-BF5F-EABC-8D63-DA2FD13658C7}"/>
              </a:ext>
            </a:extLst>
          </p:cNvPr>
          <p:cNvSpPr>
            <a:spLocks noGrp="1"/>
          </p:cNvSpPr>
          <p:nvPr>
            <p:ph idx="1"/>
          </p:nvPr>
        </p:nvSpPr>
        <p:spPr/>
        <p:txBody>
          <a:bodyPr>
            <a:normAutofit lnSpcReduction="10000"/>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Hayır değildir. Çünkü içerisinde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primitive</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 bulunmaktadır. Bu sebeple değildir. Ayrıca bir programlama dilinin %100 nesne yönelimli olması için sağlaması gereken bir kurallar kümesi vardır. Bunları şu şekilde listeleyebiliriz:</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Encapsulation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 Data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hiding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Kapsülleme</a:t>
            </a:r>
            <a:r>
              <a:rPr lang="tr-TR" sz="1800" dirty="0">
                <a:effectLst/>
                <a:latin typeface="Calibri" panose="020F0502020204030204" pitchFamily="34" charset="0"/>
                <a:ea typeface="Calibri" panose="020F0502020204030204" pitchFamily="34" charset="0"/>
                <a:cs typeface="Times New Roman" panose="02020603050405020304" pitchFamily="18" charset="0"/>
              </a:rPr>
              <a:t>, sarmalama, paketleme / Veri gizleme</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Inheritance</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Kalıtım, miras</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Polymorphism</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Çok çeşitlilik</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Abstraction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Soyutlama</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öntanımlı</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tiplerin nesne olması</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kullanıcı tanımlı tiplerin nesne olması</a:t>
            </a:r>
          </a:p>
          <a:p>
            <a:pPr marL="342900" lvl="0"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işlemlerin nesnelere mesaj gönderilerek gerçekleştirilmesi</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%100 nesne yönelimli olan dillere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Eiffel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Smalltalk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Ruby</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verilebilir.</a:t>
            </a:r>
          </a:p>
          <a:p>
            <a:endParaRPr lang="tr-TR" dirty="0"/>
          </a:p>
        </p:txBody>
      </p:sp>
    </p:spTree>
    <p:extLst>
      <p:ext uri="{BB962C8B-B14F-4D97-AF65-F5344CB8AC3E}">
        <p14:creationId xmlns:p14="http://schemas.microsoft.com/office/powerpoint/2010/main" val="18363225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EB7883-CCF4-5A4A-4383-B6E1FAC682B4}"/>
              </a:ext>
            </a:extLst>
          </p:cNvPr>
          <p:cNvSpPr>
            <a:spLocks noGrp="1"/>
          </p:cNvSpPr>
          <p:nvPr>
            <p:ph type="title"/>
          </p:nvPr>
        </p:nvSpPr>
        <p:spPr/>
        <p:txBody>
          <a:bodyPr/>
          <a:lstStyle/>
          <a:p>
            <a:r>
              <a:rPr lang="tr-TR" dirty="0"/>
              <a:t>Java </a:t>
            </a: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İçerik Yer Tutucusu 2">
            <a:extLst>
              <a:ext uri="{FF2B5EF4-FFF2-40B4-BE49-F238E27FC236}">
                <a16:creationId xmlns:a16="http://schemas.microsoft.com/office/drawing/2014/main" id="{5CB8F44D-B476-ACE5-C88E-E61D33B48765}"/>
              </a:ext>
            </a:extLst>
          </p:cNvPr>
          <p:cNvSpPr>
            <a:spLocks noGrp="1"/>
          </p:cNvSpPr>
          <p:nvPr>
            <p:ph idx="1"/>
          </p:nvPr>
        </p:nvSpPr>
        <p:spPr/>
        <p:txBody>
          <a:bodyPr/>
          <a:lstStyle/>
          <a:p>
            <a:endParaRPr lang="tr-TR" dirty="0"/>
          </a:p>
          <a:p>
            <a:r>
              <a:rPr lang="tr-TR" b="1" dirty="0" err="1"/>
              <a:t>By</a:t>
            </a:r>
            <a:r>
              <a:rPr lang="tr-TR" b="1" dirty="0"/>
              <a:t> </a:t>
            </a:r>
            <a:r>
              <a:rPr lang="tr-TR" b="1" dirty="0" err="1"/>
              <a:t>pass</a:t>
            </a:r>
            <a:r>
              <a:rPr lang="tr-TR" b="1" dirty="0"/>
              <a:t> </a:t>
            </a:r>
            <a:r>
              <a:rPr lang="tr-TR" b="1" dirty="0" err="1"/>
              <a:t>value</a:t>
            </a:r>
            <a:r>
              <a:rPr lang="tr-TR" b="1" dirty="0"/>
              <a:t> kavramı; </a:t>
            </a:r>
            <a:r>
              <a:rPr lang="tr-TR" dirty="0" err="1"/>
              <a:t>metota</a:t>
            </a:r>
            <a:r>
              <a:rPr lang="tr-TR" dirty="0"/>
              <a:t> gönderilen parametre, bellekte başka bir yere kopyalanarak, metot içerisinde kopyalanan parametre üzerinden işlem yapılır.</a:t>
            </a:r>
          </a:p>
          <a:p>
            <a:r>
              <a:rPr lang="tr-TR" b="1" dirty="0" err="1"/>
              <a:t>By</a:t>
            </a:r>
            <a:r>
              <a:rPr lang="tr-TR" b="1" dirty="0"/>
              <a:t> </a:t>
            </a:r>
            <a:r>
              <a:rPr lang="tr-TR" b="1" dirty="0" err="1"/>
              <a:t>pass</a:t>
            </a:r>
            <a:r>
              <a:rPr lang="tr-TR" b="1" dirty="0"/>
              <a:t> </a:t>
            </a:r>
            <a:r>
              <a:rPr lang="tr-TR" b="1" dirty="0" err="1"/>
              <a:t>referances</a:t>
            </a:r>
            <a:r>
              <a:rPr lang="tr-TR" b="1" dirty="0"/>
              <a:t> </a:t>
            </a:r>
            <a:r>
              <a:rPr lang="tr-TR" dirty="0"/>
              <a:t>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a:p>
            <a:endParaRPr lang="tr-TR" dirty="0"/>
          </a:p>
        </p:txBody>
      </p:sp>
    </p:spTree>
    <p:extLst>
      <p:ext uri="{BB962C8B-B14F-4D97-AF65-F5344CB8AC3E}">
        <p14:creationId xmlns:p14="http://schemas.microsoft.com/office/powerpoint/2010/main" val="7809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31E5C3-8417-BFD7-53C1-E01BDCB2E70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C094DCEF-A052-0982-6A46-8B32FFC93419}"/>
              </a:ext>
            </a:extLst>
          </p:cNvPr>
          <p:cNvSpPr>
            <a:spLocks noGrp="1"/>
          </p:cNvSpPr>
          <p:nvPr>
            <p:ph idx="1"/>
          </p:nvPr>
        </p:nvSpPr>
        <p:spPr>
          <a:xfrm>
            <a:off x="838200" y="1825624"/>
            <a:ext cx="10515600" cy="4552597"/>
          </a:xfrm>
        </p:spPr>
        <p:txBody>
          <a:bodyPr>
            <a:normAutofit fontScale="70000" lnSpcReduction="20000"/>
          </a:bodyPr>
          <a:lstStyle/>
          <a:p>
            <a:r>
              <a:rPr lang="tr-TR" dirty="0"/>
              <a:t>1)	Java 7 de gelen </a:t>
            </a:r>
            <a:r>
              <a:rPr lang="tr-TR" dirty="0" err="1"/>
              <a:t>array</a:t>
            </a:r>
            <a:r>
              <a:rPr lang="tr-TR" dirty="0"/>
              <a:t> </a:t>
            </a:r>
            <a:r>
              <a:rPr lang="tr-TR" dirty="0" err="1"/>
              <a:t>lerin</a:t>
            </a:r>
            <a:r>
              <a:rPr lang="tr-TR" dirty="0"/>
              <a:t> </a:t>
            </a:r>
            <a:r>
              <a:rPr lang="tr-TR" dirty="0" err="1"/>
              <a:t>multi</a:t>
            </a:r>
            <a:r>
              <a:rPr lang="tr-TR" dirty="0"/>
              <a:t> </a:t>
            </a:r>
            <a:r>
              <a:rPr lang="tr-TR" dirty="0" err="1"/>
              <a:t>threading</a:t>
            </a:r>
            <a:r>
              <a:rPr lang="tr-TR" dirty="0"/>
              <a:t> çalıştırılabilmeleri, </a:t>
            </a:r>
            <a:r>
              <a:rPr lang="tr-TR" dirty="0" err="1"/>
              <a:t>java</a:t>
            </a:r>
            <a:r>
              <a:rPr lang="tr-TR" dirty="0"/>
              <a:t> </a:t>
            </a:r>
            <a:r>
              <a:rPr lang="tr-TR" dirty="0" err="1"/>
              <a:t>nın</a:t>
            </a:r>
            <a:r>
              <a:rPr lang="tr-TR" dirty="0"/>
              <a:t> çok çekirdekli işlemcilerde çalışmasını anlamlı kılıyordu. Ancak, </a:t>
            </a:r>
            <a:r>
              <a:rPr lang="tr-TR" dirty="0" err="1"/>
              <a:t>java</a:t>
            </a:r>
            <a:r>
              <a:rPr lang="tr-TR" dirty="0"/>
              <a:t> 8 de bu yetenek Collection </a:t>
            </a:r>
            <a:r>
              <a:rPr lang="tr-TR" dirty="0" err="1"/>
              <a:t>lar</a:t>
            </a:r>
            <a:r>
              <a:rPr lang="tr-TR" dirty="0"/>
              <a:t> üzerinde de uygulanabilir hale gelmiştir.(</a:t>
            </a:r>
            <a:r>
              <a:rPr lang="tr-TR" dirty="0" err="1"/>
              <a:t>Bknz</a:t>
            </a:r>
            <a:r>
              <a:rPr lang="tr-TR" dirty="0"/>
              <a:t>. </a:t>
            </a:r>
            <a:r>
              <a:rPr lang="tr-TR" dirty="0" err="1"/>
              <a:t>Stream</a:t>
            </a:r>
            <a:r>
              <a:rPr lang="tr-TR" dirty="0"/>
              <a:t> API </a:t>
            </a:r>
            <a:r>
              <a:rPr lang="tr-TR" dirty="0" err="1"/>
              <a:t>implementation</a:t>
            </a:r>
            <a:r>
              <a:rPr lang="tr-TR" dirty="0"/>
              <a:t>)</a:t>
            </a:r>
          </a:p>
          <a:p>
            <a:r>
              <a:rPr lang="tr-TR" dirty="0"/>
              <a:t>2)	</a:t>
            </a:r>
            <a:r>
              <a:rPr lang="tr-TR" dirty="0" err="1"/>
              <a:t>Garbage</a:t>
            </a:r>
            <a:r>
              <a:rPr lang="tr-TR" dirty="0"/>
              <a:t> </a:t>
            </a:r>
            <a:r>
              <a:rPr lang="tr-TR" dirty="0" err="1"/>
              <a:t>collector</a:t>
            </a:r>
            <a:r>
              <a:rPr lang="tr-TR" dirty="0"/>
              <a:t> ile ilgili olan “</a:t>
            </a:r>
            <a:r>
              <a:rPr lang="tr-TR" dirty="0" err="1"/>
              <a:t>PermGen</a:t>
            </a:r>
            <a:r>
              <a:rPr lang="tr-TR" dirty="0"/>
              <a:t>” </a:t>
            </a:r>
            <a:r>
              <a:rPr lang="tr-TR" dirty="0" err="1"/>
              <a:t>Stack</a:t>
            </a:r>
            <a:r>
              <a:rPr lang="tr-TR" dirty="0"/>
              <a:t>’ ten </a:t>
            </a:r>
            <a:r>
              <a:rPr lang="tr-TR" dirty="0" err="1"/>
              <a:t>Heap</a:t>
            </a:r>
            <a:r>
              <a:rPr lang="tr-TR" dirty="0"/>
              <a:t>’ e taşınmıştır.</a:t>
            </a:r>
          </a:p>
          <a:p>
            <a:endParaRPr lang="tr-TR" dirty="0"/>
          </a:p>
          <a:p>
            <a:r>
              <a:rPr lang="tr-TR" dirty="0"/>
              <a:t>3)	Java 8 öncesinde herhangi bir </a:t>
            </a:r>
            <a:r>
              <a:rPr lang="tr-TR" dirty="0" err="1"/>
              <a:t>Interface</a:t>
            </a:r>
            <a:r>
              <a:rPr lang="tr-TR" dirty="0"/>
              <a:t> sınıfında gövdeli(</a:t>
            </a:r>
            <a:r>
              <a:rPr lang="tr-TR" dirty="0" err="1"/>
              <a:t>implement</a:t>
            </a:r>
            <a:r>
              <a:rPr lang="tr-TR" dirty="0"/>
              <a:t>) </a:t>
            </a:r>
            <a:r>
              <a:rPr lang="tr-TR" dirty="0" err="1"/>
              <a:t>metod</a:t>
            </a:r>
            <a:r>
              <a:rPr lang="tr-TR" dirty="0"/>
              <a:t> yazmak mümkün değildi. Java 8 ile gelen </a:t>
            </a:r>
            <a:r>
              <a:rPr lang="tr-TR" dirty="0" err="1"/>
              <a:t>default</a:t>
            </a:r>
            <a:r>
              <a:rPr lang="tr-TR" dirty="0"/>
              <a:t> </a:t>
            </a:r>
            <a:r>
              <a:rPr lang="tr-TR" dirty="0" err="1"/>
              <a:t>keyword</a:t>
            </a:r>
            <a:r>
              <a:rPr lang="tr-TR" dirty="0"/>
              <a:t> ü ile artık </a:t>
            </a:r>
            <a:r>
              <a:rPr lang="tr-TR" dirty="0" err="1"/>
              <a:t>Interface</a:t>
            </a:r>
            <a:r>
              <a:rPr lang="tr-TR" dirty="0"/>
              <a:t> sınıflarda gövdeli metot yazmak mümkün. Spring Data API sinde, bu yenilik kullanılarak ORM yeteneklerinin daha da güzelleştiğini gözlemlemekteyiz.</a:t>
            </a:r>
          </a:p>
          <a:p>
            <a:r>
              <a:rPr lang="tr-TR" dirty="0"/>
              <a:t>4)	</a:t>
            </a:r>
            <a:r>
              <a:rPr lang="tr-TR" dirty="0" err="1"/>
              <a:t>Lambda</a:t>
            </a:r>
            <a:r>
              <a:rPr lang="tr-TR" dirty="0"/>
              <a:t> ifadelerini uygulayabilmek için, </a:t>
            </a:r>
            <a:r>
              <a:rPr lang="tr-TR" b="1" dirty="0" err="1"/>
              <a:t>functional</a:t>
            </a:r>
            <a:r>
              <a:rPr lang="tr-TR" b="1" dirty="0"/>
              <a:t> </a:t>
            </a:r>
            <a:r>
              <a:rPr lang="tr-TR" b="1" dirty="0" err="1"/>
              <a:t>interface</a:t>
            </a:r>
            <a:r>
              <a:rPr lang="tr-TR" b="1" dirty="0"/>
              <a:t> </a:t>
            </a:r>
            <a:r>
              <a:rPr lang="tr-TR" dirty="0" err="1"/>
              <a:t>ler</a:t>
            </a:r>
            <a:r>
              <a:rPr lang="tr-TR" dirty="0"/>
              <a:t> geldi. İçerisinde, tek bir </a:t>
            </a:r>
            <a:r>
              <a:rPr lang="tr-TR" dirty="0" err="1"/>
              <a:t>abstract</a:t>
            </a:r>
            <a:r>
              <a:rPr lang="tr-TR" dirty="0"/>
              <a:t> </a:t>
            </a:r>
            <a:r>
              <a:rPr lang="tr-TR" dirty="0" err="1"/>
              <a:t>methodu</a:t>
            </a:r>
            <a:r>
              <a:rPr lang="tr-TR" dirty="0"/>
              <a:t> olan ve birden fazla </a:t>
            </a:r>
            <a:r>
              <a:rPr lang="tr-TR" dirty="0" err="1"/>
              <a:t>static</a:t>
            </a:r>
            <a:r>
              <a:rPr lang="tr-TR" dirty="0"/>
              <a:t> ve </a:t>
            </a:r>
            <a:r>
              <a:rPr lang="tr-TR" dirty="0" err="1"/>
              <a:t>default</a:t>
            </a:r>
            <a:r>
              <a:rPr lang="tr-TR" dirty="0"/>
              <a:t> </a:t>
            </a:r>
            <a:r>
              <a:rPr lang="tr-TR" dirty="0" err="1"/>
              <a:t>metodlar</a:t>
            </a:r>
            <a:r>
              <a:rPr lang="tr-TR" dirty="0"/>
              <a:t> barındırabilen </a:t>
            </a:r>
            <a:r>
              <a:rPr lang="tr-TR" dirty="0" err="1"/>
              <a:t>interface</a:t>
            </a:r>
            <a:r>
              <a:rPr lang="tr-TR" dirty="0"/>
              <a:t> </a:t>
            </a:r>
            <a:r>
              <a:rPr lang="tr-TR" dirty="0" err="1"/>
              <a:t>lere</a:t>
            </a:r>
            <a:r>
              <a:rPr lang="tr-TR" dirty="0"/>
              <a:t> </a:t>
            </a:r>
            <a:r>
              <a:rPr lang="tr-TR" dirty="0" err="1"/>
              <a:t>functional</a:t>
            </a:r>
            <a:r>
              <a:rPr lang="tr-TR" dirty="0"/>
              <a:t> </a:t>
            </a:r>
            <a:r>
              <a:rPr lang="tr-TR" dirty="0" err="1"/>
              <a:t>interface</a:t>
            </a:r>
            <a:r>
              <a:rPr lang="tr-TR" dirty="0"/>
              <a:t> denir.</a:t>
            </a:r>
          </a:p>
          <a:p>
            <a:endParaRPr lang="tr-TR" dirty="0"/>
          </a:p>
          <a:p>
            <a:r>
              <a:rPr lang="tr-TR" dirty="0"/>
              <a:t>5)	</a:t>
            </a:r>
            <a:r>
              <a:rPr lang="tr-TR" b="1" dirty="0"/>
              <a:t>Lamda </a:t>
            </a:r>
            <a:r>
              <a:rPr lang="tr-TR" b="1" dirty="0" err="1"/>
              <a:t>expression</a:t>
            </a:r>
            <a:r>
              <a:rPr lang="tr-TR" dirty="0"/>
              <a:t> </a:t>
            </a:r>
            <a:r>
              <a:rPr lang="tr-TR" dirty="0" err="1"/>
              <a:t>lar</a:t>
            </a:r>
            <a:r>
              <a:rPr lang="tr-TR" dirty="0"/>
              <a:t> geldi. </a:t>
            </a:r>
            <a:r>
              <a:rPr lang="tr-TR" dirty="0" err="1"/>
              <a:t>Lambda</a:t>
            </a:r>
            <a:r>
              <a:rPr lang="tr-TR" dirty="0"/>
              <a:t> ifadeleri, kısaca kendi başlarına tanımlanabilen herhangi bir </a:t>
            </a:r>
            <a:r>
              <a:rPr lang="tr-TR" dirty="0" err="1"/>
              <a:t>classa</a:t>
            </a:r>
            <a:r>
              <a:rPr lang="tr-TR" dirty="0"/>
              <a:t> ait olmadan iş yapabilen metotlardır.</a:t>
            </a:r>
          </a:p>
          <a:p>
            <a:pPr lvl="3"/>
            <a:r>
              <a:rPr lang="tr-TR" sz="2900" dirty="0"/>
              <a:t>(</a:t>
            </a:r>
            <a:r>
              <a:rPr lang="tr-TR" sz="2900" dirty="0" err="1"/>
              <a:t>argument-list</a:t>
            </a:r>
            <a:r>
              <a:rPr lang="tr-TR" sz="2900" dirty="0"/>
              <a:t>) -&gt; {body} şeklinde kullanılır.</a:t>
            </a:r>
          </a:p>
          <a:p>
            <a:endParaRPr lang="tr-TR" dirty="0"/>
          </a:p>
          <a:p>
            <a:endParaRPr lang="tr-TR" dirty="0"/>
          </a:p>
        </p:txBody>
      </p:sp>
    </p:spTree>
    <p:extLst>
      <p:ext uri="{BB962C8B-B14F-4D97-AF65-F5344CB8AC3E}">
        <p14:creationId xmlns:p14="http://schemas.microsoft.com/office/powerpoint/2010/main" val="38843562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19EAD-D427-D194-BCE4-4828FD74CB8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29398377-BD73-2180-2E72-01F537E1DF68}"/>
              </a:ext>
            </a:extLst>
          </p:cNvPr>
          <p:cNvSpPr>
            <a:spLocks noGrp="1"/>
          </p:cNvSpPr>
          <p:nvPr>
            <p:ph idx="1"/>
          </p:nvPr>
        </p:nvSpPr>
        <p:spPr>
          <a:xfrm>
            <a:off x="838200" y="1422400"/>
            <a:ext cx="10515600" cy="4754563"/>
          </a:xfrm>
        </p:spPr>
        <p:txBody>
          <a:bodyPr>
            <a:normAutofit fontScale="62500" lnSpcReduction="20000"/>
          </a:bodyPr>
          <a:lstStyle/>
          <a:p>
            <a:r>
              <a:rPr lang="tr-TR" dirty="0"/>
              <a:t>6)	</a:t>
            </a:r>
            <a:r>
              <a:rPr lang="tr-TR" dirty="0" err="1"/>
              <a:t>Imperative</a:t>
            </a:r>
            <a:r>
              <a:rPr lang="tr-TR" dirty="0"/>
              <a:t> </a:t>
            </a:r>
            <a:r>
              <a:rPr lang="tr-TR" dirty="0" err="1"/>
              <a:t>programming</a:t>
            </a:r>
            <a:r>
              <a:rPr lang="tr-TR" dirty="0"/>
              <a:t> den , </a:t>
            </a:r>
            <a:r>
              <a:rPr lang="tr-TR" dirty="0" err="1"/>
              <a:t>functional</a:t>
            </a:r>
            <a:r>
              <a:rPr lang="tr-TR" dirty="0"/>
              <a:t> </a:t>
            </a:r>
            <a:r>
              <a:rPr lang="tr-TR" dirty="0" err="1"/>
              <a:t>programming</a:t>
            </a:r>
            <a:r>
              <a:rPr lang="tr-TR" dirty="0"/>
              <a:t> e geçildiğini gözlemliyoruz. </a:t>
            </a:r>
            <a:r>
              <a:rPr lang="tr-TR" dirty="0" err="1"/>
              <a:t>Functional</a:t>
            </a:r>
            <a:r>
              <a:rPr lang="tr-TR" dirty="0"/>
              <a:t> </a:t>
            </a:r>
            <a:r>
              <a:rPr lang="tr-TR" dirty="0" err="1"/>
              <a:t>programming</a:t>
            </a:r>
            <a:r>
              <a:rPr lang="tr-TR" dirty="0"/>
              <a:t> örneği olarak; “bana filtrelenmiş listeyi getir”, </a:t>
            </a:r>
            <a:r>
              <a:rPr lang="tr-TR" dirty="0" err="1"/>
              <a:t>imperative</a:t>
            </a:r>
            <a:r>
              <a:rPr lang="tr-TR" dirty="0"/>
              <a:t> ise ; “filtrelenmiş yeni liste nesnesi oluştur, liste içerisinde dön, her liste elemanının içeriği filtreye uygunsa yeni liste elemanına ekle, son eklenmiş listeyi getir, …” şeklinde örnek verilebilir.</a:t>
            </a:r>
          </a:p>
          <a:p>
            <a:endParaRPr lang="tr-TR" dirty="0"/>
          </a:p>
          <a:p>
            <a:r>
              <a:rPr lang="tr-TR" dirty="0"/>
              <a:t>7)	</a:t>
            </a:r>
            <a:r>
              <a:rPr lang="tr-TR" b="1" dirty="0" err="1"/>
              <a:t>Methodlar</a:t>
            </a:r>
            <a:r>
              <a:rPr lang="tr-TR" dirty="0"/>
              <a:t> “</a:t>
            </a:r>
            <a:r>
              <a:rPr lang="tr-TR" b="1" dirty="0"/>
              <a:t>::</a:t>
            </a:r>
            <a:r>
              <a:rPr lang="tr-TR" dirty="0"/>
              <a:t>” söz dizimi ile referans verilebilmektedir. </a:t>
            </a:r>
            <a:r>
              <a:rPr lang="tr-TR" dirty="0" err="1"/>
              <a:t>Static</a:t>
            </a:r>
            <a:r>
              <a:rPr lang="tr-TR" dirty="0"/>
              <a:t> </a:t>
            </a:r>
            <a:r>
              <a:rPr lang="tr-TR" dirty="0" err="1"/>
              <a:t>methodlar</a:t>
            </a:r>
            <a:r>
              <a:rPr lang="tr-TR" dirty="0"/>
              <a:t> </a:t>
            </a:r>
            <a:r>
              <a:rPr lang="tr-TR" dirty="0" err="1"/>
              <a:t>class</a:t>
            </a:r>
            <a:r>
              <a:rPr lang="tr-TR" dirty="0"/>
              <a:t> name ile, </a:t>
            </a:r>
            <a:r>
              <a:rPr lang="tr-TR" dirty="0" err="1"/>
              <a:t>static</a:t>
            </a:r>
            <a:r>
              <a:rPr lang="tr-TR" dirty="0"/>
              <a:t> olmayan </a:t>
            </a:r>
            <a:r>
              <a:rPr lang="tr-TR" dirty="0" err="1"/>
              <a:t>methodlar</a:t>
            </a:r>
            <a:r>
              <a:rPr lang="tr-TR" dirty="0"/>
              <a:t> ise </a:t>
            </a:r>
            <a:r>
              <a:rPr lang="tr-TR" dirty="0" err="1"/>
              <a:t>instance</a:t>
            </a:r>
            <a:r>
              <a:rPr lang="tr-TR" dirty="0"/>
              <a:t> objeleri ile referans verilebilmektedir.</a:t>
            </a:r>
          </a:p>
          <a:p>
            <a:r>
              <a:rPr lang="tr-TR" dirty="0"/>
              <a:t>Örnek;</a:t>
            </a:r>
          </a:p>
          <a:p>
            <a:r>
              <a:rPr lang="tr-TR" dirty="0" err="1"/>
              <a:t>testList.forEach</a:t>
            </a:r>
            <a:r>
              <a:rPr lang="tr-TR" dirty="0"/>
              <a:t>(</a:t>
            </a:r>
            <a:r>
              <a:rPr lang="tr-TR" dirty="0" err="1"/>
              <a:t>TestClass</a:t>
            </a:r>
            <a:r>
              <a:rPr lang="tr-TR" dirty="0"/>
              <a:t>::</a:t>
            </a:r>
            <a:r>
              <a:rPr lang="tr-TR" dirty="0" err="1"/>
              <a:t>staticMetod</a:t>
            </a:r>
            <a:r>
              <a:rPr lang="tr-TR" dirty="0"/>
              <a:t>);</a:t>
            </a:r>
          </a:p>
          <a:p>
            <a:r>
              <a:rPr lang="tr-TR" dirty="0" err="1"/>
              <a:t>TestClass</a:t>
            </a:r>
            <a:r>
              <a:rPr lang="tr-TR" dirty="0"/>
              <a:t> </a:t>
            </a:r>
            <a:r>
              <a:rPr lang="tr-TR" dirty="0" err="1"/>
              <a:t>testClass</a:t>
            </a:r>
            <a:r>
              <a:rPr lang="tr-TR" dirty="0"/>
              <a:t>=</a:t>
            </a:r>
            <a:r>
              <a:rPr lang="tr-TR" dirty="0" err="1"/>
              <a:t>new</a:t>
            </a:r>
            <a:r>
              <a:rPr lang="tr-TR" dirty="0"/>
              <a:t> </a:t>
            </a:r>
            <a:r>
              <a:rPr lang="tr-TR" dirty="0" err="1"/>
              <a:t>TestClass</a:t>
            </a:r>
            <a:r>
              <a:rPr lang="tr-TR" dirty="0"/>
              <a:t>();</a:t>
            </a:r>
          </a:p>
          <a:p>
            <a:r>
              <a:rPr lang="tr-TR" dirty="0" err="1"/>
              <a:t>testList.forEach</a:t>
            </a:r>
            <a:r>
              <a:rPr lang="tr-TR" dirty="0"/>
              <a:t>(</a:t>
            </a:r>
            <a:r>
              <a:rPr lang="tr-TR" dirty="0" err="1"/>
              <a:t>testClass</a:t>
            </a:r>
            <a:r>
              <a:rPr lang="tr-TR" dirty="0"/>
              <a:t>::</a:t>
            </a:r>
            <a:r>
              <a:rPr lang="tr-TR" dirty="0" err="1"/>
              <a:t>nonStaticMetod</a:t>
            </a:r>
            <a:r>
              <a:rPr lang="tr-TR" dirty="0"/>
              <a:t>);</a:t>
            </a:r>
          </a:p>
          <a:p>
            <a:endParaRPr lang="tr-TR" dirty="0"/>
          </a:p>
          <a:p>
            <a:r>
              <a:rPr lang="tr-TR" dirty="0"/>
              <a:t>8)	</a:t>
            </a:r>
            <a:r>
              <a:rPr lang="tr-TR" dirty="0" err="1"/>
              <a:t>Javascript</a:t>
            </a:r>
            <a:r>
              <a:rPr lang="tr-TR" dirty="0"/>
              <a:t> kodlarının çok hızlı çalışmasını sağlayan, </a:t>
            </a:r>
            <a:r>
              <a:rPr lang="tr-TR" b="1" dirty="0" err="1"/>
              <a:t>Nashorn</a:t>
            </a:r>
            <a:r>
              <a:rPr lang="tr-TR" b="1" dirty="0"/>
              <a:t> </a:t>
            </a:r>
            <a:r>
              <a:rPr lang="tr-TR" b="1" dirty="0" err="1"/>
              <a:t>javascript</a:t>
            </a:r>
            <a:r>
              <a:rPr lang="tr-TR" b="1" dirty="0"/>
              <a:t> engine </a:t>
            </a:r>
            <a:r>
              <a:rPr lang="tr-TR" dirty="0"/>
              <a:t>geldi.</a:t>
            </a:r>
          </a:p>
          <a:p>
            <a:r>
              <a:rPr lang="tr-TR" dirty="0"/>
              <a:t>9)	</a:t>
            </a:r>
            <a:r>
              <a:rPr lang="tr-TR" dirty="0" err="1"/>
              <a:t>AtomicLong</a:t>
            </a:r>
            <a:r>
              <a:rPr lang="tr-TR" dirty="0"/>
              <a:t> dan daha yüksek başarımlı sayaç işlemlerinin yapıldığı </a:t>
            </a:r>
            <a:r>
              <a:rPr lang="tr-TR" dirty="0" err="1"/>
              <a:t>LongAdder</a:t>
            </a:r>
            <a:r>
              <a:rPr lang="tr-TR" dirty="0"/>
              <a:t> objesi geldi. </a:t>
            </a:r>
            <a:r>
              <a:rPr lang="tr-TR" dirty="0" err="1"/>
              <a:t>AtomicLong</a:t>
            </a:r>
            <a:r>
              <a:rPr lang="tr-TR" dirty="0"/>
              <a:t> a </a:t>
            </a:r>
            <a:r>
              <a:rPr lang="tr-TR" dirty="0" err="1"/>
              <a:t>gore</a:t>
            </a:r>
            <a:r>
              <a:rPr lang="tr-TR" dirty="0"/>
              <a:t> daha fazla bellek kullanmaktadır.</a:t>
            </a:r>
          </a:p>
          <a:p>
            <a:r>
              <a:rPr lang="tr-TR" dirty="0"/>
              <a:t>10)	Nesnelerin </a:t>
            </a:r>
            <a:r>
              <a:rPr lang="tr-TR" b="1" dirty="0" err="1"/>
              <a:t>NullCheck</a:t>
            </a:r>
            <a:r>
              <a:rPr lang="tr-TR" dirty="0"/>
              <a:t> işlemleri için “</a:t>
            </a:r>
            <a:r>
              <a:rPr lang="tr-TR" b="1" dirty="0" err="1"/>
              <a:t>Optional</a:t>
            </a:r>
            <a:r>
              <a:rPr lang="tr-TR" dirty="0"/>
              <a:t>” isimli özel bir </a:t>
            </a:r>
            <a:r>
              <a:rPr lang="tr-TR" b="1" dirty="0" err="1"/>
              <a:t>utilityclass</a:t>
            </a:r>
            <a:r>
              <a:rPr lang="tr-TR" dirty="0"/>
              <a:t> geldi.</a:t>
            </a:r>
          </a:p>
          <a:p>
            <a:endParaRPr lang="tr-TR" dirty="0"/>
          </a:p>
        </p:txBody>
      </p:sp>
    </p:spTree>
    <p:extLst>
      <p:ext uri="{BB962C8B-B14F-4D97-AF65-F5344CB8AC3E}">
        <p14:creationId xmlns:p14="http://schemas.microsoft.com/office/powerpoint/2010/main" val="19251105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BE60FB-DE0A-193C-9823-FF84E56A7B47}"/>
              </a:ext>
            </a:extLst>
          </p:cNvPr>
          <p:cNvSpPr>
            <a:spLocks noGrp="1"/>
          </p:cNvSpPr>
          <p:nvPr>
            <p:ph type="title"/>
          </p:nvPr>
        </p:nvSpPr>
        <p:spPr/>
        <p:txBody>
          <a:bodyPr/>
          <a:lstStyle/>
          <a:p>
            <a:r>
              <a:rPr lang="tr-TR" dirty="0" err="1"/>
              <a:t>Primitive</a:t>
            </a:r>
            <a:r>
              <a:rPr lang="tr-TR" dirty="0"/>
              <a:t> </a:t>
            </a:r>
            <a:r>
              <a:rPr lang="tr-TR" dirty="0" err="1"/>
              <a:t>types</a:t>
            </a:r>
            <a:r>
              <a:rPr lang="tr-TR" dirty="0"/>
              <a:t> ile </a:t>
            </a:r>
            <a:r>
              <a:rPr lang="tr-TR" dirty="0" err="1"/>
              <a:t>Wrapper</a:t>
            </a:r>
            <a:r>
              <a:rPr lang="tr-TR" dirty="0"/>
              <a:t> </a:t>
            </a:r>
            <a:r>
              <a:rPr lang="tr-TR" dirty="0" err="1"/>
              <a:t>class</a:t>
            </a:r>
            <a:r>
              <a:rPr lang="tr-TR" dirty="0"/>
              <a:t> arasındaki farklar ?</a:t>
            </a:r>
          </a:p>
        </p:txBody>
      </p:sp>
      <p:sp>
        <p:nvSpPr>
          <p:cNvPr id="3" name="İçerik Yer Tutucusu 2">
            <a:extLst>
              <a:ext uri="{FF2B5EF4-FFF2-40B4-BE49-F238E27FC236}">
                <a16:creationId xmlns:a16="http://schemas.microsoft.com/office/drawing/2014/main" id="{C8EBC695-CF98-C525-B52E-012114987B06}"/>
              </a:ext>
            </a:extLst>
          </p:cNvPr>
          <p:cNvSpPr>
            <a:spLocks noGrp="1"/>
          </p:cNvSpPr>
          <p:nvPr>
            <p:ph idx="1"/>
          </p:nvPr>
        </p:nvSpPr>
        <p:spPr/>
        <p:txBody>
          <a:bodyPr/>
          <a:lstStyle/>
          <a:p>
            <a:r>
              <a:rPr lang="tr-TR" sz="2400" dirty="0" err="1"/>
              <a:t>Wrapper</a:t>
            </a:r>
            <a:r>
              <a:rPr lang="tr-TR" sz="2400" dirty="0"/>
              <a:t> sınıfı, </a:t>
            </a:r>
            <a:r>
              <a:rPr lang="tr-TR" sz="2400" dirty="0" err="1"/>
              <a:t>primitive</a:t>
            </a:r>
            <a:r>
              <a:rPr lang="tr-TR" sz="2400" dirty="0"/>
              <a:t> veri tiplerini </a:t>
            </a:r>
            <a:r>
              <a:rPr lang="tr-TR" sz="2400" dirty="0" err="1"/>
              <a:t>object</a:t>
            </a:r>
            <a:r>
              <a:rPr lang="tr-TR" sz="2400" dirty="0"/>
              <a:t> olarak </a:t>
            </a:r>
            <a:r>
              <a:rPr lang="tr-TR" sz="2400" dirty="0" err="1"/>
              <a:t>kullanımasını</a:t>
            </a:r>
            <a:r>
              <a:rPr lang="tr-TR" sz="2400" dirty="0"/>
              <a:t> sağlar; </a:t>
            </a:r>
            <a:r>
              <a:rPr lang="tr-TR" sz="2400" dirty="0" err="1"/>
              <a:t>primitive</a:t>
            </a:r>
            <a:r>
              <a:rPr lang="tr-TR" sz="2400" dirty="0"/>
              <a:t> bir tür ise Java programlama dili tarafından sağlanan önceden tanımlanmış bir veri türüdür.</a:t>
            </a:r>
          </a:p>
          <a:p>
            <a:r>
              <a:rPr lang="tr-TR" sz="2400" dirty="0" err="1"/>
              <a:t>Primitive</a:t>
            </a:r>
            <a:r>
              <a:rPr lang="tr-TR" sz="2400" dirty="0"/>
              <a:t> türlerin kullanılamadığı </a:t>
            </a:r>
            <a:r>
              <a:rPr lang="tr-TR" sz="2400" dirty="0" err="1"/>
              <a:t>ArrayList</a:t>
            </a:r>
            <a:r>
              <a:rPr lang="tr-TR" sz="2400" dirty="0"/>
              <a:t> gibi Collection nesneleriyle çalışırken </a:t>
            </a:r>
            <a:r>
              <a:rPr lang="tr-TR" sz="2400" dirty="0" err="1"/>
              <a:t>wrapper</a:t>
            </a:r>
            <a:r>
              <a:rPr lang="tr-TR" sz="2400" dirty="0"/>
              <a:t> sınıfları kullanmamız gerekir.</a:t>
            </a:r>
          </a:p>
          <a:p>
            <a:endParaRPr lang="tr-TR" dirty="0"/>
          </a:p>
          <a:p>
            <a:endParaRPr lang="tr-TR" dirty="0"/>
          </a:p>
        </p:txBody>
      </p:sp>
      <p:graphicFrame>
        <p:nvGraphicFramePr>
          <p:cNvPr id="4" name="Tablo 4">
            <a:extLst>
              <a:ext uri="{FF2B5EF4-FFF2-40B4-BE49-F238E27FC236}">
                <a16:creationId xmlns:a16="http://schemas.microsoft.com/office/drawing/2014/main" id="{01158F30-4516-630A-E33E-AE18DC75B965}"/>
              </a:ext>
            </a:extLst>
          </p:cNvPr>
          <p:cNvGraphicFramePr>
            <a:graphicFrameLocks noGrp="1"/>
          </p:cNvGraphicFramePr>
          <p:nvPr>
            <p:extLst>
              <p:ext uri="{D42A27DB-BD31-4B8C-83A1-F6EECF244321}">
                <p14:modId xmlns:p14="http://schemas.microsoft.com/office/powerpoint/2010/main" val="2685527168"/>
              </p:ext>
            </p:extLst>
          </p:nvPr>
        </p:nvGraphicFramePr>
        <p:xfrm>
          <a:off x="2032000" y="4144174"/>
          <a:ext cx="8128000" cy="189283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1185384317"/>
                    </a:ext>
                  </a:extLst>
                </a:gridCol>
                <a:gridCol w="4064000">
                  <a:extLst>
                    <a:ext uri="{9D8B030D-6E8A-4147-A177-3AD203B41FA5}">
                      <a16:colId xmlns:a16="http://schemas.microsoft.com/office/drawing/2014/main" val="4068753858"/>
                    </a:ext>
                  </a:extLst>
                </a:gridCol>
              </a:tblGrid>
              <a:tr h="378566">
                <a:tc>
                  <a:txBody>
                    <a:bodyPr/>
                    <a:lstStyle/>
                    <a:p>
                      <a:pPr algn="ctr"/>
                      <a:r>
                        <a:rPr lang="tr-TR" dirty="0" err="1"/>
                        <a:t>Primitive</a:t>
                      </a:r>
                      <a:r>
                        <a:rPr lang="tr-TR" dirty="0"/>
                        <a:t> Tipler</a:t>
                      </a:r>
                    </a:p>
                  </a:txBody>
                  <a:tcPr/>
                </a:tc>
                <a:tc>
                  <a:txBody>
                    <a:bodyPr/>
                    <a:lstStyle/>
                    <a:p>
                      <a:pPr algn="ctr"/>
                      <a:r>
                        <a:rPr lang="tr-TR" dirty="0" err="1"/>
                        <a:t>Wrapper</a:t>
                      </a:r>
                      <a:r>
                        <a:rPr lang="tr-TR" dirty="0"/>
                        <a:t> Class</a:t>
                      </a:r>
                    </a:p>
                  </a:txBody>
                  <a:tcPr/>
                </a:tc>
                <a:extLst>
                  <a:ext uri="{0D108BD9-81ED-4DB2-BD59-A6C34878D82A}">
                    <a16:rowId xmlns:a16="http://schemas.microsoft.com/office/drawing/2014/main" val="1883914722"/>
                  </a:ext>
                </a:extLst>
              </a:tr>
              <a:tr h="378566">
                <a:tc>
                  <a:txBody>
                    <a:bodyPr/>
                    <a:lstStyle/>
                    <a:p>
                      <a:r>
                        <a:rPr lang="tr-TR" dirty="0"/>
                        <a:t>Bellekte daha az yer kaplar</a:t>
                      </a:r>
                    </a:p>
                  </a:txBody>
                  <a:tcPr/>
                </a:tc>
                <a:tc>
                  <a:txBody>
                    <a:bodyPr/>
                    <a:lstStyle/>
                    <a:p>
                      <a:r>
                        <a:rPr lang="tr-TR" dirty="0"/>
                        <a:t>Bellekte çok yer kaplar</a:t>
                      </a:r>
                    </a:p>
                  </a:txBody>
                  <a:tcPr/>
                </a:tc>
                <a:extLst>
                  <a:ext uri="{0D108BD9-81ED-4DB2-BD59-A6C34878D82A}">
                    <a16:rowId xmlns:a16="http://schemas.microsoft.com/office/drawing/2014/main" val="2974228685"/>
                  </a:ext>
                </a:extLst>
              </a:tr>
              <a:tr h="378566">
                <a:tc>
                  <a:txBody>
                    <a:bodyPr/>
                    <a:lstStyle/>
                    <a:p>
                      <a:r>
                        <a:rPr lang="tr-TR" dirty="0" err="1"/>
                        <a:t>Null</a:t>
                      </a:r>
                      <a:r>
                        <a:rPr lang="tr-TR" dirty="0"/>
                        <a:t> değerine izin verilmez</a:t>
                      </a:r>
                    </a:p>
                  </a:txBody>
                  <a:tcPr/>
                </a:tc>
                <a:tc>
                  <a:txBody>
                    <a:bodyPr/>
                    <a:lstStyle/>
                    <a:p>
                      <a:r>
                        <a:rPr lang="tr-TR" dirty="0" err="1"/>
                        <a:t>Null</a:t>
                      </a:r>
                      <a:r>
                        <a:rPr lang="tr-TR" dirty="0"/>
                        <a:t> değerine izin </a:t>
                      </a:r>
                      <a:r>
                        <a:rPr lang="tr-TR" dirty="0" err="1"/>
                        <a:t>verlir</a:t>
                      </a:r>
                      <a:endParaRPr lang="tr-TR" dirty="0"/>
                    </a:p>
                  </a:txBody>
                  <a:tcPr/>
                </a:tc>
                <a:extLst>
                  <a:ext uri="{0D108BD9-81ED-4DB2-BD59-A6C34878D82A}">
                    <a16:rowId xmlns:a16="http://schemas.microsoft.com/office/drawing/2014/main" val="1035681148"/>
                  </a:ext>
                </a:extLst>
              </a:tr>
              <a:tr h="378566">
                <a:tc>
                  <a:txBody>
                    <a:bodyPr/>
                    <a:lstStyle/>
                    <a:p>
                      <a:r>
                        <a:rPr lang="tr-TR" dirty="0" err="1"/>
                        <a:t>New’lenmesine</a:t>
                      </a:r>
                      <a:r>
                        <a:rPr lang="tr-TR" dirty="0"/>
                        <a:t> gerek yoktur</a:t>
                      </a:r>
                    </a:p>
                  </a:txBody>
                  <a:tcPr/>
                </a:tc>
                <a:tc>
                  <a:txBody>
                    <a:bodyPr/>
                    <a:lstStyle/>
                    <a:p>
                      <a:r>
                        <a:rPr lang="tr-TR" dirty="0"/>
                        <a:t>Kullanırken </a:t>
                      </a:r>
                      <a:r>
                        <a:rPr lang="tr-TR" dirty="0" err="1"/>
                        <a:t>new’lenmesi</a:t>
                      </a:r>
                      <a:r>
                        <a:rPr lang="tr-TR" dirty="0"/>
                        <a:t> zorunludur.</a:t>
                      </a:r>
                    </a:p>
                  </a:txBody>
                  <a:tcPr/>
                </a:tc>
                <a:extLst>
                  <a:ext uri="{0D108BD9-81ED-4DB2-BD59-A6C34878D82A}">
                    <a16:rowId xmlns:a16="http://schemas.microsoft.com/office/drawing/2014/main" val="2883947286"/>
                  </a:ext>
                </a:extLst>
              </a:tr>
              <a:tr h="378566">
                <a:tc>
                  <a:txBody>
                    <a:bodyPr/>
                    <a:lstStyle/>
                    <a:p>
                      <a:r>
                        <a:rPr lang="tr-TR" dirty="0"/>
                        <a:t>Koleksiyonlarda kullanılamaz</a:t>
                      </a:r>
                    </a:p>
                  </a:txBody>
                  <a:tcPr/>
                </a:tc>
                <a:tc>
                  <a:txBody>
                    <a:bodyPr/>
                    <a:lstStyle/>
                    <a:p>
                      <a:r>
                        <a:rPr lang="tr-TR" dirty="0" err="1"/>
                        <a:t>ArrayList</a:t>
                      </a:r>
                      <a:r>
                        <a:rPr lang="tr-TR" dirty="0"/>
                        <a:t> gibi koleksiyonlarda kullanılabilir</a:t>
                      </a:r>
                    </a:p>
                  </a:txBody>
                  <a:tcPr/>
                </a:tc>
                <a:extLst>
                  <a:ext uri="{0D108BD9-81ED-4DB2-BD59-A6C34878D82A}">
                    <a16:rowId xmlns:a16="http://schemas.microsoft.com/office/drawing/2014/main" val="4148548496"/>
                  </a:ext>
                </a:extLst>
              </a:tr>
            </a:tbl>
          </a:graphicData>
        </a:graphic>
      </p:graphicFrame>
    </p:spTree>
    <p:extLst>
      <p:ext uri="{BB962C8B-B14F-4D97-AF65-F5344CB8AC3E}">
        <p14:creationId xmlns:p14="http://schemas.microsoft.com/office/powerpoint/2010/main" val="29502970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0F8FEF-A1A5-0F96-7E1A-6FBD3C12E9C5}"/>
              </a:ext>
            </a:extLst>
          </p:cNvPr>
          <p:cNvSpPr>
            <a:spLocks noGrp="1"/>
          </p:cNvSpPr>
          <p:nvPr>
            <p:ph type="title"/>
          </p:nvPr>
        </p:nvSpPr>
        <p:spPr>
          <a:xfrm>
            <a:off x="838200" y="365125"/>
            <a:ext cx="10515600" cy="933097"/>
          </a:xfrm>
        </p:spPr>
        <p:txBody>
          <a:bodyPr>
            <a:normAutofit fontScale="90000"/>
          </a:bodyPr>
          <a:lstStyle/>
          <a:p>
            <a:r>
              <a:rPr lang="en-US" dirty="0"/>
              <a:t>Stack memory heap memory </a:t>
            </a:r>
            <a:r>
              <a:rPr lang="en-US" dirty="0" err="1"/>
              <a:t>nedir</a:t>
            </a:r>
            <a:r>
              <a:rPr lang="en-US" dirty="0"/>
              <a:t> ? </a:t>
            </a:r>
            <a:r>
              <a:rPr lang="tr-TR" dirty="0"/>
              <a:t>A</a:t>
            </a:r>
            <a:r>
              <a:rPr lang="en-US" dirty="0" err="1"/>
              <a:t>ralarındaki</a:t>
            </a:r>
            <a:r>
              <a:rPr lang="en-US" dirty="0"/>
              <a:t> </a:t>
            </a:r>
            <a:r>
              <a:rPr lang="en-US" dirty="0" err="1"/>
              <a:t>farklar</a:t>
            </a:r>
            <a:endParaRPr lang="tr-TR" dirty="0"/>
          </a:p>
        </p:txBody>
      </p:sp>
      <p:sp>
        <p:nvSpPr>
          <p:cNvPr id="3" name="İçerik Yer Tutucusu 2">
            <a:extLst>
              <a:ext uri="{FF2B5EF4-FFF2-40B4-BE49-F238E27FC236}">
                <a16:creationId xmlns:a16="http://schemas.microsoft.com/office/drawing/2014/main" id="{C958E6F4-EEA9-4655-0E03-B65C38431838}"/>
              </a:ext>
            </a:extLst>
          </p:cNvPr>
          <p:cNvSpPr>
            <a:spLocks noGrp="1"/>
          </p:cNvSpPr>
          <p:nvPr>
            <p:ph idx="1"/>
          </p:nvPr>
        </p:nvSpPr>
        <p:spPr>
          <a:xfrm>
            <a:off x="838200" y="1298222"/>
            <a:ext cx="10515600" cy="4878741"/>
          </a:xfrm>
        </p:spPr>
        <p:txBody>
          <a:bodyPr/>
          <a:lstStyle/>
          <a:p>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RAM’de</a:t>
            </a:r>
            <a:r>
              <a:rPr lang="tr-TR" sz="1800" dirty="0">
                <a:effectLst/>
                <a:latin typeface="Calibri" panose="020F0502020204030204" pitchFamily="34" charset="0"/>
                <a:ea typeface="Calibri" panose="020F0502020204030204" pitchFamily="34" charset="0"/>
                <a:cs typeface="Times New Roman" panose="02020603050405020304" pitchFamily="18" charset="0"/>
              </a:rPr>
              <a:t>) bulunan mantıksal yapılardır.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Değer tip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value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a:effectLst/>
                <a:latin typeface="Calibri" panose="020F0502020204030204" pitchFamily="34" charset="0"/>
                <a:ea typeface="Calibri" panose="020F0502020204030204" pitchFamily="34" charset="0"/>
                <a:cs typeface="Times New Roman" panose="02020603050405020304" pitchFamily="18" charset="0"/>
              </a:rPr>
              <a:t> dediğimiz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short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long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decimal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double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float</a:t>
            </a:r>
            <a:r>
              <a:rPr lang="tr-TR" sz="1800" dirty="0">
                <a:effectLst/>
                <a:latin typeface="Calibri" panose="020F0502020204030204" pitchFamily="34" charset="0"/>
                <a:ea typeface="Calibri" panose="020F0502020204030204" pitchFamily="34" charset="0"/>
                <a:cs typeface="Times New Roman" panose="02020603050405020304" pitchFamily="18" charset="0"/>
              </a:rPr>
              <a:t> gibi tipler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tutulur.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veriler üst üste (LIFO–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Last</a:t>
            </a:r>
            <a:r>
              <a:rPr lang="tr-TR" sz="1800" dirty="0">
                <a:effectLst/>
                <a:latin typeface="Calibri" panose="020F0502020204030204" pitchFamily="34" charset="0"/>
                <a:ea typeface="Calibri" panose="020F0502020204030204" pitchFamily="34" charset="0"/>
                <a:cs typeface="Times New Roman" panose="02020603050405020304" pitchFamily="18" charset="0"/>
              </a:rPr>
              <a:t> in First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out</a:t>
            </a:r>
            <a:r>
              <a:rPr lang="tr-TR" sz="1800" dirty="0">
                <a:effectLst/>
                <a:latin typeface="Calibri" panose="020F0502020204030204" pitchFamily="34" charset="0"/>
                <a:ea typeface="Calibri" panose="020F0502020204030204" pitchFamily="34" charset="0"/>
                <a:cs typeface="Times New Roman" panose="02020603050405020304" pitchFamily="18" charset="0"/>
              </a:rPr>
              <a:t>) mantığında dizilir ve sırası gelmeden aradaki bir değer ile işlem yapılamaz.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Class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(Sınıf tipi)</a:t>
            </a:r>
            <a:r>
              <a:rPr lang="tr-TR" sz="1800" dirty="0">
                <a:effectLst/>
                <a:latin typeface="Calibri" panose="020F0502020204030204" pitchFamily="34" charset="0"/>
                <a:ea typeface="Calibri" panose="020F0502020204030204" pitchFamily="34" charset="0"/>
                <a:cs typeface="Times New Roman" panose="02020603050405020304" pitchFamily="18" charset="0"/>
              </a:rPr>
              <a:t> değişkenler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referans tiplerdir</a:t>
            </a:r>
            <a:r>
              <a:rPr lang="tr-TR" sz="1800" dirty="0">
                <a:effectLst/>
                <a:latin typeface="Calibri" panose="020F0502020204030204" pitchFamily="34" charset="0"/>
                <a:ea typeface="Calibri" panose="020F0502020204030204" pitchFamily="34" charset="0"/>
                <a:cs typeface="Times New Roman" panose="02020603050405020304" pitchFamily="18" charset="0"/>
              </a:rPr>
              <a:t> referans ettikleri </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model (referans) </a:t>
            </a:r>
            <a:r>
              <a:rPr lang="tr-TR"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değerleri ise </a:t>
            </a:r>
            <a:r>
              <a:rPr lang="tr-TR"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saklanır.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arasında ki en önemli farklardan birisi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veriler karışık </a:t>
            </a:r>
            <a:r>
              <a:rPr lang="tr-TR" sz="1800" dirty="0">
                <a:effectLst/>
                <a:latin typeface="Calibri" panose="020F0502020204030204" pitchFamily="34" charset="0"/>
                <a:ea typeface="Calibri" panose="020F0502020204030204" pitchFamily="34" charset="0"/>
                <a:cs typeface="Times New Roman" panose="02020603050405020304" pitchFamily="18" charset="0"/>
              </a:rPr>
              <a:t>bir şekilde saklanırken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artan ya da azalan adres mantığında </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big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little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endian</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çalışır. Buna bağlı olarak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erişmeye göre daha maliyetli bir işlemdir.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hemen silinirken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Garbage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Collector</a:t>
            </a:r>
            <a:r>
              <a:rPr lang="tr-TR" sz="1800" dirty="0">
                <a:effectLst/>
                <a:latin typeface="Calibri" panose="020F0502020204030204" pitchFamily="34" charset="0"/>
                <a:ea typeface="Calibri" panose="020F0502020204030204" pitchFamily="34" charset="0"/>
                <a:cs typeface="Times New Roman" panose="02020603050405020304" pitchFamily="18" charset="0"/>
              </a:rPr>
              <a:t> algoritmasına bağlıdır.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bellekten statik olarak yer tahsisi için kullanılırken,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dinamik olarak yer tahsisi etmeyi sağlar. Her ikisi de Ram bölgesinde bulunur.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veriler direk bellek içine yerleştirilir dolayısıyla erişimi çok hızlıdır.</a:t>
            </a:r>
          </a:p>
          <a:p>
            <a:pPr marL="800100" lvl="1"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Kullanacağınız yerin boyutunu tam olarak biliyorsanız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ihtiyacınız olan boyutu tam olarak bilmiyorsanız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kullanımı daha mantıklı bir tercih olacaktır.</a:t>
            </a:r>
          </a:p>
          <a:p>
            <a:endParaRPr lang="tr-TR" dirty="0"/>
          </a:p>
        </p:txBody>
      </p:sp>
    </p:spTree>
    <p:extLst>
      <p:ext uri="{BB962C8B-B14F-4D97-AF65-F5344CB8AC3E}">
        <p14:creationId xmlns:p14="http://schemas.microsoft.com/office/powerpoint/2010/main" val="13774460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DB220-1A18-6E29-7994-952BC79BECE1}"/>
              </a:ext>
            </a:extLst>
          </p:cNvPr>
          <p:cNvSpPr>
            <a:spLocks noGrp="1"/>
          </p:cNvSpPr>
          <p:nvPr>
            <p:ph type="title"/>
          </p:nvPr>
        </p:nvSpPr>
        <p:spPr/>
        <p:txBody>
          <a:bodyPr/>
          <a:lstStyle/>
          <a:p>
            <a:r>
              <a:rPr lang="tr-TR" dirty="0"/>
              <a:t>ASCII CODE</a:t>
            </a:r>
          </a:p>
        </p:txBody>
      </p:sp>
      <p:sp>
        <p:nvSpPr>
          <p:cNvPr id="3" name="İçerik Yer Tutucusu 2">
            <a:extLst>
              <a:ext uri="{FF2B5EF4-FFF2-40B4-BE49-F238E27FC236}">
                <a16:creationId xmlns:a16="http://schemas.microsoft.com/office/drawing/2014/main" id="{591C2396-E9EB-6CCA-AE50-1B7F89631617}"/>
              </a:ext>
            </a:extLst>
          </p:cNvPr>
          <p:cNvSpPr>
            <a:spLocks noGrp="1"/>
          </p:cNvSpPr>
          <p:nvPr>
            <p:ph idx="1"/>
          </p:nvPr>
        </p:nvSpPr>
        <p:spPr/>
        <p:txBody>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endParaRPr lang="tr-TR" dirty="0"/>
          </a:p>
        </p:txBody>
      </p:sp>
    </p:spTree>
    <p:extLst>
      <p:ext uri="{BB962C8B-B14F-4D97-AF65-F5344CB8AC3E}">
        <p14:creationId xmlns:p14="http://schemas.microsoft.com/office/powerpoint/2010/main" val="6047240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02CD95-BB0C-6725-72DD-DE4BF2B6F5A4}"/>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4CD9B2C0-7277-48E2-BACE-1CABBF8C1D95}"/>
              </a:ext>
            </a:extLst>
          </p:cNvPr>
          <p:cNvSpPr>
            <a:spLocks noGrp="1"/>
          </p:cNvSpPr>
          <p:nvPr>
            <p:ph idx="1"/>
          </p:nvPr>
        </p:nvSpPr>
        <p:spPr/>
        <p:txBody>
          <a:bodyPr>
            <a:normAutofit fontScale="70000" lnSpcReduction="20000"/>
          </a:bodyPr>
          <a:lstStyle/>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2535311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96615A-82B6-8870-16BC-4380FA76138E}"/>
              </a:ext>
            </a:extLst>
          </p:cNvPr>
          <p:cNvSpPr>
            <a:spLocks noGrp="1"/>
          </p:cNvSpPr>
          <p:nvPr>
            <p:ph type="title"/>
          </p:nvPr>
        </p:nvSpPr>
        <p:spPr/>
        <p:txBody>
          <a:bodyPr/>
          <a:lstStyle/>
          <a:p>
            <a:r>
              <a:rPr lang="tr-TR" dirty="0" err="1"/>
              <a:t>valueOf</a:t>
            </a:r>
            <a:r>
              <a:rPr lang="tr-TR" dirty="0"/>
              <a:t>() ile </a:t>
            </a:r>
            <a:r>
              <a:rPr lang="tr-TR" dirty="0" err="1"/>
              <a:t>toString</a:t>
            </a:r>
            <a:r>
              <a:rPr lang="tr-TR" dirty="0"/>
              <a:t>(), </a:t>
            </a:r>
            <a:r>
              <a:rPr lang="tr-TR" dirty="0" err="1"/>
              <a:t>parseInt</a:t>
            </a:r>
            <a:r>
              <a:rPr lang="tr-TR" dirty="0"/>
              <a:t>() aralarındaki farklar nelerdir?</a:t>
            </a:r>
          </a:p>
        </p:txBody>
      </p:sp>
      <p:sp>
        <p:nvSpPr>
          <p:cNvPr id="3" name="İçerik Yer Tutucusu 2">
            <a:extLst>
              <a:ext uri="{FF2B5EF4-FFF2-40B4-BE49-F238E27FC236}">
                <a16:creationId xmlns:a16="http://schemas.microsoft.com/office/drawing/2014/main" id="{35A45BAB-91F0-D4BC-0DA5-6E21CBD06C39}"/>
              </a:ext>
            </a:extLst>
          </p:cNvPr>
          <p:cNvSpPr>
            <a:spLocks noGrp="1"/>
          </p:cNvSpPr>
          <p:nvPr>
            <p:ph idx="1"/>
          </p:nvPr>
        </p:nvSpPr>
        <p:spPr/>
        <p:txBody>
          <a:bodyPr/>
          <a:lstStyle/>
          <a:p>
            <a:r>
              <a:rPr lang="tr-TR" dirty="0" err="1"/>
              <a:t>valueOf</a:t>
            </a:r>
            <a:r>
              <a:rPr lang="tr-TR" dirty="0"/>
              <a:t>() ve </a:t>
            </a:r>
            <a:r>
              <a:rPr lang="tr-TR" dirty="0" err="1"/>
              <a:t>toString</a:t>
            </a:r>
            <a:r>
              <a:rPr lang="tr-TR" dirty="0"/>
              <a:t>() ile </a:t>
            </a:r>
            <a:r>
              <a:rPr lang="tr-TR" dirty="0" err="1"/>
              <a:t>casting</a:t>
            </a:r>
            <a:r>
              <a:rPr lang="tr-TR" dirty="0"/>
              <a:t> işlemi yapılırken döndürülen değer </a:t>
            </a:r>
            <a:r>
              <a:rPr lang="tr-TR" dirty="0" err="1"/>
              <a:t>wrapper</a:t>
            </a:r>
            <a:r>
              <a:rPr lang="tr-TR" dirty="0"/>
              <a:t> yapısı obje olarak  döndürülür. </a:t>
            </a:r>
          </a:p>
          <a:p>
            <a:r>
              <a:rPr lang="tr-TR" dirty="0" err="1"/>
              <a:t>parseInt</a:t>
            </a:r>
            <a:r>
              <a:rPr lang="tr-TR" dirty="0"/>
              <a:t>() ile </a:t>
            </a:r>
            <a:r>
              <a:rPr lang="tr-TR" dirty="0" err="1"/>
              <a:t>ile</a:t>
            </a:r>
            <a:r>
              <a:rPr lang="tr-TR" dirty="0"/>
              <a:t> </a:t>
            </a:r>
            <a:r>
              <a:rPr lang="tr-TR" dirty="0" err="1"/>
              <a:t>casting</a:t>
            </a:r>
            <a:r>
              <a:rPr lang="tr-TR" dirty="0"/>
              <a:t> işlemi yapılırken döndürülen değer ise </a:t>
            </a:r>
            <a:r>
              <a:rPr lang="tr-TR" dirty="0" err="1"/>
              <a:t>primitiv</a:t>
            </a:r>
            <a:r>
              <a:rPr lang="tr-TR" dirty="0"/>
              <a:t> tipte değer döndürür.</a:t>
            </a:r>
          </a:p>
          <a:p>
            <a:pPr lvl="1"/>
            <a:r>
              <a:rPr lang="en-US" dirty="0"/>
              <a:t>public static </a:t>
            </a:r>
            <a:r>
              <a:rPr lang="en-US" b="1" dirty="0"/>
              <a:t>Integer</a:t>
            </a:r>
            <a:r>
              <a:rPr lang="en-US" dirty="0"/>
              <a:t> </a:t>
            </a:r>
            <a:r>
              <a:rPr lang="en-US" b="1" dirty="0" err="1"/>
              <a:t>valueOf</a:t>
            </a:r>
            <a:r>
              <a:rPr lang="en-US" dirty="0"/>
              <a:t>(String string) throws </a:t>
            </a:r>
            <a:r>
              <a:rPr lang="en-US" dirty="0" err="1"/>
              <a:t>NumberFormatException</a:t>
            </a:r>
            <a:r>
              <a:rPr lang="en-US" dirty="0"/>
              <a:t> {</a:t>
            </a:r>
          </a:p>
          <a:p>
            <a:pPr lvl="1"/>
            <a:r>
              <a:rPr lang="en-US" dirty="0"/>
              <a:t>    return </a:t>
            </a:r>
            <a:r>
              <a:rPr lang="en-US" dirty="0" err="1"/>
              <a:t>valueOf</a:t>
            </a:r>
            <a:r>
              <a:rPr lang="en-US" dirty="0"/>
              <a:t>(</a:t>
            </a:r>
            <a:r>
              <a:rPr lang="en-US" dirty="0" err="1"/>
              <a:t>parseInt</a:t>
            </a:r>
            <a:r>
              <a:rPr lang="en-US" dirty="0"/>
              <a:t>(string));</a:t>
            </a:r>
          </a:p>
          <a:p>
            <a:pPr lvl="1"/>
            <a:r>
              <a:rPr lang="en-US" dirty="0"/>
              <a:t>}</a:t>
            </a:r>
            <a:endParaRPr lang="tr-TR" dirty="0"/>
          </a:p>
          <a:p>
            <a:pPr lvl="1"/>
            <a:r>
              <a:rPr lang="en-US" dirty="0"/>
              <a:t>public static </a:t>
            </a:r>
            <a:r>
              <a:rPr lang="en-US" b="1" dirty="0"/>
              <a:t>int</a:t>
            </a:r>
            <a:r>
              <a:rPr lang="en-US" dirty="0"/>
              <a:t> </a:t>
            </a:r>
            <a:r>
              <a:rPr lang="en-US" b="1" dirty="0" err="1"/>
              <a:t>parseInt</a:t>
            </a:r>
            <a:r>
              <a:rPr lang="en-US" dirty="0"/>
              <a:t>(String string) throws </a:t>
            </a:r>
            <a:r>
              <a:rPr lang="en-US" dirty="0" err="1"/>
              <a:t>NumberFormatException</a:t>
            </a:r>
            <a:r>
              <a:rPr lang="en-US" dirty="0"/>
              <a:t> {</a:t>
            </a:r>
          </a:p>
          <a:p>
            <a:pPr lvl="1"/>
            <a:r>
              <a:rPr lang="en-US" dirty="0"/>
              <a:t>    return </a:t>
            </a:r>
            <a:r>
              <a:rPr lang="en-US" dirty="0" err="1"/>
              <a:t>parseInt</a:t>
            </a:r>
            <a:r>
              <a:rPr lang="en-US" dirty="0"/>
              <a:t>(string, 10);</a:t>
            </a:r>
          </a:p>
          <a:p>
            <a:pPr lvl="1"/>
            <a:r>
              <a:rPr lang="en-US" dirty="0"/>
              <a:t>}</a:t>
            </a:r>
            <a:endParaRPr lang="tr-TR" dirty="0"/>
          </a:p>
          <a:p>
            <a:pPr lvl="1"/>
            <a:endParaRPr lang="tr-TR" dirty="0"/>
          </a:p>
        </p:txBody>
      </p:sp>
    </p:spTree>
    <p:extLst>
      <p:ext uri="{BB962C8B-B14F-4D97-AF65-F5344CB8AC3E}">
        <p14:creationId xmlns:p14="http://schemas.microsoft.com/office/powerpoint/2010/main" val="124097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9F7F23-330D-F828-C00F-2FD28B540CBB}"/>
              </a:ext>
            </a:extLst>
          </p:cNvPr>
          <p:cNvSpPr>
            <a:spLocks noGrp="1"/>
          </p:cNvSpPr>
          <p:nvPr>
            <p:ph type="title"/>
          </p:nvPr>
        </p:nvSpPr>
        <p:spPr/>
        <p:txBody>
          <a:bodyPr/>
          <a:lstStyle/>
          <a:p>
            <a:r>
              <a:rPr lang="tr-TR" dirty="0" err="1"/>
              <a:t>StringBuilder</a:t>
            </a:r>
            <a:endParaRPr lang="tr-TR" dirty="0"/>
          </a:p>
        </p:txBody>
      </p:sp>
      <p:sp>
        <p:nvSpPr>
          <p:cNvPr id="3" name="İçerik Yer Tutucusu 2">
            <a:extLst>
              <a:ext uri="{FF2B5EF4-FFF2-40B4-BE49-F238E27FC236}">
                <a16:creationId xmlns:a16="http://schemas.microsoft.com/office/drawing/2014/main" id="{AF8B2912-6EBF-95DA-896E-8ED7127D20CB}"/>
              </a:ext>
            </a:extLst>
          </p:cNvPr>
          <p:cNvSpPr>
            <a:spLocks noGrp="1"/>
          </p:cNvSpPr>
          <p:nvPr>
            <p:ph idx="1"/>
          </p:nvPr>
        </p:nvSpPr>
        <p:spPr>
          <a:xfrm>
            <a:off x="838200" y="1825625"/>
            <a:ext cx="10515600" cy="4667250"/>
          </a:xfrm>
        </p:spPr>
        <p:txBody>
          <a:bodyPr>
            <a:normAutofit lnSpcReduction="10000"/>
          </a:bodyPr>
          <a:lstStyle/>
          <a:p>
            <a:r>
              <a:rPr lang="tr-TR" b="1" i="0" dirty="0" err="1">
                <a:solidFill>
                  <a:srgbClr val="292929"/>
                </a:solidFill>
                <a:effectLst/>
                <a:latin typeface="charter"/>
              </a:rPr>
              <a:t>StringBuilder</a:t>
            </a:r>
            <a:r>
              <a:rPr lang="tr-TR" b="0" i="0" dirty="0">
                <a:solidFill>
                  <a:srgbClr val="292929"/>
                </a:solidFill>
                <a:effectLst/>
                <a:latin typeface="charter"/>
              </a:rPr>
              <a:t> sınıfı en kısa tanımla bize “</a:t>
            </a:r>
            <a:r>
              <a:rPr lang="tr-TR" b="1" i="0" dirty="0" err="1">
                <a:solidFill>
                  <a:srgbClr val="292929"/>
                </a:solidFill>
                <a:effectLst/>
                <a:latin typeface="charter"/>
              </a:rPr>
              <a:t>mutable</a:t>
            </a:r>
            <a:r>
              <a:rPr lang="tr-TR" b="0" i="0" dirty="0">
                <a:solidFill>
                  <a:srgbClr val="292929"/>
                </a:solidFill>
                <a:effectLst/>
                <a:latin typeface="charter"/>
              </a:rPr>
              <a:t>” yani değiştirilebilir </a:t>
            </a:r>
            <a:r>
              <a:rPr lang="tr-TR" b="0" i="0" dirty="0" err="1">
                <a:solidFill>
                  <a:srgbClr val="292929"/>
                </a:solidFill>
                <a:effectLst/>
                <a:latin typeface="charter"/>
              </a:rPr>
              <a:t>string</a:t>
            </a:r>
            <a:r>
              <a:rPr lang="tr-TR" b="0" i="0" dirty="0">
                <a:solidFill>
                  <a:srgbClr val="292929"/>
                </a:solidFill>
                <a:effectLst/>
                <a:latin typeface="charter"/>
              </a:rPr>
              <a:t> elde etmemize olanak tanır. Böylece hafızada her seferinde yeni bir alan açılmadan var olan alan üzerinde değişiklik yapılabilir. Bu da </a:t>
            </a:r>
            <a:r>
              <a:rPr lang="tr-TR" b="1" i="0" dirty="0" err="1">
                <a:solidFill>
                  <a:srgbClr val="292929"/>
                </a:solidFill>
                <a:effectLst/>
                <a:latin typeface="charter"/>
              </a:rPr>
              <a:t>StringBuilder</a:t>
            </a:r>
            <a:r>
              <a:rPr lang="tr-TR" b="1" i="0" dirty="0">
                <a:solidFill>
                  <a:srgbClr val="292929"/>
                </a:solidFill>
                <a:effectLst/>
                <a:latin typeface="charter"/>
              </a:rPr>
              <a:t> </a:t>
            </a:r>
            <a:r>
              <a:rPr lang="tr-TR" b="0" i="0" dirty="0">
                <a:solidFill>
                  <a:srgbClr val="292929"/>
                </a:solidFill>
                <a:effectLst/>
                <a:latin typeface="charter"/>
              </a:rPr>
              <a:t>sınıfını hafıza kullanımı olarak </a:t>
            </a:r>
            <a:r>
              <a:rPr lang="tr-TR" b="0" i="0" dirty="0" err="1">
                <a:solidFill>
                  <a:srgbClr val="292929"/>
                </a:solidFill>
                <a:effectLst/>
                <a:latin typeface="charter"/>
              </a:rPr>
              <a:t>String</a:t>
            </a:r>
            <a:r>
              <a:rPr lang="tr-TR" b="0" i="0" dirty="0">
                <a:solidFill>
                  <a:srgbClr val="292929"/>
                </a:solidFill>
                <a:effectLst/>
                <a:latin typeface="charter"/>
              </a:rPr>
              <a:t> sınıfının önüne geçirir.</a:t>
            </a:r>
          </a:p>
          <a:p>
            <a:r>
              <a:rPr lang="tr-TR" b="0" i="0" dirty="0" err="1">
                <a:solidFill>
                  <a:srgbClr val="292929"/>
                </a:solidFill>
                <a:effectLst/>
                <a:latin typeface="charter"/>
              </a:rPr>
              <a:t>StringBuilder</a:t>
            </a:r>
            <a:r>
              <a:rPr lang="tr-TR" b="0" i="0" dirty="0">
                <a:solidFill>
                  <a:srgbClr val="292929"/>
                </a:solidFill>
                <a:effectLst/>
                <a:latin typeface="charter"/>
              </a:rPr>
              <a:t> </a:t>
            </a:r>
            <a:r>
              <a:rPr lang="tr-TR" b="1" i="0" dirty="0" err="1">
                <a:solidFill>
                  <a:srgbClr val="292929"/>
                </a:solidFill>
                <a:effectLst/>
                <a:latin typeface="charter"/>
              </a:rPr>
              <a:t>thread-safe</a:t>
            </a:r>
            <a:r>
              <a:rPr lang="tr-TR" b="0" i="0" dirty="0">
                <a:solidFill>
                  <a:srgbClr val="292929"/>
                </a:solidFill>
                <a:effectLst/>
                <a:latin typeface="charter"/>
              </a:rPr>
              <a:t> </a:t>
            </a:r>
            <a:r>
              <a:rPr lang="tr-TR" b="1" i="0" dirty="0">
                <a:solidFill>
                  <a:srgbClr val="292929"/>
                </a:solidFill>
                <a:effectLst/>
                <a:latin typeface="charter"/>
              </a:rPr>
              <a:t>değildir</a:t>
            </a:r>
            <a:r>
              <a:rPr lang="tr-TR" b="0" i="0" dirty="0">
                <a:solidFill>
                  <a:srgbClr val="292929"/>
                </a:solidFill>
                <a:effectLst/>
                <a:latin typeface="charter"/>
              </a:rPr>
              <a:t>. Yani </a:t>
            </a:r>
            <a:r>
              <a:rPr lang="tr-TR" b="1" i="0" u="sng" dirty="0" err="1">
                <a:effectLst/>
                <a:latin typeface="charter"/>
                <a:hlinkClick r:id="rId2"/>
              </a:rPr>
              <a:t>synchronized</a:t>
            </a:r>
            <a:r>
              <a:rPr lang="tr-TR" b="0" i="0" dirty="0">
                <a:solidFill>
                  <a:srgbClr val="292929"/>
                </a:solidFill>
                <a:effectLst/>
                <a:latin typeface="charter"/>
              </a:rPr>
              <a:t> değildir. </a:t>
            </a:r>
            <a:r>
              <a:rPr lang="tr-TR" b="0" i="0" dirty="0" err="1">
                <a:solidFill>
                  <a:srgbClr val="292929"/>
                </a:solidFill>
                <a:effectLst/>
                <a:latin typeface="charter"/>
              </a:rPr>
              <a:t>Thread’li</a:t>
            </a:r>
            <a:r>
              <a:rPr lang="tr-TR" b="0" i="0" dirty="0">
                <a:solidFill>
                  <a:srgbClr val="292929"/>
                </a:solidFill>
                <a:effectLst/>
                <a:latin typeface="charter"/>
              </a:rPr>
              <a:t> bir işlem kullanılacaksa </a:t>
            </a:r>
            <a:r>
              <a:rPr lang="tr-TR" b="0" i="0" dirty="0" err="1">
                <a:solidFill>
                  <a:srgbClr val="292929"/>
                </a:solidFill>
                <a:effectLst/>
                <a:latin typeface="charter"/>
              </a:rPr>
              <a:t>StringBuilder</a:t>
            </a:r>
            <a:r>
              <a:rPr lang="tr-TR" b="0" i="0" dirty="0">
                <a:solidFill>
                  <a:srgbClr val="292929"/>
                </a:solidFill>
                <a:effectLst/>
                <a:latin typeface="charter"/>
              </a:rPr>
              <a:t> kullanılması güvenli değildir. Basit bir şekilde durumu açıklayacak olursak: Aynı anda birden fazla </a:t>
            </a:r>
            <a:r>
              <a:rPr lang="tr-TR" b="0" i="0" dirty="0" err="1">
                <a:solidFill>
                  <a:srgbClr val="292929"/>
                </a:solidFill>
                <a:effectLst/>
                <a:latin typeface="charter"/>
              </a:rPr>
              <a:t>thread</a:t>
            </a:r>
            <a:r>
              <a:rPr lang="tr-TR" b="0" i="0" dirty="0">
                <a:solidFill>
                  <a:srgbClr val="292929"/>
                </a:solidFill>
                <a:effectLst/>
                <a:latin typeface="charter"/>
              </a:rPr>
              <a:t>, oluşturduğunuz </a:t>
            </a:r>
            <a:r>
              <a:rPr lang="tr-TR" b="0" i="0" dirty="0" err="1">
                <a:solidFill>
                  <a:srgbClr val="292929"/>
                </a:solidFill>
                <a:effectLst/>
                <a:latin typeface="charter"/>
              </a:rPr>
              <a:t>StringBuilder</a:t>
            </a:r>
            <a:r>
              <a:rPr lang="tr-TR" b="0" i="0" dirty="0">
                <a:solidFill>
                  <a:srgbClr val="292929"/>
                </a:solidFill>
                <a:effectLst/>
                <a:latin typeface="charter"/>
              </a:rPr>
              <a:t> nesnesini değiştirmeye çalıştığında </a:t>
            </a:r>
            <a:r>
              <a:rPr lang="tr-TR" b="0" i="0" dirty="0" err="1">
                <a:solidFill>
                  <a:srgbClr val="292929"/>
                </a:solidFill>
                <a:effectLst/>
                <a:latin typeface="charter"/>
              </a:rPr>
              <a:t>StringBuilder</a:t>
            </a:r>
            <a:r>
              <a:rPr lang="tr-TR" b="0" i="0" dirty="0">
                <a:solidFill>
                  <a:srgbClr val="292929"/>
                </a:solidFill>
                <a:effectLst/>
                <a:latin typeface="charter"/>
              </a:rPr>
              <a:t> bunu engelleyemez. Bu durumda da </a:t>
            </a:r>
            <a:r>
              <a:rPr lang="tr-TR" b="0" i="0" dirty="0" err="1">
                <a:solidFill>
                  <a:srgbClr val="292929"/>
                </a:solidFill>
                <a:effectLst/>
                <a:latin typeface="charter"/>
              </a:rPr>
              <a:t>threadler</a:t>
            </a:r>
            <a:r>
              <a:rPr lang="tr-TR" b="0" i="0" dirty="0">
                <a:solidFill>
                  <a:srgbClr val="292929"/>
                </a:solidFill>
                <a:effectLst/>
                <a:latin typeface="charter"/>
              </a:rPr>
              <a:t> arasında yapılan değişiklikler aslında bizim istemediğimiz değer değişikliğine neden olur. Bunun önüne geçmek için </a:t>
            </a:r>
            <a:r>
              <a:rPr lang="tr-TR" b="0" i="0" dirty="0" err="1">
                <a:solidFill>
                  <a:srgbClr val="292929"/>
                </a:solidFill>
                <a:effectLst/>
                <a:latin typeface="charter"/>
              </a:rPr>
              <a:t>StringBuffer</a:t>
            </a:r>
            <a:r>
              <a:rPr lang="tr-TR" b="0" i="0" dirty="0">
                <a:solidFill>
                  <a:srgbClr val="292929"/>
                </a:solidFill>
                <a:effectLst/>
                <a:latin typeface="charter"/>
              </a:rPr>
              <a:t> kullanılır.</a:t>
            </a:r>
          </a:p>
          <a:p>
            <a:endParaRPr lang="tr-TR" dirty="0"/>
          </a:p>
        </p:txBody>
      </p:sp>
    </p:spTree>
    <p:extLst>
      <p:ext uri="{BB962C8B-B14F-4D97-AF65-F5344CB8AC3E}">
        <p14:creationId xmlns:p14="http://schemas.microsoft.com/office/powerpoint/2010/main" val="1290119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8AEE14-35D9-6374-983C-4FD402AC9765}"/>
              </a:ext>
            </a:extLst>
          </p:cNvPr>
          <p:cNvSpPr>
            <a:spLocks noGrp="1"/>
          </p:cNvSpPr>
          <p:nvPr>
            <p:ph type="title"/>
          </p:nvPr>
        </p:nvSpPr>
        <p:spPr/>
        <p:txBody>
          <a:bodyPr/>
          <a:lstStyle/>
          <a:p>
            <a:r>
              <a:rPr lang="tr-TR" dirty="0" err="1"/>
              <a:t>StringBuffer</a:t>
            </a:r>
            <a:r>
              <a:rPr lang="tr-TR" dirty="0"/>
              <a:t> Nedir?</a:t>
            </a:r>
          </a:p>
        </p:txBody>
      </p:sp>
      <p:sp>
        <p:nvSpPr>
          <p:cNvPr id="3" name="İçerik Yer Tutucusu 2">
            <a:extLst>
              <a:ext uri="{FF2B5EF4-FFF2-40B4-BE49-F238E27FC236}">
                <a16:creationId xmlns:a16="http://schemas.microsoft.com/office/drawing/2014/main" id="{4AD53AC9-A839-77C4-2A20-FA1ED8553382}"/>
              </a:ext>
            </a:extLst>
          </p:cNvPr>
          <p:cNvSpPr>
            <a:spLocks noGrp="1"/>
          </p:cNvSpPr>
          <p:nvPr>
            <p:ph idx="1"/>
          </p:nvPr>
        </p:nvSpPr>
        <p:spPr/>
        <p:txBody>
          <a:bodyPr/>
          <a:lstStyle/>
          <a:p>
            <a:r>
              <a:rPr lang="tr-TR" sz="2400" b="0" i="0" dirty="0" err="1">
                <a:solidFill>
                  <a:srgbClr val="292929"/>
                </a:solidFill>
                <a:effectLst/>
                <a:latin typeface="charter"/>
              </a:rPr>
              <a:t>StringBuffer</a:t>
            </a:r>
            <a:r>
              <a:rPr lang="tr-TR" sz="2400" b="0" i="0" dirty="0">
                <a:solidFill>
                  <a:srgbClr val="292929"/>
                </a:solidFill>
                <a:effectLst/>
                <a:latin typeface="charter"/>
              </a:rPr>
              <a:t> ile </a:t>
            </a:r>
            <a:r>
              <a:rPr lang="tr-TR" sz="2400" b="0" i="0" dirty="0" err="1">
                <a:solidFill>
                  <a:srgbClr val="292929"/>
                </a:solidFill>
                <a:effectLst/>
                <a:latin typeface="charter"/>
              </a:rPr>
              <a:t>StringBuilder</a:t>
            </a:r>
            <a:r>
              <a:rPr lang="tr-TR" sz="2400" b="0" i="0" dirty="0">
                <a:solidFill>
                  <a:srgbClr val="292929"/>
                </a:solidFill>
                <a:effectLst/>
                <a:latin typeface="charter"/>
              </a:rPr>
              <a:t> aynı </a:t>
            </a:r>
            <a:r>
              <a:rPr lang="tr-TR" sz="2400" b="0" i="0" dirty="0" err="1">
                <a:solidFill>
                  <a:srgbClr val="292929"/>
                </a:solidFill>
                <a:effectLst/>
                <a:latin typeface="charter"/>
              </a:rPr>
              <a:t>metodlara</a:t>
            </a:r>
            <a:r>
              <a:rPr lang="tr-TR" sz="2400" b="0" i="0" dirty="0">
                <a:solidFill>
                  <a:srgbClr val="292929"/>
                </a:solidFill>
                <a:effectLst/>
                <a:latin typeface="charter"/>
              </a:rPr>
              <a:t> sahiptir. Aynı mantıkla ilerler. Aralarındaki tek fark ise </a:t>
            </a:r>
            <a:r>
              <a:rPr lang="tr-TR" sz="2400" b="0" i="0" dirty="0" err="1">
                <a:solidFill>
                  <a:srgbClr val="292929"/>
                </a:solidFill>
                <a:effectLst/>
                <a:latin typeface="charter"/>
              </a:rPr>
              <a:t>StringBuffer</a:t>
            </a:r>
            <a:r>
              <a:rPr lang="tr-TR" sz="2400" b="0" i="0" dirty="0">
                <a:solidFill>
                  <a:srgbClr val="292929"/>
                </a:solidFill>
                <a:effectLst/>
                <a:latin typeface="charter"/>
              </a:rPr>
              <a:t> </a:t>
            </a:r>
            <a:r>
              <a:rPr lang="tr-TR" sz="2400" b="0" i="0" dirty="0" err="1">
                <a:solidFill>
                  <a:srgbClr val="292929"/>
                </a:solidFill>
                <a:effectLst/>
                <a:latin typeface="charter"/>
              </a:rPr>
              <a:t>thread-safe</a:t>
            </a:r>
            <a:r>
              <a:rPr lang="tr-TR" sz="2400" b="0" i="0" dirty="0">
                <a:solidFill>
                  <a:srgbClr val="292929"/>
                </a:solidFill>
                <a:effectLst/>
                <a:latin typeface="charter"/>
              </a:rPr>
              <a:t> yani </a:t>
            </a:r>
            <a:r>
              <a:rPr lang="tr-TR" sz="2400" b="1" i="0" dirty="0" err="1">
                <a:solidFill>
                  <a:srgbClr val="292929"/>
                </a:solidFill>
                <a:effectLst/>
                <a:latin typeface="charter"/>
              </a:rPr>
              <a:t>synchronized</a:t>
            </a:r>
            <a:r>
              <a:rPr lang="tr-TR" sz="2400" b="1" i="0" dirty="0">
                <a:solidFill>
                  <a:srgbClr val="292929"/>
                </a:solidFill>
                <a:effectLst/>
                <a:latin typeface="charter"/>
              </a:rPr>
              <a:t> </a:t>
            </a:r>
            <a:r>
              <a:rPr lang="tr-TR" sz="2400" b="0" i="0" dirty="0">
                <a:solidFill>
                  <a:srgbClr val="292929"/>
                </a:solidFill>
                <a:effectLst/>
                <a:latin typeface="charter"/>
              </a:rPr>
              <a:t>‘tır. Bu durum da </a:t>
            </a:r>
            <a:r>
              <a:rPr lang="tr-TR" sz="2400" b="0" i="0" dirty="0" err="1">
                <a:solidFill>
                  <a:srgbClr val="292929"/>
                </a:solidFill>
                <a:effectLst/>
                <a:latin typeface="charter"/>
              </a:rPr>
              <a:t>StringBuffer’ı</a:t>
            </a:r>
            <a:r>
              <a:rPr lang="tr-TR" sz="2400" b="0" i="0" dirty="0">
                <a:solidFill>
                  <a:srgbClr val="292929"/>
                </a:solidFill>
                <a:effectLst/>
                <a:latin typeface="charter"/>
              </a:rPr>
              <a:t> </a:t>
            </a:r>
            <a:r>
              <a:rPr lang="tr-TR" sz="2400" b="0" i="0" dirty="0" err="1">
                <a:solidFill>
                  <a:srgbClr val="292929"/>
                </a:solidFill>
                <a:effectLst/>
                <a:latin typeface="charter"/>
              </a:rPr>
              <a:t>thread’li</a:t>
            </a:r>
            <a:r>
              <a:rPr lang="tr-TR" sz="2400" b="0" i="0" dirty="0">
                <a:solidFill>
                  <a:srgbClr val="292929"/>
                </a:solidFill>
                <a:effectLst/>
                <a:latin typeface="charter"/>
              </a:rPr>
              <a:t> işlemlerde kullanılmasını güvenli yapar. </a:t>
            </a:r>
            <a:r>
              <a:rPr lang="tr-TR" sz="2400" b="1" i="0" dirty="0" err="1">
                <a:solidFill>
                  <a:srgbClr val="292929"/>
                </a:solidFill>
                <a:effectLst/>
                <a:latin typeface="charter"/>
              </a:rPr>
              <a:t>Thread’li</a:t>
            </a:r>
            <a:r>
              <a:rPr lang="tr-TR" sz="2400" b="1" i="0" dirty="0">
                <a:solidFill>
                  <a:srgbClr val="292929"/>
                </a:solidFill>
                <a:effectLst/>
                <a:latin typeface="charter"/>
              </a:rPr>
              <a:t> işlemlerde güvenli </a:t>
            </a:r>
            <a:r>
              <a:rPr lang="tr-TR" sz="2400" b="0" i="0" dirty="0">
                <a:solidFill>
                  <a:srgbClr val="292929"/>
                </a:solidFill>
                <a:effectLst/>
                <a:latin typeface="charter"/>
              </a:rPr>
              <a:t>olmasının getirdiği bir dezavantaj da mevcuttur. Bu durum </a:t>
            </a:r>
            <a:r>
              <a:rPr lang="tr-TR" sz="2400" b="0" i="0" dirty="0" err="1">
                <a:solidFill>
                  <a:srgbClr val="292929"/>
                </a:solidFill>
                <a:effectLst/>
                <a:latin typeface="charter"/>
              </a:rPr>
              <a:t>StringBuffer’ın</a:t>
            </a:r>
            <a:r>
              <a:rPr lang="tr-TR" sz="2400" b="0" i="0" dirty="0">
                <a:solidFill>
                  <a:srgbClr val="292929"/>
                </a:solidFill>
                <a:effectLst/>
                <a:latin typeface="charter"/>
              </a:rPr>
              <a:t> </a:t>
            </a:r>
            <a:r>
              <a:rPr lang="tr-TR" sz="2400" b="0" i="0" dirty="0" err="1">
                <a:solidFill>
                  <a:srgbClr val="292929"/>
                </a:solidFill>
                <a:effectLst/>
                <a:latin typeface="charter"/>
              </a:rPr>
              <a:t>StringBuilder’dan</a:t>
            </a:r>
            <a:r>
              <a:rPr lang="tr-TR" sz="2400" b="0" i="0" dirty="0">
                <a:solidFill>
                  <a:srgbClr val="292929"/>
                </a:solidFill>
                <a:effectLst/>
                <a:latin typeface="charter"/>
              </a:rPr>
              <a:t> </a:t>
            </a:r>
            <a:r>
              <a:rPr lang="tr-TR" sz="2400" b="1" i="0" dirty="0">
                <a:solidFill>
                  <a:srgbClr val="292929"/>
                </a:solidFill>
                <a:effectLst/>
                <a:latin typeface="charter"/>
              </a:rPr>
              <a:t>daha yavaş </a:t>
            </a:r>
            <a:r>
              <a:rPr lang="tr-TR" sz="2400" b="0" i="0" dirty="0">
                <a:solidFill>
                  <a:srgbClr val="292929"/>
                </a:solidFill>
                <a:effectLst/>
                <a:latin typeface="charter"/>
              </a:rPr>
              <a:t>çalışmasına neden olur.</a:t>
            </a:r>
          </a:p>
          <a:p>
            <a:endParaRPr lang="tr-TR" b="0" i="0" dirty="0">
              <a:solidFill>
                <a:srgbClr val="292929"/>
              </a:solidFill>
              <a:effectLst/>
              <a:latin typeface="charter"/>
            </a:endParaRPr>
          </a:p>
          <a:p>
            <a:endParaRPr lang="tr-TR" dirty="0"/>
          </a:p>
        </p:txBody>
      </p:sp>
      <p:pic>
        <p:nvPicPr>
          <p:cNvPr id="5" name="Resim 4">
            <a:extLst>
              <a:ext uri="{FF2B5EF4-FFF2-40B4-BE49-F238E27FC236}">
                <a16:creationId xmlns:a16="http://schemas.microsoft.com/office/drawing/2014/main" id="{42A2BB76-67C4-9FD3-1C01-97236F0F63E5}"/>
              </a:ext>
            </a:extLst>
          </p:cNvPr>
          <p:cNvPicPr>
            <a:picLocks noChangeAspect="1"/>
          </p:cNvPicPr>
          <p:nvPr/>
        </p:nvPicPr>
        <p:blipFill>
          <a:blip r:embed="rId2"/>
          <a:stretch>
            <a:fillRect/>
          </a:stretch>
        </p:blipFill>
        <p:spPr>
          <a:xfrm>
            <a:off x="3611664" y="3644669"/>
            <a:ext cx="4968671" cy="2667231"/>
          </a:xfrm>
          <a:prstGeom prst="rect">
            <a:avLst/>
          </a:prstGeom>
        </p:spPr>
      </p:pic>
    </p:spTree>
    <p:extLst>
      <p:ext uri="{BB962C8B-B14F-4D97-AF65-F5344CB8AC3E}">
        <p14:creationId xmlns:p14="http://schemas.microsoft.com/office/powerpoint/2010/main" val="42565079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601DED-61C1-EA31-0832-C1168BB4BE40}"/>
              </a:ext>
            </a:extLst>
          </p:cNvPr>
          <p:cNvSpPr>
            <a:spLocks noGrp="1"/>
          </p:cNvSpPr>
          <p:nvPr>
            <p:ph type="title"/>
          </p:nvPr>
        </p:nvSpPr>
        <p:spPr/>
        <p:txBody>
          <a:bodyPr/>
          <a:lstStyle/>
          <a:p>
            <a:r>
              <a:rPr lang="tr-TR" dirty="0" err="1"/>
              <a:t>Regex</a:t>
            </a:r>
            <a:r>
              <a:rPr lang="tr-TR" dirty="0"/>
              <a:t> Nedir?</a:t>
            </a:r>
          </a:p>
        </p:txBody>
      </p:sp>
      <p:sp>
        <p:nvSpPr>
          <p:cNvPr id="3" name="İçerik Yer Tutucusu 2">
            <a:extLst>
              <a:ext uri="{FF2B5EF4-FFF2-40B4-BE49-F238E27FC236}">
                <a16:creationId xmlns:a16="http://schemas.microsoft.com/office/drawing/2014/main" id="{3D8B8AFC-1E9B-CB9F-365D-5AE3005D4F66}"/>
              </a:ext>
            </a:extLst>
          </p:cNvPr>
          <p:cNvSpPr>
            <a:spLocks noGrp="1"/>
          </p:cNvSpPr>
          <p:nvPr>
            <p:ph idx="1"/>
          </p:nvPr>
        </p:nvSpPr>
        <p:spPr>
          <a:xfrm>
            <a:off x="838200" y="1362269"/>
            <a:ext cx="10515600" cy="4814694"/>
          </a:xfrm>
        </p:spPr>
        <p:txBody>
          <a:bodyPr>
            <a:normAutofit/>
          </a:bodyPr>
          <a:lstStyle/>
          <a:p>
            <a:pPr algn="l"/>
            <a:r>
              <a:rPr lang="tr-TR" sz="2400" b="0" i="0" dirty="0" err="1">
                <a:solidFill>
                  <a:srgbClr val="000000"/>
                </a:solidFill>
                <a:effectLst/>
                <a:latin typeface="Blogger Sans"/>
              </a:rPr>
              <a:t>Regular</a:t>
            </a:r>
            <a:r>
              <a:rPr lang="tr-TR" sz="2400" b="0" i="0" dirty="0">
                <a:solidFill>
                  <a:srgbClr val="000000"/>
                </a:solidFill>
                <a:effectLst/>
                <a:latin typeface="Blogger Sans"/>
              </a:rPr>
              <a:t> </a:t>
            </a:r>
            <a:r>
              <a:rPr lang="tr-TR" sz="2400" b="0" i="0" dirty="0" err="1">
                <a:solidFill>
                  <a:srgbClr val="000000"/>
                </a:solidFill>
                <a:effectLst/>
                <a:latin typeface="Blogger Sans"/>
              </a:rPr>
              <a:t>Expressions</a:t>
            </a:r>
            <a:r>
              <a:rPr lang="tr-TR" sz="2400" b="0" i="0" dirty="0">
                <a:solidFill>
                  <a:srgbClr val="000000"/>
                </a:solidFill>
                <a:effectLst/>
                <a:latin typeface="Blogger Sans"/>
              </a:rPr>
              <a:t> (Düzenli İfadeler) kelimesinin kısaltması olan </a:t>
            </a:r>
            <a:r>
              <a:rPr lang="tr-TR" sz="2400" b="0" i="0" dirty="0" err="1">
                <a:solidFill>
                  <a:srgbClr val="000000"/>
                </a:solidFill>
                <a:effectLst/>
                <a:latin typeface="Blogger Sans"/>
              </a:rPr>
              <a:t>regex</a:t>
            </a:r>
            <a:r>
              <a:rPr lang="tr-TR" sz="2400" b="0" i="0" dirty="0">
                <a:solidFill>
                  <a:srgbClr val="000000"/>
                </a:solidFill>
                <a:effectLst/>
                <a:latin typeface="Blogger Sans"/>
              </a:rPr>
              <a:t>,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 </a:t>
            </a:r>
            <a:endParaRPr lang="tr-TR" sz="2400" dirty="0"/>
          </a:p>
        </p:txBody>
      </p:sp>
      <p:pic>
        <p:nvPicPr>
          <p:cNvPr id="5" name="Resim 4">
            <a:extLst>
              <a:ext uri="{FF2B5EF4-FFF2-40B4-BE49-F238E27FC236}">
                <a16:creationId xmlns:a16="http://schemas.microsoft.com/office/drawing/2014/main" id="{30CF89B4-39F3-0E1B-5A19-A0598EBA26F3}"/>
              </a:ext>
            </a:extLst>
          </p:cNvPr>
          <p:cNvPicPr>
            <a:picLocks noChangeAspect="1"/>
          </p:cNvPicPr>
          <p:nvPr/>
        </p:nvPicPr>
        <p:blipFill>
          <a:blip r:embed="rId2"/>
          <a:stretch>
            <a:fillRect/>
          </a:stretch>
        </p:blipFill>
        <p:spPr>
          <a:xfrm>
            <a:off x="3060798" y="3009122"/>
            <a:ext cx="6508213" cy="3606282"/>
          </a:xfrm>
          <a:prstGeom prst="rect">
            <a:avLst/>
          </a:prstGeom>
        </p:spPr>
      </p:pic>
    </p:spTree>
    <p:extLst>
      <p:ext uri="{BB962C8B-B14F-4D97-AF65-F5344CB8AC3E}">
        <p14:creationId xmlns:p14="http://schemas.microsoft.com/office/powerpoint/2010/main" val="7878708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A56353-C4B0-228C-5875-9A4FC02C3D5C}"/>
              </a:ext>
            </a:extLst>
          </p:cNvPr>
          <p:cNvSpPr>
            <a:spLocks noGrp="1"/>
          </p:cNvSpPr>
          <p:nvPr>
            <p:ph type="title"/>
          </p:nvPr>
        </p:nvSpPr>
        <p:spPr/>
        <p:txBody>
          <a:bodyPr/>
          <a:lstStyle/>
          <a:p>
            <a:r>
              <a:rPr lang="tr-TR" dirty="0" err="1"/>
              <a:t>Regex</a:t>
            </a:r>
            <a:r>
              <a:rPr lang="tr-TR" dirty="0"/>
              <a:t> Nedir?</a:t>
            </a:r>
          </a:p>
        </p:txBody>
      </p:sp>
      <p:pic>
        <p:nvPicPr>
          <p:cNvPr id="5" name="İçerik Yer Tutucusu 4">
            <a:extLst>
              <a:ext uri="{FF2B5EF4-FFF2-40B4-BE49-F238E27FC236}">
                <a16:creationId xmlns:a16="http://schemas.microsoft.com/office/drawing/2014/main" id="{E07B2338-83E4-E597-7A26-05247394EE43}"/>
              </a:ext>
            </a:extLst>
          </p:cNvPr>
          <p:cNvPicPr>
            <a:picLocks noGrp="1" noChangeAspect="1"/>
          </p:cNvPicPr>
          <p:nvPr>
            <p:ph idx="1"/>
          </p:nvPr>
        </p:nvPicPr>
        <p:blipFill>
          <a:blip r:embed="rId2"/>
          <a:stretch>
            <a:fillRect/>
          </a:stretch>
        </p:blipFill>
        <p:spPr>
          <a:xfrm>
            <a:off x="2261328" y="1269975"/>
            <a:ext cx="7669343" cy="5588025"/>
          </a:xfrm>
        </p:spPr>
      </p:pic>
    </p:spTree>
    <p:extLst>
      <p:ext uri="{BB962C8B-B14F-4D97-AF65-F5344CB8AC3E}">
        <p14:creationId xmlns:p14="http://schemas.microsoft.com/office/powerpoint/2010/main" val="28278776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8ADDE6-5BF0-220F-81D3-A6A91E81E217}"/>
              </a:ext>
            </a:extLst>
          </p:cNvPr>
          <p:cNvSpPr>
            <a:spLocks noGrp="1"/>
          </p:cNvSpPr>
          <p:nvPr>
            <p:ph type="title"/>
          </p:nvPr>
        </p:nvSpPr>
        <p:spPr/>
        <p:txBody>
          <a:bodyPr/>
          <a:lstStyle/>
          <a:p>
            <a:r>
              <a:rPr lang="tr-TR" dirty="0" err="1"/>
              <a:t>Concat</a:t>
            </a:r>
            <a:r>
              <a:rPr lang="tr-TR" dirty="0"/>
              <a:t>(), (+) </a:t>
            </a:r>
            <a:r>
              <a:rPr lang="tr-TR" dirty="0" err="1"/>
              <a:t>operant</a:t>
            </a:r>
            <a:r>
              <a:rPr lang="tr-TR" dirty="0"/>
              <a:t> ile </a:t>
            </a:r>
            <a:r>
              <a:rPr lang="tr-TR" dirty="0" err="1"/>
              <a:t>StringBuilder</a:t>
            </a:r>
            <a:r>
              <a:rPr lang="tr-TR" dirty="0"/>
              <a:t> Arasındaki İlişki Nedir?  </a:t>
            </a:r>
          </a:p>
        </p:txBody>
      </p:sp>
      <p:sp>
        <p:nvSpPr>
          <p:cNvPr id="3" name="İçerik Yer Tutucusu 2">
            <a:extLst>
              <a:ext uri="{FF2B5EF4-FFF2-40B4-BE49-F238E27FC236}">
                <a16:creationId xmlns:a16="http://schemas.microsoft.com/office/drawing/2014/main" id="{76410BE2-B64B-27B8-49C9-483A2740F66E}"/>
              </a:ext>
            </a:extLst>
          </p:cNvPr>
          <p:cNvSpPr>
            <a:spLocks noGrp="1"/>
          </p:cNvSpPr>
          <p:nvPr>
            <p:ph idx="1"/>
          </p:nvPr>
        </p:nvSpPr>
        <p:spPr/>
        <p:txBody>
          <a:bodyPr/>
          <a:lstStyle/>
          <a:p>
            <a:pPr algn="l"/>
            <a:r>
              <a:rPr lang="tr-TR" dirty="0">
                <a:solidFill>
                  <a:srgbClr val="292929"/>
                </a:solidFill>
                <a:latin typeface="charter"/>
              </a:rPr>
              <a:t>B</a:t>
            </a:r>
            <a:r>
              <a:rPr lang="tr-TR" b="0" i="0" dirty="0">
                <a:solidFill>
                  <a:srgbClr val="292929"/>
                </a:solidFill>
                <a:effectLst/>
                <a:latin typeface="charter"/>
              </a:rPr>
              <a:t>ir </a:t>
            </a:r>
            <a:r>
              <a:rPr lang="tr-TR" b="0" i="0" dirty="0" err="1">
                <a:solidFill>
                  <a:srgbClr val="292929"/>
                </a:solidFill>
                <a:effectLst/>
                <a:latin typeface="charter"/>
              </a:rPr>
              <a:t>String</a:t>
            </a:r>
            <a:r>
              <a:rPr lang="tr-TR" b="0" i="0" dirty="0">
                <a:solidFill>
                  <a:srgbClr val="292929"/>
                </a:solidFill>
                <a:effectLst/>
                <a:latin typeface="charter"/>
              </a:rPr>
              <a:t> değişkenimiz olduğunu düşünün. Belli işlemler yapıyoruz ve her seferinde sonuna + ile veya </a:t>
            </a:r>
            <a:r>
              <a:rPr lang="tr-TR" b="0" i="0" dirty="0" err="1">
                <a:solidFill>
                  <a:srgbClr val="292929"/>
                </a:solidFill>
                <a:effectLst/>
                <a:latin typeface="charter"/>
              </a:rPr>
              <a:t>concat</a:t>
            </a:r>
            <a:r>
              <a:rPr lang="tr-TR" b="0" i="0" dirty="0">
                <a:solidFill>
                  <a:srgbClr val="292929"/>
                </a:solidFill>
                <a:effectLst/>
                <a:latin typeface="charter"/>
              </a:rPr>
              <a:t> ile elde ettiğimiz diğer verileri ekliyoruz. Yaptığımız bu her + işleminde veya </a:t>
            </a:r>
            <a:r>
              <a:rPr lang="tr-TR" b="0" i="0" dirty="0" err="1">
                <a:solidFill>
                  <a:srgbClr val="292929"/>
                </a:solidFill>
                <a:effectLst/>
                <a:latin typeface="charter"/>
              </a:rPr>
              <a:t>concat</a:t>
            </a:r>
            <a:r>
              <a:rPr lang="tr-TR" b="0" i="0" dirty="0">
                <a:solidFill>
                  <a:srgbClr val="292929"/>
                </a:solidFill>
                <a:effectLst/>
                <a:latin typeface="charter"/>
              </a:rPr>
              <a:t> işleminde hafızada yeni bir alan açılmış oluyor. Bu bizim </a:t>
            </a:r>
            <a:r>
              <a:rPr lang="tr-TR" b="1" i="0" dirty="0">
                <a:solidFill>
                  <a:srgbClr val="292929"/>
                </a:solidFill>
                <a:effectLst/>
                <a:latin typeface="charter"/>
              </a:rPr>
              <a:t>için hem performans kayb</a:t>
            </a:r>
            <a:r>
              <a:rPr lang="tr-TR" b="0" i="0" dirty="0">
                <a:solidFill>
                  <a:srgbClr val="292929"/>
                </a:solidFill>
                <a:effectLst/>
                <a:latin typeface="charter"/>
              </a:rPr>
              <a:t>ı </a:t>
            </a:r>
            <a:r>
              <a:rPr lang="tr-TR" b="1" i="0" dirty="0">
                <a:solidFill>
                  <a:srgbClr val="292929"/>
                </a:solidFill>
                <a:effectLst/>
                <a:latin typeface="charter"/>
              </a:rPr>
              <a:t>hem</a:t>
            </a:r>
            <a:r>
              <a:rPr lang="tr-TR" b="0" i="0" dirty="0">
                <a:solidFill>
                  <a:srgbClr val="292929"/>
                </a:solidFill>
                <a:effectLst/>
                <a:latin typeface="charter"/>
              </a:rPr>
              <a:t> </a:t>
            </a:r>
            <a:r>
              <a:rPr lang="tr-TR" b="1" i="0" dirty="0">
                <a:solidFill>
                  <a:srgbClr val="292929"/>
                </a:solidFill>
                <a:effectLst/>
                <a:latin typeface="charter"/>
              </a:rPr>
              <a:t>de zaman kaybına </a:t>
            </a:r>
            <a:r>
              <a:rPr lang="tr-TR" b="0" i="0" dirty="0">
                <a:solidFill>
                  <a:srgbClr val="292929"/>
                </a:solidFill>
                <a:effectLst/>
                <a:latin typeface="charter"/>
              </a:rPr>
              <a:t>neden oluyor.</a:t>
            </a:r>
          </a:p>
          <a:p>
            <a:pPr algn="l"/>
            <a:r>
              <a:rPr lang="tr-TR" b="0" i="0" dirty="0">
                <a:solidFill>
                  <a:srgbClr val="292929"/>
                </a:solidFill>
                <a:effectLst/>
                <a:latin typeface="charter"/>
              </a:rPr>
              <a:t>Bu durumda bize yardımcı olacak 2 </a:t>
            </a:r>
            <a:r>
              <a:rPr lang="tr-TR" b="0" i="0" dirty="0" err="1">
                <a:solidFill>
                  <a:srgbClr val="292929"/>
                </a:solidFill>
                <a:effectLst/>
                <a:latin typeface="charter"/>
              </a:rPr>
              <a:t>class</a:t>
            </a:r>
            <a:r>
              <a:rPr lang="tr-TR" b="0" i="0" dirty="0">
                <a:solidFill>
                  <a:srgbClr val="292929"/>
                </a:solidFill>
                <a:effectLst/>
                <a:latin typeface="charter"/>
              </a:rPr>
              <a:t> mevcut. </a:t>
            </a:r>
            <a:r>
              <a:rPr lang="tr-TR" b="1" i="0" dirty="0" err="1">
                <a:solidFill>
                  <a:srgbClr val="292929"/>
                </a:solidFill>
                <a:effectLst/>
                <a:latin typeface="charter"/>
              </a:rPr>
              <a:t>StringBuilder</a:t>
            </a:r>
            <a:r>
              <a:rPr lang="tr-TR" b="0" i="0" dirty="0">
                <a:solidFill>
                  <a:srgbClr val="292929"/>
                </a:solidFill>
                <a:effectLst/>
                <a:latin typeface="charter"/>
              </a:rPr>
              <a:t> ve </a:t>
            </a:r>
            <a:r>
              <a:rPr lang="tr-TR" b="1" i="0" dirty="0" err="1">
                <a:solidFill>
                  <a:srgbClr val="292929"/>
                </a:solidFill>
                <a:effectLst/>
                <a:latin typeface="charter"/>
              </a:rPr>
              <a:t>StringBuffer</a:t>
            </a:r>
            <a:r>
              <a:rPr lang="tr-TR" b="0" i="0" dirty="0">
                <a:solidFill>
                  <a:srgbClr val="292929"/>
                </a:solidFill>
                <a:effectLst/>
                <a:latin typeface="charter"/>
              </a:rPr>
              <a:t>. Bu iki </a:t>
            </a:r>
            <a:r>
              <a:rPr lang="tr-TR" b="0" i="0" dirty="0" err="1">
                <a:solidFill>
                  <a:srgbClr val="292929"/>
                </a:solidFill>
                <a:effectLst/>
                <a:latin typeface="charter"/>
              </a:rPr>
              <a:t>class</a:t>
            </a:r>
            <a:r>
              <a:rPr lang="tr-TR" b="0" i="0" dirty="0">
                <a:solidFill>
                  <a:srgbClr val="292929"/>
                </a:solidFill>
                <a:effectLst/>
                <a:latin typeface="charter"/>
              </a:rPr>
              <a:t> sayesinde hafızada her seferinde yeni bir alan açılmadan var olan alan üzerinde değişiklik yapılabilir. Bu da hafıza kullanımı olarak </a:t>
            </a:r>
            <a:r>
              <a:rPr lang="tr-TR" b="0" i="0" dirty="0" err="1">
                <a:solidFill>
                  <a:srgbClr val="292929"/>
                </a:solidFill>
                <a:effectLst/>
                <a:latin typeface="charter"/>
              </a:rPr>
              <a:t>String</a:t>
            </a:r>
            <a:r>
              <a:rPr lang="tr-TR" b="0" i="0" dirty="0">
                <a:solidFill>
                  <a:srgbClr val="292929"/>
                </a:solidFill>
                <a:effectLst/>
                <a:latin typeface="charter"/>
              </a:rPr>
              <a:t> sınıfının önüne geçirir.</a:t>
            </a:r>
          </a:p>
          <a:p>
            <a:endParaRPr lang="tr-TR" dirty="0"/>
          </a:p>
        </p:txBody>
      </p:sp>
    </p:spTree>
    <p:extLst>
      <p:ext uri="{BB962C8B-B14F-4D97-AF65-F5344CB8AC3E}">
        <p14:creationId xmlns:p14="http://schemas.microsoft.com/office/powerpoint/2010/main" val="15363619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B24B-AE2A-433C-9D14-055E47D8C46E}"/>
              </a:ext>
            </a:extLst>
          </p:cNvPr>
          <p:cNvSpPr>
            <a:spLocks noGrp="1"/>
          </p:cNvSpPr>
          <p:nvPr>
            <p:ph type="title"/>
          </p:nvPr>
        </p:nvSpPr>
        <p:spPr>
          <a:xfrm>
            <a:off x="838200" y="365125"/>
            <a:ext cx="10515600" cy="978483"/>
          </a:xfrm>
        </p:spPr>
        <p:txBody>
          <a:bodyPr/>
          <a:lstStyle/>
          <a:p>
            <a:r>
              <a:rPr lang="tr-TR" dirty="0"/>
              <a:t>1.Soru</a:t>
            </a:r>
          </a:p>
        </p:txBody>
      </p:sp>
      <p:sp>
        <p:nvSpPr>
          <p:cNvPr id="3" name="Content Placeholder 2">
            <a:extLst>
              <a:ext uri="{FF2B5EF4-FFF2-40B4-BE49-F238E27FC236}">
                <a16:creationId xmlns:a16="http://schemas.microsoft.com/office/drawing/2014/main" id="{AA69041F-797A-456D-89C2-74B40911BF3B}"/>
              </a:ext>
            </a:extLst>
          </p:cNvPr>
          <p:cNvSpPr>
            <a:spLocks noGrp="1"/>
          </p:cNvSpPr>
          <p:nvPr>
            <p:ph idx="1"/>
          </p:nvPr>
        </p:nvSpPr>
        <p:spPr>
          <a:xfrm>
            <a:off x="838200" y="1455576"/>
            <a:ext cx="10515600" cy="4721387"/>
          </a:xfrm>
        </p:spPr>
        <p:txBody>
          <a:bodyPr/>
          <a:lstStyle/>
          <a:p>
            <a:r>
              <a:rPr lang="tr-TR" dirty="0"/>
              <a:t>// </a:t>
            </a:r>
            <a:r>
              <a:rPr lang="tr-TR" u="sng" dirty="0"/>
              <a:t>kullanıcıdan alınan vize ve final notuna göre geçme(ortalama)</a:t>
            </a:r>
          </a:p>
          <a:p>
            <a:r>
              <a:rPr lang="tr-TR" dirty="0"/>
              <a:t>// not </a:t>
            </a:r>
            <a:r>
              <a:rPr lang="tr-TR" u="sng" dirty="0"/>
              <a:t>ortalaması: ortalama&lt;50 altında ise kaldı</a:t>
            </a:r>
          </a:p>
          <a:p>
            <a:r>
              <a:rPr lang="pt-BR" dirty="0"/>
              <a:t>// not </a:t>
            </a:r>
            <a:r>
              <a:rPr lang="pt-BR" u="sng" dirty="0"/>
              <a:t>ortalaması: ortalama==50 Geçti</a:t>
            </a:r>
          </a:p>
          <a:p>
            <a:r>
              <a:rPr lang="pt-BR" dirty="0"/>
              <a:t>// not </a:t>
            </a:r>
            <a:r>
              <a:rPr lang="pt-BR" u="sng" dirty="0"/>
              <a:t>ortalaması: 55&lt;=x&lt;=70 BB</a:t>
            </a:r>
          </a:p>
          <a:p>
            <a:r>
              <a:rPr lang="pt-BR" dirty="0"/>
              <a:t>// not </a:t>
            </a:r>
            <a:r>
              <a:rPr lang="pt-BR" u="sng" dirty="0"/>
              <a:t>ortalaması: 70&lt;=x&lt;=84 BA</a:t>
            </a:r>
          </a:p>
          <a:p>
            <a:r>
              <a:rPr lang="fi-FI" dirty="0"/>
              <a:t>// not </a:t>
            </a:r>
            <a:r>
              <a:rPr lang="fi-FI" u="sng" dirty="0"/>
              <a:t>ortalaması: 84&lt;=x&lt;=100 AA</a:t>
            </a:r>
          </a:p>
          <a:p>
            <a:endParaRPr lang="tr-TR" dirty="0"/>
          </a:p>
        </p:txBody>
      </p:sp>
    </p:spTree>
    <p:extLst>
      <p:ext uri="{BB962C8B-B14F-4D97-AF65-F5344CB8AC3E}">
        <p14:creationId xmlns:p14="http://schemas.microsoft.com/office/powerpoint/2010/main" val="14737776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02A0-048D-4D91-94AD-046EBB51540C}"/>
              </a:ext>
            </a:extLst>
          </p:cNvPr>
          <p:cNvSpPr>
            <a:spLocks noGrp="1"/>
          </p:cNvSpPr>
          <p:nvPr>
            <p:ph type="title"/>
          </p:nvPr>
        </p:nvSpPr>
        <p:spPr/>
        <p:txBody>
          <a:bodyPr/>
          <a:lstStyle/>
          <a:p>
            <a:r>
              <a:rPr lang="tr-TR" dirty="0"/>
              <a:t>1.Cevap</a:t>
            </a:r>
          </a:p>
        </p:txBody>
      </p:sp>
      <p:pic>
        <p:nvPicPr>
          <p:cNvPr id="4" name="Content Placeholder 3">
            <a:extLst>
              <a:ext uri="{FF2B5EF4-FFF2-40B4-BE49-F238E27FC236}">
                <a16:creationId xmlns:a16="http://schemas.microsoft.com/office/drawing/2014/main" id="{74FAC6EA-FD93-4727-97D7-CFE83794240A}"/>
              </a:ext>
            </a:extLst>
          </p:cNvPr>
          <p:cNvPicPr>
            <a:picLocks noGrp="1" noChangeAspect="1"/>
          </p:cNvPicPr>
          <p:nvPr>
            <p:ph idx="1"/>
          </p:nvPr>
        </p:nvPicPr>
        <p:blipFill>
          <a:blip r:embed="rId2"/>
          <a:stretch>
            <a:fillRect/>
          </a:stretch>
        </p:blipFill>
        <p:spPr>
          <a:xfrm>
            <a:off x="1213113" y="1511559"/>
            <a:ext cx="8136159" cy="5207142"/>
          </a:xfrm>
          <a:prstGeom prst="rect">
            <a:avLst/>
          </a:prstGeom>
        </p:spPr>
      </p:pic>
    </p:spTree>
    <p:extLst>
      <p:ext uri="{BB962C8B-B14F-4D97-AF65-F5344CB8AC3E}">
        <p14:creationId xmlns:p14="http://schemas.microsoft.com/office/powerpoint/2010/main" val="20505154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28F3-B87E-41DA-9934-B3A2CBF64731}"/>
              </a:ext>
            </a:extLst>
          </p:cNvPr>
          <p:cNvSpPr>
            <a:spLocks noGrp="1"/>
          </p:cNvSpPr>
          <p:nvPr>
            <p:ph type="title"/>
          </p:nvPr>
        </p:nvSpPr>
        <p:spPr>
          <a:xfrm>
            <a:off x="838200" y="365126"/>
            <a:ext cx="10515600" cy="810532"/>
          </a:xfrm>
        </p:spPr>
        <p:txBody>
          <a:bodyPr>
            <a:normAutofit fontScale="90000"/>
          </a:bodyPr>
          <a:lstStyle/>
          <a:p>
            <a:r>
              <a:rPr lang="tr-TR" dirty="0"/>
              <a:t>2.Soru:girilen bir sayının asal olup olmaması kodlayan algoritma</a:t>
            </a:r>
          </a:p>
        </p:txBody>
      </p:sp>
      <p:pic>
        <p:nvPicPr>
          <p:cNvPr id="4" name="Content Placeholder 3">
            <a:extLst>
              <a:ext uri="{FF2B5EF4-FFF2-40B4-BE49-F238E27FC236}">
                <a16:creationId xmlns:a16="http://schemas.microsoft.com/office/drawing/2014/main" id="{E0AE8B85-567B-455E-B3F8-D810A7AB3270}"/>
              </a:ext>
            </a:extLst>
          </p:cNvPr>
          <p:cNvPicPr>
            <a:picLocks noGrp="1" noChangeAspect="1"/>
          </p:cNvPicPr>
          <p:nvPr>
            <p:ph idx="1"/>
          </p:nvPr>
        </p:nvPicPr>
        <p:blipFill>
          <a:blip r:embed="rId2"/>
          <a:stretch>
            <a:fillRect/>
          </a:stretch>
        </p:blipFill>
        <p:spPr>
          <a:xfrm>
            <a:off x="838200" y="1479855"/>
            <a:ext cx="9397482" cy="4920863"/>
          </a:xfrm>
          <a:prstGeom prst="rect">
            <a:avLst/>
          </a:prstGeom>
        </p:spPr>
      </p:pic>
    </p:spTree>
    <p:extLst>
      <p:ext uri="{BB962C8B-B14F-4D97-AF65-F5344CB8AC3E}">
        <p14:creationId xmlns:p14="http://schemas.microsoft.com/office/powerpoint/2010/main" val="4332980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2A2B-F47B-45E4-A7DE-B3D0AA1925D1}"/>
              </a:ext>
            </a:extLst>
          </p:cNvPr>
          <p:cNvSpPr>
            <a:spLocks noGrp="1"/>
          </p:cNvSpPr>
          <p:nvPr>
            <p:ph type="title"/>
          </p:nvPr>
        </p:nvSpPr>
        <p:spPr>
          <a:xfrm>
            <a:off x="838200" y="365126"/>
            <a:ext cx="10515600" cy="987814"/>
          </a:xfrm>
        </p:spPr>
        <p:txBody>
          <a:bodyPr/>
          <a:lstStyle/>
          <a:p>
            <a:r>
              <a:rPr lang="tr-TR" dirty="0"/>
              <a:t>3.Soru: Faktöriyel Hesabı Yapan Algoritma</a:t>
            </a:r>
          </a:p>
        </p:txBody>
      </p:sp>
      <p:pic>
        <p:nvPicPr>
          <p:cNvPr id="4" name="Content Placeholder 3">
            <a:extLst>
              <a:ext uri="{FF2B5EF4-FFF2-40B4-BE49-F238E27FC236}">
                <a16:creationId xmlns:a16="http://schemas.microsoft.com/office/drawing/2014/main" id="{6AE1291F-F8E8-41C6-82F6-BCC766970FDF}"/>
              </a:ext>
            </a:extLst>
          </p:cNvPr>
          <p:cNvPicPr>
            <a:picLocks noGrp="1" noChangeAspect="1"/>
          </p:cNvPicPr>
          <p:nvPr>
            <p:ph idx="1"/>
          </p:nvPr>
        </p:nvPicPr>
        <p:blipFill>
          <a:blip r:embed="rId2"/>
          <a:stretch>
            <a:fillRect/>
          </a:stretch>
        </p:blipFill>
        <p:spPr>
          <a:xfrm>
            <a:off x="838199" y="1471874"/>
            <a:ext cx="10304061" cy="3221423"/>
          </a:xfrm>
          <a:prstGeom prst="rect">
            <a:avLst/>
          </a:prstGeom>
        </p:spPr>
      </p:pic>
    </p:spTree>
    <p:extLst>
      <p:ext uri="{BB962C8B-B14F-4D97-AF65-F5344CB8AC3E}">
        <p14:creationId xmlns:p14="http://schemas.microsoft.com/office/powerpoint/2010/main" val="1049243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6F53-D0A3-438E-B751-F03E5183B056}"/>
              </a:ext>
            </a:extLst>
          </p:cNvPr>
          <p:cNvSpPr>
            <a:spLocks noGrp="1"/>
          </p:cNvSpPr>
          <p:nvPr>
            <p:ph type="title"/>
          </p:nvPr>
        </p:nvSpPr>
        <p:spPr/>
        <p:txBody>
          <a:bodyPr/>
          <a:lstStyle/>
          <a:p>
            <a:r>
              <a:rPr lang="tr-TR" dirty="0"/>
              <a:t>Access </a:t>
            </a:r>
            <a:r>
              <a:rPr lang="tr-TR" dirty="0" err="1"/>
              <a:t>Modifier</a:t>
            </a:r>
            <a:r>
              <a:rPr lang="tr-TR" dirty="0"/>
              <a:t> (</a:t>
            </a:r>
            <a:r>
              <a:rPr lang="tr-TR" dirty="0" err="1"/>
              <a:t>public-private-protected-default</a:t>
            </a:r>
            <a:r>
              <a:rPr lang="tr-TR" dirty="0"/>
              <a:t>)</a:t>
            </a:r>
          </a:p>
        </p:txBody>
      </p:sp>
      <p:sp>
        <p:nvSpPr>
          <p:cNvPr id="3" name="Content Placeholder 2">
            <a:extLst>
              <a:ext uri="{FF2B5EF4-FFF2-40B4-BE49-F238E27FC236}">
                <a16:creationId xmlns:a16="http://schemas.microsoft.com/office/drawing/2014/main" id="{5C02C27F-78B7-459A-9770-79442520F8E9}"/>
              </a:ext>
            </a:extLst>
          </p:cNvPr>
          <p:cNvSpPr>
            <a:spLocks noGrp="1"/>
          </p:cNvSpPr>
          <p:nvPr>
            <p:ph idx="1"/>
          </p:nvPr>
        </p:nvSpPr>
        <p:spPr>
          <a:xfrm>
            <a:off x="838200" y="1825625"/>
            <a:ext cx="10515600" cy="1910997"/>
          </a:xfrm>
        </p:spPr>
        <p:txBody>
          <a:bodyPr>
            <a:normAutofit fontScale="70000" lnSpcReduction="20000"/>
          </a:bodyPr>
          <a:lstStyle/>
          <a:p>
            <a:r>
              <a:rPr lang="tr-TR" b="1" dirty="0" err="1"/>
              <a:t>Public</a:t>
            </a:r>
            <a:r>
              <a:rPr lang="tr-TR" b="1" dirty="0"/>
              <a:t> </a:t>
            </a:r>
            <a:r>
              <a:rPr lang="tr-TR" b="1" dirty="0" err="1"/>
              <a:t>methodlar</a:t>
            </a:r>
            <a:r>
              <a:rPr lang="tr-TR" b="1" dirty="0"/>
              <a:t> </a:t>
            </a:r>
            <a:r>
              <a:rPr lang="tr-TR" dirty="0"/>
              <a:t>proje içerisinde her yerden </a:t>
            </a:r>
            <a:r>
              <a:rPr lang="tr-TR" dirty="0" err="1"/>
              <a:t>ulaşılabiliryor</a:t>
            </a:r>
            <a:r>
              <a:rPr lang="tr-TR" dirty="0"/>
              <a:t>.</a:t>
            </a:r>
          </a:p>
          <a:p>
            <a:r>
              <a:rPr lang="tr-TR" b="1" dirty="0" err="1"/>
              <a:t>Protected</a:t>
            </a:r>
            <a:r>
              <a:rPr lang="tr-TR" b="1" dirty="0"/>
              <a:t> </a:t>
            </a:r>
            <a:r>
              <a:rPr lang="tr-TR" b="1" dirty="0" err="1"/>
              <a:t>metodlar</a:t>
            </a:r>
            <a:r>
              <a:rPr lang="tr-TR" b="1" dirty="0"/>
              <a:t> </a:t>
            </a:r>
            <a:r>
              <a:rPr lang="tr-TR" dirty="0"/>
              <a:t>tanımlandığı sınıf ile aynı paket içerisinde bulunan sınıflar tarafından ulaşılabilir.</a:t>
            </a:r>
          </a:p>
          <a:p>
            <a:r>
              <a:rPr lang="tr-TR" b="1" dirty="0" err="1"/>
              <a:t>Private</a:t>
            </a:r>
            <a:r>
              <a:rPr lang="tr-TR" dirty="0"/>
              <a:t> metotlar sadece tanımlandığı sınıfta kullanılabilir.</a:t>
            </a:r>
          </a:p>
          <a:p>
            <a:r>
              <a:rPr lang="tr-TR" b="1" dirty="0" err="1"/>
              <a:t>Default</a:t>
            </a:r>
            <a:r>
              <a:rPr lang="tr-TR" dirty="0"/>
              <a:t> Programda herhangi bir belirleyici mevcut olmadığı takdirde metodun ya da sınıfın erişim belirleyicisi </a:t>
            </a:r>
            <a:r>
              <a:rPr lang="tr-TR" dirty="0" err="1"/>
              <a:t>default</a:t>
            </a:r>
            <a:r>
              <a:rPr lang="tr-TR" dirty="0"/>
              <a:t> olur. Bu takıyı alan metotlar alt sınıftan ve bulunduğu paketten erişilebilir.</a:t>
            </a:r>
          </a:p>
          <a:p>
            <a:endParaRPr lang="tr-TR" dirty="0"/>
          </a:p>
          <a:p>
            <a:endParaRPr lang="tr-TR" dirty="0"/>
          </a:p>
          <a:p>
            <a:endParaRPr lang="tr-TR" dirty="0"/>
          </a:p>
        </p:txBody>
      </p:sp>
      <p:pic>
        <p:nvPicPr>
          <p:cNvPr id="4" name="Picture 3">
            <a:extLst>
              <a:ext uri="{FF2B5EF4-FFF2-40B4-BE49-F238E27FC236}">
                <a16:creationId xmlns:a16="http://schemas.microsoft.com/office/drawing/2014/main" id="{11FA9D2D-1197-4ED8-B350-2B4B003742D5}"/>
              </a:ext>
            </a:extLst>
          </p:cNvPr>
          <p:cNvPicPr>
            <a:picLocks noChangeAspect="1"/>
          </p:cNvPicPr>
          <p:nvPr/>
        </p:nvPicPr>
        <p:blipFill>
          <a:blip r:embed="rId2"/>
          <a:stretch>
            <a:fillRect/>
          </a:stretch>
        </p:blipFill>
        <p:spPr>
          <a:xfrm>
            <a:off x="2386726" y="3871559"/>
            <a:ext cx="7102455" cy="2819644"/>
          </a:xfrm>
          <a:prstGeom prst="rect">
            <a:avLst/>
          </a:prstGeom>
        </p:spPr>
      </p:pic>
    </p:spTree>
    <p:extLst>
      <p:ext uri="{BB962C8B-B14F-4D97-AF65-F5344CB8AC3E}">
        <p14:creationId xmlns:p14="http://schemas.microsoft.com/office/powerpoint/2010/main" val="327682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0AF4-F162-47B2-AC40-899B0294B720}"/>
              </a:ext>
            </a:extLst>
          </p:cNvPr>
          <p:cNvSpPr>
            <a:spLocks noGrp="1"/>
          </p:cNvSpPr>
          <p:nvPr>
            <p:ph type="title"/>
          </p:nvPr>
        </p:nvSpPr>
        <p:spPr/>
        <p:txBody>
          <a:bodyPr/>
          <a:lstStyle/>
          <a:p>
            <a:r>
              <a:rPr lang="tr-TR" dirty="0" err="1"/>
              <a:t>Error</a:t>
            </a:r>
            <a:r>
              <a:rPr lang="tr-TR" dirty="0"/>
              <a:t> </a:t>
            </a:r>
            <a:r>
              <a:rPr lang="tr-TR" dirty="0" err="1"/>
              <a:t>types</a:t>
            </a:r>
            <a:endParaRPr lang="tr-TR" dirty="0"/>
          </a:p>
        </p:txBody>
      </p:sp>
      <p:sp>
        <p:nvSpPr>
          <p:cNvPr id="3" name="Content Placeholder 2">
            <a:extLst>
              <a:ext uri="{FF2B5EF4-FFF2-40B4-BE49-F238E27FC236}">
                <a16:creationId xmlns:a16="http://schemas.microsoft.com/office/drawing/2014/main" id="{38C34825-502C-4F3D-85D2-5A012A393688}"/>
              </a:ext>
            </a:extLst>
          </p:cNvPr>
          <p:cNvSpPr>
            <a:spLocks noGrp="1"/>
          </p:cNvSpPr>
          <p:nvPr>
            <p:ph idx="1"/>
          </p:nvPr>
        </p:nvSpPr>
        <p:spPr/>
        <p:txBody>
          <a:bodyPr>
            <a:normAutofit lnSpcReduction="10000"/>
          </a:bodyPr>
          <a:lstStyle/>
          <a:p>
            <a:r>
              <a:rPr lang="tr-TR" b="1" dirty="0" err="1"/>
              <a:t>Syntax</a:t>
            </a:r>
            <a:r>
              <a:rPr lang="tr-TR" b="1" dirty="0"/>
              <a:t> </a:t>
            </a:r>
            <a:r>
              <a:rPr lang="tr-TR" b="1" dirty="0" err="1"/>
              <a:t>error</a:t>
            </a:r>
            <a:r>
              <a:rPr lang="tr-TR" dirty="0"/>
              <a:t>: Kodun içerisinde bulunan yazım hatalarından kaynaklı hatalardır. Bu durumda IDE hatalı yeri işaretleyerek uyaracaktır.</a:t>
            </a:r>
          </a:p>
          <a:p>
            <a:r>
              <a:rPr lang="tr-TR" b="1" dirty="0" err="1"/>
              <a:t>Logic</a:t>
            </a:r>
            <a:r>
              <a:rPr lang="tr-TR" b="1" dirty="0"/>
              <a:t> </a:t>
            </a:r>
            <a:r>
              <a:rPr lang="tr-TR" b="1" dirty="0" err="1"/>
              <a:t>error</a:t>
            </a:r>
            <a:r>
              <a:rPr lang="tr-TR" dirty="0"/>
              <a:t>: Kod içerisinde bulunan mantık hatalarından dolayı ortaya çıkar. IDE bu hataları derlemeden önce </a:t>
            </a:r>
            <a:r>
              <a:rPr lang="tr-TR" dirty="0" err="1"/>
              <a:t>farketemeyebilir</a:t>
            </a:r>
            <a:r>
              <a:rPr lang="tr-TR" dirty="0"/>
              <a:t>.</a:t>
            </a:r>
          </a:p>
          <a:p>
            <a:r>
              <a:rPr lang="tr-TR" b="1" dirty="0"/>
              <a:t>Run time </a:t>
            </a:r>
            <a:r>
              <a:rPr lang="tr-TR" b="1" dirty="0" err="1"/>
              <a:t>error</a:t>
            </a:r>
            <a:r>
              <a:rPr lang="tr-TR" dirty="0"/>
              <a:t>:  Yalnızca kodunuzu derleyip çalıştırdıktan sonra görüntülenen hatalardır. Programın çalışmasına engel olacak yazılım veya donanım sorunudur.</a:t>
            </a:r>
          </a:p>
          <a:p>
            <a:r>
              <a:rPr lang="tr-TR" b="1" dirty="0" err="1"/>
              <a:t>Compile</a:t>
            </a:r>
            <a:r>
              <a:rPr lang="tr-TR" b="1" dirty="0"/>
              <a:t> time </a:t>
            </a:r>
            <a:r>
              <a:rPr lang="tr-TR" b="1" dirty="0" err="1"/>
              <a:t>error</a:t>
            </a:r>
            <a:r>
              <a:rPr lang="tr-TR" dirty="0"/>
              <a:t>: Kod içerisindeki bir hata dolayısıyla kaynak kodunun derleyemez. Eksik noktalı virgül, eksik parantez, sınıf bulunamaması gibi durumlar derleme zamanında ortaya çıkacağı için </a:t>
            </a:r>
            <a:r>
              <a:rPr lang="tr-TR" dirty="0" err="1"/>
              <a:t>compile</a:t>
            </a:r>
            <a:r>
              <a:rPr lang="tr-TR" dirty="0"/>
              <a:t> time </a:t>
            </a:r>
            <a:r>
              <a:rPr lang="tr-TR" dirty="0" err="1"/>
              <a:t>errordur</a:t>
            </a:r>
            <a:r>
              <a:rPr lang="tr-TR" dirty="0"/>
              <a:t>.</a:t>
            </a:r>
          </a:p>
          <a:p>
            <a:endParaRPr lang="tr-TR" dirty="0"/>
          </a:p>
        </p:txBody>
      </p:sp>
    </p:spTree>
    <p:extLst>
      <p:ext uri="{BB962C8B-B14F-4D97-AF65-F5344CB8AC3E}">
        <p14:creationId xmlns:p14="http://schemas.microsoft.com/office/powerpoint/2010/main" val="139365056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9F7D-2287-478E-B93D-A4A03882E48E}"/>
              </a:ext>
            </a:extLst>
          </p:cNvPr>
          <p:cNvSpPr>
            <a:spLocks noGrp="1"/>
          </p:cNvSpPr>
          <p:nvPr>
            <p:ph type="title"/>
          </p:nvPr>
        </p:nvSpPr>
        <p:spPr/>
        <p:txBody>
          <a:bodyPr/>
          <a:lstStyle/>
          <a:p>
            <a:r>
              <a:rPr lang="tr-TR" dirty="0" err="1"/>
              <a:t>Error</a:t>
            </a:r>
            <a:r>
              <a:rPr lang="tr-TR" dirty="0"/>
              <a:t> ve </a:t>
            </a:r>
            <a:r>
              <a:rPr lang="tr-TR" dirty="0" err="1"/>
              <a:t>Exceptıon</a:t>
            </a:r>
            <a:r>
              <a:rPr lang="tr-TR" dirty="0"/>
              <a:t> Farkı</a:t>
            </a:r>
          </a:p>
        </p:txBody>
      </p:sp>
      <p:sp>
        <p:nvSpPr>
          <p:cNvPr id="3" name="Content Placeholder 2">
            <a:extLst>
              <a:ext uri="{FF2B5EF4-FFF2-40B4-BE49-F238E27FC236}">
                <a16:creationId xmlns:a16="http://schemas.microsoft.com/office/drawing/2014/main" id="{60903BFE-D56B-40AB-BF14-FB6F3AFF01DB}"/>
              </a:ext>
            </a:extLst>
          </p:cNvPr>
          <p:cNvSpPr>
            <a:spLocks noGrp="1"/>
          </p:cNvSpPr>
          <p:nvPr>
            <p:ph idx="1"/>
          </p:nvPr>
        </p:nvSpPr>
        <p:spPr/>
        <p:txBody>
          <a:bodyPr>
            <a:normAutofit fontScale="92500" lnSpcReduction="10000"/>
          </a:bodyPr>
          <a:lstStyle/>
          <a:p>
            <a:r>
              <a:rPr lang="tr-TR" dirty="0"/>
              <a:t>Bir </a:t>
            </a:r>
            <a:r>
              <a:rPr lang="tr-TR" b="1" dirty="0" err="1"/>
              <a:t>error</a:t>
            </a:r>
            <a:r>
              <a:rPr lang="tr-TR" dirty="0"/>
              <a:t> asla kurtarılamazken, </a:t>
            </a:r>
            <a:r>
              <a:rPr lang="tr-TR" b="1" dirty="0" err="1"/>
              <a:t>exception</a:t>
            </a:r>
            <a:r>
              <a:rPr lang="tr-TR" dirty="0"/>
              <a:t> fırlatıldığında yakalanarak programın çalışmasına devam edilebilir.</a:t>
            </a:r>
          </a:p>
          <a:p>
            <a:r>
              <a:rPr lang="tr-TR" dirty="0"/>
              <a:t>Bir </a:t>
            </a:r>
            <a:r>
              <a:rPr lang="tr-TR" b="1" dirty="0" err="1"/>
              <a:t>error</a:t>
            </a:r>
            <a:r>
              <a:rPr lang="tr-TR" dirty="0"/>
              <a:t> ortaya çıktığında kod çalışması durdurulur, ancak bir </a:t>
            </a:r>
            <a:r>
              <a:rPr lang="tr-TR" b="1" dirty="0" err="1"/>
              <a:t>exception</a:t>
            </a:r>
            <a:r>
              <a:rPr lang="tr-TR" dirty="0"/>
              <a:t> fırlatan kod bir </a:t>
            </a:r>
            <a:r>
              <a:rPr lang="tr-TR" dirty="0" err="1"/>
              <a:t>try</a:t>
            </a:r>
            <a:r>
              <a:rPr lang="tr-TR" dirty="0"/>
              <a:t> ve </a:t>
            </a:r>
            <a:r>
              <a:rPr lang="tr-TR" dirty="0" err="1"/>
              <a:t>catch</a:t>
            </a:r>
            <a:r>
              <a:rPr lang="tr-TR" dirty="0"/>
              <a:t> bloğunun içine yazılmışsa, kod tarafından </a:t>
            </a:r>
            <a:r>
              <a:rPr lang="tr-TR" b="1" dirty="0" err="1"/>
              <a:t>exception</a:t>
            </a:r>
            <a:r>
              <a:rPr lang="tr-TR" dirty="0"/>
              <a:t> yakalanır.</a:t>
            </a:r>
          </a:p>
          <a:p>
            <a:r>
              <a:rPr lang="tr-TR" b="1" dirty="0" err="1"/>
              <a:t>Errorlar</a:t>
            </a:r>
            <a:r>
              <a:rPr lang="tr-TR" dirty="0"/>
              <a:t> kontrolsüz tiptedir, yani </a:t>
            </a:r>
            <a:r>
              <a:rPr lang="tr-TR" dirty="0" err="1"/>
              <a:t>exception</a:t>
            </a:r>
            <a:r>
              <a:rPr lang="tr-TR" dirty="0"/>
              <a:t> derleyicilerin bilgisinde değildir, oysa bir </a:t>
            </a:r>
            <a:r>
              <a:rPr lang="tr-TR" b="1" dirty="0" err="1"/>
              <a:t>exception</a:t>
            </a:r>
            <a:r>
              <a:rPr lang="tr-TR" dirty="0"/>
              <a:t> </a:t>
            </a:r>
            <a:r>
              <a:rPr lang="tr-TR" dirty="0" err="1"/>
              <a:t>checked</a:t>
            </a:r>
            <a:r>
              <a:rPr lang="tr-TR" dirty="0"/>
              <a:t> ve </a:t>
            </a:r>
            <a:r>
              <a:rPr lang="tr-TR" dirty="0" err="1"/>
              <a:t>unchecked</a:t>
            </a:r>
            <a:r>
              <a:rPr lang="tr-TR" dirty="0"/>
              <a:t> olarak sınıflandırılır.</a:t>
            </a:r>
          </a:p>
          <a:p>
            <a:r>
              <a:rPr lang="tr-TR" b="1" dirty="0" err="1"/>
              <a:t>Errorlar</a:t>
            </a:r>
            <a:r>
              <a:rPr lang="tr-TR" dirty="0"/>
              <a:t> </a:t>
            </a:r>
            <a:r>
              <a:rPr lang="tr-TR" dirty="0" err="1"/>
              <a:t>Java.lang.Error</a:t>
            </a:r>
            <a:r>
              <a:rPr lang="tr-TR" dirty="0"/>
              <a:t> paketinde tanımlanırken, bir </a:t>
            </a:r>
            <a:r>
              <a:rPr lang="tr-TR" b="1" dirty="0" err="1"/>
              <a:t>exception</a:t>
            </a:r>
            <a:r>
              <a:rPr lang="tr-TR" dirty="0"/>
              <a:t> olarak </a:t>
            </a:r>
            <a:r>
              <a:rPr lang="tr-TR" dirty="0" err="1"/>
              <a:t>java.lang.Exception</a:t>
            </a:r>
            <a:r>
              <a:rPr lang="tr-TR" dirty="0"/>
              <a:t> tanımlanmıştır.</a:t>
            </a:r>
          </a:p>
          <a:p>
            <a:r>
              <a:rPr lang="tr-TR" b="1" dirty="0" err="1"/>
              <a:t>Exceptionlar</a:t>
            </a:r>
            <a:r>
              <a:rPr lang="tr-TR" dirty="0"/>
              <a:t>, programın kodlanmasında yapılan hataların sonuçlarıdır. </a:t>
            </a:r>
            <a:r>
              <a:rPr lang="tr-TR" b="1" dirty="0" err="1"/>
              <a:t>Error</a:t>
            </a:r>
            <a:r>
              <a:rPr lang="tr-TR" dirty="0"/>
              <a:t> ise sistemin yanlış işleyişinin sonucudur.</a:t>
            </a:r>
          </a:p>
          <a:p>
            <a:endParaRPr lang="tr-TR" dirty="0"/>
          </a:p>
        </p:txBody>
      </p:sp>
    </p:spTree>
    <p:extLst>
      <p:ext uri="{BB962C8B-B14F-4D97-AF65-F5344CB8AC3E}">
        <p14:creationId xmlns:p14="http://schemas.microsoft.com/office/powerpoint/2010/main" val="30278705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29E3-B7F0-44B3-9F96-3153BAFAC55C}"/>
              </a:ext>
            </a:extLst>
          </p:cNvPr>
          <p:cNvSpPr>
            <a:spLocks noGrp="1"/>
          </p:cNvSpPr>
          <p:nvPr>
            <p:ph type="title"/>
          </p:nvPr>
        </p:nvSpPr>
        <p:spPr/>
        <p:txBody>
          <a:bodyPr/>
          <a:lstStyle/>
          <a:p>
            <a:r>
              <a:rPr lang="tr-TR" dirty="0"/>
              <a:t>Soru 1:</a:t>
            </a:r>
          </a:p>
        </p:txBody>
      </p:sp>
      <p:sp>
        <p:nvSpPr>
          <p:cNvPr id="3" name="Content Placeholder 2">
            <a:extLst>
              <a:ext uri="{FF2B5EF4-FFF2-40B4-BE49-F238E27FC236}">
                <a16:creationId xmlns:a16="http://schemas.microsoft.com/office/drawing/2014/main" id="{00846044-FED9-40F7-9868-370043CE4DBE}"/>
              </a:ext>
            </a:extLst>
          </p:cNvPr>
          <p:cNvSpPr>
            <a:spLocks noGrp="1"/>
          </p:cNvSpPr>
          <p:nvPr>
            <p:ph idx="1"/>
          </p:nvPr>
        </p:nvSpPr>
        <p:spPr/>
        <p:txBody>
          <a:bodyPr/>
          <a:lstStyle/>
          <a:p>
            <a:r>
              <a:rPr lang="tr-TR" dirty="0"/>
              <a:t>// </a:t>
            </a:r>
            <a:r>
              <a:rPr lang="tr-TR" u="sng" dirty="0"/>
              <a:t>kullanıcı tarafından girilen bir kelimeyi tersten yazdıran Algoritma ?</a:t>
            </a:r>
          </a:p>
          <a:p>
            <a:r>
              <a:rPr lang="tr-TR" dirty="0"/>
              <a:t>// </a:t>
            </a:r>
            <a:r>
              <a:rPr lang="tr-TR" u="sng" dirty="0"/>
              <a:t>yazdığınız kelime kaç harfli ?</a:t>
            </a:r>
          </a:p>
          <a:p>
            <a:r>
              <a:rPr lang="tr-TR" dirty="0"/>
              <a:t>// </a:t>
            </a:r>
            <a:r>
              <a:rPr lang="tr-TR" u="sng" dirty="0"/>
              <a:t>Hamit ==&gt; </a:t>
            </a:r>
            <a:r>
              <a:rPr lang="tr-TR" u="sng" dirty="0" err="1"/>
              <a:t>timaH</a:t>
            </a:r>
            <a:endParaRPr lang="tr-TR" dirty="0"/>
          </a:p>
        </p:txBody>
      </p:sp>
    </p:spTree>
    <p:extLst>
      <p:ext uri="{BB962C8B-B14F-4D97-AF65-F5344CB8AC3E}">
        <p14:creationId xmlns:p14="http://schemas.microsoft.com/office/powerpoint/2010/main" val="7848192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848A-50D5-4AAE-870F-C605F00E81E5}"/>
              </a:ext>
            </a:extLst>
          </p:cNvPr>
          <p:cNvSpPr>
            <a:spLocks noGrp="1"/>
          </p:cNvSpPr>
          <p:nvPr>
            <p:ph type="title"/>
          </p:nvPr>
        </p:nvSpPr>
        <p:spPr/>
        <p:txBody>
          <a:bodyPr/>
          <a:lstStyle/>
          <a:p>
            <a:r>
              <a:rPr lang="tr-TR" dirty="0"/>
              <a:t>Cevap 1:</a:t>
            </a:r>
          </a:p>
        </p:txBody>
      </p:sp>
      <p:pic>
        <p:nvPicPr>
          <p:cNvPr id="4" name="Content Placeholder 3">
            <a:extLst>
              <a:ext uri="{FF2B5EF4-FFF2-40B4-BE49-F238E27FC236}">
                <a16:creationId xmlns:a16="http://schemas.microsoft.com/office/drawing/2014/main" id="{6AEEA1AA-6D93-4026-A2CE-979765B05E4E}"/>
              </a:ext>
            </a:extLst>
          </p:cNvPr>
          <p:cNvPicPr>
            <a:picLocks noGrp="1" noChangeAspect="1"/>
          </p:cNvPicPr>
          <p:nvPr>
            <p:ph idx="1"/>
          </p:nvPr>
        </p:nvPicPr>
        <p:blipFill>
          <a:blip r:embed="rId2"/>
          <a:stretch>
            <a:fillRect/>
          </a:stretch>
        </p:blipFill>
        <p:spPr>
          <a:xfrm>
            <a:off x="838200" y="1690688"/>
            <a:ext cx="7870134" cy="4506912"/>
          </a:xfrm>
          <a:prstGeom prst="rect">
            <a:avLst/>
          </a:prstGeom>
        </p:spPr>
      </p:pic>
      <p:pic>
        <p:nvPicPr>
          <p:cNvPr id="5" name="Picture 4">
            <a:extLst>
              <a:ext uri="{FF2B5EF4-FFF2-40B4-BE49-F238E27FC236}">
                <a16:creationId xmlns:a16="http://schemas.microsoft.com/office/drawing/2014/main" id="{7C5E5210-8A89-47D7-BFC5-D6893676B253}"/>
              </a:ext>
            </a:extLst>
          </p:cNvPr>
          <p:cNvPicPr>
            <a:picLocks noChangeAspect="1"/>
          </p:cNvPicPr>
          <p:nvPr/>
        </p:nvPicPr>
        <p:blipFill>
          <a:blip r:embed="rId3"/>
          <a:stretch>
            <a:fillRect/>
          </a:stretch>
        </p:blipFill>
        <p:spPr>
          <a:xfrm>
            <a:off x="8708334" y="2893821"/>
            <a:ext cx="2588674" cy="2100646"/>
          </a:xfrm>
          <a:prstGeom prst="rect">
            <a:avLst/>
          </a:prstGeom>
        </p:spPr>
      </p:pic>
    </p:spTree>
    <p:extLst>
      <p:ext uri="{BB962C8B-B14F-4D97-AF65-F5344CB8AC3E}">
        <p14:creationId xmlns:p14="http://schemas.microsoft.com/office/powerpoint/2010/main" val="15646116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2B3B-AFD8-4373-8C9F-EBB510463B53}"/>
              </a:ext>
            </a:extLst>
          </p:cNvPr>
          <p:cNvSpPr>
            <a:spLocks noGrp="1"/>
          </p:cNvSpPr>
          <p:nvPr>
            <p:ph type="title"/>
          </p:nvPr>
        </p:nvSpPr>
        <p:spPr/>
        <p:txBody>
          <a:bodyPr/>
          <a:lstStyle/>
          <a:p>
            <a:r>
              <a:rPr lang="tr-TR" dirty="0"/>
              <a:t>Soru2 :</a:t>
            </a:r>
          </a:p>
        </p:txBody>
      </p:sp>
      <p:sp>
        <p:nvSpPr>
          <p:cNvPr id="3" name="Content Placeholder 2">
            <a:extLst>
              <a:ext uri="{FF2B5EF4-FFF2-40B4-BE49-F238E27FC236}">
                <a16:creationId xmlns:a16="http://schemas.microsoft.com/office/drawing/2014/main" id="{B3DAE48A-6CBA-4B7B-8FF1-E33C29A4D526}"/>
              </a:ext>
            </a:extLst>
          </p:cNvPr>
          <p:cNvSpPr>
            <a:spLocks noGrp="1"/>
          </p:cNvSpPr>
          <p:nvPr>
            <p:ph idx="1"/>
          </p:nvPr>
        </p:nvSpPr>
        <p:spPr/>
        <p:txBody>
          <a:bodyPr/>
          <a:lstStyle/>
          <a:p>
            <a:r>
              <a:rPr lang="tr-TR" dirty="0"/>
              <a:t>// </a:t>
            </a:r>
            <a:r>
              <a:rPr lang="tr-TR" u="sng" dirty="0"/>
              <a:t>kullanıcı tarafından girilen bir parola için ilk ve son harfi haricinde *</a:t>
            </a:r>
          </a:p>
          <a:p>
            <a:r>
              <a:rPr lang="tr-TR" dirty="0"/>
              <a:t>// </a:t>
            </a:r>
            <a:r>
              <a:rPr lang="tr-TR" u="sng" dirty="0"/>
              <a:t>eklensin ?</a:t>
            </a:r>
          </a:p>
          <a:p>
            <a:r>
              <a:rPr lang="tr-TR" dirty="0"/>
              <a:t>// </a:t>
            </a:r>
            <a:r>
              <a:rPr lang="tr-TR" u="sng" dirty="0"/>
              <a:t>Hamit ==&gt; H****t</a:t>
            </a:r>
            <a:endParaRPr lang="tr-TR" dirty="0"/>
          </a:p>
        </p:txBody>
      </p:sp>
    </p:spTree>
    <p:extLst>
      <p:ext uri="{BB962C8B-B14F-4D97-AF65-F5344CB8AC3E}">
        <p14:creationId xmlns:p14="http://schemas.microsoft.com/office/powerpoint/2010/main" val="26625582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B19C-E063-4FD4-84AA-AED83225492E}"/>
              </a:ext>
            </a:extLst>
          </p:cNvPr>
          <p:cNvSpPr>
            <a:spLocks noGrp="1"/>
          </p:cNvSpPr>
          <p:nvPr>
            <p:ph type="title"/>
          </p:nvPr>
        </p:nvSpPr>
        <p:spPr/>
        <p:txBody>
          <a:bodyPr/>
          <a:lstStyle/>
          <a:p>
            <a:r>
              <a:rPr lang="tr-TR" dirty="0"/>
              <a:t>Cevap 2 :</a:t>
            </a:r>
          </a:p>
        </p:txBody>
      </p:sp>
      <p:pic>
        <p:nvPicPr>
          <p:cNvPr id="4" name="Content Placeholder 3">
            <a:extLst>
              <a:ext uri="{FF2B5EF4-FFF2-40B4-BE49-F238E27FC236}">
                <a16:creationId xmlns:a16="http://schemas.microsoft.com/office/drawing/2014/main" id="{F8F24072-A40C-4996-A8BB-58FD51544468}"/>
              </a:ext>
            </a:extLst>
          </p:cNvPr>
          <p:cNvPicPr>
            <a:picLocks noGrp="1" noChangeAspect="1"/>
          </p:cNvPicPr>
          <p:nvPr>
            <p:ph idx="1"/>
          </p:nvPr>
        </p:nvPicPr>
        <p:blipFill>
          <a:blip r:embed="rId2"/>
          <a:stretch>
            <a:fillRect/>
          </a:stretch>
        </p:blipFill>
        <p:spPr>
          <a:xfrm>
            <a:off x="838200" y="1690687"/>
            <a:ext cx="7082278" cy="4947179"/>
          </a:xfrm>
          <a:prstGeom prst="rect">
            <a:avLst/>
          </a:prstGeom>
        </p:spPr>
      </p:pic>
      <p:pic>
        <p:nvPicPr>
          <p:cNvPr id="5" name="Picture 4">
            <a:extLst>
              <a:ext uri="{FF2B5EF4-FFF2-40B4-BE49-F238E27FC236}">
                <a16:creationId xmlns:a16="http://schemas.microsoft.com/office/drawing/2014/main" id="{709C9F90-8742-4E0B-B6EB-4FAFC36500E2}"/>
              </a:ext>
            </a:extLst>
          </p:cNvPr>
          <p:cNvPicPr>
            <a:picLocks noChangeAspect="1"/>
          </p:cNvPicPr>
          <p:nvPr/>
        </p:nvPicPr>
        <p:blipFill>
          <a:blip r:embed="rId3"/>
          <a:stretch>
            <a:fillRect/>
          </a:stretch>
        </p:blipFill>
        <p:spPr>
          <a:xfrm>
            <a:off x="7920478" y="3352676"/>
            <a:ext cx="2741677" cy="1953102"/>
          </a:xfrm>
          <a:prstGeom prst="rect">
            <a:avLst/>
          </a:prstGeom>
        </p:spPr>
      </p:pic>
    </p:spTree>
    <p:extLst>
      <p:ext uri="{BB962C8B-B14F-4D97-AF65-F5344CB8AC3E}">
        <p14:creationId xmlns:p14="http://schemas.microsoft.com/office/powerpoint/2010/main" val="17540026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E0BE-610F-49AF-8A40-7FC099BFAE47}"/>
              </a:ext>
            </a:extLst>
          </p:cNvPr>
          <p:cNvSpPr>
            <a:spLocks noGrp="1"/>
          </p:cNvSpPr>
          <p:nvPr>
            <p:ph type="title"/>
          </p:nvPr>
        </p:nvSpPr>
        <p:spPr/>
        <p:txBody>
          <a:bodyPr/>
          <a:lstStyle/>
          <a:p>
            <a:r>
              <a:rPr lang="tr-TR" dirty="0" err="1"/>
              <a:t>Decoder</a:t>
            </a:r>
            <a:r>
              <a:rPr lang="tr-TR" dirty="0"/>
              <a:t> Nedir? Ne İşe Yarar?</a:t>
            </a:r>
          </a:p>
        </p:txBody>
      </p:sp>
      <p:sp>
        <p:nvSpPr>
          <p:cNvPr id="3" name="Content Placeholder 2">
            <a:extLst>
              <a:ext uri="{FF2B5EF4-FFF2-40B4-BE49-F238E27FC236}">
                <a16:creationId xmlns:a16="http://schemas.microsoft.com/office/drawing/2014/main" id="{C789B80A-1828-49A5-AF26-9C30F0EBC8D9}"/>
              </a:ext>
            </a:extLst>
          </p:cNvPr>
          <p:cNvSpPr>
            <a:spLocks noGrp="1"/>
          </p:cNvSpPr>
          <p:nvPr>
            <p:ph idx="1"/>
          </p:nvPr>
        </p:nvSpPr>
        <p:spPr/>
        <p:txBody>
          <a:bodyPr>
            <a:normAutofit lnSpcReduction="10000"/>
          </a:bodyPr>
          <a:lstStyle/>
          <a:p>
            <a:r>
              <a:rPr lang="tr-TR" dirty="0"/>
              <a:t>Genel anlamı itibariyle </a:t>
            </a:r>
            <a:r>
              <a:rPr lang="tr-TR" b="1" dirty="0" err="1"/>
              <a:t>decoder</a:t>
            </a:r>
            <a:r>
              <a:rPr lang="tr-TR" dirty="0"/>
              <a:t> bir kod çözücü olarak bilinir. Özellikle </a:t>
            </a:r>
            <a:r>
              <a:rPr lang="tr-TR" b="1" dirty="0"/>
              <a:t>kodlanmış olan bir verinin ilk halinin yeniden elde edilmesi </a:t>
            </a:r>
            <a:r>
              <a:rPr lang="tr-TR" dirty="0"/>
              <a:t>adına değerlendirilmektedir. Böylece teknolojik sistemler çok daha etkin bir şekilde çalışma imkanı elde eder. Bu yönüyle günümüzde birçok farklı alanda kullanıldığını dile getirmek mümkün.</a:t>
            </a:r>
          </a:p>
          <a:p>
            <a:r>
              <a:rPr lang="tr-TR" dirty="0" err="1"/>
              <a:t>Decoder</a:t>
            </a:r>
            <a:r>
              <a:rPr lang="tr-TR" dirty="0"/>
              <a:t> kodlama işleminin tersi görev üstlenir. Daha önceden kullanılmış olan bilgileri daha anlaşılır bir şekilde dönüştürmek için kullanılır. Mesela cep telefonuna gelen mesajları çözümlemek sureti ile metin olarak sunar. Aslında normalde 2’lik sayı sisteminde mesajlar gelir. Fakat dekoder bu mesajları alarak metin haline getirir ve okunur noktayı ulaştırır.</a:t>
            </a:r>
            <a:br>
              <a:rPr lang="tr-TR" dirty="0"/>
            </a:br>
            <a:endParaRPr lang="tr-TR" dirty="0"/>
          </a:p>
        </p:txBody>
      </p:sp>
    </p:spTree>
    <p:extLst>
      <p:ext uri="{BB962C8B-B14F-4D97-AF65-F5344CB8AC3E}">
        <p14:creationId xmlns:p14="http://schemas.microsoft.com/office/powerpoint/2010/main" val="130548927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001E-905C-45D9-A9F6-E5836497026D}"/>
              </a:ext>
            </a:extLst>
          </p:cNvPr>
          <p:cNvSpPr>
            <a:spLocks noGrp="1"/>
          </p:cNvSpPr>
          <p:nvPr>
            <p:ph type="title"/>
          </p:nvPr>
        </p:nvSpPr>
        <p:spPr/>
        <p:txBody>
          <a:bodyPr/>
          <a:lstStyle/>
          <a:p>
            <a:r>
              <a:rPr lang="de-DE" b="1" dirty="0"/>
              <a:t>Decoder </a:t>
            </a:r>
            <a:r>
              <a:rPr lang="de-DE" b="1" dirty="0" err="1"/>
              <a:t>ve</a:t>
            </a:r>
            <a:r>
              <a:rPr lang="de-DE" b="1" dirty="0"/>
              <a:t> </a:t>
            </a:r>
            <a:r>
              <a:rPr lang="de-DE" b="1" dirty="0" err="1"/>
              <a:t>Ecoder</a:t>
            </a:r>
            <a:r>
              <a:rPr lang="de-DE" b="1" dirty="0"/>
              <a:t> </a:t>
            </a:r>
            <a:r>
              <a:rPr lang="de-DE" b="1" dirty="0" err="1"/>
              <a:t>Farkları</a:t>
            </a:r>
            <a:r>
              <a:rPr lang="de-DE" b="1" dirty="0"/>
              <a:t> </a:t>
            </a:r>
            <a:r>
              <a:rPr lang="de-DE" b="1" dirty="0" err="1"/>
              <a:t>Nelerdir</a:t>
            </a:r>
            <a:r>
              <a:rPr lang="de-DE" b="1" dirty="0"/>
              <a:t>?</a:t>
            </a:r>
            <a:endParaRPr lang="tr-TR" dirty="0"/>
          </a:p>
        </p:txBody>
      </p:sp>
      <p:sp>
        <p:nvSpPr>
          <p:cNvPr id="3" name="Content Placeholder 2">
            <a:extLst>
              <a:ext uri="{FF2B5EF4-FFF2-40B4-BE49-F238E27FC236}">
                <a16:creationId xmlns:a16="http://schemas.microsoft.com/office/drawing/2014/main" id="{DD5F226D-0520-42DD-AC9C-A1F2D605ECE1}"/>
              </a:ext>
            </a:extLst>
          </p:cNvPr>
          <p:cNvSpPr>
            <a:spLocks noGrp="1"/>
          </p:cNvSpPr>
          <p:nvPr>
            <p:ph idx="1"/>
          </p:nvPr>
        </p:nvSpPr>
        <p:spPr/>
        <p:txBody>
          <a:bodyPr/>
          <a:lstStyle/>
          <a:p>
            <a:r>
              <a:rPr lang="tr-TR" b="1" dirty="0"/>
              <a:t>Dekoder</a:t>
            </a:r>
            <a:r>
              <a:rPr lang="tr-TR" dirty="0"/>
              <a:t> ve </a:t>
            </a:r>
            <a:r>
              <a:rPr lang="tr-TR" b="1" dirty="0" err="1"/>
              <a:t>encoder</a:t>
            </a:r>
            <a:r>
              <a:rPr lang="tr-TR" dirty="0"/>
              <a:t> arasında belli farklar bulunmaktadır. Aslına bakılırsa her ikisi de belli bir kod çözme sistemi olarak öne çıkar. Fakat temel olarak </a:t>
            </a:r>
            <a:r>
              <a:rPr lang="tr-TR" b="1" dirty="0" err="1"/>
              <a:t>decoder</a:t>
            </a:r>
            <a:r>
              <a:rPr lang="tr-TR" b="1" dirty="0"/>
              <a:t> daha çok bir şifre çözücü </a:t>
            </a:r>
            <a:r>
              <a:rPr lang="tr-TR" dirty="0"/>
              <a:t>olarak ele alınır ve değerlendirilir. Ancak </a:t>
            </a:r>
            <a:r>
              <a:rPr lang="tr-TR" b="1" dirty="0" err="1"/>
              <a:t>encoder</a:t>
            </a:r>
            <a:r>
              <a:rPr lang="tr-TR" b="1" dirty="0"/>
              <a:t> fiziksel bir çözücüdür ve belli bir mekanik yapısı bulunmaktadır.</a:t>
            </a:r>
            <a:br>
              <a:rPr lang="tr-TR" b="1" dirty="0"/>
            </a:br>
            <a:br>
              <a:rPr lang="tr-TR" dirty="0"/>
            </a:br>
            <a:r>
              <a:rPr lang="tr-TR" dirty="0"/>
              <a:t>Döner bir sistem altında sarmal yapıya sahiptir ve kodlama çözücü olarak görev yapar. O yüzden döner kodlayıcı olarak da ifade edildiğini Dile getirmek mümkün. Böylece elektromanyetik bir cihaz olarak etkinliği dönüştürme imkanı ile dijital ortama geçiş sağlar. Ancak </a:t>
            </a:r>
            <a:r>
              <a:rPr lang="tr-TR" dirty="0" err="1"/>
              <a:t>decoder</a:t>
            </a:r>
            <a:r>
              <a:rPr lang="tr-TR" dirty="0"/>
              <a:t> şifre çözücü üzerinden şifreleme ile kodları çözer.</a:t>
            </a:r>
          </a:p>
        </p:txBody>
      </p:sp>
    </p:spTree>
    <p:extLst>
      <p:ext uri="{BB962C8B-B14F-4D97-AF65-F5344CB8AC3E}">
        <p14:creationId xmlns:p14="http://schemas.microsoft.com/office/powerpoint/2010/main" val="175804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E1815-F390-4008-8B58-289B943C3A5A}"/>
              </a:ext>
            </a:extLst>
          </p:cNvPr>
          <p:cNvSpPr>
            <a:spLocks noGrp="1"/>
          </p:cNvSpPr>
          <p:nvPr>
            <p:ph type="title"/>
          </p:nvPr>
        </p:nvSpPr>
        <p:spPr>
          <a:xfrm>
            <a:off x="838200" y="365125"/>
            <a:ext cx="10515600" cy="411623"/>
          </a:xfrm>
        </p:spPr>
        <p:txBody>
          <a:bodyPr>
            <a:normAutofit fontScale="90000"/>
          </a:bodyPr>
          <a:lstStyle/>
          <a:p>
            <a:r>
              <a:rPr lang="tr-TR" b="1" dirty="0"/>
              <a:t>Sorular</a:t>
            </a:r>
          </a:p>
        </p:txBody>
      </p:sp>
      <p:pic>
        <p:nvPicPr>
          <p:cNvPr id="5" name="İçerik Yer Tutucusu 4">
            <a:extLst>
              <a:ext uri="{FF2B5EF4-FFF2-40B4-BE49-F238E27FC236}">
                <a16:creationId xmlns:a16="http://schemas.microsoft.com/office/drawing/2014/main" id="{C74E8722-CF39-41A0-B1DE-51F506611FE3}"/>
              </a:ext>
            </a:extLst>
          </p:cNvPr>
          <p:cNvPicPr>
            <a:picLocks noGrp="1" noChangeAspect="1"/>
          </p:cNvPicPr>
          <p:nvPr>
            <p:ph idx="1"/>
          </p:nvPr>
        </p:nvPicPr>
        <p:blipFill>
          <a:blip r:embed="rId2"/>
          <a:stretch>
            <a:fillRect/>
          </a:stretch>
        </p:blipFill>
        <p:spPr>
          <a:xfrm>
            <a:off x="838199" y="894735"/>
            <a:ext cx="11270657" cy="4699820"/>
          </a:xfrm>
        </p:spPr>
      </p:pic>
    </p:spTree>
    <p:extLst>
      <p:ext uri="{BB962C8B-B14F-4D97-AF65-F5344CB8AC3E}">
        <p14:creationId xmlns:p14="http://schemas.microsoft.com/office/powerpoint/2010/main" val="143936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İçerik Yer Tutucusu 4">
            <a:extLst>
              <a:ext uri="{FF2B5EF4-FFF2-40B4-BE49-F238E27FC236}">
                <a16:creationId xmlns:a16="http://schemas.microsoft.com/office/drawing/2014/main" id="{FAC15634-0E44-E519-F5E9-9F59C33A31CA}"/>
              </a:ext>
            </a:extLst>
          </p:cNvPr>
          <p:cNvPicPr>
            <a:picLocks noGrp="1" noChangeAspect="1"/>
          </p:cNvPicPr>
          <p:nvPr>
            <p:ph idx="1"/>
          </p:nvPr>
        </p:nvPicPr>
        <p:blipFill>
          <a:blip r:embed="rId2"/>
          <a:stretch>
            <a:fillRect/>
          </a:stretch>
        </p:blipFill>
        <p:spPr>
          <a:xfrm>
            <a:off x="3308635" y="438158"/>
            <a:ext cx="6602281" cy="6265322"/>
          </a:xfrm>
        </p:spPr>
      </p:pic>
    </p:spTree>
    <p:extLst>
      <p:ext uri="{BB962C8B-B14F-4D97-AF65-F5344CB8AC3E}">
        <p14:creationId xmlns:p14="http://schemas.microsoft.com/office/powerpoint/2010/main" val="1342516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7" name="Resim 6">
            <a:extLst>
              <a:ext uri="{FF2B5EF4-FFF2-40B4-BE49-F238E27FC236}">
                <a16:creationId xmlns:a16="http://schemas.microsoft.com/office/drawing/2014/main" id="{EE0EBB5C-4844-6C99-0E9A-1A31B14E388E}"/>
              </a:ext>
            </a:extLst>
          </p:cNvPr>
          <p:cNvPicPr>
            <a:picLocks noChangeAspect="1"/>
          </p:cNvPicPr>
          <p:nvPr/>
        </p:nvPicPr>
        <p:blipFill>
          <a:blip r:embed="rId2"/>
          <a:stretch>
            <a:fillRect/>
          </a:stretch>
        </p:blipFill>
        <p:spPr>
          <a:xfrm>
            <a:off x="3623095" y="566019"/>
            <a:ext cx="6510132" cy="6169077"/>
          </a:xfrm>
          <a:prstGeom prst="rect">
            <a:avLst/>
          </a:prstGeom>
        </p:spPr>
      </p:pic>
    </p:spTree>
    <p:extLst>
      <p:ext uri="{BB962C8B-B14F-4D97-AF65-F5344CB8AC3E}">
        <p14:creationId xmlns:p14="http://schemas.microsoft.com/office/powerpoint/2010/main" val="328951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4" name="Resim 3">
            <a:extLst>
              <a:ext uri="{FF2B5EF4-FFF2-40B4-BE49-F238E27FC236}">
                <a16:creationId xmlns:a16="http://schemas.microsoft.com/office/drawing/2014/main" id="{397D557B-4C1B-AD79-C088-6D08829911A0}"/>
              </a:ext>
            </a:extLst>
          </p:cNvPr>
          <p:cNvPicPr>
            <a:picLocks noChangeAspect="1"/>
          </p:cNvPicPr>
          <p:nvPr/>
        </p:nvPicPr>
        <p:blipFill>
          <a:blip r:embed="rId2"/>
          <a:stretch>
            <a:fillRect/>
          </a:stretch>
        </p:blipFill>
        <p:spPr>
          <a:xfrm>
            <a:off x="3714543" y="103273"/>
            <a:ext cx="6617092" cy="6754727"/>
          </a:xfrm>
          <a:prstGeom prst="rect">
            <a:avLst/>
          </a:prstGeom>
        </p:spPr>
      </p:pic>
    </p:spTree>
    <p:extLst>
      <p:ext uri="{BB962C8B-B14F-4D97-AF65-F5344CB8AC3E}">
        <p14:creationId xmlns:p14="http://schemas.microsoft.com/office/powerpoint/2010/main" val="172129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Resim 4">
            <a:extLst>
              <a:ext uri="{FF2B5EF4-FFF2-40B4-BE49-F238E27FC236}">
                <a16:creationId xmlns:a16="http://schemas.microsoft.com/office/drawing/2014/main" id="{4DA30EDC-1712-5875-600F-FD2C544DCC70}"/>
              </a:ext>
            </a:extLst>
          </p:cNvPr>
          <p:cNvPicPr>
            <a:picLocks noChangeAspect="1"/>
          </p:cNvPicPr>
          <p:nvPr/>
        </p:nvPicPr>
        <p:blipFill>
          <a:blip r:embed="rId2"/>
          <a:stretch>
            <a:fillRect/>
          </a:stretch>
        </p:blipFill>
        <p:spPr>
          <a:xfrm>
            <a:off x="2912376" y="365125"/>
            <a:ext cx="8030928" cy="6426467"/>
          </a:xfrm>
          <a:prstGeom prst="rect">
            <a:avLst/>
          </a:prstGeom>
        </p:spPr>
      </p:pic>
    </p:spTree>
    <p:extLst>
      <p:ext uri="{BB962C8B-B14F-4D97-AF65-F5344CB8AC3E}">
        <p14:creationId xmlns:p14="http://schemas.microsoft.com/office/powerpoint/2010/main" val="282272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C5DC56-7539-E4AD-5BD3-B8BECF56B006}"/>
              </a:ext>
            </a:extLst>
          </p:cNvPr>
          <p:cNvSpPr>
            <a:spLocks noGrp="1"/>
          </p:cNvSpPr>
          <p:nvPr>
            <p:ph type="title"/>
          </p:nvPr>
        </p:nvSpPr>
        <p:spPr>
          <a:xfrm>
            <a:off x="838200" y="365125"/>
            <a:ext cx="10515600" cy="686927"/>
          </a:xfrm>
        </p:spPr>
        <p:txBody>
          <a:bodyPr>
            <a:normAutofit fontScale="90000"/>
          </a:bodyPr>
          <a:lstStyle/>
          <a:p>
            <a:r>
              <a:rPr lang="tr-TR" b="1" dirty="0"/>
              <a:t>Cevaplar</a:t>
            </a:r>
          </a:p>
        </p:txBody>
      </p:sp>
      <p:pic>
        <p:nvPicPr>
          <p:cNvPr id="7" name="İçerik Yer Tutucusu 6">
            <a:extLst>
              <a:ext uri="{FF2B5EF4-FFF2-40B4-BE49-F238E27FC236}">
                <a16:creationId xmlns:a16="http://schemas.microsoft.com/office/drawing/2014/main" id="{83EDEEC2-6ECF-D30D-49CE-33B034F39A50}"/>
              </a:ext>
            </a:extLst>
          </p:cNvPr>
          <p:cNvPicPr>
            <a:picLocks noGrp="1" noChangeAspect="1"/>
          </p:cNvPicPr>
          <p:nvPr>
            <p:ph idx="1"/>
          </p:nvPr>
        </p:nvPicPr>
        <p:blipFill>
          <a:blip r:embed="rId2"/>
          <a:stretch>
            <a:fillRect/>
          </a:stretch>
        </p:blipFill>
        <p:spPr>
          <a:xfrm>
            <a:off x="838200" y="2471523"/>
            <a:ext cx="11021562" cy="2180863"/>
          </a:xfrm>
        </p:spPr>
      </p:pic>
    </p:spTree>
    <p:extLst>
      <p:ext uri="{BB962C8B-B14F-4D97-AF65-F5344CB8AC3E}">
        <p14:creationId xmlns:p14="http://schemas.microsoft.com/office/powerpoint/2010/main" val="1668152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471FB-DAA9-F320-B615-FCC6A52CED16}"/>
              </a:ext>
            </a:extLst>
          </p:cNvPr>
          <p:cNvSpPr>
            <a:spLocks noGrp="1"/>
          </p:cNvSpPr>
          <p:nvPr>
            <p:ph type="title"/>
          </p:nvPr>
        </p:nvSpPr>
        <p:spPr/>
        <p:txBody>
          <a:bodyPr/>
          <a:lstStyle/>
          <a:p>
            <a:r>
              <a:rPr lang="tr-TR" b="1" dirty="0"/>
              <a:t>Soru:</a:t>
            </a:r>
          </a:p>
        </p:txBody>
      </p:sp>
      <p:sp>
        <p:nvSpPr>
          <p:cNvPr id="3" name="İçerik Yer Tutucusu 2">
            <a:extLst>
              <a:ext uri="{FF2B5EF4-FFF2-40B4-BE49-F238E27FC236}">
                <a16:creationId xmlns:a16="http://schemas.microsoft.com/office/drawing/2014/main" id="{387BFAE5-61A6-13E4-8BDC-50D0DB04F70F}"/>
              </a:ext>
            </a:extLst>
          </p:cNvPr>
          <p:cNvSpPr>
            <a:spLocks noGrp="1"/>
          </p:cNvSpPr>
          <p:nvPr>
            <p:ph idx="1"/>
          </p:nvPr>
        </p:nvSpPr>
        <p:spPr/>
        <p:txBody>
          <a:bodyPr/>
          <a:lstStyle/>
          <a:p>
            <a:r>
              <a:rPr lang="tr-TR" dirty="0"/>
              <a:t>Kullanıcı tarafından iki kez şifre girilsin bunların doğruluğunu test eden bir </a:t>
            </a:r>
            <a:r>
              <a:rPr lang="tr-TR" dirty="0" err="1"/>
              <a:t>validation</a:t>
            </a:r>
            <a:r>
              <a:rPr lang="tr-TR" dirty="0"/>
              <a:t> örneği yapın.</a:t>
            </a:r>
          </a:p>
        </p:txBody>
      </p:sp>
    </p:spTree>
    <p:extLst>
      <p:ext uri="{BB962C8B-B14F-4D97-AF65-F5344CB8AC3E}">
        <p14:creationId xmlns:p14="http://schemas.microsoft.com/office/powerpoint/2010/main" val="2592345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3DC81-45D5-8A0F-9C64-A30BE84DC1C7}"/>
              </a:ext>
            </a:extLst>
          </p:cNvPr>
          <p:cNvSpPr>
            <a:spLocks noGrp="1"/>
          </p:cNvSpPr>
          <p:nvPr>
            <p:ph type="title"/>
          </p:nvPr>
        </p:nvSpPr>
        <p:spPr/>
        <p:txBody>
          <a:bodyPr/>
          <a:lstStyle/>
          <a:p>
            <a:r>
              <a:rPr lang="tr-TR" b="1" dirty="0"/>
              <a:t>Cevap:</a:t>
            </a:r>
          </a:p>
        </p:txBody>
      </p:sp>
      <p:pic>
        <p:nvPicPr>
          <p:cNvPr id="5" name="İçerik Yer Tutucusu 4">
            <a:extLst>
              <a:ext uri="{FF2B5EF4-FFF2-40B4-BE49-F238E27FC236}">
                <a16:creationId xmlns:a16="http://schemas.microsoft.com/office/drawing/2014/main" id="{2BBDAACA-6087-8056-9A55-D51733CEFF12}"/>
              </a:ext>
            </a:extLst>
          </p:cNvPr>
          <p:cNvPicPr>
            <a:picLocks noGrp="1" noChangeAspect="1"/>
          </p:cNvPicPr>
          <p:nvPr>
            <p:ph idx="1"/>
          </p:nvPr>
        </p:nvPicPr>
        <p:blipFill>
          <a:blip r:embed="rId2"/>
          <a:stretch>
            <a:fillRect/>
          </a:stretch>
        </p:blipFill>
        <p:spPr>
          <a:xfrm>
            <a:off x="838200" y="1469549"/>
            <a:ext cx="9383132" cy="5295045"/>
          </a:xfrm>
        </p:spPr>
      </p:pic>
    </p:spTree>
    <p:extLst>
      <p:ext uri="{BB962C8B-B14F-4D97-AF65-F5344CB8AC3E}">
        <p14:creationId xmlns:p14="http://schemas.microsoft.com/office/powerpoint/2010/main" val="10238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2D0F39-22A0-EBB5-6C04-64A0FAF027E0}"/>
              </a:ext>
            </a:extLst>
          </p:cNvPr>
          <p:cNvSpPr>
            <a:spLocks noGrp="1"/>
          </p:cNvSpPr>
          <p:nvPr>
            <p:ph type="title"/>
          </p:nvPr>
        </p:nvSpPr>
        <p:spPr/>
        <p:txBody>
          <a:bodyPr/>
          <a:lstStyle/>
          <a:p>
            <a:r>
              <a:rPr lang="en-US" b="1" dirty="0"/>
              <a:t>Stack Memory - Heap Memory </a:t>
            </a:r>
            <a:r>
              <a:rPr lang="en-US" b="1" dirty="0" err="1"/>
              <a:t>nedir</a:t>
            </a:r>
            <a:r>
              <a:rPr lang="en-US" b="1" dirty="0"/>
              <a:t>? </a:t>
            </a:r>
            <a:r>
              <a:rPr lang="en-US" b="1" dirty="0" err="1"/>
              <a:t>aralarındaki</a:t>
            </a:r>
            <a:r>
              <a:rPr lang="en-US" b="1" dirty="0"/>
              <a:t> Fark </a:t>
            </a:r>
            <a:endParaRPr lang="tr-TR" b="1" dirty="0"/>
          </a:p>
        </p:txBody>
      </p:sp>
      <p:sp>
        <p:nvSpPr>
          <p:cNvPr id="3" name="İçerik Yer Tutucusu 2">
            <a:extLst>
              <a:ext uri="{FF2B5EF4-FFF2-40B4-BE49-F238E27FC236}">
                <a16:creationId xmlns:a16="http://schemas.microsoft.com/office/drawing/2014/main" id="{35A854D8-FA62-9113-FB57-B55F2BE87857}"/>
              </a:ext>
            </a:extLst>
          </p:cNvPr>
          <p:cNvSpPr>
            <a:spLocks noGrp="1"/>
          </p:cNvSpPr>
          <p:nvPr>
            <p:ph idx="1"/>
          </p:nvPr>
        </p:nvSpPr>
        <p:spPr/>
        <p:txBody>
          <a:bodyPr>
            <a:normAutofit/>
          </a:bodyPr>
          <a:lstStyle/>
          <a:p>
            <a:r>
              <a:rPr lang="tr-TR" sz="2400" dirty="0" err="1"/>
              <a:t>Stack</a:t>
            </a:r>
            <a:r>
              <a:rPr lang="tr-TR" sz="2400" dirty="0"/>
              <a:t> = </a:t>
            </a:r>
            <a:r>
              <a:rPr lang="tr-TR" sz="2400" dirty="0" err="1"/>
              <a:t>Primitive</a:t>
            </a:r>
            <a:r>
              <a:rPr lang="tr-TR" sz="2400" dirty="0"/>
              <a:t> (</a:t>
            </a:r>
            <a:r>
              <a:rPr lang="tr-TR" sz="2400" dirty="0" err="1"/>
              <a:t>int</a:t>
            </a:r>
            <a:r>
              <a:rPr lang="tr-TR" sz="2400" dirty="0"/>
              <a:t>)     , Hafıza uzayı belli</a:t>
            </a:r>
          </a:p>
          <a:p>
            <a:r>
              <a:rPr lang="tr-TR" sz="2400" dirty="0" err="1"/>
              <a:t>Heap</a:t>
            </a:r>
            <a:r>
              <a:rPr lang="tr-TR" sz="2400" dirty="0"/>
              <a:t>  = </a:t>
            </a:r>
            <a:r>
              <a:rPr lang="tr-TR" sz="2400" dirty="0" err="1"/>
              <a:t>Wrapper</a:t>
            </a:r>
            <a:r>
              <a:rPr lang="tr-TR" sz="2400" dirty="0"/>
              <a:t>   (</a:t>
            </a:r>
            <a:r>
              <a:rPr lang="tr-TR" sz="2400" dirty="0" err="1"/>
              <a:t>Integer</a:t>
            </a:r>
            <a:r>
              <a:rPr lang="tr-TR" sz="2400" dirty="0"/>
              <a:t>) , Hafıza uzayı belli değilse (</a:t>
            </a:r>
            <a:r>
              <a:rPr lang="tr-TR" sz="2400" dirty="0" err="1"/>
              <a:t>collection</a:t>
            </a:r>
            <a:r>
              <a:rPr lang="tr-TR" sz="2400" dirty="0"/>
              <a:t>)</a:t>
            </a:r>
          </a:p>
          <a:p>
            <a:r>
              <a:rPr lang="tr-TR" sz="2400" dirty="0" err="1"/>
              <a:t>Stack</a:t>
            </a:r>
            <a:r>
              <a:rPr lang="tr-TR" sz="2400" dirty="0"/>
              <a:t> ve </a:t>
            </a:r>
            <a:r>
              <a:rPr lang="tr-TR" sz="2400" dirty="0" err="1"/>
              <a:t>Heap</a:t>
            </a:r>
            <a:r>
              <a:rPr lang="tr-TR" sz="2400" dirty="0"/>
              <a:t> bellekte (</a:t>
            </a:r>
            <a:r>
              <a:rPr lang="tr-TR" sz="2400" dirty="0" err="1"/>
              <a:t>RAM’de</a:t>
            </a:r>
            <a:r>
              <a:rPr lang="tr-TR" sz="2400" dirty="0"/>
              <a:t>) bulunan mantıksal yapılardır . Değer tip (</a:t>
            </a:r>
            <a:r>
              <a:rPr lang="tr-TR" sz="2400" dirty="0" err="1"/>
              <a:t>value</a:t>
            </a:r>
            <a:r>
              <a:rPr lang="tr-TR" sz="2400" dirty="0"/>
              <a:t> </a:t>
            </a:r>
            <a:r>
              <a:rPr lang="tr-TR" sz="2400" dirty="0" err="1"/>
              <a:t>type</a:t>
            </a:r>
            <a:r>
              <a:rPr lang="tr-TR" sz="2400" dirty="0"/>
              <a:t>) dediğimiz </a:t>
            </a:r>
            <a:r>
              <a:rPr lang="tr-TR" sz="2400" dirty="0" err="1"/>
              <a:t>int</a:t>
            </a:r>
            <a:r>
              <a:rPr lang="tr-TR" sz="2400" dirty="0"/>
              <a:t>, </a:t>
            </a:r>
            <a:r>
              <a:rPr lang="tr-TR" sz="2400" dirty="0" err="1"/>
              <a:t>short</a:t>
            </a:r>
            <a:r>
              <a:rPr lang="tr-TR" sz="2400" dirty="0"/>
              <a:t>, </a:t>
            </a:r>
            <a:r>
              <a:rPr lang="tr-TR" sz="2400" dirty="0" err="1"/>
              <a:t>byte</a:t>
            </a:r>
            <a:r>
              <a:rPr lang="tr-TR" sz="2400" dirty="0"/>
              <a:t>, </a:t>
            </a:r>
            <a:r>
              <a:rPr lang="tr-TR" sz="2400" dirty="0" err="1"/>
              <a:t>long</a:t>
            </a:r>
            <a:r>
              <a:rPr lang="tr-TR" sz="2400" dirty="0"/>
              <a:t>, </a:t>
            </a:r>
            <a:r>
              <a:rPr lang="tr-TR" sz="2400" dirty="0" err="1"/>
              <a:t>decimal</a:t>
            </a:r>
            <a:r>
              <a:rPr lang="tr-TR" sz="2400" dirty="0"/>
              <a:t>, </a:t>
            </a:r>
            <a:r>
              <a:rPr lang="tr-TR" sz="2400" dirty="0" err="1"/>
              <a:t>double</a:t>
            </a:r>
            <a:r>
              <a:rPr lang="tr-TR" sz="2400" dirty="0"/>
              <a:t>, </a:t>
            </a:r>
            <a:r>
              <a:rPr lang="tr-TR" sz="2400" dirty="0" err="1"/>
              <a:t>float</a:t>
            </a:r>
            <a:r>
              <a:rPr lang="tr-TR" sz="2400" dirty="0"/>
              <a:t> gibi tipler </a:t>
            </a:r>
            <a:r>
              <a:rPr lang="tr-TR" sz="2400" dirty="0" err="1"/>
              <a:t>stackte</a:t>
            </a:r>
            <a:r>
              <a:rPr lang="tr-TR" sz="2400" dirty="0"/>
              <a:t> tutulur. </a:t>
            </a:r>
            <a:r>
              <a:rPr lang="tr-TR" sz="2400" dirty="0" err="1"/>
              <a:t>Stackte</a:t>
            </a:r>
            <a:r>
              <a:rPr lang="tr-TR" sz="2400" dirty="0"/>
              <a:t> veriler üst üste (LIFO– </a:t>
            </a:r>
            <a:r>
              <a:rPr lang="tr-TR" sz="2400" dirty="0" err="1"/>
              <a:t>Last</a:t>
            </a:r>
            <a:r>
              <a:rPr lang="tr-TR" sz="2400" dirty="0"/>
              <a:t> in First </a:t>
            </a:r>
            <a:r>
              <a:rPr lang="tr-TR" sz="2400" dirty="0" err="1"/>
              <a:t>out</a:t>
            </a:r>
            <a:r>
              <a:rPr lang="tr-TR" sz="2400" dirty="0"/>
              <a:t>) mantığında dizilir ve sırası gelmeden aradaki bir değer ile işlem yapılamaz. Class </a:t>
            </a:r>
            <a:r>
              <a:rPr lang="tr-TR" sz="2400" dirty="0" err="1"/>
              <a:t>type</a:t>
            </a:r>
            <a:r>
              <a:rPr lang="tr-TR" sz="2400" dirty="0"/>
              <a:t> (Sınıf tipi) değişkenler referans tiplerdir referans ettikleri model (referans) </a:t>
            </a:r>
            <a:r>
              <a:rPr lang="tr-TR" sz="2400" dirty="0" err="1"/>
              <a:t>stackte</a:t>
            </a:r>
            <a:r>
              <a:rPr lang="tr-TR" sz="2400" dirty="0"/>
              <a:t> değerleri ise </a:t>
            </a:r>
            <a:r>
              <a:rPr lang="tr-TR" sz="2400" dirty="0" err="1"/>
              <a:t>heapde</a:t>
            </a:r>
            <a:r>
              <a:rPr lang="tr-TR" sz="2400" dirty="0"/>
              <a:t> saklanır.</a:t>
            </a:r>
          </a:p>
        </p:txBody>
      </p:sp>
    </p:spTree>
    <p:extLst>
      <p:ext uri="{BB962C8B-B14F-4D97-AF65-F5344CB8AC3E}">
        <p14:creationId xmlns:p14="http://schemas.microsoft.com/office/powerpoint/2010/main" val="2891223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5F59B-C20C-091A-F320-EF565AFE03D3}"/>
              </a:ext>
            </a:extLst>
          </p:cNvPr>
          <p:cNvSpPr>
            <a:spLocks noGrp="1"/>
          </p:cNvSpPr>
          <p:nvPr>
            <p:ph type="title"/>
          </p:nvPr>
        </p:nvSpPr>
        <p:spPr/>
        <p:txBody>
          <a:bodyPr/>
          <a:lstStyle/>
          <a:p>
            <a:r>
              <a:rPr lang="tr-TR" b="1" dirty="0"/>
              <a:t>Git CVCS - DVCS nedir aralarındaki farklar nelerdir ?</a:t>
            </a:r>
          </a:p>
        </p:txBody>
      </p:sp>
      <p:sp>
        <p:nvSpPr>
          <p:cNvPr id="3" name="İçerik Yer Tutucusu 2">
            <a:extLst>
              <a:ext uri="{FF2B5EF4-FFF2-40B4-BE49-F238E27FC236}">
                <a16:creationId xmlns:a16="http://schemas.microsoft.com/office/drawing/2014/main" id="{84016EF9-6902-97E3-6D2F-53A874A410B0}"/>
              </a:ext>
            </a:extLst>
          </p:cNvPr>
          <p:cNvSpPr>
            <a:spLocks noGrp="1"/>
          </p:cNvSpPr>
          <p:nvPr>
            <p:ph idx="1"/>
          </p:nvPr>
        </p:nvSpPr>
        <p:spPr/>
        <p:txBody>
          <a:bodyPr>
            <a:normAutofit fontScale="85000" lnSpcReduction="10000"/>
          </a:bodyPr>
          <a:lstStyle/>
          <a:p>
            <a:pPr marL="0" indent="0">
              <a:buNone/>
            </a:pPr>
            <a:r>
              <a:rPr lang="tr-TR" b="1" dirty="0"/>
              <a:t>Versiyon Kontrol Sistemi (VCS): </a:t>
            </a:r>
            <a:r>
              <a:rPr lang="tr-TR" dirty="0"/>
              <a:t>revizyon kontrol veya kaynak kontrol</a:t>
            </a:r>
          </a:p>
          <a:p>
            <a:pPr marL="0" indent="0">
              <a:buNone/>
            </a:pPr>
            <a:r>
              <a:rPr lang="tr-TR" dirty="0"/>
              <a:t>diye de geçip, değişiklik yönetim sistemi anlamına gelmektedir.  </a:t>
            </a:r>
          </a:p>
          <a:p>
            <a:pPr marL="0" indent="0">
              <a:buNone/>
            </a:pPr>
            <a:r>
              <a:rPr lang="tr-TR" dirty="0"/>
              <a:t>Bir ya da daha fazla dosya üzerinde yapılan değişiklikleri</a:t>
            </a:r>
          </a:p>
          <a:p>
            <a:pPr marL="0" indent="0">
              <a:buNone/>
            </a:pPr>
            <a:r>
              <a:rPr lang="tr-TR" dirty="0"/>
              <a:t>kaydeden ve daha sonra belirli bir sürüme geri dönebilmenizi sağlayan bir sistemdir.</a:t>
            </a:r>
          </a:p>
          <a:p>
            <a:pPr marL="0" indent="0">
              <a:buNone/>
            </a:pPr>
            <a:r>
              <a:rPr lang="tr-TR" dirty="0"/>
              <a:t>versiyon kontrol sistemi, dosyaların ya da bütün projenin geçmişteki belirli bir sürümüne erişmenizi, </a:t>
            </a:r>
          </a:p>
          <a:p>
            <a:pPr marL="0" indent="0">
              <a:buNone/>
            </a:pPr>
            <a:r>
              <a:rPr lang="tr-TR" dirty="0"/>
              <a:t>zaman içinde yapılan değişiklikleri karşılaştırmanızı, soruna neden olan şeyde en son kimin değişiklik yaptığını, </a:t>
            </a:r>
          </a:p>
          <a:p>
            <a:pPr marL="0" indent="0">
              <a:buNone/>
            </a:pPr>
            <a:r>
              <a:rPr lang="tr-TR" dirty="0"/>
              <a:t>belirli bir hatayı kimin, ne zaman sisteme dahil ettiğini ve</a:t>
            </a:r>
          </a:p>
          <a:p>
            <a:pPr marL="0" indent="0">
              <a:buNone/>
            </a:pPr>
            <a:r>
              <a:rPr lang="tr-TR" dirty="0"/>
              <a:t>başka pek çok şeyi görebilmenizi sağlar. Öte yandan, bir hata yaptığınızda ya da bazı dosyaları yanlışlıkla sildiğinizde durumu kolayca telâfi etmenize yardımcı olur. </a:t>
            </a:r>
          </a:p>
        </p:txBody>
      </p:sp>
    </p:spTree>
    <p:extLst>
      <p:ext uri="{BB962C8B-B14F-4D97-AF65-F5344CB8AC3E}">
        <p14:creationId xmlns:p14="http://schemas.microsoft.com/office/powerpoint/2010/main" val="1130600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A8512-B04F-01A8-1F6D-D9C0686AAE2E}"/>
              </a:ext>
            </a:extLst>
          </p:cNvPr>
          <p:cNvSpPr>
            <a:spLocks noGrp="1"/>
          </p:cNvSpPr>
          <p:nvPr>
            <p:ph type="title"/>
          </p:nvPr>
        </p:nvSpPr>
        <p:spPr/>
        <p:txBody>
          <a:bodyPr/>
          <a:lstStyle/>
          <a:p>
            <a:r>
              <a:rPr lang="tr-TR" b="1" dirty="0"/>
              <a:t>AMAÇLARI</a:t>
            </a:r>
          </a:p>
        </p:txBody>
      </p:sp>
      <p:sp>
        <p:nvSpPr>
          <p:cNvPr id="3" name="İçerik Yer Tutucusu 2">
            <a:extLst>
              <a:ext uri="{FF2B5EF4-FFF2-40B4-BE49-F238E27FC236}">
                <a16:creationId xmlns:a16="http://schemas.microsoft.com/office/drawing/2014/main" id="{D5329852-34A4-B961-F870-8BA2321BFC4F}"/>
              </a:ext>
            </a:extLst>
          </p:cNvPr>
          <p:cNvSpPr>
            <a:spLocks noGrp="1"/>
          </p:cNvSpPr>
          <p:nvPr>
            <p:ph idx="1"/>
          </p:nvPr>
        </p:nvSpPr>
        <p:spPr/>
        <p:txBody>
          <a:bodyPr>
            <a:normAutofit/>
          </a:bodyPr>
          <a:lstStyle/>
          <a:p>
            <a:r>
              <a:rPr lang="tr-TR" sz="2400" dirty="0"/>
              <a:t>1)Geliştiricilerin, kod değişikliklerini takip etmelerini sağlar.</a:t>
            </a:r>
          </a:p>
          <a:p>
            <a:r>
              <a:rPr lang="tr-TR" sz="2400" dirty="0"/>
              <a:t>2)Geliştiricilerin, kod değişiklik geçmişini görmelerini sağlar.</a:t>
            </a:r>
          </a:p>
          <a:p>
            <a:r>
              <a:rPr lang="tr-TR" sz="2400" dirty="0"/>
              <a:t>3)Geliştiricilerin, aynı kod dosyalarında aynı anda çalışmasına izin verir.</a:t>
            </a:r>
          </a:p>
          <a:p>
            <a:r>
              <a:rPr lang="tr-TR" sz="2400" dirty="0"/>
              <a:t>4)Geliştiricilerin, kodlarını dallanma yoluyla ayırmalarına izin verir.</a:t>
            </a:r>
          </a:p>
          <a:p>
            <a:r>
              <a:rPr lang="tr-TR" sz="2400" dirty="0"/>
              <a:t>5)Farklı dallardan yani </a:t>
            </a:r>
            <a:r>
              <a:rPr lang="tr-TR" sz="2400" dirty="0" err="1"/>
              <a:t>branch'lerden</a:t>
            </a:r>
            <a:r>
              <a:rPr lang="tr-TR" sz="2400" dirty="0"/>
              <a:t> kodları birleştirir.</a:t>
            </a:r>
          </a:p>
          <a:p>
            <a:r>
              <a:rPr lang="tr-TR" sz="2400" dirty="0"/>
              <a:t>6)Geliştiricilerin, çakışmalarını gösterir ve bunları çözmelerine izin verir.</a:t>
            </a:r>
          </a:p>
          <a:p>
            <a:r>
              <a:rPr lang="tr-TR" sz="2400" dirty="0"/>
              <a:t>7)Geliştiricilerin, değişikliklerini önceki bir duruma döndürmelerine izin verir.</a:t>
            </a:r>
          </a:p>
        </p:txBody>
      </p:sp>
    </p:spTree>
    <p:extLst>
      <p:ext uri="{BB962C8B-B14F-4D97-AF65-F5344CB8AC3E}">
        <p14:creationId xmlns:p14="http://schemas.microsoft.com/office/powerpoint/2010/main" val="1572103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6CC3A-EEBB-9863-413E-D0D17B58BFD9}"/>
              </a:ext>
            </a:extLst>
          </p:cNvPr>
          <p:cNvSpPr>
            <a:spLocks noGrp="1"/>
          </p:cNvSpPr>
          <p:nvPr>
            <p:ph type="title"/>
          </p:nvPr>
        </p:nvSpPr>
        <p:spPr/>
        <p:txBody>
          <a:bodyPr/>
          <a:lstStyle/>
          <a:p>
            <a:r>
              <a:rPr lang="tr-TR" b="1" dirty="0"/>
              <a:t>Dağıtık Sürüm Kontrol Sistemleri</a:t>
            </a:r>
          </a:p>
        </p:txBody>
      </p:sp>
      <p:sp>
        <p:nvSpPr>
          <p:cNvPr id="3" name="İçerik Yer Tutucusu 2">
            <a:extLst>
              <a:ext uri="{FF2B5EF4-FFF2-40B4-BE49-F238E27FC236}">
                <a16:creationId xmlns:a16="http://schemas.microsoft.com/office/drawing/2014/main" id="{BFA4E35D-2FFF-A63E-CF2D-18FB6B170481}"/>
              </a:ext>
            </a:extLst>
          </p:cNvPr>
          <p:cNvSpPr>
            <a:spLocks noGrp="1"/>
          </p:cNvSpPr>
          <p:nvPr>
            <p:ph idx="1"/>
          </p:nvPr>
        </p:nvSpPr>
        <p:spPr/>
        <p:txBody>
          <a:bodyPr>
            <a:normAutofit/>
          </a:bodyPr>
          <a:lstStyle/>
          <a:p>
            <a:pPr marL="0" indent="0">
              <a:buNone/>
            </a:pPr>
            <a:r>
              <a:rPr lang="tr-TR" dirty="0"/>
              <a:t>Kullanıcılar dosyaların yalnızca en son bellek kopyalarını almakla kalmaz, 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pPr marL="0" indent="0">
              <a:buNone/>
            </a:pPr>
            <a:r>
              <a:rPr lang="tr-TR" dirty="0"/>
              <a:t>Dağıtık sistemlerde üzerinde ortak çalışma </a:t>
            </a:r>
            <a:r>
              <a:rPr lang="tr-TR" dirty="0" err="1"/>
              <a:t>yütürülen</a:t>
            </a:r>
            <a:r>
              <a:rPr lang="tr-TR" dirty="0"/>
              <a:t> sunuculardan biri çökerse istemcilerden birinin yazılım havuzu 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pPr marL="0" indent="0">
              <a:buNone/>
            </a:pPr>
            <a:r>
              <a:rPr lang="tr-TR" dirty="0"/>
              <a:t>Dağıtık sistemlerin (DVCS) merkezi sistemlere (CVCS) kıyasla sundukları avantajları ve dezavantajları şu şekilde listeleyebiliriz.</a:t>
            </a:r>
          </a:p>
          <a:p>
            <a:pPr marL="0" indent="0">
              <a:buNone/>
            </a:pPr>
            <a:endParaRPr lang="tr-TR" dirty="0"/>
          </a:p>
        </p:txBody>
      </p:sp>
    </p:spTree>
    <p:extLst>
      <p:ext uri="{BB962C8B-B14F-4D97-AF65-F5344CB8AC3E}">
        <p14:creationId xmlns:p14="http://schemas.microsoft.com/office/powerpoint/2010/main" val="1051034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CB1BF-D01A-A4C3-8F72-F2B72E62CC7C}"/>
              </a:ext>
            </a:extLst>
          </p:cNvPr>
          <p:cNvSpPr>
            <a:spLocks noGrp="1"/>
          </p:cNvSpPr>
          <p:nvPr>
            <p:ph type="title"/>
          </p:nvPr>
        </p:nvSpPr>
        <p:spPr/>
        <p:txBody>
          <a:bodyPr/>
          <a:lstStyle/>
          <a:p>
            <a:r>
              <a:rPr lang="tr-TR" b="1" dirty="0"/>
              <a:t>Dağıtık Sürüm Kontrol Sistemleri</a:t>
            </a:r>
            <a:endParaRPr lang="tr-TR" dirty="0"/>
          </a:p>
        </p:txBody>
      </p:sp>
      <p:sp>
        <p:nvSpPr>
          <p:cNvPr id="3" name="İçerik Yer Tutucusu 2">
            <a:extLst>
              <a:ext uri="{FF2B5EF4-FFF2-40B4-BE49-F238E27FC236}">
                <a16:creationId xmlns:a16="http://schemas.microsoft.com/office/drawing/2014/main" id="{75B0F621-DB3E-EFCD-C248-B8C3B95EA6F8}"/>
              </a:ext>
            </a:extLst>
          </p:cNvPr>
          <p:cNvSpPr>
            <a:spLocks noGrp="1"/>
          </p:cNvSpPr>
          <p:nvPr>
            <p:ph idx="1"/>
          </p:nvPr>
        </p:nvSpPr>
        <p:spPr>
          <a:xfrm>
            <a:off x="838200" y="1411111"/>
            <a:ext cx="10515600" cy="4765852"/>
          </a:xfrm>
        </p:spPr>
        <p:txBody>
          <a:bodyPr>
            <a:normAutofit fontScale="92500" lnSpcReduction="20000"/>
          </a:bodyPr>
          <a:lstStyle/>
          <a:p>
            <a:pPr marL="0" indent="0">
              <a:buNone/>
            </a:pPr>
            <a:r>
              <a:rPr lang="tr-TR" sz="2400" dirty="0"/>
              <a:t>Network bağlantısı </a:t>
            </a:r>
            <a:r>
              <a:rPr lang="tr-TR" sz="2400" dirty="0" err="1"/>
              <a:t>olmasada</a:t>
            </a:r>
            <a:r>
              <a:rPr lang="tr-TR" sz="2400" dirty="0"/>
              <a:t> kullanıcılar ilgili repo üzerinde çalışabilirler, dağıtık sistemler ortak işlemleri daha hızlı işler, çünkü merkezi bir sunucuyla iletişim kurmaya gerek yoktur. </a:t>
            </a:r>
          </a:p>
          <a:p>
            <a:pPr marL="0" indent="0">
              <a:buNone/>
            </a:pPr>
            <a:r>
              <a:rPr lang="tr-TR" sz="2400" dirty="0"/>
              <a:t>Dağıtık sistemler bu iletişime değişikliklerin diğer ortaklarla paylaşılacağı zaman ihtiyaç duyar. Özel çalışma alanları oluşturmak mümkündür.</a:t>
            </a:r>
          </a:p>
          <a:p>
            <a:pPr marL="0" indent="0">
              <a:buNone/>
            </a:pPr>
            <a:r>
              <a:rPr lang="tr-TR" sz="2400" dirty="0"/>
              <a:t>Böylece, kullanıcılar paylaşmak istemedikleri taslaklardaki değişiklikleri de kullanabilirler.</a:t>
            </a:r>
          </a:p>
          <a:p>
            <a:pPr marL="0" indent="0">
              <a:buNone/>
            </a:pPr>
            <a:r>
              <a:rPr lang="tr-TR" sz="2400" dirty="0"/>
              <a:t>Üzerinde çalışılan kopyalar aynı zamanda uzak yedek (</a:t>
            </a:r>
            <a:r>
              <a:rPr lang="tr-TR" sz="2400" dirty="0" err="1"/>
              <a:t>remote</a:t>
            </a:r>
            <a:r>
              <a:rPr lang="tr-TR" sz="2400" dirty="0"/>
              <a:t> </a:t>
            </a:r>
            <a:r>
              <a:rPr lang="tr-TR" sz="2400" dirty="0" err="1"/>
              <a:t>backup</a:t>
            </a:r>
            <a:r>
              <a:rPr lang="tr-TR" sz="2400" dirty="0"/>
              <a:t>) görevi görürler. </a:t>
            </a:r>
          </a:p>
          <a:p>
            <a:pPr marL="0" indent="0">
              <a:buNone/>
            </a:pPr>
            <a:r>
              <a:rPr lang="tr-TR" sz="2400" dirty="0"/>
              <a:t>Bu sayede herhangi bir donanım hatasından (kırılma noktası gibi) etkilenmezler.</a:t>
            </a:r>
          </a:p>
          <a:p>
            <a:pPr marL="0" indent="0">
              <a:buNone/>
            </a:pPr>
            <a:r>
              <a:rPr lang="tr-TR" sz="2400" dirty="0"/>
              <a:t>Farklı geliştirme modelleri (</a:t>
            </a:r>
            <a:r>
              <a:rPr lang="tr-TR" sz="2400" dirty="0" err="1"/>
              <a:t>development</a:t>
            </a:r>
            <a:r>
              <a:rPr lang="tr-TR" sz="2400" dirty="0"/>
              <a:t> </a:t>
            </a:r>
            <a:r>
              <a:rPr lang="tr-TR" sz="2400" dirty="0" err="1"/>
              <a:t>branches</a:t>
            </a:r>
            <a:r>
              <a:rPr lang="tr-TR" sz="2400" dirty="0"/>
              <a:t>, </a:t>
            </a:r>
            <a:r>
              <a:rPr lang="tr-TR" sz="2400" dirty="0" err="1"/>
              <a:t>commander</a:t>
            </a:r>
            <a:r>
              <a:rPr lang="tr-TR" sz="2400" dirty="0"/>
              <a:t>/</a:t>
            </a:r>
            <a:r>
              <a:rPr lang="tr-TR" sz="2400" dirty="0" err="1"/>
              <a:t>kieutenant</a:t>
            </a:r>
            <a:r>
              <a:rPr lang="tr-TR" sz="2400" dirty="0"/>
              <a:t> model gibi) </a:t>
            </a:r>
            <a:r>
              <a:rPr lang="tr-TR" sz="2400" dirty="0" err="1"/>
              <a:t>kullanılanibilir</a:t>
            </a:r>
            <a:r>
              <a:rPr lang="tr-TR" sz="2400" dirty="0"/>
              <a:t>.</a:t>
            </a:r>
          </a:p>
          <a:p>
            <a:pPr marL="0" indent="0">
              <a:buNone/>
            </a:pPr>
            <a:r>
              <a:rPr lang="tr-TR" sz="2400" dirty="0"/>
              <a:t>Projenin </a:t>
            </a:r>
            <a:r>
              <a:rPr lang="tr-TR" sz="2400" dirty="0" err="1"/>
              <a:t>release</a:t>
            </a:r>
            <a:r>
              <a:rPr lang="tr-TR" sz="2400" dirty="0"/>
              <a:t> </a:t>
            </a:r>
            <a:r>
              <a:rPr lang="tr-TR" sz="2400" dirty="0" err="1"/>
              <a:t>version’unun</a:t>
            </a:r>
            <a:r>
              <a:rPr lang="tr-TR" sz="2400" dirty="0"/>
              <a:t> kontrolü merkezi olarak gerçekleştirilebilir.</a:t>
            </a:r>
          </a:p>
          <a:p>
            <a:pPr marL="0" indent="0">
              <a:buNone/>
            </a:pPr>
            <a:r>
              <a:rPr lang="tr-TR" sz="2400" dirty="0"/>
              <a:t>FOSS (</a:t>
            </a:r>
            <a:r>
              <a:rPr lang="tr-TR" sz="2400" dirty="0" err="1"/>
              <a:t>Free</a:t>
            </a:r>
            <a:r>
              <a:rPr lang="tr-TR" sz="2400" dirty="0"/>
              <a:t> </a:t>
            </a:r>
            <a:r>
              <a:rPr lang="tr-TR" sz="2400" dirty="0" err="1"/>
              <a:t>and</a:t>
            </a:r>
            <a:r>
              <a:rPr lang="tr-TR" sz="2400" dirty="0"/>
              <a:t> Open-</a:t>
            </a:r>
            <a:r>
              <a:rPr lang="tr-TR" sz="2400" dirty="0" err="1"/>
              <a:t>source</a:t>
            </a:r>
            <a:r>
              <a:rPr lang="tr-TR" sz="2400" dirty="0"/>
              <a:t> Software / Özgür ve Açık Kaynaklı Yazılım) yazılım projelerinde, </a:t>
            </a:r>
          </a:p>
          <a:p>
            <a:pPr marL="0" indent="0">
              <a:buNone/>
            </a:pPr>
            <a:r>
              <a:rPr lang="tr-TR" sz="2400" dirty="0"/>
              <a:t>liderlik çatışmaları veya tasarımdaki anlaşmazlıklar nedeniyle durdurulmuş bir proje kolaylıkla çatallanarak (</a:t>
            </a:r>
            <a:r>
              <a:rPr lang="tr-TR" sz="2400" dirty="0" err="1"/>
              <a:t>fork</a:t>
            </a:r>
            <a:r>
              <a:rPr lang="tr-TR" sz="2400" dirty="0"/>
              <a:t>) sürdürülebilir.</a:t>
            </a:r>
          </a:p>
        </p:txBody>
      </p:sp>
    </p:spTree>
    <p:extLst>
      <p:ext uri="{BB962C8B-B14F-4D97-AF65-F5344CB8AC3E}">
        <p14:creationId xmlns:p14="http://schemas.microsoft.com/office/powerpoint/2010/main" val="3607186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FDB99-96DB-ABDB-67CC-A6F33992508D}"/>
              </a:ext>
            </a:extLst>
          </p:cNvPr>
          <p:cNvSpPr>
            <a:spLocks noGrp="1"/>
          </p:cNvSpPr>
          <p:nvPr>
            <p:ph type="title"/>
          </p:nvPr>
        </p:nvSpPr>
        <p:spPr>
          <a:xfrm>
            <a:off x="838200" y="365126"/>
            <a:ext cx="10515600" cy="1170164"/>
          </a:xfrm>
        </p:spPr>
        <p:txBody>
          <a:bodyPr>
            <a:normAutofit fontScale="90000"/>
          </a:bodyPr>
          <a:lstStyle/>
          <a:p>
            <a:r>
              <a:rPr lang="tr-TR" b="1" dirty="0"/>
              <a:t>Senkron nedir ? Asenkron nedir ? aralarındaki fark ? </a:t>
            </a:r>
            <a:r>
              <a:rPr lang="tr-TR" b="1" dirty="0" err="1"/>
              <a:t>JavaScript</a:t>
            </a:r>
            <a:r>
              <a:rPr lang="tr-TR" b="1" dirty="0"/>
              <a:t> senkron mu ? </a:t>
            </a:r>
          </a:p>
        </p:txBody>
      </p:sp>
      <p:sp>
        <p:nvSpPr>
          <p:cNvPr id="3" name="İçerik Yer Tutucusu 2">
            <a:extLst>
              <a:ext uri="{FF2B5EF4-FFF2-40B4-BE49-F238E27FC236}">
                <a16:creationId xmlns:a16="http://schemas.microsoft.com/office/drawing/2014/main" id="{D8F14531-B0E9-B3CA-4FE1-18149D4D401E}"/>
              </a:ext>
            </a:extLst>
          </p:cNvPr>
          <p:cNvSpPr>
            <a:spLocks noGrp="1"/>
          </p:cNvSpPr>
          <p:nvPr>
            <p:ph idx="1"/>
          </p:nvPr>
        </p:nvSpPr>
        <p:spPr/>
        <p:txBody>
          <a:bodyPr>
            <a:normAutofit fontScale="70000" lnSpcReduction="20000"/>
          </a:bodyPr>
          <a:lstStyle/>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885626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C3B175-6535-455E-7918-8D3DEF0543C5}"/>
              </a:ext>
            </a:extLst>
          </p:cNvPr>
          <p:cNvSpPr>
            <a:spLocks noGrp="1"/>
          </p:cNvSpPr>
          <p:nvPr>
            <p:ph type="title"/>
          </p:nvPr>
        </p:nvSpPr>
        <p:spPr>
          <a:xfrm>
            <a:off x="838200" y="365125"/>
            <a:ext cx="10515600" cy="1012119"/>
          </a:xfrm>
        </p:spPr>
        <p:txBody>
          <a:bodyPr>
            <a:normAutofit fontScale="90000"/>
          </a:bodyPr>
          <a:lstStyle/>
          <a:p>
            <a:r>
              <a:rPr lang="tr-TR" b="1" dirty="0"/>
              <a:t>Compiler- </a:t>
            </a:r>
            <a:r>
              <a:rPr lang="tr-TR" b="1" dirty="0" err="1"/>
              <a:t>interpreter</a:t>
            </a:r>
            <a:r>
              <a:rPr lang="tr-TR" b="1" dirty="0"/>
              <a:t> ?</a:t>
            </a:r>
            <a:br>
              <a:rPr lang="tr-TR" b="1" dirty="0"/>
            </a:br>
            <a:r>
              <a:rPr lang="tr-TR" b="1" dirty="0"/>
              <a:t> </a:t>
            </a:r>
            <a:r>
              <a:rPr lang="tr-TR" b="1" dirty="0" err="1"/>
              <a:t>JavaScript</a:t>
            </a:r>
            <a:r>
              <a:rPr lang="tr-TR" b="1" dirty="0"/>
              <a:t> Compiler mi ? </a:t>
            </a:r>
            <a:r>
              <a:rPr lang="tr-TR" b="1" dirty="0" err="1"/>
              <a:t>interpreter</a:t>
            </a:r>
            <a:r>
              <a:rPr lang="tr-TR" b="1" dirty="0"/>
              <a:t> mi ?</a:t>
            </a:r>
          </a:p>
        </p:txBody>
      </p:sp>
      <p:sp>
        <p:nvSpPr>
          <p:cNvPr id="3" name="İçerik Yer Tutucusu 2">
            <a:extLst>
              <a:ext uri="{FF2B5EF4-FFF2-40B4-BE49-F238E27FC236}">
                <a16:creationId xmlns:a16="http://schemas.microsoft.com/office/drawing/2014/main" id="{BDF786EB-AC9A-5164-68E8-2E03A6F24680}"/>
              </a:ext>
            </a:extLst>
          </p:cNvPr>
          <p:cNvSpPr>
            <a:spLocks noGrp="1"/>
          </p:cNvSpPr>
          <p:nvPr>
            <p:ph idx="1"/>
          </p:nvPr>
        </p:nvSpPr>
        <p:spPr>
          <a:xfrm>
            <a:off x="838200" y="1478844"/>
            <a:ext cx="10515600" cy="5159023"/>
          </a:xfrm>
        </p:spPr>
        <p:txBody>
          <a:bodyPr>
            <a:normAutofit fontScale="85000" lnSpcReduction="10000"/>
          </a:bodyPr>
          <a:lstStyle/>
          <a:p>
            <a:r>
              <a:rPr lang="tr-TR" sz="2400" dirty="0"/>
              <a:t>Compiler(Derleyici): Geliştiricilerin herhangi bir programlama dilini kullanarak yazdığı kaynak kodu bilgisayarın anlayabileceği makine diline yani 0 ve 1’lere çeviren aracı yazılımdır.</a:t>
            </a:r>
          </a:p>
          <a:p>
            <a:r>
              <a:rPr lang="tr-TR" sz="2400" dirty="0"/>
              <a:t>Derleyici sayesinde geliştiriciler farklı programlama dillerini kullanarak aynı işlevi yerine getiren yazılımlar üretebilirler. Üstelik </a:t>
            </a:r>
            <a:r>
              <a:rPr lang="tr-TR" sz="2400" dirty="0" err="1"/>
              <a:t>Compiler’ların</a:t>
            </a:r>
            <a:r>
              <a:rPr lang="tr-TR" sz="2400" dirty="0"/>
              <a:t> varlığı, çok fazla programlama dilinin olmasına ve geliştiricilerin alternatif dillerle çalışmasına yardımcı olmaktadır.</a:t>
            </a:r>
          </a:p>
          <a:p>
            <a:r>
              <a:rPr lang="tr-TR" sz="2400" dirty="0"/>
              <a:t>Interpreter(Yorumlayıcı): Yüksek seviyeli programlama dili ile yazılmış bir </a:t>
            </a:r>
            <a:r>
              <a:rPr lang="tr-TR" sz="2400" dirty="0" err="1"/>
              <a:t>progamı</a:t>
            </a:r>
            <a:r>
              <a:rPr lang="tr-TR" sz="2400" dirty="0"/>
              <a:t> adım adım makine diline çeviren ve makine dilindeki talimatları çalıştıran programdır.</a:t>
            </a:r>
          </a:p>
          <a:p>
            <a:r>
              <a:rPr lang="tr-TR" sz="2400" dirty="0"/>
              <a:t>Interpreter bütün programın çalıştırılabilir bir kodunu üretmek yerine, programın adımlarını tek tek makine diline çevirir ve hemen çalıştırır. Program tekrar çalıştırılmak istenirse </a:t>
            </a:r>
            <a:r>
              <a:rPr lang="tr-TR" sz="2400" dirty="0" err="1"/>
              <a:t>interpreter</a:t>
            </a:r>
            <a:r>
              <a:rPr lang="tr-TR" sz="2400" dirty="0"/>
              <a:t> kaynak kod üzerinde yine aynı yolu izler.</a:t>
            </a:r>
          </a:p>
          <a:p>
            <a:r>
              <a:rPr lang="tr-TR" sz="2400" dirty="0" err="1"/>
              <a:t>JavaScript</a:t>
            </a:r>
            <a:r>
              <a:rPr lang="tr-TR" sz="2400" dirty="0"/>
              <a:t> Interpreter(Yorumlayıcı)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r>
              <a:rPr lang="tr-TR" sz="2400" dirty="0" err="1"/>
              <a:t>Just</a:t>
            </a:r>
            <a:r>
              <a:rPr lang="tr-TR" sz="2400" dirty="0"/>
              <a:t>-</a:t>
            </a:r>
            <a:r>
              <a:rPr lang="tr-TR" sz="2400" dirty="0" err="1"/>
              <a:t>In</a:t>
            </a:r>
            <a:r>
              <a:rPr lang="tr-TR" sz="2400" dirty="0"/>
              <a:t>-time(JIT):</a:t>
            </a:r>
            <a:r>
              <a:rPr lang="tr-TR" sz="2400" dirty="0" err="1"/>
              <a:t>Just</a:t>
            </a:r>
            <a:r>
              <a:rPr lang="tr-TR" sz="2400" dirty="0"/>
              <a:t>-</a:t>
            </a:r>
            <a:r>
              <a:rPr lang="tr-TR" sz="2400" dirty="0" err="1"/>
              <a:t>In</a:t>
            </a:r>
            <a:r>
              <a:rPr lang="tr-TR" sz="2400" dirty="0"/>
              <a:t>-Time veya JIT, derleme, </a:t>
            </a:r>
            <a:r>
              <a:rPr lang="tr-TR" sz="2400" dirty="0" err="1"/>
              <a:t>JavaScript</a:t>
            </a:r>
            <a:r>
              <a:rPr lang="tr-TR" sz="2400"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1542136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A1F0CD-5088-EA44-0D43-1077B7413CFE}"/>
              </a:ext>
            </a:extLst>
          </p:cNvPr>
          <p:cNvSpPr>
            <a:spLocks noGrp="1"/>
          </p:cNvSpPr>
          <p:nvPr>
            <p:ph type="title"/>
          </p:nvPr>
        </p:nvSpPr>
        <p:spPr/>
        <p:txBody>
          <a:bodyPr/>
          <a:lstStyle/>
          <a:p>
            <a:r>
              <a:rPr lang="en-US" b="1" dirty="0"/>
              <a:t> for </a:t>
            </a:r>
            <a:r>
              <a:rPr lang="en-US" b="1" dirty="0" err="1"/>
              <a:t>ile</a:t>
            </a:r>
            <a:r>
              <a:rPr lang="en-US" b="1" dirty="0"/>
              <a:t> while </a:t>
            </a:r>
            <a:r>
              <a:rPr lang="en-US" b="1" dirty="0" err="1"/>
              <a:t>arasındaki</a:t>
            </a:r>
            <a:r>
              <a:rPr lang="en-US" b="1" dirty="0"/>
              <a:t> fark  ?</a:t>
            </a:r>
            <a:endParaRPr lang="tr-TR" b="1" dirty="0"/>
          </a:p>
        </p:txBody>
      </p:sp>
      <p:sp>
        <p:nvSpPr>
          <p:cNvPr id="3" name="İçerik Yer Tutucusu 2">
            <a:extLst>
              <a:ext uri="{FF2B5EF4-FFF2-40B4-BE49-F238E27FC236}">
                <a16:creationId xmlns:a16="http://schemas.microsoft.com/office/drawing/2014/main" id="{908C4AD9-7638-C751-B87D-3180492FC5D1}"/>
              </a:ext>
            </a:extLst>
          </p:cNvPr>
          <p:cNvSpPr>
            <a:spLocks noGrp="1"/>
          </p:cNvSpPr>
          <p:nvPr>
            <p:ph idx="1"/>
          </p:nvPr>
        </p:nvSpPr>
        <p:spPr/>
        <p:txBody>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p:txBody>
      </p:sp>
    </p:spTree>
    <p:extLst>
      <p:ext uri="{BB962C8B-B14F-4D97-AF65-F5344CB8AC3E}">
        <p14:creationId xmlns:p14="http://schemas.microsoft.com/office/powerpoint/2010/main" val="2006916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D5899-3115-1AE7-4635-554BABFFE271}"/>
              </a:ext>
            </a:extLst>
          </p:cNvPr>
          <p:cNvSpPr>
            <a:spLocks noGrp="1"/>
          </p:cNvSpPr>
          <p:nvPr>
            <p:ph type="title"/>
          </p:nvPr>
        </p:nvSpPr>
        <p:spPr>
          <a:xfrm>
            <a:off x="838200" y="365125"/>
            <a:ext cx="10515600" cy="1057275"/>
          </a:xfrm>
        </p:spPr>
        <p:txBody>
          <a:bodyPr/>
          <a:lstStyle/>
          <a:p>
            <a:r>
              <a:rPr lang="tr-TR" b="1" dirty="0"/>
              <a:t>Compiler - </a:t>
            </a:r>
            <a:r>
              <a:rPr lang="tr-TR" b="1" dirty="0" err="1"/>
              <a:t>Syntax</a:t>
            </a:r>
            <a:r>
              <a:rPr lang="tr-TR" b="1" dirty="0"/>
              <a:t> - Runtime </a:t>
            </a:r>
            <a:r>
              <a:rPr lang="tr-TR" b="1" dirty="0" err="1"/>
              <a:t>Error</a:t>
            </a:r>
            <a:r>
              <a:rPr lang="tr-TR" b="1" dirty="0"/>
              <a:t> </a:t>
            </a:r>
          </a:p>
        </p:txBody>
      </p:sp>
      <p:sp>
        <p:nvSpPr>
          <p:cNvPr id="3" name="İçerik Yer Tutucusu 2">
            <a:extLst>
              <a:ext uri="{FF2B5EF4-FFF2-40B4-BE49-F238E27FC236}">
                <a16:creationId xmlns:a16="http://schemas.microsoft.com/office/drawing/2014/main" id="{2B5FB3C0-4E03-23BD-AC6A-B8F2EA4324E0}"/>
              </a:ext>
            </a:extLst>
          </p:cNvPr>
          <p:cNvSpPr>
            <a:spLocks noGrp="1"/>
          </p:cNvSpPr>
          <p:nvPr>
            <p:ph idx="1"/>
          </p:nvPr>
        </p:nvSpPr>
        <p:spPr>
          <a:xfrm>
            <a:off x="838200" y="1546578"/>
            <a:ext cx="10515600" cy="4630385"/>
          </a:xfrm>
        </p:spPr>
        <p:txBody>
          <a:bodyPr>
            <a:normAutofit fontScale="70000" lnSpcReduction="20000"/>
          </a:bodyPr>
          <a:lstStyle/>
          <a:p>
            <a:r>
              <a:rPr lang="tr-TR" b="1" dirty="0"/>
              <a:t>Runtime </a:t>
            </a:r>
            <a:r>
              <a:rPr lang="tr-TR" b="1" dirty="0" err="1"/>
              <a:t>error</a:t>
            </a:r>
            <a:r>
              <a:rPr lang="tr-TR" b="1" dirty="0"/>
              <a:t> : </a:t>
            </a: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b="1" dirty="0" err="1"/>
              <a:t>Syntax</a:t>
            </a:r>
            <a:r>
              <a:rPr lang="tr-TR" b="1" dirty="0"/>
              <a:t> </a:t>
            </a:r>
            <a:r>
              <a:rPr lang="tr-TR" b="1" dirty="0" err="1"/>
              <a:t>error</a:t>
            </a:r>
            <a:r>
              <a:rPr lang="tr-TR" b="1"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b="1" dirty="0" err="1"/>
              <a:t>Compile</a:t>
            </a:r>
            <a:r>
              <a:rPr lang="tr-TR" b="1" dirty="0"/>
              <a:t> </a:t>
            </a:r>
            <a:r>
              <a:rPr lang="tr-TR" b="1" dirty="0" err="1"/>
              <a:t>error</a:t>
            </a:r>
            <a:r>
              <a:rPr lang="tr-TR" b="1"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p:txBody>
      </p:sp>
    </p:spTree>
    <p:extLst>
      <p:ext uri="{BB962C8B-B14F-4D97-AF65-F5344CB8AC3E}">
        <p14:creationId xmlns:p14="http://schemas.microsoft.com/office/powerpoint/2010/main" val="499064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7D74A-9AA6-1291-56EF-0DBA5A3B8167}"/>
              </a:ext>
            </a:extLst>
          </p:cNvPr>
          <p:cNvSpPr>
            <a:spLocks noGrp="1"/>
          </p:cNvSpPr>
          <p:nvPr>
            <p:ph type="title"/>
          </p:nvPr>
        </p:nvSpPr>
        <p:spPr>
          <a:xfrm>
            <a:off x="838200" y="365125"/>
            <a:ext cx="10515600" cy="944385"/>
          </a:xfrm>
        </p:spPr>
        <p:txBody>
          <a:bodyPr>
            <a:normAutofit fontScale="90000"/>
          </a:bodyPr>
          <a:lstStyle/>
          <a:p>
            <a:r>
              <a:rPr lang="tr-TR" b="1" dirty="0"/>
              <a:t>ASCII Kodu Nedir?  Unicode Nedir?</a:t>
            </a:r>
            <a:br>
              <a:rPr lang="tr-TR" b="1" dirty="0"/>
            </a:br>
            <a:endParaRPr lang="tr-TR" b="1" dirty="0"/>
          </a:p>
        </p:txBody>
      </p:sp>
      <p:sp>
        <p:nvSpPr>
          <p:cNvPr id="3" name="İçerik Yer Tutucusu 2">
            <a:extLst>
              <a:ext uri="{FF2B5EF4-FFF2-40B4-BE49-F238E27FC236}">
                <a16:creationId xmlns:a16="http://schemas.microsoft.com/office/drawing/2014/main" id="{217CAB54-8AEE-74BE-50AB-72C266F6C1C0}"/>
              </a:ext>
            </a:extLst>
          </p:cNvPr>
          <p:cNvSpPr>
            <a:spLocks noGrp="1"/>
          </p:cNvSpPr>
          <p:nvPr>
            <p:ph idx="1"/>
          </p:nvPr>
        </p:nvSpPr>
        <p:spPr>
          <a:xfrm>
            <a:off x="838200" y="1049867"/>
            <a:ext cx="10515600" cy="5127096"/>
          </a:xfrm>
        </p:spPr>
        <p:txBody>
          <a:bodyPr>
            <a:normAutofit fontScale="62500" lnSpcReduction="20000"/>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pPr marL="0" indent="0">
              <a:buNone/>
            </a:pPr>
            <a:r>
              <a:rPr lang="tr-TR" dirty="0"/>
              <a:t>Unicode Nedir?</a:t>
            </a:r>
          </a:p>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pPr marL="0" indent="0">
              <a:buNone/>
            </a:pPr>
            <a:endParaRPr lang="tr-TR" dirty="0"/>
          </a:p>
        </p:txBody>
      </p:sp>
    </p:spTree>
    <p:extLst>
      <p:ext uri="{BB962C8B-B14F-4D97-AF65-F5344CB8AC3E}">
        <p14:creationId xmlns:p14="http://schemas.microsoft.com/office/powerpoint/2010/main" val="170912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BA4EED-9E6F-F04D-60E8-0094B7476885}"/>
              </a:ext>
            </a:extLst>
          </p:cNvPr>
          <p:cNvSpPr>
            <a:spLocks noGrp="1"/>
          </p:cNvSpPr>
          <p:nvPr>
            <p:ph type="title"/>
          </p:nvPr>
        </p:nvSpPr>
        <p:spPr/>
        <p:txBody>
          <a:bodyPr/>
          <a:lstStyle/>
          <a:p>
            <a:r>
              <a:rPr lang="tr-TR" b="1" dirty="0"/>
              <a:t>Libraries - Framework</a:t>
            </a:r>
          </a:p>
        </p:txBody>
      </p:sp>
      <p:sp>
        <p:nvSpPr>
          <p:cNvPr id="3" name="İçerik Yer Tutucusu 2">
            <a:extLst>
              <a:ext uri="{FF2B5EF4-FFF2-40B4-BE49-F238E27FC236}">
                <a16:creationId xmlns:a16="http://schemas.microsoft.com/office/drawing/2014/main" id="{970031B3-1819-3178-4397-D1C67F24839B}"/>
              </a:ext>
            </a:extLst>
          </p:cNvPr>
          <p:cNvSpPr>
            <a:spLocks noGrp="1"/>
          </p:cNvSpPr>
          <p:nvPr>
            <p:ph idx="1"/>
          </p:nvPr>
        </p:nvSpPr>
        <p:spPr/>
        <p:txBody>
          <a:bodyPr>
            <a:normAutofit lnSpcReduction="10000"/>
          </a:bodyPr>
          <a:lstStyle/>
          <a:p>
            <a:r>
              <a:rPr lang="tr-TR" sz="2400" b="1" dirty="0"/>
              <a:t>Library: </a:t>
            </a:r>
            <a:r>
              <a:rPr lang="tr-TR" sz="2400" dirty="0"/>
              <a:t>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400" dirty="0"/>
              <a:t>Örneğin: Bir JS kütüphanesi olan </a:t>
            </a:r>
            <a:r>
              <a:rPr lang="tr-TR" sz="2400" dirty="0" err="1"/>
              <a:t>JQuery</a:t>
            </a:r>
            <a:endParaRPr lang="tr-TR" sz="2400" dirty="0"/>
          </a:p>
          <a:p>
            <a:endParaRPr lang="tr-TR" sz="2400" dirty="0"/>
          </a:p>
          <a:p>
            <a:r>
              <a:rPr lang="tr-TR" sz="2400" b="1" dirty="0"/>
              <a:t>Framework: </a:t>
            </a:r>
            <a:r>
              <a:rPr lang="tr-TR" sz="2400" dirty="0"/>
              <a:t>Bir programlama dilini </a:t>
            </a:r>
            <a:r>
              <a:rPr lang="tr-TR" sz="2400" dirty="0" err="1"/>
              <a:t>base</a:t>
            </a:r>
            <a:r>
              <a:rPr lang="tr-TR" sz="2400" dirty="0"/>
              <a:t> alarak geliştirilen, belirli platformlar için uygulamalar oluşturan yazılım. </a:t>
            </a:r>
            <a:r>
              <a:rPr lang="tr-TR" sz="2400" dirty="0" err="1"/>
              <a:t>Frameworklerde</a:t>
            </a:r>
            <a:r>
              <a:rPr lang="tr-TR" sz="2400" dirty="0"/>
              <a:t> bir yazılım mimarisi bulunmaktadır ve içerisinden bir fonksiyonu ya da bir metodu kullanırken uymanız gereken standartlar vardır. Framework akıştan sorumludur. </a:t>
            </a:r>
          </a:p>
          <a:p>
            <a:r>
              <a:rPr lang="tr-TR" sz="2400" dirty="0"/>
              <a:t>Örneğin: Spring Framework Java için geliştirilmiş, açık kaynak olan bir uygulama geliştirme </a:t>
            </a:r>
            <a:r>
              <a:rPr lang="tr-TR" sz="2400" dirty="0" err="1"/>
              <a:t>framework'üdür</a:t>
            </a:r>
            <a:r>
              <a:rPr lang="tr-TR" sz="2400" dirty="0"/>
              <a:t>.</a:t>
            </a:r>
          </a:p>
        </p:txBody>
      </p:sp>
    </p:spTree>
    <p:extLst>
      <p:ext uri="{BB962C8B-B14F-4D97-AF65-F5344CB8AC3E}">
        <p14:creationId xmlns:p14="http://schemas.microsoft.com/office/powerpoint/2010/main" val="31681715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846077-9817-AC35-1568-3F85032D19A1}"/>
              </a:ext>
            </a:extLst>
          </p:cNvPr>
          <p:cNvSpPr>
            <a:spLocks noGrp="1"/>
          </p:cNvSpPr>
          <p:nvPr>
            <p:ph type="title"/>
          </p:nvPr>
        </p:nvSpPr>
        <p:spPr/>
        <p:txBody>
          <a:bodyPr/>
          <a:lstStyle/>
          <a:p>
            <a:r>
              <a:rPr lang="tr-TR" b="1" dirty="0"/>
              <a:t>SDK-JDK arasındaki farklar</a:t>
            </a:r>
          </a:p>
        </p:txBody>
      </p:sp>
      <p:sp>
        <p:nvSpPr>
          <p:cNvPr id="3" name="İçerik Yer Tutucusu 2">
            <a:extLst>
              <a:ext uri="{FF2B5EF4-FFF2-40B4-BE49-F238E27FC236}">
                <a16:creationId xmlns:a16="http://schemas.microsoft.com/office/drawing/2014/main" id="{05CD6957-9588-58B6-06CC-8D08E54444B5}"/>
              </a:ext>
            </a:extLst>
          </p:cNvPr>
          <p:cNvSpPr>
            <a:spLocks noGrp="1"/>
          </p:cNvSpPr>
          <p:nvPr>
            <p:ph idx="1"/>
          </p:nvPr>
        </p:nvSpPr>
        <p:spPr/>
        <p:txBody>
          <a:bodyPr>
            <a:normAutofit fontScale="77500" lnSpcReduction="20000"/>
          </a:bodyPr>
          <a:lstStyle/>
          <a:p>
            <a:r>
              <a:rPr lang="tr-TR" b="1"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b="1"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p:txBody>
      </p:sp>
    </p:spTree>
    <p:extLst>
      <p:ext uri="{BB962C8B-B14F-4D97-AF65-F5344CB8AC3E}">
        <p14:creationId xmlns:p14="http://schemas.microsoft.com/office/powerpoint/2010/main" val="1778861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EDDD1B-C06E-4817-0E28-351EEF989979}"/>
              </a:ext>
            </a:extLst>
          </p:cNvPr>
          <p:cNvSpPr>
            <a:spLocks noGrp="1"/>
          </p:cNvSpPr>
          <p:nvPr>
            <p:ph type="title"/>
          </p:nvPr>
        </p:nvSpPr>
        <p:spPr/>
        <p:txBody>
          <a:bodyPr/>
          <a:lstStyle/>
          <a:p>
            <a:r>
              <a:rPr lang="tr-TR" b="1" dirty="0" err="1"/>
              <a:t>Fast</a:t>
            </a:r>
            <a:r>
              <a:rPr lang="tr-TR" b="1" dirty="0"/>
              <a:t> </a:t>
            </a:r>
            <a:r>
              <a:rPr lang="tr-TR" b="1" dirty="0" err="1"/>
              <a:t>Forward</a:t>
            </a:r>
            <a:r>
              <a:rPr lang="tr-TR" b="1" dirty="0"/>
              <a:t> - </a:t>
            </a:r>
            <a:r>
              <a:rPr lang="tr-TR" b="1" dirty="0" err="1"/>
              <a:t>nofastforward</a:t>
            </a:r>
            <a:r>
              <a:rPr lang="tr-TR" b="1" dirty="0"/>
              <a:t> </a:t>
            </a:r>
          </a:p>
        </p:txBody>
      </p:sp>
      <p:sp>
        <p:nvSpPr>
          <p:cNvPr id="3" name="İçerik Yer Tutucusu 2">
            <a:extLst>
              <a:ext uri="{FF2B5EF4-FFF2-40B4-BE49-F238E27FC236}">
                <a16:creationId xmlns:a16="http://schemas.microsoft.com/office/drawing/2014/main" id="{85688461-7316-E668-8532-90892A4BF080}"/>
              </a:ext>
            </a:extLst>
          </p:cNvPr>
          <p:cNvSpPr>
            <a:spLocks noGrp="1"/>
          </p:cNvSpPr>
          <p:nvPr>
            <p:ph idx="1"/>
          </p:nvPr>
        </p:nvSpPr>
        <p:spPr/>
        <p:txBody>
          <a:bodyPr>
            <a:normAutofit fontScale="92500" lnSpcReduction="10000"/>
          </a:bodyPr>
          <a:lstStyle/>
          <a:p>
            <a:pPr marL="0" indent="0">
              <a:buNone/>
            </a:pPr>
            <a:r>
              <a:rPr lang="tr-TR" b="1" dirty="0" err="1"/>
              <a:t>Fast</a:t>
            </a:r>
            <a:r>
              <a:rPr lang="tr-TR" b="1" dirty="0"/>
              <a:t> </a:t>
            </a:r>
            <a:r>
              <a:rPr lang="tr-TR" b="1" dirty="0" err="1"/>
              <a:t>Forward</a:t>
            </a:r>
            <a:r>
              <a:rPr lang="tr-TR" b="1" dirty="0"/>
              <a:t>:  </a:t>
            </a:r>
          </a:p>
          <a:p>
            <a:pPr marL="0" indent="0">
              <a:buNone/>
            </a:pPr>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forwardolmaz</a:t>
            </a:r>
            <a:r>
              <a:rPr lang="tr-TR" dirty="0"/>
              <a:t> ve bizden hangi değişikleri kaydedeceğimize dair taahhüt bekler.</a:t>
            </a:r>
          </a:p>
          <a:p>
            <a:pPr marL="0" indent="0">
              <a:buNone/>
            </a:pPr>
            <a:endParaRPr lang="tr-TR" dirty="0"/>
          </a:p>
          <a:p>
            <a:pPr marL="0" indent="0">
              <a:buNone/>
            </a:pPr>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a:t>
            </a:r>
            <a:r>
              <a:rPr lang="tr-TR" dirty="0" err="1"/>
              <a:t>oluşur.Bu</a:t>
            </a:r>
            <a:r>
              <a:rPr lang="tr-TR" dirty="0"/>
              <a:t>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a:t>
            </a:r>
            <a:r>
              <a:rPr lang="tr-TR" dirty="0" err="1"/>
              <a:t>gidilir.Bu</a:t>
            </a:r>
            <a:r>
              <a:rPr lang="tr-TR" dirty="0"/>
              <a:t>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64384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F8180-D83A-7339-3DA9-8115DB7C90A8}"/>
              </a:ext>
            </a:extLst>
          </p:cNvPr>
          <p:cNvSpPr>
            <a:spLocks noGrp="1"/>
          </p:cNvSpPr>
          <p:nvPr>
            <p:ph type="title"/>
          </p:nvPr>
        </p:nvSpPr>
        <p:spPr/>
        <p:txBody>
          <a:bodyPr/>
          <a:lstStyle/>
          <a:p>
            <a:r>
              <a:rPr lang="tr-TR" b="1" dirty="0" err="1"/>
              <a:t>Rebase-Fast</a:t>
            </a:r>
            <a:r>
              <a:rPr lang="tr-TR" b="1" dirty="0"/>
              <a:t> </a:t>
            </a:r>
            <a:r>
              <a:rPr lang="tr-TR" b="1" dirty="0" err="1"/>
              <a:t>Forward</a:t>
            </a:r>
            <a:endParaRPr lang="tr-TR" b="1" dirty="0"/>
          </a:p>
        </p:txBody>
      </p:sp>
      <p:sp>
        <p:nvSpPr>
          <p:cNvPr id="3" name="İçerik Yer Tutucusu 2">
            <a:extLst>
              <a:ext uri="{FF2B5EF4-FFF2-40B4-BE49-F238E27FC236}">
                <a16:creationId xmlns:a16="http://schemas.microsoft.com/office/drawing/2014/main" id="{BFDD6BEA-5935-4353-9015-5BCC89B66293}"/>
              </a:ext>
            </a:extLst>
          </p:cNvPr>
          <p:cNvSpPr>
            <a:spLocks noGrp="1"/>
          </p:cNvSpPr>
          <p:nvPr>
            <p:ph idx="1"/>
          </p:nvPr>
        </p:nvSpPr>
        <p:spPr>
          <a:xfrm>
            <a:off x="838200" y="1523999"/>
            <a:ext cx="10515600" cy="4968875"/>
          </a:xfrm>
        </p:spPr>
        <p:txBody>
          <a:bodyPr>
            <a:normAutofit fontScale="85000" lnSpcReduction="10000"/>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ilişkilendirir.</a:t>
            </a:r>
          </a:p>
          <a:p>
            <a:r>
              <a:rPr lang="tr-TR" dirty="0" err="1"/>
              <a:t>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402627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99C83-459F-43DA-32E4-5900779E846D}"/>
              </a:ext>
            </a:extLst>
          </p:cNvPr>
          <p:cNvSpPr>
            <a:spLocks noGrp="1"/>
          </p:cNvSpPr>
          <p:nvPr>
            <p:ph type="title"/>
          </p:nvPr>
        </p:nvSpPr>
        <p:spPr/>
        <p:txBody>
          <a:bodyPr/>
          <a:lstStyle/>
          <a:p>
            <a:r>
              <a:rPr lang="tr-TR" dirty="0"/>
              <a:t>Soru 1:</a:t>
            </a:r>
          </a:p>
        </p:txBody>
      </p:sp>
      <p:sp>
        <p:nvSpPr>
          <p:cNvPr id="3" name="İçerik Yer Tutucusu 2">
            <a:extLst>
              <a:ext uri="{FF2B5EF4-FFF2-40B4-BE49-F238E27FC236}">
                <a16:creationId xmlns:a16="http://schemas.microsoft.com/office/drawing/2014/main" id="{4770786D-10E9-35B0-D83D-7C820913448A}"/>
              </a:ext>
            </a:extLst>
          </p:cNvPr>
          <p:cNvSpPr>
            <a:spLocks noGrp="1"/>
          </p:cNvSpPr>
          <p:nvPr>
            <p:ph idx="1"/>
          </p:nvPr>
        </p:nvSpPr>
        <p:spPr/>
        <p:txBody>
          <a:bodyPr>
            <a:normAutofit fontScale="92500" lnSpcReduction="20000"/>
          </a:bodyPr>
          <a:lstStyle/>
          <a:p>
            <a:endParaRPr lang="tr-TR" sz="1600" b="0" dirty="0">
              <a:solidFill>
                <a:srgbClr val="6A9955"/>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//ÖDEV: </a:t>
            </a:r>
            <a:r>
              <a:rPr lang="tr-TR" sz="1600" b="0" dirty="0" err="1">
                <a:solidFill>
                  <a:srgbClr val="6A9955"/>
                </a:solidFill>
                <a:effectLst/>
                <a:latin typeface="Consolas" panose="020B0609020204030204" pitchFamily="49" charset="0"/>
              </a:rPr>
              <a:t>Math.round</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Math.random</a:t>
            </a:r>
            <a:r>
              <a:rPr lang="tr-TR" sz="1600" b="0" dirty="0">
                <a:solidFill>
                  <a:srgbClr val="6A9955"/>
                </a:solidFill>
                <a:effectLst/>
                <a:latin typeface="Consolas" panose="020B0609020204030204" pitchFamily="49" charset="0"/>
              </a:rPr>
              <a:t>()*10+1))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bilgisayar tarafında rastgele  sayılar 1-10 arasında rastgele olsun oluştursun ve bitiş değeri 1&lt;=X&lt;=kullanıcı tarafından bitiş sayısına göre sayılar oluşturulsun </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 bir diziye atama yapalım</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ilk eleman  ===&gt; dizi[0]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son eleman ===&gt; dizi[dizi.length-1]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küçükten büyüğe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büyükten küçüğe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reverse</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toplamları  ===&gt;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=0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+=i;</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çift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tek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her birine 1 ekleyerek yeni bir dizi oluşturalım ==&gt; </a:t>
            </a:r>
            <a:r>
              <a:rPr lang="tr-TR" sz="1600" b="0" dirty="0" err="1">
                <a:solidFill>
                  <a:srgbClr val="6A9955"/>
                </a:solidFill>
                <a:effectLst/>
                <a:latin typeface="Consolas" panose="020B0609020204030204" pitchFamily="49" charset="0"/>
              </a:rPr>
              <a:t>iterative</a:t>
            </a:r>
            <a:r>
              <a:rPr lang="tr-TR" sz="1600" b="0" dirty="0">
                <a:solidFill>
                  <a:srgbClr val="6A9955"/>
                </a:solidFill>
                <a:effectLst/>
                <a:latin typeface="Consolas" panose="020B0609020204030204" pitchFamily="49" charset="0"/>
              </a:rPr>
              <a:t> </a:t>
            </a:r>
            <a:r>
              <a:rPr lang="tr-TR" sz="1600" b="0" dirty="0" err="1">
                <a:solidFill>
                  <a:srgbClr val="6A9955"/>
                </a:solidFill>
                <a:effectLst/>
                <a:latin typeface="Consolas" panose="020B0609020204030204" pitchFamily="49" charset="0"/>
              </a:rPr>
              <a:t>for</a:t>
            </a:r>
            <a:r>
              <a:rPr lang="tr-TR" sz="1600" b="0" dirty="0">
                <a:solidFill>
                  <a:srgbClr val="6A9955"/>
                </a:solidFill>
                <a:effectLst/>
                <a:latin typeface="Consolas" panose="020B0609020204030204" pitchFamily="49" charset="0"/>
              </a:rPr>
              <a:t> ile her bir eleman erişmek ve 1 eklemek bunun dinamik kısmını ES kısmında göreceğiz.</a:t>
            </a:r>
            <a:endParaRPr lang="tr-TR" sz="1600" b="0" dirty="0">
              <a:solidFill>
                <a:srgbClr val="D4D4D4"/>
              </a:solidFill>
              <a:effectLst/>
              <a:latin typeface="Consolas" panose="020B0609020204030204" pitchFamily="49" charset="0"/>
            </a:endParaRPr>
          </a:p>
          <a:p>
            <a:br>
              <a:rPr lang="tr-TR" sz="1600" b="0" dirty="0">
                <a:solidFill>
                  <a:srgbClr val="D4D4D4"/>
                </a:solidFill>
                <a:effectLst/>
                <a:latin typeface="Consolas" panose="020B0609020204030204" pitchFamily="49" charset="0"/>
              </a:rPr>
            </a:br>
            <a:endParaRPr lang="tr-TR" sz="1600" b="0" dirty="0">
              <a:solidFill>
                <a:srgbClr val="D4D4D4"/>
              </a:solidFill>
              <a:effectLst/>
              <a:latin typeface="Consolas" panose="020B0609020204030204" pitchFamily="49" charset="0"/>
            </a:endParaRPr>
          </a:p>
          <a:p>
            <a:endParaRPr lang="tr-TR" sz="1600" dirty="0"/>
          </a:p>
        </p:txBody>
      </p:sp>
    </p:spTree>
    <p:extLst>
      <p:ext uri="{BB962C8B-B14F-4D97-AF65-F5344CB8AC3E}">
        <p14:creationId xmlns:p14="http://schemas.microsoft.com/office/powerpoint/2010/main" val="3473281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2CFCE-36B8-3BEC-45EB-E92384EAF521}"/>
              </a:ext>
            </a:extLst>
          </p:cNvPr>
          <p:cNvSpPr>
            <a:spLocks noGrp="1"/>
          </p:cNvSpPr>
          <p:nvPr>
            <p:ph type="title"/>
          </p:nvPr>
        </p:nvSpPr>
        <p:spPr>
          <a:xfrm>
            <a:off x="838200" y="365125"/>
            <a:ext cx="10515600" cy="490281"/>
          </a:xfrm>
        </p:spPr>
        <p:txBody>
          <a:bodyPr>
            <a:normAutofit fontScale="90000"/>
          </a:bodyPr>
          <a:lstStyle/>
          <a:p>
            <a:r>
              <a:rPr lang="tr-TR" b="1" dirty="0"/>
              <a:t>Yanıt:1 </a:t>
            </a:r>
          </a:p>
        </p:txBody>
      </p:sp>
      <p:pic>
        <p:nvPicPr>
          <p:cNvPr id="5" name="İçerik Yer Tutucusu 4">
            <a:extLst>
              <a:ext uri="{FF2B5EF4-FFF2-40B4-BE49-F238E27FC236}">
                <a16:creationId xmlns:a16="http://schemas.microsoft.com/office/drawing/2014/main" id="{DD5308A6-6094-BFDC-B25E-4612D0889965}"/>
              </a:ext>
            </a:extLst>
          </p:cNvPr>
          <p:cNvPicPr>
            <a:picLocks noGrp="1" noChangeAspect="1"/>
          </p:cNvPicPr>
          <p:nvPr>
            <p:ph idx="1"/>
          </p:nvPr>
        </p:nvPicPr>
        <p:blipFill>
          <a:blip r:embed="rId2"/>
          <a:stretch>
            <a:fillRect/>
          </a:stretch>
        </p:blipFill>
        <p:spPr>
          <a:xfrm>
            <a:off x="140474" y="855406"/>
            <a:ext cx="7617178" cy="5940932"/>
          </a:xfrm>
        </p:spPr>
      </p:pic>
      <p:pic>
        <p:nvPicPr>
          <p:cNvPr id="7" name="Resim 6">
            <a:extLst>
              <a:ext uri="{FF2B5EF4-FFF2-40B4-BE49-F238E27FC236}">
                <a16:creationId xmlns:a16="http://schemas.microsoft.com/office/drawing/2014/main" id="{5CB68CDE-7D8A-B6E1-DBCA-09A8A8A6AE5D}"/>
              </a:ext>
            </a:extLst>
          </p:cNvPr>
          <p:cNvPicPr>
            <a:picLocks noChangeAspect="1"/>
          </p:cNvPicPr>
          <p:nvPr/>
        </p:nvPicPr>
        <p:blipFill>
          <a:blip r:embed="rId3"/>
          <a:stretch>
            <a:fillRect/>
          </a:stretch>
        </p:blipFill>
        <p:spPr>
          <a:xfrm>
            <a:off x="7772065" y="2416277"/>
            <a:ext cx="4419935" cy="2025446"/>
          </a:xfrm>
          <a:prstGeom prst="rect">
            <a:avLst/>
          </a:prstGeom>
        </p:spPr>
      </p:pic>
    </p:spTree>
    <p:extLst>
      <p:ext uri="{BB962C8B-B14F-4D97-AF65-F5344CB8AC3E}">
        <p14:creationId xmlns:p14="http://schemas.microsoft.com/office/powerpoint/2010/main" val="2916338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85BA70-203D-3933-599C-EA4AD9901417}"/>
              </a:ext>
            </a:extLst>
          </p:cNvPr>
          <p:cNvSpPr>
            <a:spLocks noGrp="1"/>
          </p:cNvSpPr>
          <p:nvPr>
            <p:ph type="title"/>
          </p:nvPr>
        </p:nvSpPr>
        <p:spPr>
          <a:xfrm>
            <a:off x="838200" y="365125"/>
            <a:ext cx="10515600" cy="765585"/>
          </a:xfrm>
        </p:spPr>
        <p:txBody>
          <a:bodyPr/>
          <a:lstStyle/>
          <a:p>
            <a:r>
              <a:rPr lang="tr-TR" dirty="0"/>
              <a:t>Soru : 2</a:t>
            </a:r>
          </a:p>
        </p:txBody>
      </p:sp>
      <p:sp>
        <p:nvSpPr>
          <p:cNvPr id="3" name="İçerik Yer Tutucusu 2">
            <a:extLst>
              <a:ext uri="{FF2B5EF4-FFF2-40B4-BE49-F238E27FC236}">
                <a16:creationId xmlns:a16="http://schemas.microsoft.com/office/drawing/2014/main" id="{0EF538D2-A7DA-0B3F-61D4-E418449A7B50}"/>
              </a:ext>
            </a:extLst>
          </p:cNvPr>
          <p:cNvSpPr>
            <a:spLocks noGrp="1"/>
          </p:cNvSpPr>
          <p:nvPr>
            <p:ph idx="1"/>
          </p:nvPr>
        </p:nvSpPr>
        <p:spPr>
          <a:xfrm>
            <a:off x="838200" y="1130710"/>
            <a:ext cx="10515600" cy="5046253"/>
          </a:xfrm>
        </p:spPr>
        <p:txBody>
          <a:bodyPr/>
          <a:lstStyle/>
          <a:p>
            <a:r>
              <a:rPr lang="tr-TR" dirty="0"/>
              <a:t>//Kullanıcıdan aldığımız verinin ilk harfi ve son harfi görünsün geriye kalan karakter kadar * (yıldız) olsun ==&gt; Alınan örneğin Hamit  ==&gt;  H***t</a:t>
            </a:r>
          </a:p>
          <a:p>
            <a:r>
              <a:rPr lang="tr-TR" dirty="0"/>
              <a:t>//Yardımcı </a:t>
            </a:r>
            <a:r>
              <a:rPr lang="tr-TR" dirty="0" err="1"/>
              <a:t>oalcak</a:t>
            </a:r>
            <a:r>
              <a:rPr lang="tr-TR" dirty="0"/>
              <a:t> metotlar </a:t>
            </a:r>
            <a:r>
              <a:rPr lang="tr-TR" dirty="0" err="1"/>
              <a:t>v.s</a:t>
            </a:r>
            <a:r>
              <a:rPr lang="tr-TR" dirty="0"/>
              <a:t>                                                                          </a:t>
            </a:r>
            <a:r>
              <a:rPr lang="tr-TR" dirty="0" err="1"/>
              <a:t>function</a:t>
            </a:r>
            <a:endParaRPr lang="tr-TR" dirty="0"/>
          </a:p>
          <a:p>
            <a:r>
              <a:rPr lang="tr-TR" dirty="0"/>
              <a:t>//</a:t>
            </a:r>
            <a:r>
              <a:rPr lang="tr-TR" dirty="0" err="1"/>
              <a:t>string</a:t>
            </a:r>
            <a:r>
              <a:rPr lang="tr-TR" dirty="0"/>
              <a:t> ==&gt; </a:t>
            </a:r>
            <a:r>
              <a:rPr lang="tr-TR" dirty="0" err="1"/>
              <a:t>replace,sub,String,charAt</a:t>
            </a:r>
            <a:r>
              <a:rPr lang="tr-TR" dirty="0"/>
              <a:t>()</a:t>
            </a:r>
          </a:p>
          <a:p>
            <a:endParaRPr lang="tr-TR" dirty="0"/>
          </a:p>
        </p:txBody>
      </p:sp>
    </p:spTree>
    <p:extLst>
      <p:ext uri="{BB962C8B-B14F-4D97-AF65-F5344CB8AC3E}">
        <p14:creationId xmlns:p14="http://schemas.microsoft.com/office/powerpoint/2010/main" val="4062165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170CC-CE55-7BFA-6617-CB15865CA80A}"/>
              </a:ext>
            </a:extLst>
          </p:cNvPr>
          <p:cNvSpPr>
            <a:spLocks noGrp="1"/>
          </p:cNvSpPr>
          <p:nvPr>
            <p:ph type="title"/>
          </p:nvPr>
        </p:nvSpPr>
        <p:spPr/>
        <p:txBody>
          <a:bodyPr/>
          <a:lstStyle/>
          <a:p>
            <a:r>
              <a:rPr lang="tr-TR" dirty="0"/>
              <a:t>Cevap : 2</a:t>
            </a:r>
          </a:p>
        </p:txBody>
      </p:sp>
      <p:pic>
        <p:nvPicPr>
          <p:cNvPr id="9" name="İçerik Yer Tutucusu 8">
            <a:extLst>
              <a:ext uri="{FF2B5EF4-FFF2-40B4-BE49-F238E27FC236}">
                <a16:creationId xmlns:a16="http://schemas.microsoft.com/office/drawing/2014/main" id="{ACCDDF4A-28B8-A92A-B437-E8C3855AD1E2}"/>
              </a:ext>
            </a:extLst>
          </p:cNvPr>
          <p:cNvPicPr>
            <a:picLocks noGrp="1" noChangeAspect="1"/>
          </p:cNvPicPr>
          <p:nvPr>
            <p:ph idx="1"/>
          </p:nvPr>
        </p:nvPicPr>
        <p:blipFill>
          <a:blip r:embed="rId2"/>
          <a:stretch>
            <a:fillRect/>
          </a:stretch>
        </p:blipFill>
        <p:spPr>
          <a:xfrm>
            <a:off x="838199" y="1497162"/>
            <a:ext cx="5995219" cy="5313944"/>
          </a:xfrm>
        </p:spPr>
      </p:pic>
      <p:pic>
        <p:nvPicPr>
          <p:cNvPr id="11" name="Resim 10">
            <a:extLst>
              <a:ext uri="{FF2B5EF4-FFF2-40B4-BE49-F238E27FC236}">
                <a16:creationId xmlns:a16="http://schemas.microsoft.com/office/drawing/2014/main" id="{E0A51367-DE1A-995E-2D1A-680BB3B7A2EA}"/>
              </a:ext>
            </a:extLst>
          </p:cNvPr>
          <p:cNvPicPr>
            <a:picLocks noChangeAspect="1"/>
          </p:cNvPicPr>
          <p:nvPr/>
        </p:nvPicPr>
        <p:blipFill>
          <a:blip r:embed="rId3"/>
          <a:stretch>
            <a:fillRect/>
          </a:stretch>
        </p:blipFill>
        <p:spPr>
          <a:xfrm>
            <a:off x="6990362" y="2929188"/>
            <a:ext cx="4610141" cy="2449892"/>
          </a:xfrm>
          <a:prstGeom prst="rect">
            <a:avLst/>
          </a:prstGeom>
        </p:spPr>
      </p:pic>
    </p:spTree>
    <p:extLst>
      <p:ext uri="{BB962C8B-B14F-4D97-AF65-F5344CB8AC3E}">
        <p14:creationId xmlns:p14="http://schemas.microsoft.com/office/powerpoint/2010/main" val="4198394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58C0E-F31F-0454-BFCB-E4D10B98837C}"/>
              </a:ext>
            </a:extLst>
          </p:cNvPr>
          <p:cNvSpPr>
            <a:spLocks noGrp="1"/>
          </p:cNvSpPr>
          <p:nvPr>
            <p:ph type="title"/>
          </p:nvPr>
        </p:nvSpPr>
        <p:spPr/>
        <p:txBody>
          <a:bodyPr/>
          <a:lstStyle/>
          <a:p>
            <a:r>
              <a:rPr lang="tr-TR" b="1" dirty="0"/>
              <a:t>Soru: Butona tıklandığında tarih bilgileri gelsin!</a:t>
            </a:r>
          </a:p>
        </p:txBody>
      </p:sp>
      <p:pic>
        <p:nvPicPr>
          <p:cNvPr id="5" name="İçerik Yer Tutucusu 4">
            <a:extLst>
              <a:ext uri="{FF2B5EF4-FFF2-40B4-BE49-F238E27FC236}">
                <a16:creationId xmlns:a16="http://schemas.microsoft.com/office/drawing/2014/main" id="{CFA590AC-38C9-28B5-1BE0-125800B0FEC8}"/>
              </a:ext>
            </a:extLst>
          </p:cNvPr>
          <p:cNvPicPr>
            <a:picLocks noGrp="1" noChangeAspect="1"/>
          </p:cNvPicPr>
          <p:nvPr>
            <p:ph idx="1"/>
          </p:nvPr>
        </p:nvPicPr>
        <p:blipFill>
          <a:blip r:embed="rId2"/>
          <a:stretch>
            <a:fillRect/>
          </a:stretch>
        </p:blipFill>
        <p:spPr>
          <a:xfrm>
            <a:off x="983361" y="1690688"/>
            <a:ext cx="7569546" cy="728047"/>
          </a:xfrm>
        </p:spPr>
      </p:pic>
      <p:pic>
        <p:nvPicPr>
          <p:cNvPr id="7" name="Resim 6">
            <a:extLst>
              <a:ext uri="{FF2B5EF4-FFF2-40B4-BE49-F238E27FC236}">
                <a16:creationId xmlns:a16="http://schemas.microsoft.com/office/drawing/2014/main" id="{AA2F6C73-8528-FB3E-AE1E-8FE71E23C0E1}"/>
              </a:ext>
            </a:extLst>
          </p:cNvPr>
          <p:cNvPicPr>
            <a:picLocks noChangeAspect="1"/>
          </p:cNvPicPr>
          <p:nvPr/>
        </p:nvPicPr>
        <p:blipFill>
          <a:blip r:embed="rId3"/>
          <a:stretch>
            <a:fillRect/>
          </a:stretch>
        </p:blipFill>
        <p:spPr>
          <a:xfrm>
            <a:off x="983360" y="2452069"/>
            <a:ext cx="7604011" cy="1824963"/>
          </a:xfrm>
          <a:prstGeom prst="rect">
            <a:avLst/>
          </a:prstGeom>
        </p:spPr>
      </p:pic>
      <p:pic>
        <p:nvPicPr>
          <p:cNvPr id="9" name="Resim 8">
            <a:extLst>
              <a:ext uri="{FF2B5EF4-FFF2-40B4-BE49-F238E27FC236}">
                <a16:creationId xmlns:a16="http://schemas.microsoft.com/office/drawing/2014/main" id="{A231D722-E833-25A2-86BD-B19BC872CDDB}"/>
              </a:ext>
            </a:extLst>
          </p:cNvPr>
          <p:cNvPicPr>
            <a:picLocks noChangeAspect="1"/>
          </p:cNvPicPr>
          <p:nvPr/>
        </p:nvPicPr>
        <p:blipFill>
          <a:blip r:embed="rId4"/>
          <a:stretch>
            <a:fillRect/>
          </a:stretch>
        </p:blipFill>
        <p:spPr>
          <a:xfrm>
            <a:off x="983360" y="4436380"/>
            <a:ext cx="3991490" cy="1659619"/>
          </a:xfrm>
          <a:prstGeom prst="rect">
            <a:avLst/>
          </a:prstGeom>
        </p:spPr>
      </p:pic>
    </p:spTree>
    <p:extLst>
      <p:ext uri="{BB962C8B-B14F-4D97-AF65-F5344CB8AC3E}">
        <p14:creationId xmlns:p14="http://schemas.microsoft.com/office/powerpoint/2010/main" val="4028369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13BA0-8E8D-BAC1-50FB-40E316C013C2}"/>
              </a:ext>
            </a:extLst>
          </p:cNvPr>
          <p:cNvSpPr>
            <a:spLocks noGrp="1"/>
          </p:cNvSpPr>
          <p:nvPr>
            <p:ph type="title"/>
          </p:nvPr>
        </p:nvSpPr>
        <p:spPr/>
        <p:txBody>
          <a:bodyPr/>
          <a:lstStyle/>
          <a:p>
            <a:r>
              <a:rPr lang="tr-TR" b="1" dirty="0"/>
              <a:t>Soru:1</a:t>
            </a:r>
          </a:p>
        </p:txBody>
      </p:sp>
      <p:sp>
        <p:nvSpPr>
          <p:cNvPr id="3" name="İçerik Yer Tutucusu 2">
            <a:extLst>
              <a:ext uri="{FF2B5EF4-FFF2-40B4-BE49-F238E27FC236}">
                <a16:creationId xmlns:a16="http://schemas.microsoft.com/office/drawing/2014/main" id="{58A58DAB-131E-9135-954E-B19B580D3D1C}"/>
              </a:ext>
            </a:extLst>
          </p:cNvPr>
          <p:cNvSpPr>
            <a:spLocks noGrp="1"/>
          </p:cNvSpPr>
          <p:nvPr>
            <p:ph idx="1"/>
          </p:nvPr>
        </p:nvSpPr>
        <p:spPr/>
        <p:txBody>
          <a:bodyPr/>
          <a:lstStyle/>
          <a:p>
            <a:r>
              <a:rPr lang="tr-TR" dirty="0"/>
              <a:t>//ÖDEV-1</a:t>
            </a:r>
          </a:p>
          <a:p>
            <a:r>
              <a:rPr lang="tr-TR" dirty="0"/>
              <a:t>//y=3x+4k ==&gt; 1.dereceden 2 </a:t>
            </a:r>
            <a:r>
              <a:rPr lang="tr-TR" dirty="0" err="1"/>
              <a:t>bilinmyenli</a:t>
            </a:r>
            <a:r>
              <a:rPr lang="tr-TR" dirty="0"/>
              <a:t> denklem</a:t>
            </a:r>
          </a:p>
          <a:p>
            <a:r>
              <a:rPr lang="tr-TR" dirty="0"/>
              <a:t>//Kullanıcı tarafından alınan x ve k değerlerini hesaplayan algoritma yazınız ?</a:t>
            </a:r>
            <a:br>
              <a:rPr lang="tr-TR" dirty="0"/>
            </a:br>
            <a:r>
              <a:rPr lang="tr-TR" dirty="0"/>
              <a:t>//CEVAP-1</a:t>
            </a:r>
            <a:br>
              <a:rPr lang="tr-TR" dirty="0"/>
            </a:br>
            <a:endParaRPr lang="tr-TR" dirty="0"/>
          </a:p>
        </p:txBody>
      </p:sp>
      <p:pic>
        <p:nvPicPr>
          <p:cNvPr id="5" name="Resim 4">
            <a:extLst>
              <a:ext uri="{FF2B5EF4-FFF2-40B4-BE49-F238E27FC236}">
                <a16:creationId xmlns:a16="http://schemas.microsoft.com/office/drawing/2014/main" id="{EC62AA4C-C012-BAA8-E31F-6DB044DE7C4E}"/>
              </a:ext>
            </a:extLst>
          </p:cNvPr>
          <p:cNvPicPr>
            <a:picLocks noChangeAspect="1"/>
          </p:cNvPicPr>
          <p:nvPr/>
        </p:nvPicPr>
        <p:blipFill>
          <a:blip r:embed="rId2"/>
          <a:stretch>
            <a:fillRect/>
          </a:stretch>
        </p:blipFill>
        <p:spPr>
          <a:xfrm>
            <a:off x="1027273" y="4210624"/>
            <a:ext cx="8738622" cy="1747724"/>
          </a:xfrm>
          <a:prstGeom prst="rect">
            <a:avLst/>
          </a:prstGeom>
        </p:spPr>
      </p:pic>
    </p:spTree>
    <p:extLst>
      <p:ext uri="{BB962C8B-B14F-4D97-AF65-F5344CB8AC3E}">
        <p14:creationId xmlns:p14="http://schemas.microsoft.com/office/powerpoint/2010/main" val="378412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DA119A-3A54-D4B0-6D7C-36BCB262599E}"/>
              </a:ext>
            </a:extLst>
          </p:cNvPr>
          <p:cNvSpPr>
            <a:spLocks noGrp="1"/>
          </p:cNvSpPr>
          <p:nvPr>
            <p:ph type="title"/>
          </p:nvPr>
        </p:nvSpPr>
        <p:spPr/>
        <p:txBody>
          <a:bodyPr>
            <a:normAutofit/>
          </a:bodyPr>
          <a:lstStyle/>
          <a:p>
            <a:r>
              <a:rPr lang="tr-TR" sz="3600" b="1" dirty="0"/>
              <a:t>Soru2: Kullanıcı tarafından alınan dereceyi  Fahrenhayta çeviren algoritma yapalım. Formül:(x*9/5)+32</a:t>
            </a:r>
          </a:p>
        </p:txBody>
      </p:sp>
      <p:sp>
        <p:nvSpPr>
          <p:cNvPr id="3" name="İçerik Yer Tutucusu 2">
            <a:extLst>
              <a:ext uri="{FF2B5EF4-FFF2-40B4-BE49-F238E27FC236}">
                <a16:creationId xmlns:a16="http://schemas.microsoft.com/office/drawing/2014/main" id="{7B74C63E-6AFA-B65A-3F9B-7FE8A7A8982D}"/>
              </a:ext>
            </a:extLst>
          </p:cNvPr>
          <p:cNvSpPr>
            <a:spLocks noGrp="1"/>
          </p:cNvSpPr>
          <p:nvPr>
            <p:ph idx="1"/>
          </p:nvPr>
        </p:nvSpPr>
        <p:spPr/>
        <p:txBody>
          <a:bodyPr/>
          <a:lstStyle/>
          <a:p>
            <a:r>
              <a:rPr lang="tr-TR" dirty="0"/>
              <a:t>Cevap2:</a:t>
            </a:r>
          </a:p>
          <a:p>
            <a:br>
              <a:rPr lang="tr-TR" dirty="0"/>
            </a:br>
            <a:endParaRPr lang="tr-TR" dirty="0"/>
          </a:p>
        </p:txBody>
      </p:sp>
      <p:pic>
        <p:nvPicPr>
          <p:cNvPr id="5" name="Resim 4">
            <a:extLst>
              <a:ext uri="{FF2B5EF4-FFF2-40B4-BE49-F238E27FC236}">
                <a16:creationId xmlns:a16="http://schemas.microsoft.com/office/drawing/2014/main" id="{0692D98E-AC4A-5DBC-7168-E339AF24CA6E}"/>
              </a:ext>
            </a:extLst>
          </p:cNvPr>
          <p:cNvPicPr>
            <a:picLocks noChangeAspect="1"/>
          </p:cNvPicPr>
          <p:nvPr/>
        </p:nvPicPr>
        <p:blipFill>
          <a:blip r:embed="rId2"/>
          <a:stretch>
            <a:fillRect/>
          </a:stretch>
        </p:blipFill>
        <p:spPr>
          <a:xfrm>
            <a:off x="838199" y="2387980"/>
            <a:ext cx="10171131" cy="1505594"/>
          </a:xfrm>
          <a:prstGeom prst="rect">
            <a:avLst/>
          </a:prstGeom>
        </p:spPr>
      </p:pic>
    </p:spTree>
    <p:extLst>
      <p:ext uri="{BB962C8B-B14F-4D97-AF65-F5344CB8AC3E}">
        <p14:creationId xmlns:p14="http://schemas.microsoft.com/office/powerpoint/2010/main" val="3050285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2CD65-90A2-D488-B57F-3C8B9A75A47A}"/>
              </a:ext>
            </a:extLst>
          </p:cNvPr>
          <p:cNvSpPr>
            <a:spLocks noGrp="1"/>
          </p:cNvSpPr>
          <p:nvPr>
            <p:ph type="title"/>
          </p:nvPr>
        </p:nvSpPr>
        <p:spPr/>
        <p:txBody>
          <a:bodyPr/>
          <a:lstStyle/>
          <a:p>
            <a:r>
              <a:rPr lang="tr-TR" b="1" dirty="0"/>
              <a:t>Soru3:verilen bir sayının negatif mi pozitif mi olduğunu bulan algoritma ?</a:t>
            </a:r>
          </a:p>
        </p:txBody>
      </p:sp>
      <p:pic>
        <p:nvPicPr>
          <p:cNvPr id="5" name="İçerik Yer Tutucusu 4">
            <a:extLst>
              <a:ext uri="{FF2B5EF4-FFF2-40B4-BE49-F238E27FC236}">
                <a16:creationId xmlns:a16="http://schemas.microsoft.com/office/drawing/2014/main" id="{DB6A1EA5-0DFD-B0E8-AF07-1CA17812CA6C}"/>
              </a:ext>
            </a:extLst>
          </p:cNvPr>
          <p:cNvPicPr>
            <a:picLocks noGrp="1" noChangeAspect="1"/>
          </p:cNvPicPr>
          <p:nvPr>
            <p:ph idx="1"/>
          </p:nvPr>
        </p:nvPicPr>
        <p:blipFill>
          <a:blip r:embed="rId2"/>
          <a:stretch>
            <a:fillRect/>
          </a:stretch>
        </p:blipFill>
        <p:spPr>
          <a:xfrm>
            <a:off x="838200" y="1838384"/>
            <a:ext cx="6981091" cy="3648015"/>
          </a:xfrm>
        </p:spPr>
      </p:pic>
    </p:spTree>
    <p:extLst>
      <p:ext uri="{BB962C8B-B14F-4D97-AF65-F5344CB8AC3E}">
        <p14:creationId xmlns:p14="http://schemas.microsoft.com/office/powerpoint/2010/main" val="2147903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923D7-CE38-B51E-A720-D1B3C3F3F10A}"/>
              </a:ext>
            </a:extLst>
          </p:cNvPr>
          <p:cNvSpPr>
            <a:spLocks noGrp="1"/>
          </p:cNvSpPr>
          <p:nvPr>
            <p:ph type="title"/>
          </p:nvPr>
        </p:nvSpPr>
        <p:spPr/>
        <p:txBody>
          <a:bodyPr>
            <a:normAutofit fontScale="90000"/>
          </a:bodyPr>
          <a:lstStyle/>
          <a:p>
            <a:r>
              <a:rPr lang="tr-TR" dirty="0"/>
              <a:t>Soru:4 Kullanıcı tarafından aldığımız </a:t>
            </a:r>
            <a:r>
              <a:rPr lang="tr-TR" dirty="0" err="1"/>
              <a:t>password</a:t>
            </a:r>
            <a:r>
              <a:rPr lang="tr-TR" dirty="0"/>
              <a:t> ile </a:t>
            </a:r>
            <a:r>
              <a:rPr lang="tr-TR" dirty="0" err="1"/>
              <a:t>repassword</a:t>
            </a:r>
            <a:r>
              <a:rPr lang="tr-TR" dirty="0"/>
              <a:t> girilsin doğru ve yanlışı göstersin ?</a:t>
            </a:r>
          </a:p>
        </p:txBody>
      </p:sp>
      <p:pic>
        <p:nvPicPr>
          <p:cNvPr id="5" name="İçerik Yer Tutucusu 4">
            <a:extLst>
              <a:ext uri="{FF2B5EF4-FFF2-40B4-BE49-F238E27FC236}">
                <a16:creationId xmlns:a16="http://schemas.microsoft.com/office/drawing/2014/main" id="{95AF38CF-8371-6409-9312-3AC042EDED21}"/>
              </a:ext>
            </a:extLst>
          </p:cNvPr>
          <p:cNvPicPr>
            <a:picLocks noGrp="1" noChangeAspect="1"/>
          </p:cNvPicPr>
          <p:nvPr>
            <p:ph idx="1"/>
          </p:nvPr>
        </p:nvPicPr>
        <p:blipFill>
          <a:blip r:embed="rId2"/>
          <a:stretch>
            <a:fillRect/>
          </a:stretch>
        </p:blipFill>
        <p:spPr>
          <a:xfrm>
            <a:off x="838200" y="1847924"/>
            <a:ext cx="9126706" cy="4326734"/>
          </a:xfrm>
        </p:spPr>
      </p:pic>
    </p:spTree>
    <p:extLst>
      <p:ext uri="{BB962C8B-B14F-4D97-AF65-F5344CB8AC3E}">
        <p14:creationId xmlns:p14="http://schemas.microsoft.com/office/powerpoint/2010/main" val="1342310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8F17E-3F98-BD18-3396-A3B8A84E3D1D}"/>
              </a:ext>
            </a:extLst>
          </p:cNvPr>
          <p:cNvSpPr>
            <a:spLocks noGrp="1"/>
          </p:cNvSpPr>
          <p:nvPr>
            <p:ph type="title"/>
          </p:nvPr>
        </p:nvSpPr>
        <p:spPr/>
        <p:txBody>
          <a:bodyPr/>
          <a:lstStyle/>
          <a:p>
            <a:r>
              <a:rPr lang="tr-TR" dirty="0"/>
              <a:t>Soru5-8:</a:t>
            </a:r>
          </a:p>
        </p:txBody>
      </p:sp>
      <p:sp>
        <p:nvSpPr>
          <p:cNvPr id="3" name="İçerik Yer Tutucusu 2">
            <a:extLst>
              <a:ext uri="{FF2B5EF4-FFF2-40B4-BE49-F238E27FC236}">
                <a16:creationId xmlns:a16="http://schemas.microsoft.com/office/drawing/2014/main" id="{FB8CD3EC-A7FE-9518-CECF-BC5600A37515}"/>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//ÖDEV-5-8</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arrow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 0=pazar 1=pazartesi</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3232957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905E2-FF6A-D862-6E58-1775E1DF5707}"/>
              </a:ext>
            </a:extLst>
          </p:cNvPr>
          <p:cNvSpPr>
            <a:spLocks noGrp="1"/>
          </p:cNvSpPr>
          <p:nvPr>
            <p:ph type="title"/>
          </p:nvPr>
        </p:nvSpPr>
        <p:spPr>
          <a:xfrm>
            <a:off x="838200" y="365126"/>
            <a:ext cx="10515600" cy="883572"/>
          </a:xfrm>
        </p:spPr>
        <p:txBody>
          <a:bodyPr/>
          <a:lstStyle/>
          <a:p>
            <a:r>
              <a:rPr lang="tr-TR" dirty="0"/>
              <a:t>Yanıt5-8:</a:t>
            </a:r>
          </a:p>
        </p:txBody>
      </p:sp>
      <p:pic>
        <p:nvPicPr>
          <p:cNvPr id="5" name="İçerik Yer Tutucusu 4">
            <a:extLst>
              <a:ext uri="{FF2B5EF4-FFF2-40B4-BE49-F238E27FC236}">
                <a16:creationId xmlns:a16="http://schemas.microsoft.com/office/drawing/2014/main" id="{F2F8F4CE-D3AB-783C-0D46-9A916786116D}"/>
              </a:ext>
            </a:extLst>
          </p:cNvPr>
          <p:cNvPicPr>
            <a:picLocks noGrp="1" noChangeAspect="1"/>
          </p:cNvPicPr>
          <p:nvPr>
            <p:ph idx="1"/>
          </p:nvPr>
        </p:nvPicPr>
        <p:blipFill>
          <a:blip r:embed="rId2"/>
          <a:stretch>
            <a:fillRect/>
          </a:stretch>
        </p:blipFill>
        <p:spPr>
          <a:xfrm>
            <a:off x="4656547" y="806912"/>
            <a:ext cx="3691040" cy="5909346"/>
          </a:xfrm>
        </p:spPr>
      </p:pic>
    </p:spTree>
    <p:extLst>
      <p:ext uri="{BB962C8B-B14F-4D97-AF65-F5344CB8AC3E}">
        <p14:creationId xmlns:p14="http://schemas.microsoft.com/office/powerpoint/2010/main" val="32670595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A7948-CABD-F9B3-90A1-74353FDAE892}"/>
              </a:ext>
            </a:extLst>
          </p:cNvPr>
          <p:cNvSpPr>
            <a:spLocks noGrp="1"/>
          </p:cNvSpPr>
          <p:nvPr>
            <p:ph type="title"/>
          </p:nvPr>
        </p:nvSpPr>
        <p:spPr/>
        <p:txBody>
          <a:bodyPr/>
          <a:lstStyle/>
          <a:p>
            <a:r>
              <a:rPr lang="tr-TR" dirty="0"/>
              <a:t>Soru 6:</a:t>
            </a:r>
          </a:p>
        </p:txBody>
      </p:sp>
      <p:sp>
        <p:nvSpPr>
          <p:cNvPr id="3" name="İçerik Yer Tutucusu 2">
            <a:extLst>
              <a:ext uri="{FF2B5EF4-FFF2-40B4-BE49-F238E27FC236}">
                <a16:creationId xmlns:a16="http://schemas.microsoft.com/office/drawing/2014/main" id="{13156EB4-B453-9154-2844-F76B564EFA93}"/>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//ÖDEV-6</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Login</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userEmail,userPassword</a:t>
            </a:r>
            <a:r>
              <a:rPr lang="tr-TR" sz="2400" b="0" dirty="0">
                <a:solidFill>
                  <a:srgbClr val="6A9955"/>
                </a:solidFill>
                <a:effectLst/>
                <a:latin typeface="Consolas" panose="020B0609020204030204" pitchFamily="49" charset="0"/>
              </a:rPr>
              <a:t> kullanıcıdan aldığımız değeri </a:t>
            </a:r>
            <a:r>
              <a:rPr lang="tr-TR" sz="2400" b="0" dirty="0" err="1">
                <a:solidFill>
                  <a:srgbClr val="6A9955"/>
                </a:solidFill>
                <a:effectLst/>
                <a:latin typeface="Consolas" panose="020B0609020204030204" pitchFamily="49" charset="0"/>
              </a:rPr>
              <a:t>db</a:t>
            </a:r>
            <a:r>
              <a:rPr lang="tr-TR" sz="2400" b="0" dirty="0">
                <a:solidFill>
                  <a:srgbClr val="6A9955"/>
                </a:solidFill>
                <a:effectLst/>
                <a:latin typeface="Consolas" panose="020B0609020204030204" pitchFamily="49" charset="0"/>
              </a:rPr>
              <a:t> ile karşılaştıracak eğer doğru ise </a:t>
            </a:r>
            <a:r>
              <a:rPr lang="tr-TR" sz="2400" b="0" dirty="0" err="1">
                <a:solidFill>
                  <a:srgbClr val="6A9955"/>
                </a:solidFill>
                <a:effectLst/>
                <a:latin typeface="Consolas" panose="020B0609020204030204" pitchFamily="49" charset="0"/>
              </a:rPr>
              <a:t>adminFunction'a</a:t>
            </a:r>
            <a:r>
              <a:rPr lang="tr-TR" sz="2400" b="0" dirty="0">
                <a:solidFill>
                  <a:srgbClr val="6A9955"/>
                </a:solidFill>
                <a:effectLst/>
                <a:latin typeface="Consolas" panose="020B0609020204030204" pitchFamily="49" charset="0"/>
              </a:rPr>
              <a:t> gönderecek 4 kalan haktan aşağı doğru düşecek eğer kalan hak sayımız 0 olursa kullanıcı bloke olsun</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dbUserEmail</a:t>
            </a:r>
            <a:r>
              <a:rPr lang="tr-TR" sz="2400" b="0" dirty="0">
                <a:solidFill>
                  <a:srgbClr val="6A9955"/>
                </a:solidFill>
                <a:effectLst/>
                <a:latin typeface="Consolas" panose="020B0609020204030204" pitchFamily="49" charset="0"/>
              </a:rPr>
              <a:t>="deneme@gmail.com"</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dbUserPassword</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root</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729782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787B55-53BF-E057-FB49-226EAFB9B3C1}"/>
              </a:ext>
            </a:extLst>
          </p:cNvPr>
          <p:cNvSpPr>
            <a:spLocks noGrp="1"/>
          </p:cNvSpPr>
          <p:nvPr>
            <p:ph type="title"/>
          </p:nvPr>
        </p:nvSpPr>
        <p:spPr>
          <a:xfrm>
            <a:off x="838200" y="365125"/>
            <a:ext cx="10515600" cy="942565"/>
          </a:xfrm>
        </p:spPr>
        <p:txBody>
          <a:bodyPr/>
          <a:lstStyle/>
          <a:p>
            <a:r>
              <a:rPr lang="tr-TR" dirty="0"/>
              <a:t>Cevap 6 :</a:t>
            </a:r>
          </a:p>
        </p:txBody>
      </p:sp>
      <p:pic>
        <p:nvPicPr>
          <p:cNvPr id="5" name="İçerik Yer Tutucusu 4">
            <a:extLst>
              <a:ext uri="{FF2B5EF4-FFF2-40B4-BE49-F238E27FC236}">
                <a16:creationId xmlns:a16="http://schemas.microsoft.com/office/drawing/2014/main" id="{ED6A2FDF-43A1-98B3-C58C-5558EE141BE4}"/>
              </a:ext>
            </a:extLst>
          </p:cNvPr>
          <p:cNvPicPr>
            <a:picLocks noGrp="1" noChangeAspect="1"/>
          </p:cNvPicPr>
          <p:nvPr>
            <p:ph idx="1"/>
          </p:nvPr>
        </p:nvPicPr>
        <p:blipFill>
          <a:blip r:embed="rId2"/>
          <a:stretch>
            <a:fillRect/>
          </a:stretch>
        </p:blipFill>
        <p:spPr>
          <a:xfrm>
            <a:off x="3344941" y="114589"/>
            <a:ext cx="7657356" cy="6649809"/>
          </a:xfrm>
        </p:spPr>
      </p:pic>
    </p:spTree>
    <p:extLst>
      <p:ext uri="{BB962C8B-B14F-4D97-AF65-F5344CB8AC3E}">
        <p14:creationId xmlns:p14="http://schemas.microsoft.com/office/powerpoint/2010/main" val="1103869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F2F6D7-AF71-AC8C-AB6B-45A708571D2C}"/>
              </a:ext>
            </a:extLst>
          </p:cNvPr>
          <p:cNvSpPr>
            <a:spLocks noGrp="1"/>
          </p:cNvSpPr>
          <p:nvPr>
            <p:ph type="title"/>
          </p:nvPr>
        </p:nvSpPr>
        <p:spPr/>
        <p:txBody>
          <a:bodyPr/>
          <a:lstStyle/>
          <a:p>
            <a:r>
              <a:rPr lang="tr-TR" dirty="0"/>
              <a:t>Soru 7:</a:t>
            </a:r>
          </a:p>
        </p:txBody>
      </p:sp>
      <p:sp>
        <p:nvSpPr>
          <p:cNvPr id="3" name="İçerik Yer Tutucusu 2">
            <a:extLst>
              <a:ext uri="{FF2B5EF4-FFF2-40B4-BE49-F238E27FC236}">
                <a16:creationId xmlns:a16="http://schemas.microsoft.com/office/drawing/2014/main" id="{880B901D-3409-5624-16C8-052DBEA91F36}"/>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//ÖDEV-7</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Immedia</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07422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236A1E-85EB-AE48-6CF0-CC3E64A6F21A}"/>
              </a:ext>
            </a:extLst>
          </p:cNvPr>
          <p:cNvSpPr>
            <a:spLocks noGrp="1"/>
          </p:cNvSpPr>
          <p:nvPr>
            <p:ph type="title"/>
          </p:nvPr>
        </p:nvSpPr>
        <p:spPr/>
        <p:txBody>
          <a:bodyPr/>
          <a:lstStyle/>
          <a:p>
            <a:r>
              <a:rPr lang="tr-TR" dirty="0"/>
              <a:t>Cevap 7:</a:t>
            </a:r>
          </a:p>
        </p:txBody>
      </p:sp>
      <p:pic>
        <p:nvPicPr>
          <p:cNvPr id="5" name="İçerik Yer Tutucusu 4">
            <a:extLst>
              <a:ext uri="{FF2B5EF4-FFF2-40B4-BE49-F238E27FC236}">
                <a16:creationId xmlns:a16="http://schemas.microsoft.com/office/drawing/2014/main" id="{6A0CB88F-E051-549D-6C92-8F13D029BE67}"/>
              </a:ext>
            </a:extLst>
          </p:cNvPr>
          <p:cNvPicPr>
            <a:picLocks noGrp="1" noChangeAspect="1"/>
          </p:cNvPicPr>
          <p:nvPr>
            <p:ph idx="1"/>
          </p:nvPr>
        </p:nvPicPr>
        <p:blipFill>
          <a:blip r:embed="rId2"/>
          <a:stretch>
            <a:fillRect/>
          </a:stretch>
        </p:blipFill>
        <p:spPr>
          <a:xfrm>
            <a:off x="3058264" y="0"/>
            <a:ext cx="4532239" cy="6824408"/>
          </a:xfrm>
        </p:spPr>
      </p:pic>
    </p:spTree>
    <p:extLst>
      <p:ext uri="{BB962C8B-B14F-4D97-AF65-F5344CB8AC3E}">
        <p14:creationId xmlns:p14="http://schemas.microsoft.com/office/powerpoint/2010/main" val="3754353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B945CE-0AE9-D9D9-AAC4-8487DA422025}"/>
              </a:ext>
            </a:extLst>
          </p:cNvPr>
          <p:cNvSpPr>
            <a:spLocks noGrp="1"/>
          </p:cNvSpPr>
          <p:nvPr>
            <p:ph type="title"/>
          </p:nvPr>
        </p:nvSpPr>
        <p:spPr/>
        <p:txBody>
          <a:bodyPr/>
          <a:lstStyle/>
          <a:p>
            <a:r>
              <a:rPr lang="tr-TR" dirty="0"/>
              <a:t>Soru 9:</a:t>
            </a:r>
          </a:p>
        </p:txBody>
      </p:sp>
      <p:sp>
        <p:nvSpPr>
          <p:cNvPr id="3" name="İçerik Yer Tutucusu 2">
            <a:extLst>
              <a:ext uri="{FF2B5EF4-FFF2-40B4-BE49-F238E27FC236}">
                <a16:creationId xmlns:a16="http://schemas.microsoft.com/office/drawing/2014/main" id="{5D61AC69-CE7F-911A-242D-AF45147080BF}"/>
              </a:ext>
            </a:extLst>
          </p:cNvPr>
          <p:cNvSpPr>
            <a:spLocks noGrp="1"/>
          </p:cNvSpPr>
          <p:nvPr>
            <p:ph idx="1"/>
          </p:nvPr>
        </p:nvSpPr>
        <p:spPr/>
        <p:txBody>
          <a:bodyPr/>
          <a:lstStyle/>
          <a:p>
            <a:r>
              <a:rPr lang="tr-TR" b="0" dirty="0">
                <a:solidFill>
                  <a:srgbClr val="6A9955"/>
                </a:solidFill>
                <a:effectLst/>
                <a:latin typeface="Consolas" panose="020B0609020204030204" pitchFamily="49" charset="0"/>
              </a:rPr>
              <a:t>//ÖDEV-9</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//Zamanın dinamik olarak alıp hangi gün olduğunu gösteren </a:t>
            </a:r>
            <a:r>
              <a:rPr lang="tr-TR" b="0" dirty="0" err="1">
                <a:solidFill>
                  <a:srgbClr val="6A9955"/>
                </a:solidFill>
                <a:effectLst/>
                <a:latin typeface="Consolas" panose="020B0609020204030204" pitchFamily="49" charset="0"/>
              </a:rPr>
              <a:t>Anonymous</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algoritmasını yazalım </a:t>
            </a:r>
            <a:r>
              <a:rPr lang="tr-TR" b="0" dirty="0" err="1">
                <a:solidFill>
                  <a:srgbClr val="6A9955"/>
                </a:solidFill>
                <a:effectLst/>
                <a:latin typeface="Consolas" panose="020B0609020204030204" pitchFamily="49" charset="0"/>
              </a:rPr>
              <a:t>switch-case</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Date</a:t>
            </a:r>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getDay</a:t>
            </a:r>
            <a:r>
              <a:rPr lang="tr-TR" b="0" dirty="0">
                <a:solidFill>
                  <a:srgbClr val="6A9955"/>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let</a:t>
            </a:r>
            <a:r>
              <a:rPr lang="tr-TR" b="0" dirty="0">
                <a:solidFill>
                  <a:srgbClr val="6A9955"/>
                </a:solidFill>
                <a:effectLst/>
                <a:latin typeface="Consolas" panose="020B0609020204030204" pitchFamily="49" charset="0"/>
              </a:rPr>
              <a:t> deneme=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 }</a:t>
            </a: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4416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2D205-7DFF-80EF-BAD2-DA7767B4A72A}"/>
              </a:ext>
            </a:extLst>
          </p:cNvPr>
          <p:cNvSpPr>
            <a:spLocks noGrp="1"/>
          </p:cNvSpPr>
          <p:nvPr>
            <p:ph type="title"/>
          </p:nvPr>
        </p:nvSpPr>
        <p:spPr>
          <a:xfrm>
            <a:off x="838200" y="365125"/>
            <a:ext cx="10515600" cy="1247365"/>
          </a:xfrm>
        </p:spPr>
        <p:txBody>
          <a:bodyPr/>
          <a:lstStyle/>
          <a:p>
            <a:r>
              <a:rPr lang="tr-TR" dirty="0"/>
              <a:t>Cevap 9 :</a:t>
            </a:r>
          </a:p>
        </p:txBody>
      </p:sp>
      <p:pic>
        <p:nvPicPr>
          <p:cNvPr id="5" name="İçerik Yer Tutucusu 4">
            <a:extLst>
              <a:ext uri="{FF2B5EF4-FFF2-40B4-BE49-F238E27FC236}">
                <a16:creationId xmlns:a16="http://schemas.microsoft.com/office/drawing/2014/main" id="{38FD9ED0-A1C3-0B25-E4FF-4D58C2A8E88F}"/>
              </a:ext>
            </a:extLst>
          </p:cNvPr>
          <p:cNvPicPr>
            <a:picLocks noGrp="1" noChangeAspect="1"/>
          </p:cNvPicPr>
          <p:nvPr>
            <p:ph idx="1"/>
          </p:nvPr>
        </p:nvPicPr>
        <p:blipFill>
          <a:blip r:embed="rId2"/>
          <a:stretch>
            <a:fillRect/>
          </a:stretch>
        </p:blipFill>
        <p:spPr>
          <a:xfrm>
            <a:off x="4567635" y="1612900"/>
            <a:ext cx="3056730" cy="4564063"/>
          </a:xfrm>
        </p:spPr>
      </p:pic>
    </p:spTree>
    <p:extLst>
      <p:ext uri="{BB962C8B-B14F-4D97-AF65-F5344CB8AC3E}">
        <p14:creationId xmlns:p14="http://schemas.microsoft.com/office/powerpoint/2010/main" val="3111409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3D2371-1B35-2007-EF8E-0FB31E7B221A}"/>
              </a:ext>
            </a:extLst>
          </p:cNvPr>
          <p:cNvSpPr>
            <a:spLocks noGrp="1"/>
          </p:cNvSpPr>
          <p:nvPr>
            <p:ph type="title"/>
          </p:nvPr>
        </p:nvSpPr>
        <p:spPr/>
        <p:txBody>
          <a:bodyPr/>
          <a:lstStyle/>
          <a:p>
            <a:r>
              <a:rPr lang="tr-TR" dirty="0"/>
              <a:t>Soru 10:</a:t>
            </a:r>
          </a:p>
        </p:txBody>
      </p:sp>
      <p:sp>
        <p:nvSpPr>
          <p:cNvPr id="3" name="İçerik Yer Tutucusu 2">
            <a:extLst>
              <a:ext uri="{FF2B5EF4-FFF2-40B4-BE49-F238E27FC236}">
                <a16:creationId xmlns:a16="http://schemas.microsoft.com/office/drawing/2014/main" id="{8ADE83B0-9FE9-CDE7-C8EF-06D79547D4DA}"/>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//ÖDEV-10</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//Sayı bulma oyunu: 1-10 arasında rastgele sayılar olsun bizde tahmin etmeye çalışalım bizim tahmin sayımız 5 olsun eğer biz sayıdan büyükse büyük tahmin eğer sayıdan küçükse küçük tahmin. ve sonunda eğer bulursak kaçıncı tahminde bulduğumuz bize söylesin ?</a:t>
            </a:r>
            <a:endParaRPr lang="tr-TR" sz="2400" b="0" dirty="0">
              <a:solidFill>
                <a:srgbClr val="D4D4D4"/>
              </a:solidFill>
              <a:effectLst/>
              <a:latin typeface="Consolas" panose="020B0609020204030204" pitchFamily="49" charset="0"/>
            </a:endParaRPr>
          </a:p>
          <a:p>
            <a:br>
              <a:rPr lang="tr-TR" b="0" dirty="0">
                <a:solidFill>
                  <a:srgbClr val="D4D4D4"/>
                </a:solidFill>
                <a:effectLst/>
                <a:latin typeface="Consolas" panose="020B0609020204030204" pitchFamily="49" charset="0"/>
              </a:rPr>
            </a:b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507112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60FAC-9734-B974-B94D-3385DACA14AC}"/>
              </a:ext>
            </a:extLst>
          </p:cNvPr>
          <p:cNvSpPr>
            <a:spLocks noGrp="1"/>
          </p:cNvSpPr>
          <p:nvPr>
            <p:ph type="title"/>
          </p:nvPr>
        </p:nvSpPr>
        <p:spPr/>
        <p:txBody>
          <a:bodyPr/>
          <a:lstStyle/>
          <a:p>
            <a:r>
              <a:rPr lang="tr-TR" dirty="0"/>
              <a:t>Cevap 10 :</a:t>
            </a:r>
          </a:p>
        </p:txBody>
      </p:sp>
      <p:pic>
        <p:nvPicPr>
          <p:cNvPr id="5" name="İçerik Yer Tutucusu 4">
            <a:extLst>
              <a:ext uri="{FF2B5EF4-FFF2-40B4-BE49-F238E27FC236}">
                <a16:creationId xmlns:a16="http://schemas.microsoft.com/office/drawing/2014/main" id="{BB10F7A2-1ED9-14DA-3033-01F97D03C9E0}"/>
              </a:ext>
            </a:extLst>
          </p:cNvPr>
          <p:cNvPicPr>
            <a:picLocks noGrp="1" noChangeAspect="1"/>
          </p:cNvPicPr>
          <p:nvPr>
            <p:ph idx="1"/>
          </p:nvPr>
        </p:nvPicPr>
        <p:blipFill>
          <a:blip r:embed="rId2"/>
          <a:stretch>
            <a:fillRect/>
          </a:stretch>
        </p:blipFill>
        <p:spPr>
          <a:xfrm>
            <a:off x="3864544" y="144309"/>
            <a:ext cx="6793623" cy="6623784"/>
          </a:xfrm>
        </p:spPr>
      </p:pic>
    </p:spTree>
    <p:extLst>
      <p:ext uri="{BB962C8B-B14F-4D97-AF65-F5344CB8AC3E}">
        <p14:creationId xmlns:p14="http://schemas.microsoft.com/office/powerpoint/2010/main" val="15087418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31B356-28C9-4E87-3717-7B44AB65DCF5}"/>
              </a:ext>
            </a:extLst>
          </p:cNvPr>
          <p:cNvSpPr>
            <a:spLocks noGrp="1"/>
          </p:cNvSpPr>
          <p:nvPr>
            <p:ph type="title"/>
          </p:nvPr>
        </p:nvSpPr>
        <p:spPr>
          <a:xfrm>
            <a:off x="838200" y="365125"/>
            <a:ext cx="10515600" cy="605719"/>
          </a:xfrm>
        </p:spPr>
        <p:txBody>
          <a:bodyPr>
            <a:normAutofit fontScale="90000"/>
          </a:bodyPr>
          <a:lstStyle/>
          <a:p>
            <a:r>
              <a:rPr lang="tr-TR" dirty="0"/>
              <a:t>Compiler(Derleyici) nedir?</a:t>
            </a:r>
          </a:p>
        </p:txBody>
      </p:sp>
      <p:sp>
        <p:nvSpPr>
          <p:cNvPr id="3" name="İçerik Yer Tutucusu 2">
            <a:extLst>
              <a:ext uri="{FF2B5EF4-FFF2-40B4-BE49-F238E27FC236}">
                <a16:creationId xmlns:a16="http://schemas.microsoft.com/office/drawing/2014/main" id="{BB250C30-388C-4923-A768-EE5072C06AE7}"/>
              </a:ext>
            </a:extLst>
          </p:cNvPr>
          <p:cNvSpPr>
            <a:spLocks noGrp="1"/>
          </p:cNvSpPr>
          <p:nvPr>
            <p:ph idx="1"/>
          </p:nvPr>
        </p:nvSpPr>
        <p:spPr>
          <a:xfrm>
            <a:off x="838200" y="1049867"/>
            <a:ext cx="10515600" cy="5127096"/>
          </a:xfrm>
        </p:spPr>
        <p:txBody>
          <a:bodyPr/>
          <a:lstStyle/>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Yüksek seviyeli bir dili makinanın anlayabileceği şekle dönüştürmedir. Çıktı olarak üretilen makine kodu sonradan herhangi bir zamanda farklı girdilerle tekrar tekrar çalıştırılabilir.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Java derleyicisi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verilebilir.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uzantılı kaynak dosyasını Java Sanal Makinesi (Java Virtual Machine)  olarak bilinen bir hayali makine için  makine dili olan 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yazılmış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 dosyasına dönüştürür.</a:t>
            </a:r>
          </a:p>
          <a:p>
            <a:pPr>
              <a:lnSpc>
                <a:spcPct val="107000"/>
              </a:lnSpc>
              <a:spcAft>
                <a:spcPts val="800"/>
              </a:spcAft>
            </a:pPr>
            <a:r>
              <a:rPr lang="tr-TR" sz="1800" dirty="0">
                <a:latin typeface="Calibri" panose="020F0502020204030204" pitchFamily="34" charset="0"/>
                <a:ea typeface="Calibri" panose="020F0502020204030204" pitchFamily="34" charset="0"/>
                <a:cs typeface="Times New Roman" panose="02020603050405020304" pitchFamily="18" charset="0"/>
              </a:rPr>
              <a:t>Tüm programı tarar ve bir bütün olarak makine koduna çevirir. Hata varsa tüm kodu taradıktan sonra hata mesajı üretir. Bu nedenle hata ayıklamak zordur.</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5643601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B343ED-FBD6-EC04-D2AC-C1F0E3FB165B}"/>
              </a:ext>
            </a:extLst>
          </p:cNvPr>
          <p:cNvSpPr>
            <a:spLocks noGrp="1"/>
          </p:cNvSpPr>
          <p:nvPr>
            <p:ph type="title"/>
          </p:nvPr>
        </p:nvSpPr>
        <p:spPr>
          <a:xfrm>
            <a:off x="838200" y="365126"/>
            <a:ext cx="10515600" cy="1125008"/>
          </a:xfrm>
        </p:spPr>
        <p:txBody>
          <a:bodyPr/>
          <a:lstStyle/>
          <a:p>
            <a:r>
              <a:rPr lang="tr-TR" dirty="0"/>
              <a:t>Interpreter (Yorumlayıcı) nedir?</a:t>
            </a:r>
          </a:p>
        </p:txBody>
      </p:sp>
      <p:sp>
        <p:nvSpPr>
          <p:cNvPr id="3" name="İçerik Yer Tutucusu 2">
            <a:extLst>
              <a:ext uri="{FF2B5EF4-FFF2-40B4-BE49-F238E27FC236}">
                <a16:creationId xmlns:a16="http://schemas.microsoft.com/office/drawing/2014/main" id="{26D65986-3487-F76D-0FC9-35AA9861B9C8}"/>
              </a:ext>
            </a:extLst>
          </p:cNvPr>
          <p:cNvSpPr>
            <a:spLocks noGrp="1"/>
          </p:cNvSpPr>
          <p:nvPr>
            <p:ph idx="1"/>
          </p:nvPr>
        </p:nvSpPr>
        <p:spPr>
          <a:xfrm>
            <a:off x="838200" y="1365956"/>
            <a:ext cx="10515600" cy="4811007"/>
          </a:xfrm>
        </p:spPr>
        <p:txBody>
          <a:bodyPr/>
          <a:lstStyle/>
          <a:p>
            <a:pPr>
              <a:lnSpc>
                <a:spcPct val="107000"/>
              </a:lnSpc>
              <a:spcAft>
                <a:spcPts val="800"/>
              </a:spcAft>
            </a:pPr>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Yorumlayıcı (Interpreter),</a:t>
            </a:r>
            <a:r>
              <a:rPr lang="tr-TR" sz="1800" dirty="0">
                <a:effectLst/>
                <a:latin typeface="Calibri" panose="020F0502020204030204" pitchFamily="34" charset="0"/>
                <a:ea typeface="Calibri" panose="020F0502020204030204" pitchFamily="34" charset="0"/>
                <a:cs typeface="Times New Roman" panose="02020603050405020304" pitchFamily="18" charset="0"/>
              </a:rPr>
              <a:t> yüksek seviye dillerde yazılan kodları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çalıştırarak kodun çalıştırılması sağlanır.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Kod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çalıştığı için ilk hatada program durur ve sadece ilk hatayı gösterir. Bu sebeple hata ayıklamak kolaydır.</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a:extLst>
              <a:ext uri="{FF2B5EF4-FFF2-40B4-BE49-F238E27FC236}">
                <a16:creationId xmlns:a16="http://schemas.microsoft.com/office/drawing/2014/main" id="{982293D2-34BA-01F8-3686-3E109461A6FC}"/>
              </a:ext>
            </a:extLst>
          </p:cNvPr>
          <p:cNvPicPr>
            <a:picLocks noChangeAspect="1"/>
          </p:cNvPicPr>
          <p:nvPr/>
        </p:nvPicPr>
        <p:blipFill>
          <a:blip r:embed="rId2"/>
          <a:stretch>
            <a:fillRect/>
          </a:stretch>
        </p:blipFill>
        <p:spPr>
          <a:xfrm>
            <a:off x="2573865" y="3212353"/>
            <a:ext cx="6434667" cy="3280521"/>
          </a:xfrm>
          <a:prstGeom prst="rect">
            <a:avLst/>
          </a:prstGeom>
        </p:spPr>
      </p:pic>
    </p:spTree>
    <p:extLst>
      <p:ext uri="{BB962C8B-B14F-4D97-AF65-F5344CB8AC3E}">
        <p14:creationId xmlns:p14="http://schemas.microsoft.com/office/powerpoint/2010/main" val="29610732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3375A-ACAF-F03D-BFEA-DCF57ECED7BF}"/>
              </a:ext>
            </a:extLst>
          </p:cNvPr>
          <p:cNvSpPr>
            <a:spLocks noGrp="1"/>
          </p:cNvSpPr>
          <p:nvPr>
            <p:ph type="title"/>
          </p:nvPr>
        </p:nvSpPr>
        <p:spPr>
          <a:xfrm>
            <a:off x="838200" y="365125"/>
            <a:ext cx="10515600" cy="876653"/>
          </a:xfrm>
        </p:spPr>
        <p:txBody>
          <a:bodyPr/>
          <a:lstStyle/>
          <a:p>
            <a:r>
              <a:rPr lang="tr-TR" dirty="0"/>
              <a:t>Java ve JS </a:t>
            </a:r>
            <a:r>
              <a:rPr lang="tr-TR" dirty="0" err="1"/>
              <a:t>İnterpreter</a:t>
            </a:r>
            <a:r>
              <a:rPr lang="tr-TR" dirty="0"/>
              <a:t> mi? Compiler mi?</a:t>
            </a:r>
          </a:p>
        </p:txBody>
      </p:sp>
      <p:sp>
        <p:nvSpPr>
          <p:cNvPr id="3" name="İçerik Yer Tutucusu 2">
            <a:extLst>
              <a:ext uri="{FF2B5EF4-FFF2-40B4-BE49-F238E27FC236}">
                <a16:creationId xmlns:a16="http://schemas.microsoft.com/office/drawing/2014/main" id="{6BBF1543-05D0-FB6F-1976-8E95F9424415}"/>
              </a:ext>
            </a:extLst>
          </p:cNvPr>
          <p:cNvSpPr>
            <a:spLocks noGrp="1"/>
          </p:cNvSpPr>
          <p:nvPr>
            <p:ph idx="1"/>
          </p:nvPr>
        </p:nvSpPr>
        <p:spPr>
          <a:xfrm>
            <a:off x="838200" y="1241778"/>
            <a:ext cx="10515600" cy="4935185"/>
          </a:xfrm>
        </p:spPr>
        <p:txBody>
          <a:bodyPr>
            <a:normAutofit lnSpcReduction="10000"/>
          </a:bodyPr>
          <a:lstStyle/>
          <a:p>
            <a:endParaRPr lang="tr-TR" sz="24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2400" b="1" dirty="0">
                <a:effectLst/>
                <a:latin typeface="Calibri" panose="020F0502020204030204" pitchFamily="34" charset="0"/>
                <a:ea typeface="Calibri" panose="020F0502020204030204" pitchFamily="34" charset="0"/>
                <a:cs typeface="Times New Roman" panose="02020603050405020304" pitchFamily="18" charset="0"/>
              </a:rPr>
              <a:t>Java’da</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compiler</a:t>
            </a:r>
            <a:r>
              <a:rPr lang="tr-TR" sz="2400" dirty="0">
                <a:effectLst/>
                <a:latin typeface="Calibri" panose="020F0502020204030204" pitchFamily="34" charset="0"/>
                <a:ea typeface="Calibri" panose="020F0502020204030204" pitchFamily="34" charset="0"/>
                <a:cs typeface="Times New Roman" panose="02020603050405020304" pitchFamily="18" charset="0"/>
              </a:rPr>
              <a:t>(derleyici) ve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interpreter</a:t>
            </a:r>
            <a:r>
              <a:rPr lang="tr-TR" sz="2400" dirty="0">
                <a:effectLst/>
                <a:latin typeface="Calibri" panose="020F0502020204030204" pitchFamily="34" charset="0"/>
                <a:ea typeface="Calibri" panose="020F0502020204030204" pitchFamily="34" charset="0"/>
                <a:cs typeface="Times New Roman" panose="02020603050405020304" pitchFamily="18" charset="0"/>
              </a:rPr>
              <a:t>(yorumlayıcı)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beraber çalışır </a:t>
            </a:r>
            <a:r>
              <a:rPr lang="tr-TR" sz="2400" dirty="0">
                <a:effectLst/>
                <a:latin typeface="Calibri" panose="020F0502020204030204" pitchFamily="34" charset="0"/>
                <a:ea typeface="Calibri" panose="020F0502020204030204" pitchFamily="34" charset="0"/>
                <a:cs typeface="Times New Roman" panose="02020603050405020304" pitchFamily="18" charset="0"/>
              </a:rPr>
              <a:t>böylece her ikisini de kullanan yüksek seviye bir yazılım dilidir. Yani, önce oluşturulan kaynak koddan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bir ara kod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b="1"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a:effectLst/>
                <a:latin typeface="Calibri" panose="020F0502020204030204" pitchFamily="34" charset="0"/>
                <a:ea typeface="Calibri" panose="020F0502020204030204" pitchFamily="34" charset="0"/>
                <a:cs typeface="Times New Roman" panose="02020603050405020304" pitchFamily="18" charset="0"/>
              </a:rPr>
              <a:t>üretilmek için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derlenir</a:t>
            </a:r>
            <a:r>
              <a:rPr lang="tr-TR" sz="2400" dirty="0">
                <a:effectLst/>
                <a:latin typeface="Calibri" panose="020F0502020204030204" pitchFamily="34" charset="0"/>
                <a:ea typeface="Calibri" panose="020F0502020204030204" pitchFamily="34" charset="0"/>
                <a:cs typeface="Times New Roman" panose="02020603050405020304" pitchFamily="18" charset="0"/>
              </a:rPr>
              <a:t>. Daha sonra bu derlenen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dirty="0">
                <a:effectLst/>
                <a:latin typeface="Calibri" panose="020F0502020204030204" pitchFamily="34" charset="0"/>
                <a:ea typeface="Calibri" panose="020F0502020204030204" pitchFamily="34" charset="0"/>
                <a:cs typeface="Times New Roman" panose="02020603050405020304" pitchFamily="18" charset="0"/>
              </a:rPr>
              <a:t> Java Sanal Makinesi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JVM) üzerinde yorumlanarak yürütülür. </a:t>
            </a:r>
            <a:r>
              <a:rPr lang="tr-TR" sz="2400" dirty="0">
                <a:effectLst/>
                <a:latin typeface="Calibri" panose="020F0502020204030204" pitchFamily="34" charset="0"/>
                <a:ea typeface="Calibri" panose="020F0502020204030204" pitchFamily="34" charset="0"/>
                <a:cs typeface="Times New Roman" panose="02020603050405020304" pitchFamily="18" charset="0"/>
              </a:rPr>
              <a:t>En önemli avantajı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platform bağımsızlığıdır</a:t>
            </a:r>
            <a:r>
              <a:rPr lang="tr-TR" sz="2400" dirty="0">
                <a:effectLst/>
                <a:latin typeface="Calibri" panose="020F0502020204030204" pitchFamily="34" charset="0"/>
                <a:ea typeface="Calibri" panose="020F0502020204030204" pitchFamily="34" charset="0"/>
                <a:cs typeface="Times New Roman" panose="02020603050405020304" pitchFamily="18" charset="0"/>
              </a:rPr>
              <a:t>. JVM çalışan her makinede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bytecode’larımız</a:t>
            </a:r>
            <a:r>
              <a:rPr lang="tr-TR" sz="2400" dirty="0">
                <a:effectLst/>
                <a:latin typeface="Calibri" panose="020F0502020204030204" pitchFamily="34" charset="0"/>
                <a:ea typeface="Calibri" panose="020F0502020204030204" pitchFamily="34" charset="0"/>
                <a:cs typeface="Times New Roman" panose="02020603050405020304" pitchFamily="18" charset="0"/>
              </a:rPr>
              <a:t> sorunsuz çalışacaktır. İkinci avantajı ise Java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bytecode’umuz</a:t>
            </a:r>
            <a:r>
              <a:rPr lang="tr-TR" sz="2400" dirty="0">
                <a:effectLst/>
                <a:latin typeface="Calibri" panose="020F0502020204030204" pitchFamily="34" charset="0"/>
                <a:ea typeface="Calibri" panose="020F0502020204030204" pitchFamily="34" charset="0"/>
                <a:cs typeface="Times New Roman" panose="02020603050405020304" pitchFamily="18" charset="0"/>
              </a:rPr>
              <a:t> bir sanal makine üzerinde çalıştığı için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kötü amaçlı programlara karşı koruma </a:t>
            </a:r>
            <a:r>
              <a:rPr lang="tr-TR" sz="2400" dirty="0">
                <a:effectLst/>
                <a:latin typeface="Calibri" panose="020F0502020204030204" pitchFamily="34" charset="0"/>
                <a:ea typeface="Calibri" panose="020F0502020204030204" pitchFamily="34" charset="0"/>
                <a:cs typeface="Times New Roman" panose="02020603050405020304" pitchFamily="18" charset="0"/>
              </a:rPr>
              <a:t>sağlayan bir güvenlik katmanı ile korunmuş oluruz.</a:t>
            </a:r>
          </a:p>
          <a:p>
            <a:endParaRPr lang="tr-TR" sz="2400" b="1" dirty="0"/>
          </a:p>
          <a:p>
            <a:r>
              <a:rPr lang="tr-TR" sz="2400" b="1" dirty="0" err="1"/>
              <a:t>JavaScript</a:t>
            </a:r>
            <a:r>
              <a:rPr lang="tr-TR" sz="2400" dirty="0"/>
              <a:t> </a:t>
            </a:r>
            <a:r>
              <a:rPr lang="tr-TR" sz="2400" b="1" dirty="0"/>
              <a:t>Interpreter</a:t>
            </a:r>
            <a:r>
              <a:rPr lang="tr-TR" sz="2400" dirty="0"/>
              <a:t>(Yorumlayıcı)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b="1"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608895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2AC5B7-DC91-4BFE-C3F1-EE6BD93E7A83}"/>
              </a:ext>
            </a:extLst>
          </p:cNvPr>
          <p:cNvSpPr>
            <a:spLocks noGrp="1"/>
          </p:cNvSpPr>
          <p:nvPr>
            <p:ph type="title"/>
          </p:nvPr>
        </p:nvSpPr>
        <p:spPr>
          <a:xfrm>
            <a:off x="838200" y="365125"/>
            <a:ext cx="10515600" cy="775053"/>
          </a:xfrm>
        </p:spPr>
        <p:txBody>
          <a:bodyPr/>
          <a:lstStyle/>
          <a:p>
            <a:r>
              <a:rPr lang="tr-TR" dirty="0"/>
              <a:t>Open Source Nedir?</a:t>
            </a:r>
          </a:p>
        </p:txBody>
      </p:sp>
      <p:sp>
        <p:nvSpPr>
          <p:cNvPr id="3" name="İçerik Yer Tutucusu 2">
            <a:extLst>
              <a:ext uri="{FF2B5EF4-FFF2-40B4-BE49-F238E27FC236}">
                <a16:creationId xmlns:a16="http://schemas.microsoft.com/office/drawing/2014/main" id="{42EB146D-4332-0801-6C22-440B02F3D054}"/>
              </a:ext>
            </a:extLst>
          </p:cNvPr>
          <p:cNvSpPr>
            <a:spLocks noGrp="1"/>
          </p:cNvSpPr>
          <p:nvPr>
            <p:ph idx="1"/>
          </p:nvPr>
        </p:nvSpPr>
        <p:spPr>
          <a:xfrm>
            <a:off x="838200" y="1049867"/>
            <a:ext cx="10515600" cy="5127096"/>
          </a:xfrm>
        </p:spPr>
        <p:txBody>
          <a:bodyPr>
            <a:normAutofit/>
          </a:bodyPr>
          <a:lstStyle/>
          <a:p>
            <a:endParaRPr lang="tr-TR" b="0" i="0" dirty="0">
              <a:solidFill>
                <a:srgbClr val="202124"/>
              </a:solidFill>
              <a:effectLst/>
              <a:latin typeface="Muli"/>
            </a:endParaRPr>
          </a:p>
          <a:p>
            <a:r>
              <a:rPr lang="tr-TR" b="0" i="0" dirty="0">
                <a:solidFill>
                  <a:srgbClr val="202124"/>
                </a:solidFill>
                <a:effectLst/>
                <a:latin typeface="Muli"/>
              </a:rPr>
              <a:t>Açık kaynak yazılımlar temel anlamda tüm </a:t>
            </a:r>
            <a:r>
              <a:rPr lang="tr-TR" b="0" i="1" dirty="0">
                <a:solidFill>
                  <a:srgbClr val="202124"/>
                </a:solidFill>
                <a:effectLst/>
                <a:latin typeface="Muli"/>
              </a:rPr>
              <a:t>kodları, bilgileri ve dağıtım izni halka açık olan yazılımlardır.</a:t>
            </a:r>
            <a:r>
              <a:rPr lang="tr-TR" b="0" i="0" dirty="0">
                <a:solidFill>
                  <a:srgbClr val="202124"/>
                </a:solidFill>
                <a:effectLst/>
                <a:latin typeface="Muli"/>
              </a:rPr>
              <a:t> Kullandığınız veya geliştirme yaptığınız zaman herhangi bir ücret talep etmezler.</a:t>
            </a:r>
          </a:p>
          <a:p>
            <a:r>
              <a:rPr lang="tr-TR" b="0" i="0" dirty="0">
                <a:solidFill>
                  <a:srgbClr val="202124"/>
                </a:solidFill>
                <a:effectLst/>
                <a:latin typeface="Muli"/>
              </a:rPr>
              <a:t>Bir yazılımın Open Source yazılım olması için aşağıdaki kriterleri taşımalıdır;</a:t>
            </a:r>
          </a:p>
          <a:p>
            <a:pPr marL="457200" lvl="1" indent="0">
              <a:buNone/>
            </a:pPr>
            <a:r>
              <a:rPr lang="tr-TR" b="0" i="0" dirty="0">
                <a:solidFill>
                  <a:srgbClr val="202124"/>
                </a:solidFill>
                <a:effectLst/>
                <a:latin typeface="Muli"/>
              </a:rPr>
              <a:t>1. Serbest şekilde dağıtılabilmelidir.</a:t>
            </a:r>
          </a:p>
          <a:p>
            <a:pPr marL="457200" lvl="1" indent="0">
              <a:buNone/>
            </a:pPr>
            <a:r>
              <a:rPr lang="tr-TR" b="0" i="0" dirty="0">
                <a:solidFill>
                  <a:srgbClr val="202124"/>
                </a:solidFill>
                <a:effectLst/>
                <a:latin typeface="Muli"/>
              </a:rPr>
              <a:t>2. Kaynak kodları paketin içinde bulunmalıdır.</a:t>
            </a:r>
          </a:p>
          <a:p>
            <a:pPr marL="457200" lvl="1" indent="0">
              <a:buNone/>
            </a:pPr>
            <a:r>
              <a:rPr lang="tr-TR" b="0" i="0" dirty="0">
                <a:solidFill>
                  <a:srgbClr val="202124"/>
                </a:solidFill>
                <a:effectLst/>
                <a:latin typeface="Muli"/>
              </a:rPr>
              <a:t>3. İsteyen herkesin kodlar üzerinde çalışıp programı geliştirebilmelidir.</a:t>
            </a:r>
          </a:p>
          <a:p>
            <a:pPr marL="457200" lvl="1" indent="0">
              <a:buNone/>
            </a:pPr>
            <a:r>
              <a:rPr lang="tr-TR" b="0" i="0" dirty="0">
                <a:solidFill>
                  <a:srgbClr val="202124"/>
                </a:solidFill>
                <a:effectLst/>
                <a:latin typeface="Muli"/>
              </a:rPr>
              <a:t>4. Yazılımın lisansı diğer yazılımlarla çalışılmasına engel teşkil etmemelidir.</a:t>
            </a:r>
          </a:p>
          <a:p>
            <a:endParaRPr lang="tr-TR" b="0" i="0" dirty="0">
              <a:solidFill>
                <a:srgbClr val="202124"/>
              </a:solidFill>
              <a:effectLst/>
              <a:latin typeface="Muli"/>
            </a:endParaRPr>
          </a:p>
          <a:p>
            <a:endParaRPr lang="tr-TR" dirty="0"/>
          </a:p>
        </p:txBody>
      </p:sp>
    </p:spTree>
    <p:extLst>
      <p:ext uri="{BB962C8B-B14F-4D97-AF65-F5344CB8AC3E}">
        <p14:creationId xmlns:p14="http://schemas.microsoft.com/office/powerpoint/2010/main" val="25845571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9DFCC3-E840-1F5A-399C-16D4B38BC1AF}"/>
              </a:ext>
            </a:extLst>
          </p:cNvPr>
          <p:cNvSpPr>
            <a:spLocks noGrp="1"/>
          </p:cNvSpPr>
          <p:nvPr>
            <p:ph type="title"/>
          </p:nvPr>
        </p:nvSpPr>
        <p:spPr>
          <a:xfrm>
            <a:off x="838200" y="365125"/>
            <a:ext cx="10515600" cy="1057275"/>
          </a:xfrm>
        </p:spPr>
        <p:txBody>
          <a:bodyPr/>
          <a:lstStyle/>
          <a:p>
            <a:r>
              <a:rPr lang="tr-TR" dirty="0"/>
              <a:t>JVM Nedir?</a:t>
            </a:r>
          </a:p>
        </p:txBody>
      </p:sp>
      <p:sp>
        <p:nvSpPr>
          <p:cNvPr id="3" name="İçerik Yer Tutucusu 2">
            <a:extLst>
              <a:ext uri="{FF2B5EF4-FFF2-40B4-BE49-F238E27FC236}">
                <a16:creationId xmlns:a16="http://schemas.microsoft.com/office/drawing/2014/main" id="{AB34FE14-DDCA-E5A7-724B-76B25F23F9D8}"/>
              </a:ext>
            </a:extLst>
          </p:cNvPr>
          <p:cNvSpPr>
            <a:spLocks noGrp="1"/>
          </p:cNvSpPr>
          <p:nvPr>
            <p:ph idx="1"/>
          </p:nvPr>
        </p:nvSpPr>
        <p:spPr>
          <a:xfrm>
            <a:off x="838200" y="1690688"/>
            <a:ext cx="10515600" cy="4486275"/>
          </a:xfrm>
        </p:spPr>
        <p:txBody>
          <a:bodyPr>
            <a:normAutofit/>
          </a:bodyPr>
          <a:lstStyle/>
          <a:p>
            <a:r>
              <a:rPr lang="tr-TR" sz="2000" dirty="0"/>
              <a:t>Java’ </a:t>
            </a:r>
            <a:r>
              <a:rPr lang="tr-TR" sz="2000" dirty="0" err="1"/>
              <a:t>nın</a:t>
            </a:r>
            <a:r>
              <a:rPr lang="tr-TR" sz="2000" dirty="0"/>
              <a:t> “</a:t>
            </a:r>
            <a:r>
              <a:rPr lang="tr-TR" sz="2000" b="1" dirty="0"/>
              <a:t>bir kez yaz, her yerde çalıştır</a:t>
            </a:r>
            <a:r>
              <a:rPr lang="tr-TR" sz="2000" dirty="0"/>
              <a:t>” felsefesi de platform bağımsızlığını ifade eder. Platform bağımsızlığını sağlayan bileşen </a:t>
            </a:r>
            <a:r>
              <a:rPr lang="tr-TR" sz="2000" b="1" dirty="0"/>
              <a:t>(Java Virtual Machine)</a:t>
            </a:r>
            <a:r>
              <a:rPr lang="tr-TR" sz="2000" dirty="0"/>
              <a:t> </a:t>
            </a:r>
            <a:r>
              <a:rPr lang="tr-TR" sz="2000" b="1" dirty="0"/>
              <a:t>Java Sanal Makinasıdır</a:t>
            </a:r>
            <a:r>
              <a:rPr lang="tr-TR" sz="2000" dirty="0"/>
              <a:t>. </a:t>
            </a:r>
          </a:p>
          <a:p>
            <a:r>
              <a:rPr lang="tr-TR" sz="2000" dirty="0"/>
              <a:t>Programcının yazdığı Java kodları geliştirme ortamı tarafından yazım (</a:t>
            </a:r>
            <a:r>
              <a:rPr lang="tr-TR" sz="2000" dirty="0" err="1"/>
              <a:t>syntax</a:t>
            </a:r>
            <a:r>
              <a:rPr lang="tr-TR" sz="2000" dirty="0"/>
              <a:t>) hatalarına karşı kontrol edilir. Hatalar giderildiğinde, JDK paketindeki derleyici (</a:t>
            </a:r>
            <a:r>
              <a:rPr lang="tr-TR" sz="2000" dirty="0" err="1"/>
              <a:t>compiler</a:t>
            </a:r>
            <a:r>
              <a:rPr lang="tr-TR" sz="2000" dirty="0"/>
              <a:t>) aracılığı ile Java kodları </a:t>
            </a:r>
            <a:r>
              <a:rPr lang="tr-TR" sz="2000" dirty="0" err="1"/>
              <a:t>bytecode</a:t>
            </a:r>
            <a:r>
              <a:rPr lang="tr-TR" sz="2000" dirty="0"/>
              <a:t> denilen bir ara dilin kodlarına dönüştürülür. Üzerinde çalışılan sistemdeki JVM bu </a:t>
            </a:r>
            <a:r>
              <a:rPr lang="tr-TR" sz="2000" dirty="0" err="1"/>
              <a:t>bytecode</a:t>
            </a:r>
            <a:r>
              <a:rPr lang="tr-TR" sz="2000" dirty="0"/>
              <a:t>’ u yorumlar ve çalıştırır.</a:t>
            </a:r>
          </a:p>
        </p:txBody>
      </p:sp>
      <p:pic>
        <p:nvPicPr>
          <p:cNvPr id="7" name="Resim 6">
            <a:extLst>
              <a:ext uri="{FF2B5EF4-FFF2-40B4-BE49-F238E27FC236}">
                <a16:creationId xmlns:a16="http://schemas.microsoft.com/office/drawing/2014/main" id="{FA55AE8A-92BA-2C63-18B2-FEC2A102D5D6}"/>
              </a:ext>
            </a:extLst>
          </p:cNvPr>
          <p:cNvPicPr>
            <a:picLocks noChangeAspect="1"/>
          </p:cNvPicPr>
          <p:nvPr/>
        </p:nvPicPr>
        <p:blipFill>
          <a:blip r:embed="rId2"/>
          <a:stretch>
            <a:fillRect/>
          </a:stretch>
        </p:blipFill>
        <p:spPr>
          <a:xfrm>
            <a:off x="4137942" y="230188"/>
            <a:ext cx="5649828" cy="1460500"/>
          </a:xfrm>
          <a:prstGeom prst="rect">
            <a:avLst/>
          </a:prstGeom>
        </p:spPr>
      </p:pic>
      <p:pic>
        <p:nvPicPr>
          <p:cNvPr id="8" name="Resim 7">
            <a:extLst>
              <a:ext uri="{FF2B5EF4-FFF2-40B4-BE49-F238E27FC236}">
                <a16:creationId xmlns:a16="http://schemas.microsoft.com/office/drawing/2014/main" id="{6BEA7202-8D9F-2489-72A1-E0D271F1ECE6}"/>
              </a:ext>
            </a:extLst>
          </p:cNvPr>
          <p:cNvPicPr>
            <a:picLocks noChangeAspect="1"/>
          </p:cNvPicPr>
          <p:nvPr/>
        </p:nvPicPr>
        <p:blipFill>
          <a:blip r:embed="rId3"/>
          <a:stretch>
            <a:fillRect/>
          </a:stretch>
        </p:blipFill>
        <p:spPr>
          <a:xfrm>
            <a:off x="3996267" y="3429000"/>
            <a:ext cx="3973689" cy="3203074"/>
          </a:xfrm>
          <a:prstGeom prst="rect">
            <a:avLst/>
          </a:prstGeom>
        </p:spPr>
      </p:pic>
    </p:spTree>
    <p:extLst>
      <p:ext uri="{BB962C8B-B14F-4D97-AF65-F5344CB8AC3E}">
        <p14:creationId xmlns:p14="http://schemas.microsoft.com/office/powerpoint/2010/main" val="1967252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295EA7-37A5-9786-AF7B-7189F823E354}"/>
              </a:ext>
            </a:extLst>
          </p:cNvPr>
          <p:cNvSpPr>
            <a:spLocks noGrp="1"/>
          </p:cNvSpPr>
          <p:nvPr>
            <p:ph type="title"/>
          </p:nvPr>
        </p:nvSpPr>
        <p:spPr>
          <a:xfrm>
            <a:off x="838200" y="365125"/>
            <a:ext cx="10515600" cy="899231"/>
          </a:xfrm>
        </p:spPr>
        <p:txBody>
          <a:bodyPr/>
          <a:lstStyle/>
          <a:p>
            <a:r>
              <a:rPr lang="tr-TR" dirty="0"/>
              <a:t>JRE Nedir?</a:t>
            </a:r>
          </a:p>
        </p:txBody>
      </p:sp>
      <p:sp>
        <p:nvSpPr>
          <p:cNvPr id="3" name="İçerik Yer Tutucusu 2">
            <a:extLst>
              <a:ext uri="{FF2B5EF4-FFF2-40B4-BE49-F238E27FC236}">
                <a16:creationId xmlns:a16="http://schemas.microsoft.com/office/drawing/2014/main" id="{05404575-5D23-E557-4FBD-BAB8CDAD86B3}"/>
              </a:ext>
            </a:extLst>
          </p:cNvPr>
          <p:cNvSpPr>
            <a:spLocks noGrp="1"/>
          </p:cNvSpPr>
          <p:nvPr>
            <p:ph idx="1"/>
          </p:nvPr>
        </p:nvSpPr>
        <p:spPr>
          <a:xfrm>
            <a:off x="838200" y="1264356"/>
            <a:ext cx="10213622" cy="5463822"/>
          </a:xfrm>
        </p:spPr>
        <p:txBody>
          <a:bodyPr>
            <a:normAutofit/>
          </a:bodyPr>
          <a:lstStyle/>
          <a:p>
            <a:r>
              <a:rPr lang="tr-TR" sz="2400" b="1" dirty="0"/>
              <a:t>JRE(Java Runtime </a:t>
            </a:r>
            <a:r>
              <a:rPr lang="tr-TR" sz="2400" b="1" dirty="0" err="1"/>
              <a:t>Enviroment</a:t>
            </a:r>
            <a:r>
              <a:rPr lang="tr-TR" sz="2400" b="1" dirty="0"/>
              <a:t>) </a:t>
            </a:r>
            <a:r>
              <a:rPr lang="tr-TR" sz="2400" dirty="0"/>
              <a:t>ise </a:t>
            </a:r>
            <a:r>
              <a:rPr lang="tr-TR" sz="2400" dirty="0" err="1"/>
              <a:t>java</a:t>
            </a:r>
            <a:r>
              <a:rPr lang="tr-TR" sz="2400" dirty="0"/>
              <a:t> programlama dili ile yazılmış olan uygulama ve </a:t>
            </a:r>
            <a:r>
              <a:rPr lang="tr-TR" sz="2400" dirty="0" err="1"/>
              <a:t>appletlerin</a:t>
            </a:r>
            <a:r>
              <a:rPr lang="tr-TR" sz="2400" dirty="0"/>
              <a:t>(</a:t>
            </a:r>
            <a:r>
              <a:rPr lang="tr-TR" sz="1800" dirty="0"/>
              <a:t>JAVA kodlarını web sayfaları üzerinden yayınlayıp tarayıcılarımızın da bu kodları </a:t>
            </a:r>
            <a:r>
              <a:rPr lang="tr-TR" sz="1800" dirty="0" err="1"/>
              <a:t>çalışıtrmasını</a:t>
            </a:r>
            <a:r>
              <a:rPr lang="tr-TR" sz="1800" dirty="0"/>
              <a:t> sağlayan teknolojiye </a:t>
            </a:r>
            <a:r>
              <a:rPr lang="tr-TR" sz="1800" dirty="0" err="1"/>
              <a:t>applet</a:t>
            </a:r>
            <a:r>
              <a:rPr lang="tr-TR" sz="1800" dirty="0"/>
              <a:t> ismi veriliyor</a:t>
            </a:r>
            <a:r>
              <a:rPr lang="tr-TR" sz="2400" dirty="0"/>
              <a:t>) çalışmasını sağlayan (geliştirmek için değil!) bileşenler ile </a:t>
            </a:r>
            <a:r>
              <a:rPr lang="tr-TR" sz="2400" b="1" dirty="0"/>
              <a:t>JVM e çalışması için gereken kütüphaneleri sağlar</a:t>
            </a:r>
            <a:r>
              <a:rPr lang="tr-TR" sz="2400" dirty="0"/>
              <a:t>.</a:t>
            </a:r>
          </a:p>
          <a:p>
            <a:endParaRPr lang="tr-TR" sz="2400" dirty="0"/>
          </a:p>
          <a:p>
            <a:endParaRPr lang="tr-TR" sz="2400" dirty="0"/>
          </a:p>
        </p:txBody>
      </p:sp>
      <p:pic>
        <p:nvPicPr>
          <p:cNvPr id="5" name="Resim 4">
            <a:extLst>
              <a:ext uri="{FF2B5EF4-FFF2-40B4-BE49-F238E27FC236}">
                <a16:creationId xmlns:a16="http://schemas.microsoft.com/office/drawing/2014/main" id="{244E4E03-4C35-3B1A-D75F-9E09D5EAF699}"/>
              </a:ext>
            </a:extLst>
          </p:cNvPr>
          <p:cNvPicPr>
            <a:picLocks noChangeAspect="1"/>
          </p:cNvPicPr>
          <p:nvPr/>
        </p:nvPicPr>
        <p:blipFill>
          <a:blip r:embed="rId2"/>
          <a:stretch>
            <a:fillRect/>
          </a:stretch>
        </p:blipFill>
        <p:spPr>
          <a:xfrm>
            <a:off x="3070577" y="3003346"/>
            <a:ext cx="5035327" cy="3171068"/>
          </a:xfrm>
          <a:prstGeom prst="rect">
            <a:avLst/>
          </a:prstGeom>
        </p:spPr>
      </p:pic>
    </p:spTree>
    <p:extLst>
      <p:ext uri="{BB962C8B-B14F-4D97-AF65-F5344CB8AC3E}">
        <p14:creationId xmlns:p14="http://schemas.microsoft.com/office/powerpoint/2010/main" val="2526963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85A9AE-A218-5376-1F4E-54A1A83EA6A8}"/>
              </a:ext>
            </a:extLst>
          </p:cNvPr>
          <p:cNvSpPr>
            <a:spLocks noGrp="1"/>
          </p:cNvSpPr>
          <p:nvPr>
            <p:ph type="title"/>
          </p:nvPr>
        </p:nvSpPr>
        <p:spPr>
          <a:xfrm>
            <a:off x="838200" y="365126"/>
            <a:ext cx="10515600" cy="786342"/>
          </a:xfrm>
        </p:spPr>
        <p:txBody>
          <a:bodyPr/>
          <a:lstStyle/>
          <a:p>
            <a:r>
              <a:rPr lang="tr-TR" dirty="0"/>
              <a:t>JDK Nedir?</a:t>
            </a:r>
          </a:p>
        </p:txBody>
      </p:sp>
      <p:sp>
        <p:nvSpPr>
          <p:cNvPr id="3" name="İçerik Yer Tutucusu 2">
            <a:extLst>
              <a:ext uri="{FF2B5EF4-FFF2-40B4-BE49-F238E27FC236}">
                <a16:creationId xmlns:a16="http://schemas.microsoft.com/office/drawing/2014/main" id="{CB45A966-06B9-771F-54AD-6AB8C049C052}"/>
              </a:ext>
            </a:extLst>
          </p:cNvPr>
          <p:cNvSpPr>
            <a:spLocks noGrp="1"/>
          </p:cNvSpPr>
          <p:nvPr>
            <p:ph idx="1"/>
          </p:nvPr>
        </p:nvSpPr>
        <p:spPr>
          <a:xfrm>
            <a:off x="838200" y="1061156"/>
            <a:ext cx="10515600" cy="5115807"/>
          </a:xfrm>
        </p:spPr>
        <p:txBody>
          <a:bodyPr>
            <a:normAutofit/>
          </a:bodyPr>
          <a:lstStyle/>
          <a:p>
            <a:endParaRPr lang="tr-TR" sz="2400" dirty="0"/>
          </a:p>
          <a:p>
            <a:r>
              <a:rPr lang="tr-TR" sz="2400" dirty="0"/>
              <a:t>Java dilinde program </a:t>
            </a:r>
            <a:r>
              <a:rPr lang="tr-TR" sz="2400" b="1" dirty="0"/>
              <a:t>geliştirebilmek</a:t>
            </a:r>
            <a:r>
              <a:rPr lang="tr-TR" sz="2400" dirty="0"/>
              <a:t> için gerekli olan </a:t>
            </a:r>
            <a:r>
              <a:rPr lang="tr-TR" sz="2400" dirty="0" err="1"/>
              <a:t>java</a:t>
            </a:r>
            <a:r>
              <a:rPr lang="tr-TR" sz="2400" dirty="0"/>
              <a:t> dili araçlarının bulunduğu </a:t>
            </a:r>
            <a:r>
              <a:rPr lang="tr-TR" sz="2400" b="1" dirty="0"/>
              <a:t>geliştirici paketidir</a:t>
            </a:r>
            <a:r>
              <a:rPr lang="tr-TR" sz="2400" dirty="0"/>
              <a:t> </a:t>
            </a:r>
            <a:r>
              <a:rPr lang="tr-TR" sz="2400" b="1" dirty="0"/>
              <a:t>JDK</a:t>
            </a:r>
            <a:r>
              <a:rPr lang="tr-TR" sz="2400" dirty="0"/>
              <a:t> ,</a:t>
            </a:r>
            <a:r>
              <a:rPr lang="tr-TR" sz="2400" dirty="0" err="1"/>
              <a:t>JRE’den</a:t>
            </a:r>
            <a:r>
              <a:rPr lang="tr-TR" sz="2400" dirty="0"/>
              <a:t> daha büyük bir pakettir ve içinde ek bileşenler barındırır. Bir nevi SDK</a:t>
            </a:r>
            <a:r>
              <a:rPr lang="tr-TR" sz="2400" b="1" dirty="0"/>
              <a:t> (Software Development Kit)</a:t>
            </a:r>
            <a:r>
              <a:rPr lang="tr-TR" sz="2400" dirty="0"/>
              <a:t> da denilebilir</a:t>
            </a:r>
            <a:r>
              <a:rPr lang="tr-TR" sz="2400" b="1" dirty="0"/>
              <a:t>. Ancak SDK </a:t>
            </a:r>
            <a:r>
              <a:rPr lang="tr-TR" sz="2400" dirty="0"/>
              <a:t>yazılım geliştirmemiz için bir altyapı sunarken JDK sadece Java temelli programlar geliştirmemiz için altyapı sunuyor. </a:t>
            </a:r>
          </a:p>
          <a:p>
            <a:r>
              <a:rPr lang="tr-TR" sz="2400" dirty="0"/>
              <a:t>Java ile geliştirme yapmak için ve yazdığımız </a:t>
            </a:r>
            <a:r>
              <a:rPr lang="tr-TR" sz="2400" dirty="0" err="1"/>
              <a:t>java</a:t>
            </a:r>
            <a:r>
              <a:rPr lang="tr-TR" sz="2400" dirty="0"/>
              <a:t> kodlarını </a:t>
            </a:r>
            <a:r>
              <a:rPr lang="tr-TR" sz="2400" dirty="0" err="1"/>
              <a:t>compile</a:t>
            </a:r>
            <a:r>
              <a:rPr lang="tr-TR" sz="2400" dirty="0"/>
              <a:t> edip .</a:t>
            </a:r>
            <a:r>
              <a:rPr lang="tr-TR" sz="2400" dirty="0" err="1"/>
              <a:t>class</a:t>
            </a:r>
            <a:r>
              <a:rPr lang="tr-TR" sz="2400" dirty="0"/>
              <a:t> uzantılı dosyaları oluşturmamızı sağlayan </a:t>
            </a:r>
            <a:r>
              <a:rPr lang="tr-TR" sz="2400" dirty="0" err="1"/>
              <a:t>tool</a:t>
            </a:r>
            <a:r>
              <a:rPr lang="tr-TR" sz="2400" dirty="0"/>
              <a:t> dur.</a:t>
            </a:r>
          </a:p>
          <a:p>
            <a:pPr marL="0" indent="0">
              <a:buNone/>
            </a:pPr>
            <a:endParaRPr lang="tr-TR" sz="2400" dirty="0"/>
          </a:p>
          <a:p>
            <a:r>
              <a:rPr lang="tr-TR" sz="2400" dirty="0"/>
              <a:t>JRE=JVM + Java Kütüphaneleri</a:t>
            </a:r>
          </a:p>
          <a:p>
            <a:endParaRPr lang="tr-TR" sz="2400" dirty="0"/>
          </a:p>
          <a:p>
            <a:r>
              <a:rPr lang="tr-TR" sz="2400" dirty="0"/>
              <a:t>JDK=JRE + Compiler + </a:t>
            </a:r>
            <a:r>
              <a:rPr lang="tr-TR" sz="2400" dirty="0" err="1"/>
              <a:t>debugger</a:t>
            </a:r>
            <a:endParaRPr lang="tr-TR" sz="2400" dirty="0"/>
          </a:p>
        </p:txBody>
      </p:sp>
    </p:spTree>
    <p:extLst>
      <p:ext uri="{BB962C8B-B14F-4D97-AF65-F5344CB8AC3E}">
        <p14:creationId xmlns:p14="http://schemas.microsoft.com/office/powerpoint/2010/main" val="312336535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2103</TotalTime>
  <Words>7320</Words>
  <Application>Microsoft Office PowerPoint</Application>
  <PresentationFormat>Widescreen</PresentationFormat>
  <Paragraphs>498</Paragraphs>
  <Slides>127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127</vt:i4>
      </vt:variant>
    </vt:vector>
  </HeadingPairs>
  <TitlesOfParts>
    <vt:vector size="138" baseType="lpstr">
      <vt:lpstr>Arial</vt:lpstr>
      <vt:lpstr>AvenirBold</vt:lpstr>
      <vt:lpstr>Blogger Sans</vt:lpstr>
      <vt:lpstr>Calibri</vt:lpstr>
      <vt:lpstr>Calibri Light</vt:lpstr>
      <vt:lpstr>charter</vt:lpstr>
      <vt:lpstr>Consolas</vt:lpstr>
      <vt:lpstr>Muli</vt:lpstr>
      <vt:lpstr>Symbol</vt:lpstr>
      <vt:lpstr>Times New Roman</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lpstr>Sorular</vt:lpstr>
      <vt:lpstr>Cevaplar</vt:lpstr>
      <vt:lpstr>Cevaplar</vt:lpstr>
      <vt:lpstr>Cevaplar</vt:lpstr>
      <vt:lpstr>Cevaplar</vt:lpstr>
      <vt:lpstr>Cevaplar</vt:lpstr>
      <vt:lpstr>Soru:</vt:lpstr>
      <vt:lpstr>Cevap:</vt:lpstr>
      <vt:lpstr>Stack Memory - Heap Memory nedir? aralarındaki Fark </vt:lpstr>
      <vt:lpstr>Git CVCS - DVCS nedir aralarındaki farklar nelerdir ?</vt:lpstr>
      <vt:lpstr>AMAÇLARI</vt:lpstr>
      <vt:lpstr>Dağıtık Sürüm Kontrol Sistemleri</vt:lpstr>
      <vt:lpstr>Dağıtık Sürüm Kontrol Sistemleri</vt:lpstr>
      <vt:lpstr>Senkron nedir ? Asenkron nedir ? aralarındaki fark ? JavaScript senkron mu ? </vt:lpstr>
      <vt:lpstr>Compiler- interpreter ?  JavaScript Compiler mi ? interpreter mi ?</vt:lpstr>
      <vt:lpstr> for ile while arasındaki fark  ?</vt:lpstr>
      <vt:lpstr>Compiler - Syntax - Runtime Error </vt:lpstr>
      <vt:lpstr>ASCII Kodu Nedir?  Unicode Nedir? </vt:lpstr>
      <vt:lpstr>Libraries - Framework</vt:lpstr>
      <vt:lpstr>SDK-JDK arasındaki farklar</vt:lpstr>
      <vt:lpstr>Fast Forward - nofastforward </vt:lpstr>
      <vt:lpstr>Rebase-Fast Forward</vt:lpstr>
      <vt:lpstr>Soru 1:</vt:lpstr>
      <vt:lpstr>Yanıt:1 </vt:lpstr>
      <vt:lpstr>Soru : 2</vt:lpstr>
      <vt:lpstr>Cevap : 2</vt:lpstr>
      <vt:lpstr>Soru: Butona tıklandığında tarih bilgileri gelsin!</vt:lpstr>
      <vt:lpstr>Soru:1</vt:lpstr>
      <vt:lpstr>Soru2: Kullanıcı tarafından alınan dereceyi  Fahrenhayta çeviren algoritma yapalım. Formül:(x*9/5)+32</vt:lpstr>
      <vt:lpstr>Soru3:verilen bir sayının negatif mi pozitif mi olduğunu bulan algoritma ?</vt:lpstr>
      <vt:lpstr>Soru:4 Kullanıcı tarafından aldığımız password ile repassword girilsin doğru ve yanlışı göstersin ?</vt:lpstr>
      <vt:lpstr>Soru5-8:</vt:lpstr>
      <vt:lpstr>Yanıt5-8:</vt:lpstr>
      <vt:lpstr>Soru 6:</vt:lpstr>
      <vt:lpstr>Cevap 6 :</vt:lpstr>
      <vt:lpstr>Soru 7:</vt:lpstr>
      <vt:lpstr>Cevap 7:</vt:lpstr>
      <vt:lpstr>Soru 9:</vt:lpstr>
      <vt:lpstr>Cevap 9 :</vt:lpstr>
      <vt:lpstr>Soru 10:</vt:lpstr>
      <vt:lpstr>Cevap 10 :</vt:lpstr>
      <vt:lpstr>Compiler(Derleyici) nedir?</vt:lpstr>
      <vt:lpstr>Interpreter (Yorumlayıcı) nedir?</vt:lpstr>
      <vt:lpstr>Java ve JS İnterpreter mi? Compiler mi?</vt:lpstr>
      <vt:lpstr>Open Source Nedir?</vt:lpstr>
      <vt:lpstr>JVM Nedir?</vt:lpstr>
      <vt:lpstr>JRE Nedir?</vt:lpstr>
      <vt:lpstr>JDK Nedir?</vt:lpstr>
      <vt:lpstr>JIT nedir?</vt:lpstr>
      <vt:lpstr>Java %100 OOP midir?</vt:lpstr>
      <vt:lpstr>Java by pass value mu ? By pass referances mı ?</vt:lpstr>
      <vt:lpstr>Java 8 İle Gelen Özellikler</vt:lpstr>
      <vt:lpstr>Java 8 İle Gelen Özellikler</vt:lpstr>
      <vt:lpstr>Primitive types ile Wrapper class arasındaki farklar ?</vt:lpstr>
      <vt:lpstr>Stack memory heap memory nedir ? Aralarındaki farklar</vt:lpstr>
      <vt:lpstr>ASCII CODE</vt:lpstr>
      <vt:lpstr>UNICODE</vt:lpstr>
      <vt:lpstr>valueOf() ile toString(), parseInt() aralarındaki farklar nelerdir?</vt:lpstr>
      <vt:lpstr>StringBuilder</vt:lpstr>
      <vt:lpstr>StringBuffer Nedir?</vt:lpstr>
      <vt:lpstr>Regex Nedir?</vt:lpstr>
      <vt:lpstr>Regex Nedir?</vt:lpstr>
      <vt:lpstr>Concat(), (+) operant ile StringBuilder Arasındaki İlişki Nedir?  </vt:lpstr>
      <vt:lpstr>1.Soru</vt:lpstr>
      <vt:lpstr>1.Cevap</vt:lpstr>
      <vt:lpstr>2.Soru:girilen bir sayının asal olup olmaması kodlayan algoritma</vt:lpstr>
      <vt:lpstr>3.Soru: Faktöriyel Hesabı Yapan Algoritma</vt:lpstr>
      <vt:lpstr>Access Modifier (public-private-protected-default)</vt:lpstr>
      <vt:lpstr>Error types</vt:lpstr>
      <vt:lpstr>Error ve Exceptıon Farkı</vt:lpstr>
      <vt:lpstr>Soru 1:</vt:lpstr>
      <vt:lpstr>Cevap 1:</vt:lpstr>
      <vt:lpstr>Soru2 :</vt:lpstr>
      <vt:lpstr>Cevap 2 :</vt:lpstr>
      <vt:lpstr>Decoder Nedir? Ne İşe Yarar?</vt:lpstr>
      <vt:lpstr>Decoder ve Ecoder Farkları Nelerdir?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 ERGUVEN</cp:lastModifiedBy>
  <cp:revision>89</cp:revision>
  <dcterms:created xsi:type="dcterms:W3CDTF">2022-05-23T16:40:00Z</dcterms:created>
  <dcterms:modified xsi:type="dcterms:W3CDTF">2022-06-27T19:55:52Z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3bddd2c2-e606-405d-a6a3-c7cf662f7e24</vt:lpwstr>
  </property>
  <property fmtid="{D5CDD505-2E9C-101B-9397-08002B2CF9AE}" pid="3" name="TURKCELLCLASSIFICATION">
    <vt:lpwstr>TURKCELL DAHİLİ</vt:lpwstr>
  </property>
</Properties>
</file>