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4" r:id="rId97"/>
    <p:sldId id="355" r:id="rId98"/>
    <p:sldId id="356" r:id="rId99"/>
    <p:sldId id="357" r:id="rId100"/>
    <p:sldId id="353" r:id="rId101"/>
    <p:sldId id="358" r:id="rId102"/>
    <p:sldId id="363" r:id="rId103"/>
    <p:sldId id="361" r:id="rId104"/>
    <p:sldId id="362" r:id="rId105"/>
    <p:sldId id="359" r:id="rId106"/>
    <p:sldId id="360" r:id="rId107"/>
    <p:sldId id="364" r:id="rId108"/>
    <p:sldId id="365" r:id="rId109"/>
    <p:sldId id="366" r:id="rId110"/>
    <p:sldId id="367" r:id="rId111"/>
    <p:sldId id="368" r:id="rId112"/>
    <p:sldId id="369" r:id="rId113"/>
    <p:sldId id="371"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ection>
        <p14:section name="Compiler nedir?" id="{26C6C7BD-89B5-4EF5-BEBE-5D3332F7BD7F}">
          <p14:sldIdLst>
            <p14:sldId id="350"/>
          </p14:sldIdLst>
        </p14:section>
        <p14:section name="Interpreter nedir?" id="{4D125674-7A6A-405F-94D2-214F0322E660}">
          <p14:sldIdLst>
            <p14:sldId id="351"/>
          </p14:sldIdLst>
        </p14:section>
        <p14:section name="Java ve JS İnterpreter mi? Compiler mi?" id="{3FF7753D-561D-414E-A4DF-28968E622D53}">
          <p14:sldIdLst>
            <p14:sldId id="352"/>
          </p14:sldIdLst>
        </p14:section>
        <p14:section name="Open Source nedir?" id="{70905893-7041-4464-8B3F-67B9B207D37D}">
          <p14:sldIdLst>
            <p14:sldId id="354"/>
          </p14:sldIdLst>
        </p14:section>
        <p14:section name="JVM nedir?" id="{1E63B134-0E26-4402-8B32-58F9A922DF70}">
          <p14:sldIdLst>
            <p14:sldId id="355"/>
          </p14:sldIdLst>
        </p14:section>
        <p14:section name="JRE Nedir?" id="{E722A405-2D4F-4225-830D-191166595F28}">
          <p14:sldIdLst>
            <p14:sldId id="356"/>
          </p14:sldIdLst>
        </p14:section>
        <p14:section name="JDK nedir?" id="{0A8A1110-8DA9-41B2-B05D-D555DDDCA556}">
          <p14:sldIdLst>
            <p14:sldId id="357"/>
          </p14:sldIdLst>
        </p14:section>
        <p14:section name="JIT nedir?" id="{ACED35B7-18B1-4F75-B630-CC6DFDBA0547}">
          <p14:sldIdLst>
            <p14:sldId id="353"/>
          </p14:sldIdLst>
        </p14:section>
        <p14:section name="Java %100 OOP midir?" id="{A1301DA8-FE1B-4CE9-A9E5-04C9AFDE7E77}">
          <p14:sldIdLst>
            <p14:sldId id="358"/>
          </p14:sldIdLst>
        </p14:section>
        <p14:section name="Java By Pass Value ? Referances?" id="{8C584DBD-C01F-4775-A733-A7B5204237E8}">
          <p14:sldIdLst>
            <p14:sldId id="363"/>
          </p14:sldIdLst>
        </p14:section>
        <p14:section name="Java 8 İle Gelen Özellikler" id="{F2D421CA-CD36-4982-8907-A05BD8B6DBE4}">
          <p14:sldIdLst>
            <p14:sldId id="361"/>
            <p14:sldId id="362"/>
          </p14:sldIdLst>
        </p14:section>
        <p14:section name="Primitive types ile Wrapper class arasındaki farklar ?" id="{4A904214-772C-4BCA-9D81-DFCDB464842D}">
          <p14:sldIdLst>
            <p14:sldId id="359"/>
          </p14:sldIdLst>
        </p14:section>
        <p14:section name="Stack memory heap memory nedir ? Aralarındaki farklar" id="{031F9E9E-AFD5-41D4-94CD-A3AE3E17257C}">
          <p14:sldIdLst>
            <p14:sldId id="360"/>
          </p14:sldIdLst>
        </p14:section>
        <p14:section name="ASCII Code" id="{FF6EED03-0986-4BA4-9B8C-CA0C53A8FC8D}">
          <p14:sldIdLst>
            <p14:sldId id="364"/>
          </p14:sldIdLst>
        </p14:section>
        <p14:section name="UNICODE" id="{E0E6D1B9-471D-44B7-9D7A-D4268947DA6A}">
          <p14:sldIdLst>
            <p14:sldId id="365"/>
          </p14:sldIdLst>
        </p14:section>
        <p14:section name="5.Hafta 3.Gun Arastırma" id="{D91A4B1B-0360-48AD-B587-5D655B6CA7C4}">
          <p14:sldIdLst/>
        </p14:section>
        <p14:section name="valueOf() ile toString(), parseInt() aralarındaki farklar nelerdir?" id="{42B8006D-FAC0-48C5-9DB1-CC8895AB2386}">
          <p14:sldIdLst>
            <p14:sldId id="366"/>
          </p14:sldIdLst>
        </p14:section>
        <p14:section name="StringBuilder vs StringBuffer" id="{FD2B0068-71EC-4785-9D12-113C3A93C4DD}">
          <p14:sldIdLst>
            <p14:sldId id="367"/>
            <p14:sldId id="368"/>
          </p14:sldIdLst>
        </p14:section>
        <p14:section name="Regex Nedir?" id="{EE3676AB-BC7E-47F9-806A-18469C2820F2}">
          <p14:sldIdLst>
            <p14:sldId id="369"/>
            <p14:sldId id="371"/>
          </p14:sldIdLst>
        </p14:section>
        <p14:section name="Concat(), (+) operant ile StringBuilder Arasındaki İlişki Nedir?" id="{9160AE95-B2C9-4604-A896-5A9E4AA9F895}">
          <p14:sldIdLst>
            <p14:sldId id="370"/>
          </p14:sldIdLst>
        </p14:section>
        <p14:section name="5.Hafta 3 Gün Ödev" id="{BDA0A9B0-E11F-4DCF-887F-EA3A42CA2AA9}">
          <p14:sldIdLst>
            <p14:sldId id="372"/>
            <p14:sldId id="373"/>
            <p14:sldId id="374"/>
            <p14:sldId id="375"/>
          </p14:sldIdLst>
        </p14:section>
        <p14:section name="5,Hafta 4.Gün" id="{F3AC508E-DC2E-4A41-AF07-39D5CCD89267}">
          <p14:sldIdLst/>
        </p14:section>
        <p14:section name="Access Modifier" id="{19B4B19E-E1D5-4A64-B961-9EF954BD3822}">
          <p14:sldIdLst>
            <p14:sldId id="376"/>
          </p14:sldIdLst>
        </p14:section>
        <p14:section name="Eroor Types" id="{A5A67624-69A2-4D4A-8FE7-6B9DCEFF6EC2}">
          <p14:sldIdLst>
            <p14:sldId id="377"/>
          </p14:sldIdLst>
        </p14:section>
        <p14:section name="Error ve Exception Farkı" id="{941A18B2-1DE9-442B-96DE-F50A0D4733A3}">
          <p14:sldIdLst>
            <p14:sldId id="378"/>
          </p14:sldIdLst>
        </p14:section>
        <p14:section name="5,Hafta 4.Gün Odev" id="{1A4B92D6-2F15-48BE-9250-341867B380BE}">
          <p14:sldIdLst>
            <p14:sldId id="379"/>
            <p14:sldId id="380"/>
            <p14:sldId id="381"/>
            <p14:sldId id="382"/>
          </p14:sldIdLst>
        </p14:section>
        <p14:section name="6.Hafta 1.Gün" id="{78E412F6-ED93-4BC1-9A83-4ED40396D478}">
          <p14:sldIdLst/>
        </p14:section>
        <p14:section name="Decoder" id="{1F845F90-6615-4383-BFCC-7A079A2A3398}">
          <p14:sldIdLst>
            <p14:sldId id="383"/>
            <p14:sldId id="384"/>
          </p14:sldIdLst>
        </p14:section>
        <p14:section name="6.Hafta 2.Gün" id="{FE0D8D10-305F-4FF8-A853-A52B5EA7CE13}">
          <p14:sldIdLst/>
        </p14:section>
        <p14:section name="MDS Nedir?" id="{DFC9C551-E954-43BD-9C5A-675503E7B185}">
          <p14:sldIdLst>
            <p14:sldId id="385"/>
            <p14:sldId id="386"/>
          </p14:sldIdLst>
        </p14:section>
        <p14:section name="SHA Nedir?" id="{34FBD905-196E-465D-89D1-AB707F5CA756}">
          <p14:sldIdLst>
            <p14:sldId id="3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3FA03-27E8-422A-86D6-5ABB1C854B8C}" type="datetimeFigureOut">
              <a:rPr lang="tr-TR" smtClean="0"/>
              <a:t>28.06.2022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DB5F7-2BF0-4C1C-B3D7-DA1D347F70E4}" type="slidenum">
              <a:rPr lang="tr-TR" smtClean="0"/>
              <a:t>‹#›</a:t>
            </a:fld>
            <a:endParaRPr lang="tr-TR"/>
          </a:p>
        </p:txBody>
      </p:sp>
    </p:spTree>
    <p:extLst>
      <p:ext uri="{BB962C8B-B14F-4D97-AF65-F5344CB8AC3E}">
        <p14:creationId xmlns:p14="http://schemas.microsoft.com/office/powerpoint/2010/main" val="325765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69DB5F7-2BF0-4C1C-B3D7-DA1D347F70E4}" type="slidenum">
              <a:rPr lang="tr-TR" smtClean="0"/>
              <a:t>105</a:t>
            </a:fld>
            <a:endParaRPr lang="tr-TR"/>
          </a:p>
        </p:txBody>
      </p:sp>
    </p:spTree>
    <p:extLst>
      <p:ext uri="{BB962C8B-B14F-4D97-AF65-F5344CB8AC3E}">
        <p14:creationId xmlns:p14="http://schemas.microsoft.com/office/powerpoint/2010/main" val="94366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28.06.2022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28.06.2022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lnSpcReduction="1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a:t>Yani </a:t>
            </a:r>
            <a:r>
              <a:rPr lang="tr-TR" dirty="0"/>
              <a:t>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a:xfrm>
            <a:off x="838200" y="1825624"/>
            <a:ext cx="10515600" cy="4552597"/>
          </a:xfrm>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b="1" dirty="0" err="1"/>
              <a:t>functional</a:t>
            </a:r>
            <a:r>
              <a:rPr lang="tr-TR" b="1" dirty="0"/>
              <a:t> </a:t>
            </a:r>
            <a:r>
              <a:rPr lang="tr-TR" b="1" dirty="0" err="1"/>
              <a:t>interface</a:t>
            </a:r>
            <a:r>
              <a:rPr lang="tr-TR" b="1"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a:t>
            </a:r>
            <a:r>
              <a:rPr lang="tr-TR" b="1" dirty="0"/>
              <a:t>Lamda </a:t>
            </a:r>
            <a:r>
              <a:rPr lang="tr-TR" b="1" dirty="0" err="1"/>
              <a:t>expression</a:t>
            </a:r>
            <a:r>
              <a:rPr lang="tr-TR" dirty="0"/>
              <a:t> </a:t>
            </a:r>
            <a:r>
              <a:rPr lang="tr-TR" dirty="0" err="1"/>
              <a:t>lar</a:t>
            </a:r>
            <a:r>
              <a:rPr lang="tr-TR" dirty="0"/>
              <a:t> geldi. </a:t>
            </a:r>
            <a:r>
              <a:rPr lang="tr-TR" dirty="0" err="1"/>
              <a:t>Lambda</a:t>
            </a:r>
            <a:r>
              <a:rPr lang="tr-TR" dirty="0"/>
              <a:t> ifadeleri, kısaca kendi başlarına tanımlanabilen herhangi bir </a:t>
            </a:r>
            <a:r>
              <a:rPr lang="tr-TR" dirty="0" err="1"/>
              <a:t>classa</a:t>
            </a:r>
            <a:r>
              <a:rPr lang="tr-TR" dirty="0"/>
              <a:t> ait olmadan iş yapabilen metotlardır.</a:t>
            </a:r>
          </a:p>
          <a:p>
            <a:pPr lvl="3"/>
            <a:r>
              <a:rPr lang="tr-TR" sz="2900" dirty="0"/>
              <a:t>(</a:t>
            </a:r>
            <a:r>
              <a:rPr lang="tr-TR" sz="2900" dirty="0" err="1"/>
              <a:t>argument-list</a:t>
            </a:r>
            <a:r>
              <a:rPr lang="tr-TR" sz="2900" dirty="0"/>
              <a:t>) -&gt; {body} şeklinde kullanılır.</a:t>
            </a:r>
          </a:p>
          <a:p>
            <a:endParaRPr lang="tr-TR" dirty="0"/>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b="1" dirty="0" err="1"/>
              <a:t>Methodlar</a:t>
            </a:r>
            <a:r>
              <a:rPr lang="tr-TR" dirty="0"/>
              <a:t> “</a:t>
            </a:r>
            <a:r>
              <a:rPr lang="tr-TR" b="1" dirty="0"/>
              <a:t>::</a:t>
            </a:r>
            <a:r>
              <a:rPr lang="tr-TR" dirty="0"/>
              <a:t>”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b="1" dirty="0" err="1"/>
              <a:t>Nashorn</a:t>
            </a:r>
            <a:r>
              <a:rPr lang="tr-TR" b="1" dirty="0"/>
              <a:t> </a:t>
            </a:r>
            <a:r>
              <a:rPr lang="tr-TR" b="1" dirty="0" err="1"/>
              <a:t>javascript</a:t>
            </a:r>
            <a:r>
              <a:rPr lang="tr-TR" b="1" dirty="0"/>
              <a:t> engine </a:t>
            </a:r>
            <a:r>
              <a:rPr lang="tr-TR" dirty="0"/>
              <a:t>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b="1" dirty="0" err="1"/>
              <a:t>NullCheck</a:t>
            </a:r>
            <a:r>
              <a:rPr lang="tr-TR" dirty="0"/>
              <a:t> işlemleri için “</a:t>
            </a:r>
            <a:r>
              <a:rPr lang="tr-TR" b="1" dirty="0" err="1"/>
              <a:t>Optional</a:t>
            </a:r>
            <a:r>
              <a:rPr lang="tr-TR" dirty="0"/>
              <a:t>” isimli özel bir </a:t>
            </a:r>
            <a:r>
              <a:rPr lang="tr-TR" b="1"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sınıfı, </a:t>
            </a:r>
            <a:r>
              <a:rPr lang="tr-TR" sz="2400" dirty="0" err="1"/>
              <a:t>primitive</a:t>
            </a:r>
            <a:r>
              <a:rPr lang="tr-TR" sz="2400" dirty="0"/>
              <a:t> veri tiplerini </a:t>
            </a:r>
            <a:r>
              <a:rPr lang="tr-TR" sz="2400" dirty="0" err="1"/>
              <a:t>object</a:t>
            </a:r>
            <a:r>
              <a:rPr lang="tr-TR" sz="2400" dirty="0"/>
              <a:t> olarak </a:t>
            </a:r>
            <a:r>
              <a:rPr lang="tr-TR" sz="2400" dirty="0" err="1"/>
              <a:t>kullanımasını</a:t>
            </a:r>
            <a:r>
              <a:rPr lang="tr-TR" sz="2400" dirty="0"/>
              <a:t> sağlar; </a:t>
            </a:r>
            <a:r>
              <a:rPr lang="tr-TR" sz="2400" dirty="0" err="1"/>
              <a:t>primitive</a:t>
            </a:r>
            <a:r>
              <a:rPr lang="tr-TR" sz="2400" dirty="0"/>
              <a:t> bir tür ise Java programlama dili tarafından sağlanan önceden tanımlanmış bir veri türüdür.</a:t>
            </a:r>
          </a:p>
          <a:p>
            <a:r>
              <a:rPr lang="tr-TR" sz="2400" dirty="0" err="1"/>
              <a:t>Primitive</a:t>
            </a:r>
            <a:r>
              <a:rPr lang="tr-TR" sz="2400" dirty="0"/>
              <a:t> türlerin kullanılamadığı </a:t>
            </a:r>
            <a:r>
              <a:rPr lang="tr-TR" sz="2400" dirty="0" err="1"/>
              <a:t>ArrayList</a:t>
            </a:r>
            <a:r>
              <a:rPr lang="tr-TR" sz="2400" dirty="0"/>
              <a:t> gibi Collection nesneleriyle çalışırken </a:t>
            </a:r>
            <a:r>
              <a:rPr lang="tr-TR" sz="2400" dirty="0" err="1"/>
              <a:t>wrapper</a:t>
            </a:r>
            <a:r>
              <a:rPr lang="tr-TR" sz="2400" dirty="0"/>
              <a:t> sınıfları kullanmamız gerekir.</a:t>
            </a:r>
          </a:p>
          <a:p>
            <a:endParaRPr lang="tr-TR" dirty="0"/>
          </a:p>
          <a:p>
            <a:endParaRPr lang="tr-TR" dirty="0"/>
          </a:p>
        </p:txBody>
      </p:sp>
      <p:graphicFrame>
        <p:nvGraphicFramePr>
          <p:cNvPr id="4" name="Tablo 4">
            <a:extLst>
              <a:ext uri="{FF2B5EF4-FFF2-40B4-BE49-F238E27FC236}">
                <a16:creationId xmlns:a16="http://schemas.microsoft.com/office/drawing/2014/main" id="{01158F30-4516-630A-E33E-AE18DC75B965}"/>
              </a:ext>
            </a:extLst>
          </p:cNvPr>
          <p:cNvGraphicFramePr>
            <a:graphicFrameLocks noGrp="1"/>
          </p:cNvGraphicFramePr>
          <p:nvPr>
            <p:extLst>
              <p:ext uri="{D42A27DB-BD31-4B8C-83A1-F6EECF244321}">
                <p14:modId xmlns:p14="http://schemas.microsoft.com/office/powerpoint/2010/main" val="2685527168"/>
              </p:ext>
            </p:extLst>
          </p:nvPr>
        </p:nvGraphicFramePr>
        <p:xfrm>
          <a:off x="2032000" y="4144174"/>
          <a:ext cx="8128000" cy="189283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185384317"/>
                    </a:ext>
                  </a:extLst>
                </a:gridCol>
                <a:gridCol w="4064000">
                  <a:extLst>
                    <a:ext uri="{9D8B030D-6E8A-4147-A177-3AD203B41FA5}">
                      <a16:colId xmlns:a16="http://schemas.microsoft.com/office/drawing/2014/main" val="4068753858"/>
                    </a:ext>
                  </a:extLst>
                </a:gridCol>
              </a:tblGrid>
              <a:tr h="378566">
                <a:tc>
                  <a:txBody>
                    <a:bodyPr/>
                    <a:lstStyle/>
                    <a:p>
                      <a:pPr algn="ctr"/>
                      <a:r>
                        <a:rPr lang="tr-TR" dirty="0" err="1"/>
                        <a:t>Primitive</a:t>
                      </a:r>
                      <a:r>
                        <a:rPr lang="tr-TR" dirty="0"/>
                        <a:t> Tipler</a:t>
                      </a:r>
                    </a:p>
                  </a:txBody>
                  <a:tcPr/>
                </a:tc>
                <a:tc>
                  <a:txBody>
                    <a:bodyPr/>
                    <a:lstStyle/>
                    <a:p>
                      <a:pPr algn="ctr"/>
                      <a:r>
                        <a:rPr lang="tr-TR" dirty="0" err="1"/>
                        <a:t>Wrapper</a:t>
                      </a:r>
                      <a:r>
                        <a:rPr lang="tr-TR" dirty="0"/>
                        <a:t> Class</a:t>
                      </a:r>
                    </a:p>
                  </a:txBody>
                  <a:tcPr/>
                </a:tc>
                <a:extLst>
                  <a:ext uri="{0D108BD9-81ED-4DB2-BD59-A6C34878D82A}">
                    <a16:rowId xmlns:a16="http://schemas.microsoft.com/office/drawing/2014/main" val="1883914722"/>
                  </a:ext>
                </a:extLst>
              </a:tr>
              <a:tr h="378566">
                <a:tc>
                  <a:txBody>
                    <a:bodyPr/>
                    <a:lstStyle/>
                    <a:p>
                      <a:r>
                        <a:rPr lang="tr-TR" dirty="0"/>
                        <a:t>Bellekte daha az yer kaplar</a:t>
                      </a:r>
                    </a:p>
                  </a:txBody>
                  <a:tcPr/>
                </a:tc>
                <a:tc>
                  <a:txBody>
                    <a:bodyPr/>
                    <a:lstStyle/>
                    <a:p>
                      <a:r>
                        <a:rPr lang="tr-TR" dirty="0"/>
                        <a:t>Bellekte çok yer kaplar</a:t>
                      </a:r>
                    </a:p>
                  </a:txBody>
                  <a:tcPr/>
                </a:tc>
                <a:extLst>
                  <a:ext uri="{0D108BD9-81ED-4DB2-BD59-A6C34878D82A}">
                    <a16:rowId xmlns:a16="http://schemas.microsoft.com/office/drawing/2014/main" val="2974228685"/>
                  </a:ext>
                </a:extLst>
              </a:tr>
              <a:tr h="378566">
                <a:tc>
                  <a:txBody>
                    <a:bodyPr/>
                    <a:lstStyle/>
                    <a:p>
                      <a:r>
                        <a:rPr lang="tr-TR" dirty="0" err="1"/>
                        <a:t>Null</a:t>
                      </a:r>
                      <a:r>
                        <a:rPr lang="tr-TR" dirty="0"/>
                        <a:t> değerine izin verilmez</a:t>
                      </a:r>
                    </a:p>
                  </a:txBody>
                  <a:tcPr/>
                </a:tc>
                <a:tc>
                  <a:txBody>
                    <a:bodyPr/>
                    <a:lstStyle/>
                    <a:p>
                      <a:r>
                        <a:rPr lang="tr-TR" dirty="0" err="1"/>
                        <a:t>Null</a:t>
                      </a:r>
                      <a:r>
                        <a:rPr lang="tr-TR" dirty="0"/>
                        <a:t> değerine izin </a:t>
                      </a:r>
                      <a:r>
                        <a:rPr lang="tr-TR" dirty="0" err="1"/>
                        <a:t>verlir</a:t>
                      </a:r>
                      <a:endParaRPr lang="tr-TR" dirty="0"/>
                    </a:p>
                  </a:txBody>
                  <a:tcPr/>
                </a:tc>
                <a:extLst>
                  <a:ext uri="{0D108BD9-81ED-4DB2-BD59-A6C34878D82A}">
                    <a16:rowId xmlns:a16="http://schemas.microsoft.com/office/drawing/2014/main" val="1035681148"/>
                  </a:ext>
                </a:extLst>
              </a:tr>
              <a:tr h="378566">
                <a:tc>
                  <a:txBody>
                    <a:bodyPr/>
                    <a:lstStyle/>
                    <a:p>
                      <a:r>
                        <a:rPr lang="tr-TR" dirty="0" err="1"/>
                        <a:t>New’lenmesine</a:t>
                      </a:r>
                      <a:r>
                        <a:rPr lang="tr-TR" dirty="0"/>
                        <a:t> gerek yoktur</a:t>
                      </a:r>
                    </a:p>
                  </a:txBody>
                  <a:tcPr/>
                </a:tc>
                <a:tc>
                  <a:txBody>
                    <a:bodyPr/>
                    <a:lstStyle/>
                    <a:p>
                      <a:r>
                        <a:rPr lang="tr-TR" dirty="0"/>
                        <a:t>Kullanırken </a:t>
                      </a:r>
                      <a:r>
                        <a:rPr lang="tr-TR" dirty="0" err="1"/>
                        <a:t>new’lenmesi</a:t>
                      </a:r>
                      <a:r>
                        <a:rPr lang="tr-TR" dirty="0"/>
                        <a:t> zorunludur.</a:t>
                      </a:r>
                    </a:p>
                  </a:txBody>
                  <a:tcPr/>
                </a:tc>
                <a:extLst>
                  <a:ext uri="{0D108BD9-81ED-4DB2-BD59-A6C34878D82A}">
                    <a16:rowId xmlns:a16="http://schemas.microsoft.com/office/drawing/2014/main" val="2883947286"/>
                  </a:ext>
                </a:extLst>
              </a:tr>
              <a:tr h="378566">
                <a:tc>
                  <a:txBody>
                    <a:bodyPr/>
                    <a:lstStyle/>
                    <a:p>
                      <a:r>
                        <a:rPr lang="tr-TR" dirty="0"/>
                        <a:t>Koleksiyonlarda kullanılamaz</a:t>
                      </a:r>
                    </a:p>
                  </a:txBody>
                  <a:tcPr/>
                </a:tc>
                <a:tc>
                  <a:txBody>
                    <a:bodyPr/>
                    <a:lstStyle/>
                    <a:p>
                      <a:r>
                        <a:rPr lang="tr-TR" dirty="0" err="1"/>
                        <a:t>ArrayList</a:t>
                      </a:r>
                      <a:r>
                        <a:rPr lang="tr-TR" dirty="0"/>
                        <a:t> gibi koleksiyonlarda kullanılabilir</a:t>
                      </a:r>
                    </a:p>
                  </a:txBody>
                  <a:tcPr/>
                </a:tc>
                <a:extLst>
                  <a:ext uri="{0D108BD9-81ED-4DB2-BD59-A6C34878D82A}">
                    <a16:rowId xmlns:a16="http://schemas.microsoft.com/office/drawing/2014/main" val="4148548496"/>
                  </a:ext>
                </a:extLst>
              </a:tr>
            </a:tbl>
          </a:graphicData>
        </a:graphic>
      </p:graphicFrame>
    </p:spTree>
    <p:extLst>
      <p:ext uri="{BB962C8B-B14F-4D97-AF65-F5344CB8AC3E}">
        <p14:creationId xmlns:p14="http://schemas.microsoft.com/office/powerpoint/2010/main" val="29502970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tr-TR" dirty="0"/>
              <a:t>A</a:t>
            </a:r>
            <a:r>
              <a:rPr lang="en-US" dirty="0" err="1"/>
              <a:t>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DB220-1A18-6E29-7994-952BC79BECE1}"/>
              </a:ext>
            </a:extLst>
          </p:cNvPr>
          <p:cNvSpPr>
            <a:spLocks noGrp="1"/>
          </p:cNvSpPr>
          <p:nvPr>
            <p:ph type="title"/>
          </p:nvPr>
        </p:nvSpPr>
        <p:spPr/>
        <p:txBody>
          <a:bodyPr/>
          <a:lstStyle/>
          <a:p>
            <a:r>
              <a:rPr lang="tr-TR" dirty="0"/>
              <a:t>ASCII CODE</a:t>
            </a:r>
          </a:p>
        </p:txBody>
      </p:sp>
      <p:sp>
        <p:nvSpPr>
          <p:cNvPr id="3" name="İçerik Yer Tutucusu 2">
            <a:extLst>
              <a:ext uri="{FF2B5EF4-FFF2-40B4-BE49-F238E27FC236}">
                <a16:creationId xmlns:a16="http://schemas.microsoft.com/office/drawing/2014/main" id="{591C2396-E9EB-6CCA-AE50-1B7F89631617}"/>
              </a:ext>
            </a:extLst>
          </p:cNvPr>
          <p:cNvSpPr>
            <a:spLocks noGrp="1"/>
          </p:cNvSpPr>
          <p:nvPr>
            <p:ph idx="1"/>
          </p:nvPr>
        </p:nvSpPr>
        <p:spPr/>
        <p:txBody>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604724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2CD95-BB0C-6725-72DD-DE4BF2B6F5A4}"/>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4CD9B2C0-7277-48E2-BACE-1CABBF8C1D95}"/>
              </a:ext>
            </a:extLst>
          </p:cNvPr>
          <p:cNvSpPr>
            <a:spLocks noGrp="1"/>
          </p:cNvSpPr>
          <p:nvPr>
            <p:ph idx="1"/>
          </p:nvPr>
        </p:nvSpPr>
        <p:spPr/>
        <p:txBody>
          <a:bodyPr>
            <a:normAutofit fontScale="70000" lnSpcReduction="20000"/>
          </a:bodyPr>
          <a:lstStyle/>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253531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6615A-82B6-8870-16BC-4380FA76138E}"/>
              </a:ext>
            </a:extLst>
          </p:cNvPr>
          <p:cNvSpPr>
            <a:spLocks noGrp="1"/>
          </p:cNvSpPr>
          <p:nvPr>
            <p:ph type="title"/>
          </p:nvPr>
        </p:nvSpPr>
        <p:spPr/>
        <p:txBody>
          <a:bodyPr/>
          <a:lstStyle/>
          <a:p>
            <a:r>
              <a:rPr lang="tr-TR" dirty="0" err="1"/>
              <a:t>valueOf</a:t>
            </a:r>
            <a:r>
              <a:rPr lang="tr-TR" dirty="0"/>
              <a:t>() ile </a:t>
            </a:r>
            <a:r>
              <a:rPr lang="tr-TR" dirty="0" err="1"/>
              <a:t>toString</a:t>
            </a:r>
            <a:r>
              <a:rPr lang="tr-TR" dirty="0"/>
              <a:t>(), </a:t>
            </a:r>
            <a:r>
              <a:rPr lang="tr-TR" dirty="0" err="1"/>
              <a:t>parseInt</a:t>
            </a:r>
            <a:r>
              <a:rPr lang="tr-TR" dirty="0"/>
              <a:t>() aralarındaki farklar nelerdir?</a:t>
            </a:r>
          </a:p>
        </p:txBody>
      </p:sp>
      <p:sp>
        <p:nvSpPr>
          <p:cNvPr id="3" name="İçerik Yer Tutucusu 2">
            <a:extLst>
              <a:ext uri="{FF2B5EF4-FFF2-40B4-BE49-F238E27FC236}">
                <a16:creationId xmlns:a16="http://schemas.microsoft.com/office/drawing/2014/main" id="{35A45BAB-91F0-D4BC-0DA5-6E21CBD06C39}"/>
              </a:ext>
            </a:extLst>
          </p:cNvPr>
          <p:cNvSpPr>
            <a:spLocks noGrp="1"/>
          </p:cNvSpPr>
          <p:nvPr>
            <p:ph idx="1"/>
          </p:nvPr>
        </p:nvSpPr>
        <p:spPr/>
        <p:txBody>
          <a:bodyPr/>
          <a:lstStyle/>
          <a:p>
            <a:r>
              <a:rPr lang="tr-TR" dirty="0" err="1"/>
              <a:t>valueOf</a:t>
            </a:r>
            <a:r>
              <a:rPr lang="tr-TR" dirty="0"/>
              <a:t>() ve </a:t>
            </a:r>
            <a:r>
              <a:rPr lang="tr-TR" dirty="0" err="1"/>
              <a:t>toString</a:t>
            </a:r>
            <a:r>
              <a:rPr lang="tr-TR" dirty="0"/>
              <a:t>() ile </a:t>
            </a:r>
            <a:r>
              <a:rPr lang="tr-TR" dirty="0" err="1"/>
              <a:t>casting</a:t>
            </a:r>
            <a:r>
              <a:rPr lang="tr-TR" dirty="0"/>
              <a:t> işlemi yapılırken döndürülen değer </a:t>
            </a:r>
            <a:r>
              <a:rPr lang="tr-TR" dirty="0" err="1"/>
              <a:t>wrapper</a:t>
            </a:r>
            <a:r>
              <a:rPr lang="tr-TR" dirty="0"/>
              <a:t> yapısı obje olarak  döndürülür. </a:t>
            </a:r>
          </a:p>
          <a:p>
            <a:r>
              <a:rPr lang="tr-TR" dirty="0" err="1"/>
              <a:t>parseInt</a:t>
            </a:r>
            <a:r>
              <a:rPr lang="tr-TR" dirty="0"/>
              <a:t>() ile </a:t>
            </a:r>
            <a:r>
              <a:rPr lang="tr-TR" dirty="0" err="1"/>
              <a:t>ile</a:t>
            </a:r>
            <a:r>
              <a:rPr lang="tr-TR" dirty="0"/>
              <a:t> </a:t>
            </a:r>
            <a:r>
              <a:rPr lang="tr-TR" dirty="0" err="1"/>
              <a:t>casting</a:t>
            </a:r>
            <a:r>
              <a:rPr lang="tr-TR" dirty="0"/>
              <a:t> işlemi yapılırken döndürülen değer ise </a:t>
            </a:r>
            <a:r>
              <a:rPr lang="tr-TR" dirty="0" err="1"/>
              <a:t>primitiv</a:t>
            </a:r>
            <a:r>
              <a:rPr lang="tr-TR" dirty="0"/>
              <a:t> tipte değer döndürür.</a:t>
            </a:r>
          </a:p>
          <a:p>
            <a:pPr lvl="1"/>
            <a:r>
              <a:rPr lang="en-US" dirty="0"/>
              <a:t>public static </a:t>
            </a:r>
            <a:r>
              <a:rPr lang="en-US" b="1" dirty="0"/>
              <a:t>Integer</a:t>
            </a:r>
            <a:r>
              <a:rPr lang="en-US" dirty="0"/>
              <a:t> </a:t>
            </a:r>
            <a:r>
              <a:rPr lang="en-US" b="1" dirty="0" err="1"/>
              <a:t>valueOf</a:t>
            </a:r>
            <a:r>
              <a:rPr lang="en-US" dirty="0"/>
              <a:t>(String string) throws </a:t>
            </a:r>
            <a:r>
              <a:rPr lang="en-US" dirty="0" err="1"/>
              <a:t>NumberFormatException</a:t>
            </a:r>
            <a:r>
              <a:rPr lang="en-US" dirty="0"/>
              <a:t> {</a:t>
            </a:r>
          </a:p>
          <a:p>
            <a:pPr lvl="1"/>
            <a:r>
              <a:rPr lang="en-US" dirty="0"/>
              <a:t>    return </a:t>
            </a:r>
            <a:r>
              <a:rPr lang="en-US" dirty="0" err="1"/>
              <a:t>valueOf</a:t>
            </a:r>
            <a:r>
              <a:rPr lang="en-US" dirty="0"/>
              <a:t>(</a:t>
            </a:r>
            <a:r>
              <a:rPr lang="en-US" dirty="0" err="1"/>
              <a:t>parseInt</a:t>
            </a:r>
            <a:r>
              <a:rPr lang="en-US" dirty="0"/>
              <a:t>(string));</a:t>
            </a:r>
          </a:p>
          <a:p>
            <a:pPr lvl="1"/>
            <a:r>
              <a:rPr lang="en-US" dirty="0"/>
              <a:t>}</a:t>
            </a:r>
            <a:endParaRPr lang="tr-TR" dirty="0"/>
          </a:p>
          <a:p>
            <a:pPr lvl="1"/>
            <a:r>
              <a:rPr lang="en-US" dirty="0"/>
              <a:t>public static </a:t>
            </a:r>
            <a:r>
              <a:rPr lang="en-US" b="1" dirty="0"/>
              <a:t>int</a:t>
            </a:r>
            <a:r>
              <a:rPr lang="en-US" dirty="0"/>
              <a:t> </a:t>
            </a:r>
            <a:r>
              <a:rPr lang="en-US" b="1" dirty="0" err="1"/>
              <a:t>parseInt</a:t>
            </a:r>
            <a:r>
              <a:rPr lang="en-US" dirty="0"/>
              <a:t>(String string) throws </a:t>
            </a:r>
            <a:r>
              <a:rPr lang="en-US" dirty="0" err="1"/>
              <a:t>NumberFormatException</a:t>
            </a:r>
            <a:r>
              <a:rPr lang="en-US" dirty="0"/>
              <a:t> {</a:t>
            </a:r>
          </a:p>
          <a:p>
            <a:pPr lvl="1"/>
            <a:r>
              <a:rPr lang="en-US" dirty="0"/>
              <a:t>    return </a:t>
            </a:r>
            <a:r>
              <a:rPr lang="en-US" dirty="0" err="1"/>
              <a:t>parseInt</a:t>
            </a:r>
            <a:r>
              <a:rPr lang="en-US" dirty="0"/>
              <a:t>(string, 10);</a:t>
            </a:r>
          </a:p>
          <a:p>
            <a:pPr lvl="1"/>
            <a:r>
              <a:rPr lang="en-US" dirty="0"/>
              <a:t>}</a:t>
            </a:r>
            <a:endParaRPr lang="tr-TR" dirty="0"/>
          </a:p>
          <a:p>
            <a:pPr lvl="1"/>
            <a:endParaRPr lang="tr-TR" dirty="0"/>
          </a:p>
        </p:txBody>
      </p:sp>
    </p:spTree>
    <p:extLst>
      <p:ext uri="{BB962C8B-B14F-4D97-AF65-F5344CB8AC3E}">
        <p14:creationId xmlns:p14="http://schemas.microsoft.com/office/powerpoint/2010/main" val="1240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F7F23-330D-F828-C00F-2FD28B540CBB}"/>
              </a:ext>
            </a:extLst>
          </p:cNvPr>
          <p:cNvSpPr>
            <a:spLocks noGrp="1"/>
          </p:cNvSpPr>
          <p:nvPr>
            <p:ph type="title"/>
          </p:nvPr>
        </p:nvSpPr>
        <p:spPr/>
        <p:txBody>
          <a:bodyPr/>
          <a:lstStyle/>
          <a:p>
            <a:r>
              <a:rPr lang="tr-TR" dirty="0" err="1"/>
              <a:t>StringBuilder</a:t>
            </a:r>
            <a:endParaRPr lang="tr-TR" dirty="0"/>
          </a:p>
        </p:txBody>
      </p:sp>
      <p:sp>
        <p:nvSpPr>
          <p:cNvPr id="3" name="İçerik Yer Tutucusu 2">
            <a:extLst>
              <a:ext uri="{FF2B5EF4-FFF2-40B4-BE49-F238E27FC236}">
                <a16:creationId xmlns:a16="http://schemas.microsoft.com/office/drawing/2014/main" id="{AF8B2912-6EBF-95DA-896E-8ED7127D20CB}"/>
              </a:ext>
            </a:extLst>
          </p:cNvPr>
          <p:cNvSpPr>
            <a:spLocks noGrp="1"/>
          </p:cNvSpPr>
          <p:nvPr>
            <p:ph idx="1"/>
          </p:nvPr>
        </p:nvSpPr>
        <p:spPr>
          <a:xfrm>
            <a:off x="838200" y="1825625"/>
            <a:ext cx="10515600" cy="4667250"/>
          </a:xfrm>
        </p:spPr>
        <p:txBody>
          <a:bodyPr>
            <a:normAutofit lnSpcReduction="10000"/>
          </a:bodyPr>
          <a:lstStyle/>
          <a:p>
            <a:r>
              <a:rPr lang="tr-TR" b="1" i="0" dirty="0" err="1">
                <a:solidFill>
                  <a:srgbClr val="292929"/>
                </a:solidFill>
                <a:effectLst/>
                <a:latin typeface="charter"/>
              </a:rPr>
              <a:t>StringBuilder</a:t>
            </a:r>
            <a:r>
              <a:rPr lang="tr-TR" b="0" i="0" dirty="0">
                <a:solidFill>
                  <a:srgbClr val="292929"/>
                </a:solidFill>
                <a:effectLst/>
                <a:latin typeface="charter"/>
              </a:rPr>
              <a:t> sınıfı en kısa tanımla bize “</a:t>
            </a:r>
            <a:r>
              <a:rPr lang="tr-TR" b="1" i="0" dirty="0" err="1">
                <a:solidFill>
                  <a:srgbClr val="292929"/>
                </a:solidFill>
                <a:effectLst/>
                <a:latin typeface="charter"/>
              </a:rPr>
              <a:t>mutable</a:t>
            </a:r>
            <a:r>
              <a:rPr lang="tr-TR" b="0" i="0" dirty="0">
                <a:solidFill>
                  <a:srgbClr val="292929"/>
                </a:solidFill>
                <a:effectLst/>
                <a:latin typeface="charter"/>
              </a:rPr>
              <a:t>” yani değiştirilebilir </a:t>
            </a:r>
            <a:r>
              <a:rPr lang="tr-TR" b="0" i="0" dirty="0" err="1">
                <a:solidFill>
                  <a:srgbClr val="292929"/>
                </a:solidFill>
                <a:effectLst/>
                <a:latin typeface="charter"/>
              </a:rPr>
              <a:t>string</a:t>
            </a:r>
            <a:r>
              <a:rPr lang="tr-TR" b="0" i="0" dirty="0">
                <a:solidFill>
                  <a:srgbClr val="292929"/>
                </a:solidFill>
                <a:effectLst/>
                <a:latin typeface="charter"/>
              </a:rPr>
              <a:t> elde etmemize olanak tanır. Böylece hafızada her seferinde yeni bir alan açılmadan var olan alan üzerinde değişiklik yapılabilir. Bu da </a:t>
            </a:r>
            <a:r>
              <a:rPr lang="tr-TR" b="1" i="0" dirty="0" err="1">
                <a:solidFill>
                  <a:srgbClr val="292929"/>
                </a:solidFill>
                <a:effectLst/>
                <a:latin typeface="charter"/>
              </a:rPr>
              <a:t>StringBuilder</a:t>
            </a:r>
            <a:r>
              <a:rPr lang="tr-TR" b="1" i="0" dirty="0">
                <a:solidFill>
                  <a:srgbClr val="292929"/>
                </a:solidFill>
                <a:effectLst/>
                <a:latin typeface="charter"/>
              </a:rPr>
              <a:t> </a:t>
            </a:r>
            <a:r>
              <a:rPr lang="tr-TR" b="0" i="0" dirty="0">
                <a:solidFill>
                  <a:srgbClr val="292929"/>
                </a:solidFill>
                <a:effectLst/>
                <a:latin typeface="charter"/>
              </a:rPr>
              <a:t>sınıfını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r>
              <a:rPr lang="tr-TR" b="0" i="0" dirty="0" err="1">
                <a:solidFill>
                  <a:srgbClr val="292929"/>
                </a:solidFill>
                <a:effectLst/>
                <a:latin typeface="charter"/>
              </a:rPr>
              <a:t>StringBuilder</a:t>
            </a:r>
            <a:r>
              <a:rPr lang="tr-TR" b="0" i="0" dirty="0">
                <a:solidFill>
                  <a:srgbClr val="292929"/>
                </a:solidFill>
                <a:effectLst/>
                <a:latin typeface="charter"/>
              </a:rPr>
              <a:t> </a:t>
            </a:r>
            <a:r>
              <a:rPr lang="tr-TR" b="1" i="0" dirty="0" err="1">
                <a:solidFill>
                  <a:srgbClr val="292929"/>
                </a:solidFill>
                <a:effectLst/>
                <a:latin typeface="charter"/>
              </a:rPr>
              <a:t>thread-safe</a:t>
            </a:r>
            <a:r>
              <a:rPr lang="tr-TR" b="0" i="0" dirty="0">
                <a:solidFill>
                  <a:srgbClr val="292929"/>
                </a:solidFill>
                <a:effectLst/>
                <a:latin typeface="charter"/>
              </a:rPr>
              <a:t> </a:t>
            </a:r>
            <a:r>
              <a:rPr lang="tr-TR" b="1" i="0" dirty="0">
                <a:solidFill>
                  <a:srgbClr val="292929"/>
                </a:solidFill>
                <a:effectLst/>
                <a:latin typeface="charter"/>
              </a:rPr>
              <a:t>değildir</a:t>
            </a:r>
            <a:r>
              <a:rPr lang="tr-TR" b="0" i="0" dirty="0">
                <a:solidFill>
                  <a:srgbClr val="292929"/>
                </a:solidFill>
                <a:effectLst/>
                <a:latin typeface="charter"/>
              </a:rPr>
              <a:t>. Yani </a:t>
            </a:r>
            <a:r>
              <a:rPr lang="tr-TR" b="1" i="0" u="sng" dirty="0" err="1">
                <a:effectLst/>
                <a:latin typeface="charter"/>
                <a:hlinkClick r:id="rId2"/>
              </a:rPr>
              <a:t>synchronized</a:t>
            </a:r>
            <a:r>
              <a:rPr lang="tr-TR" b="0" i="0" dirty="0">
                <a:solidFill>
                  <a:srgbClr val="292929"/>
                </a:solidFill>
                <a:effectLst/>
                <a:latin typeface="charter"/>
              </a:rPr>
              <a:t> değildir. </a:t>
            </a:r>
            <a:r>
              <a:rPr lang="tr-TR" b="0" i="0" dirty="0" err="1">
                <a:solidFill>
                  <a:srgbClr val="292929"/>
                </a:solidFill>
                <a:effectLst/>
                <a:latin typeface="charter"/>
              </a:rPr>
              <a:t>Thread’li</a:t>
            </a:r>
            <a:r>
              <a:rPr lang="tr-TR" b="0" i="0" dirty="0">
                <a:solidFill>
                  <a:srgbClr val="292929"/>
                </a:solidFill>
                <a:effectLst/>
                <a:latin typeface="charter"/>
              </a:rPr>
              <a:t> bir işlem kullanılacaksa </a:t>
            </a:r>
            <a:r>
              <a:rPr lang="tr-TR" b="0" i="0" dirty="0" err="1">
                <a:solidFill>
                  <a:srgbClr val="292929"/>
                </a:solidFill>
                <a:effectLst/>
                <a:latin typeface="charter"/>
              </a:rPr>
              <a:t>StringBuilder</a:t>
            </a:r>
            <a:r>
              <a:rPr lang="tr-TR" b="0" i="0" dirty="0">
                <a:solidFill>
                  <a:srgbClr val="292929"/>
                </a:solidFill>
                <a:effectLst/>
                <a:latin typeface="charter"/>
              </a:rPr>
              <a:t> kullanılması güvenli değildir. Basit bir şekilde durumu açıklayacak olursak: Aynı anda birden fazla </a:t>
            </a:r>
            <a:r>
              <a:rPr lang="tr-TR" b="0" i="0" dirty="0" err="1">
                <a:solidFill>
                  <a:srgbClr val="292929"/>
                </a:solidFill>
                <a:effectLst/>
                <a:latin typeface="charter"/>
              </a:rPr>
              <a:t>thread</a:t>
            </a:r>
            <a:r>
              <a:rPr lang="tr-TR" b="0" i="0" dirty="0">
                <a:solidFill>
                  <a:srgbClr val="292929"/>
                </a:solidFill>
                <a:effectLst/>
                <a:latin typeface="charter"/>
              </a:rPr>
              <a:t>, oluşturduğunuz </a:t>
            </a:r>
            <a:r>
              <a:rPr lang="tr-TR" b="0" i="0" dirty="0" err="1">
                <a:solidFill>
                  <a:srgbClr val="292929"/>
                </a:solidFill>
                <a:effectLst/>
                <a:latin typeface="charter"/>
              </a:rPr>
              <a:t>StringBuilder</a:t>
            </a:r>
            <a:r>
              <a:rPr lang="tr-TR" b="0" i="0" dirty="0">
                <a:solidFill>
                  <a:srgbClr val="292929"/>
                </a:solidFill>
                <a:effectLst/>
                <a:latin typeface="charter"/>
              </a:rPr>
              <a:t> nesnesini değiştirmeye çalıştığında </a:t>
            </a:r>
            <a:r>
              <a:rPr lang="tr-TR" b="0" i="0" dirty="0" err="1">
                <a:solidFill>
                  <a:srgbClr val="292929"/>
                </a:solidFill>
                <a:effectLst/>
                <a:latin typeface="charter"/>
              </a:rPr>
              <a:t>StringBuilder</a:t>
            </a:r>
            <a:r>
              <a:rPr lang="tr-TR" b="0" i="0" dirty="0">
                <a:solidFill>
                  <a:srgbClr val="292929"/>
                </a:solidFill>
                <a:effectLst/>
                <a:latin typeface="charter"/>
              </a:rPr>
              <a:t> bunu engelleyemez. Bu durumda da </a:t>
            </a:r>
            <a:r>
              <a:rPr lang="tr-TR" b="0" i="0" dirty="0" err="1">
                <a:solidFill>
                  <a:srgbClr val="292929"/>
                </a:solidFill>
                <a:effectLst/>
                <a:latin typeface="charter"/>
              </a:rPr>
              <a:t>threadler</a:t>
            </a:r>
            <a:r>
              <a:rPr lang="tr-TR" b="0" i="0" dirty="0">
                <a:solidFill>
                  <a:srgbClr val="292929"/>
                </a:solidFill>
                <a:effectLst/>
                <a:latin typeface="charter"/>
              </a:rPr>
              <a:t> arasında yapılan değişiklikler aslında bizim istemediğimiz değer değişikliğine neden olur. Bunun önüne geçmek için </a:t>
            </a:r>
            <a:r>
              <a:rPr lang="tr-TR" b="0" i="0" dirty="0" err="1">
                <a:solidFill>
                  <a:srgbClr val="292929"/>
                </a:solidFill>
                <a:effectLst/>
                <a:latin typeface="charter"/>
              </a:rPr>
              <a:t>StringBuffer</a:t>
            </a:r>
            <a:r>
              <a:rPr lang="tr-TR" b="0" i="0" dirty="0">
                <a:solidFill>
                  <a:srgbClr val="292929"/>
                </a:solidFill>
                <a:effectLst/>
                <a:latin typeface="charter"/>
              </a:rPr>
              <a:t> kullanılır.</a:t>
            </a:r>
          </a:p>
          <a:p>
            <a:endParaRPr lang="tr-TR" dirty="0"/>
          </a:p>
        </p:txBody>
      </p:sp>
    </p:spTree>
    <p:extLst>
      <p:ext uri="{BB962C8B-B14F-4D97-AF65-F5344CB8AC3E}">
        <p14:creationId xmlns:p14="http://schemas.microsoft.com/office/powerpoint/2010/main" val="129011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AEE14-35D9-6374-983C-4FD402AC9765}"/>
              </a:ext>
            </a:extLst>
          </p:cNvPr>
          <p:cNvSpPr>
            <a:spLocks noGrp="1"/>
          </p:cNvSpPr>
          <p:nvPr>
            <p:ph type="title"/>
          </p:nvPr>
        </p:nvSpPr>
        <p:spPr/>
        <p:txBody>
          <a:bodyPr/>
          <a:lstStyle/>
          <a:p>
            <a:r>
              <a:rPr lang="tr-TR" dirty="0" err="1"/>
              <a:t>StringBuffer</a:t>
            </a:r>
            <a:r>
              <a:rPr lang="tr-TR" dirty="0"/>
              <a:t> Nedir?</a:t>
            </a:r>
          </a:p>
        </p:txBody>
      </p:sp>
      <p:sp>
        <p:nvSpPr>
          <p:cNvPr id="3" name="İçerik Yer Tutucusu 2">
            <a:extLst>
              <a:ext uri="{FF2B5EF4-FFF2-40B4-BE49-F238E27FC236}">
                <a16:creationId xmlns:a16="http://schemas.microsoft.com/office/drawing/2014/main" id="{4AD53AC9-A839-77C4-2A20-FA1ED8553382}"/>
              </a:ext>
            </a:extLst>
          </p:cNvPr>
          <p:cNvSpPr>
            <a:spLocks noGrp="1"/>
          </p:cNvSpPr>
          <p:nvPr>
            <p:ph idx="1"/>
          </p:nvPr>
        </p:nvSpPr>
        <p:spPr/>
        <p:txBody>
          <a:bodyPr/>
          <a:lstStyle/>
          <a:p>
            <a:r>
              <a:rPr lang="tr-TR" sz="2400" b="0" i="0" dirty="0" err="1">
                <a:solidFill>
                  <a:srgbClr val="292929"/>
                </a:solidFill>
                <a:effectLst/>
                <a:latin typeface="charter"/>
              </a:rPr>
              <a:t>StringBuffer</a:t>
            </a:r>
            <a:r>
              <a:rPr lang="tr-TR" sz="2400" b="0" i="0" dirty="0">
                <a:solidFill>
                  <a:srgbClr val="292929"/>
                </a:solidFill>
                <a:effectLst/>
                <a:latin typeface="charter"/>
              </a:rPr>
              <a:t> ile </a:t>
            </a:r>
            <a:r>
              <a:rPr lang="tr-TR" sz="2400" b="0" i="0" dirty="0" err="1">
                <a:solidFill>
                  <a:srgbClr val="292929"/>
                </a:solidFill>
                <a:effectLst/>
                <a:latin typeface="charter"/>
              </a:rPr>
              <a:t>StringBuilder</a:t>
            </a:r>
            <a:r>
              <a:rPr lang="tr-TR" sz="2400" b="0" i="0" dirty="0">
                <a:solidFill>
                  <a:srgbClr val="292929"/>
                </a:solidFill>
                <a:effectLst/>
                <a:latin typeface="charter"/>
              </a:rPr>
              <a:t> aynı </a:t>
            </a:r>
            <a:r>
              <a:rPr lang="tr-TR" sz="2400" b="0" i="0" dirty="0" err="1">
                <a:solidFill>
                  <a:srgbClr val="292929"/>
                </a:solidFill>
                <a:effectLst/>
                <a:latin typeface="charter"/>
              </a:rPr>
              <a:t>metodlara</a:t>
            </a:r>
            <a:r>
              <a:rPr lang="tr-TR" sz="2400" b="0" i="0" dirty="0">
                <a:solidFill>
                  <a:srgbClr val="292929"/>
                </a:solidFill>
                <a:effectLst/>
                <a:latin typeface="charter"/>
              </a:rPr>
              <a:t> sahiptir. Aynı mantıkla ilerler. Aralarındaki tek fark ise </a:t>
            </a:r>
            <a:r>
              <a:rPr lang="tr-TR" sz="2400" b="0" i="0" dirty="0" err="1">
                <a:solidFill>
                  <a:srgbClr val="292929"/>
                </a:solidFill>
                <a:effectLst/>
                <a:latin typeface="charter"/>
              </a:rPr>
              <a:t>StringBuffer</a:t>
            </a:r>
            <a:r>
              <a:rPr lang="tr-TR" sz="2400" b="0" i="0" dirty="0">
                <a:solidFill>
                  <a:srgbClr val="292929"/>
                </a:solidFill>
                <a:effectLst/>
                <a:latin typeface="charter"/>
              </a:rPr>
              <a:t> </a:t>
            </a:r>
            <a:r>
              <a:rPr lang="tr-TR" sz="2400" b="0" i="0" dirty="0" err="1">
                <a:solidFill>
                  <a:srgbClr val="292929"/>
                </a:solidFill>
                <a:effectLst/>
                <a:latin typeface="charter"/>
              </a:rPr>
              <a:t>thread-safe</a:t>
            </a:r>
            <a:r>
              <a:rPr lang="tr-TR" sz="2400" b="0" i="0" dirty="0">
                <a:solidFill>
                  <a:srgbClr val="292929"/>
                </a:solidFill>
                <a:effectLst/>
                <a:latin typeface="charter"/>
              </a:rPr>
              <a:t> yani </a:t>
            </a:r>
            <a:r>
              <a:rPr lang="tr-TR" sz="2400" b="1" i="0" dirty="0" err="1">
                <a:solidFill>
                  <a:srgbClr val="292929"/>
                </a:solidFill>
                <a:effectLst/>
                <a:latin typeface="charter"/>
              </a:rPr>
              <a:t>synchronized</a:t>
            </a:r>
            <a:r>
              <a:rPr lang="tr-TR" sz="2400" b="1" i="0" dirty="0">
                <a:solidFill>
                  <a:srgbClr val="292929"/>
                </a:solidFill>
                <a:effectLst/>
                <a:latin typeface="charter"/>
              </a:rPr>
              <a:t> </a:t>
            </a:r>
            <a:r>
              <a:rPr lang="tr-TR" sz="2400" b="0" i="0" dirty="0">
                <a:solidFill>
                  <a:srgbClr val="292929"/>
                </a:solidFill>
                <a:effectLst/>
                <a:latin typeface="charter"/>
              </a:rPr>
              <a:t>‘tır. Bu durum da </a:t>
            </a:r>
            <a:r>
              <a:rPr lang="tr-TR" sz="2400" b="0" i="0" dirty="0" err="1">
                <a:solidFill>
                  <a:srgbClr val="292929"/>
                </a:solidFill>
                <a:effectLst/>
                <a:latin typeface="charter"/>
              </a:rPr>
              <a:t>StringBuffer’ı</a:t>
            </a:r>
            <a:r>
              <a:rPr lang="tr-TR" sz="2400" b="0" i="0" dirty="0">
                <a:solidFill>
                  <a:srgbClr val="292929"/>
                </a:solidFill>
                <a:effectLst/>
                <a:latin typeface="charter"/>
              </a:rPr>
              <a:t> </a:t>
            </a:r>
            <a:r>
              <a:rPr lang="tr-TR" sz="2400" b="0" i="0" dirty="0" err="1">
                <a:solidFill>
                  <a:srgbClr val="292929"/>
                </a:solidFill>
                <a:effectLst/>
                <a:latin typeface="charter"/>
              </a:rPr>
              <a:t>thread’li</a:t>
            </a:r>
            <a:r>
              <a:rPr lang="tr-TR" sz="2400" b="0" i="0" dirty="0">
                <a:solidFill>
                  <a:srgbClr val="292929"/>
                </a:solidFill>
                <a:effectLst/>
                <a:latin typeface="charter"/>
              </a:rPr>
              <a:t> işlemlerde kullanılmasını güvenli yapar. </a:t>
            </a:r>
            <a:r>
              <a:rPr lang="tr-TR" sz="2400" b="1" i="0" dirty="0" err="1">
                <a:solidFill>
                  <a:srgbClr val="292929"/>
                </a:solidFill>
                <a:effectLst/>
                <a:latin typeface="charter"/>
              </a:rPr>
              <a:t>Thread’li</a:t>
            </a:r>
            <a:r>
              <a:rPr lang="tr-TR" sz="2400" b="1" i="0" dirty="0">
                <a:solidFill>
                  <a:srgbClr val="292929"/>
                </a:solidFill>
                <a:effectLst/>
                <a:latin typeface="charter"/>
              </a:rPr>
              <a:t> işlemlerde güvenli </a:t>
            </a:r>
            <a:r>
              <a:rPr lang="tr-TR" sz="2400" b="0" i="0" dirty="0">
                <a:solidFill>
                  <a:srgbClr val="292929"/>
                </a:solidFill>
                <a:effectLst/>
                <a:latin typeface="charter"/>
              </a:rPr>
              <a:t>olmasının getirdiği bir dezavantaj da mevcuttur. Bu durum </a:t>
            </a:r>
            <a:r>
              <a:rPr lang="tr-TR" sz="2400" b="0" i="0" dirty="0" err="1">
                <a:solidFill>
                  <a:srgbClr val="292929"/>
                </a:solidFill>
                <a:effectLst/>
                <a:latin typeface="charter"/>
              </a:rPr>
              <a:t>StringBuffer’ın</a:t>
            </a:r>
            <a:r>
              <a:rPr lang="tr-TR" sz="2400" b="0" i="0" dirty="0">
                <a:solidFill>
                  <a:srgbClr val="292929"/>
                </a:solidFill>
                <a:effectLst/>
                <a:latin typeface="charter"/>
              </a:rPr>
              <a:t> </a:t>
            </a:r>
            <a:r>
              <a:rPr lang="tr-TR" sz="2400" b="0" i="0" dirty="0" err="1">
                <a:solidFill>
                  <a:srgbClr val="292929"/>
                </a:solidFill>
                <a:effectLst/>
                <a:latin typeface="charter"/>
              </a:rPr>
              <a:t>StringBuilder’dan</a:t>
            </a:r>
            <a:r>
              <a:rPr lang="tr-TR" sz="2400" b="0" i="0" dirty="0">
                <a:solidFill>
                  <a:srgbClr val="292929"/>
                </a:solidFill>
                <a:effectLst/>
                <a:latin typeface="charter"/>
              </a:rPr>
              <a:t> </a:t>
            </a:r>
            <a:r>
              <a:rPr lang="tr-TR" sz="2400" b="1" i="0" dirty="0">
                <a:solidFill>
                  <a:srgbClr val="292929"/>
                </a:solidFill>
                <a:effectLst/>
                <a:latin typeface="charter"/>
              </a:rPr>
              <a:t>daha yavaş </a:t>
            </a:r>
            <a:r>
              <a:rPr lang="tr-TR" sz="2400" b="0" i="0" dirty="0">
                <a:solidFill>
                  <a:srgbClr val="292929"/>
                </a:solidFill>
                <a:effectLst/>
                <a:latin typeface="charter"/>
              </a:rPr>
              <a:t>çalışmasına neden olur.</a:t>
            </a:r>
          </a:p>
          <a:p>
            <a:endParaRPr lang="tr-TR" b="0" i="0" dirty="0">
              <a:solidFill>
                <a:srgbClr val="292929"/>
              </a:solidFill>
              <a:effectLst/>
              <a:latin typeface="charter"/>
            </a:endParaRPr>
          </a:p>
          <a:p>
            <a:endParaRPr lang="tr-TR" dirty="0"/>
          </a:p>
        </p:txBody>
      </p:sp>
      <p:pic>
        <p:nvPicPr>
          <p:cNvPr id="5" name="Resim 4">
            <a:extLst>
              <a:ext uri="{FF2B5EF4-FFF2-40B4-BE49-F238E27FC236}">
                <a16:creationId xmlns:a16="http://schemas.microsoft.com/office/drawing/2014/main" id="{42A2BB76-67C4-9FD3-1C01-97236F0F63E5}"/>
              </a:ext>
            </a:extLst>
          </p:cNvPr>
          <p:cNvPicPr>
            <a:picLocks noChangeAspect="1"/>
          </p:cNvPicPr>
          <p:nvPr/>
        </p:nvPicPr>
        <p:blipFill>
          <a:blip r:embed="rId2"/>
          <a:stretch>
            <a:fillRect/>
          </a:stretch>
        </p:blipFill>
        <p:spPr>
          <a:xfrm>
            <a:off x="3611664" y="3644669"/>
            <a:ext cx="4968671" cy="2667231"/>
          </a:xfrm>
          <a:prstGeom prst="rect">
            <a:avLst/>
          </a:prstGeom>
        </p:spPr>
      </p:pic>
    </p:spTree>
    <p:extLst>
      <p:ext uri="{BB962C8B-B14F-4D97-AF65-F5344CB8AC3E}">
        <p14:creationId xmlns:p14="http://schemas.microsoft.com/office/powerpoint/2010/main" val="42565079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1DED-61C1-EA31-0832-C1168BB4BE40}"/>
              </a:ext>
            </a:extLst>
          </p:cNvPr>
          <p:cNvSpPr>
            <a:spLocks noGrp="1"/>
          </p:cNvSpPr>
          <p:nvPr>
            <p:ph type="title"/>
          </p:nvPr>
        </p:nvSpPr>
        <p:spPr/>
        <p:txBody>
          <a:bodyPr/>
          <a:lstStyle/>
          <a:p>
            <a:r>
              <a:rPr lang="tr-TR" dirty="0" err="1"/>
              <a:t>Regex</a:t>
            </a:r>
            <a:r>
              <a:rPr lang="tr-TR" dirty="0"/>
              <a:t> Nedir?</a:t>
            </a:r>
          </a:p>
        </p:txBody>
      </p:sp>
      <p:sp>
        <p:nvSpPr>
          <p:cNvPr id="3" name="İçerik Yer Tutucusu 2">
            <a:extLst>
              <a:ext uri="{FF2B5EF4-FFF2-40B4-BE49-F238E27FC236}">
                <a16:creationId xmlns:a16="http://schemas.microsoft.com/office/drawing/2014/main" id="{3D8B8AFC-1E9B-CB9F-365D-5AE3005D4F66}"/>
              </a:ext>
            </a:extLst>
          </p:cNvPr>
          <p:cNvSpPr>
            <a:spLocks noGrp="1"/>
          </p:cNvSpPr>
          <p:nvPr>
            <p:ph idx="1"/>
          </p:nvPr>
        </p:nvSpPr>
        <p:spPr>
          <a:xfrm>
            <a:off x="838200" y="1362269"/>
            <a:ext cx="10515600" cy="4814694"/>
          </a:xfrm>
        </p:spPr>
        <p:txBody>
          <a:bodyPr>
            <a:normAutofit/>
          </a:bodyPr>
          <a:lstStyle/>
          <a:p>
            <a:pPr algn="l"/>
            <a:r>
              <a:rPr lang="tr-TR" sz="2400" b="0" i="0" dirty="0" err="1">
                <a:solidFill>
                  <a:srgbClr val="000000"/>
                </a:solidFill>
                <a:effectLst/>
                <a:latin typeface="Blogger Sans"/>
              </a:rPr>
              <a:t>Regular</a:t>
            </a:r>
            <a:r>
              <a:rPr lang="tr-TR" sz="2400" b="0" i="0" dirty="0">
                <a:solidFill>
                  <a:srgbClr val="000000"/>
                </a:solidFill>
                <a:effectLst/>
                <a:latin typeface="Blogger Sans"/>
              </a:rPr>
              <a:t> </a:t>
            </a:r>
            <a:r>
              <a:rPr lang="tr-TR" sz="2400" b="0" i="0" dirty="0" err="1">
                <a:solidFill>
                  <a:srgbClr val="000000"/>
                </a:solidFill>
                <a:effectLst/>
                <a:latin typeface="Blogger Sans"/>
              </a:rPr>
              <a:t>Expressions</a:t>
            </a:r>
            <a:r>
              <a:rPr lang="tr-TR" sz="2400" b="0" i="0" dirty="0">
                <a:solidFill>
                  <a:srgbClr val="000000"/>
                </a:solidFill>
                <a:effectLst/>
                <a:latin typeface="Blogger Sans"/>
              </a:rPr>
              <a:t> (Düzenli İfadeler) kelimesinin kısaltması olan </a:t>
            </a:r>
            <a:r>
              <a:rPr lang="tr-TR" sz="2400" b="0" i="0" dirty="0" err="1">
                <a:solidFill>
                  <a:srgbClr val="000000"/>
                </a:solidFill>
                <a:effectLst/>
                <a:latin typeface="Blogger Sans"/>
              </a:rPr>
              <a:t>regex</a:t>
            </a:r>
            <a:r>
              <a:rPr lang="tr-TR" sz="2400" b="0" i="0" dirty="0">
                <a:solidFill>
                  <a:srgbClr val="000000"/>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 </a:t>
            </a:r>
            <a:endParaRPr lang="tr-TR" sz="2400" dirty="0"/>
          </a:p>
        </p:txBody>
      </p:sp>
      <p:pic>
        <p:nvPicPr>
          <p:cNvPr id="5" name="Resim 4">
            <a:extLst>
              <a:ext uri="{FF2B5EF4-FFF2-40B4-BE49-F238E27FC236}">
                <a16:creationId xmlns:a16="http://schemas.microsoft.com/office/drawing/2014/main" id="{30CF89B4-39F3-0E1B-5A19-A0598EBA26F3}"/>
              </a:ext>
            </a:extLst>
          </p:cNvPr>
          <p:cNvPicPr>
            <a:picLocks noChangeAspect="1"/>
          </p:cNvPicPr>
          <p:nvPr/>
        </p:nvPicPr>
        <p:blipFill>
          <a:blip r:embed="rId2"/>
          <a:stretch>
            <a:fillRect/>
          </a:stretch>
        </p:blipFill>
        <p:spPr>
          <a:xfrm>
            <a:off x="3060798" y="3009122"/>
            <a:ext cx="6508213" cy="3606282"/>
          </a:xfrm>
          <a:prstGeom prst="rect">
            <a:avLst/>
          </a:prstGeom>
        </p:spPr>
      </p:pic>
    </p:spTree>
    <p:extLst>
      <p:ext uri="{BB962C8B-B14F-4D97-AF65-F5344CB8AC3E}">
        <p14:creationId xmlns:p14="http://schemas.microsoft.com/office/powerpoint/2010/main" val="7878708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56353-C4B0-228C-5875-9A4FC02C3D5C}"/>
              </a:ext>
            </a:extLst>
          </p:cNvPr>
          <p:cNvSpPr>
            <a:spLocks noGrp="1"/>
          </p:cNvSpPr>
          <p:nvPr>
            <p:ph type="title"/>
          </p:nvPr>
        </p:nvSpPr>
        <p:spPr/>
        <p:txBody>
          <a:bodyPr/>
          <a:lstStyle/>
          <a:p>
            <a:r>
              <a:rPr lang="tr-TR" dirty="0" err="1"/>
              <a:t>Regex</a:t>
            </a:r>
            <a:r>
              <a:rPr lang="tr-TR" dirty="0"/>
              <a:t> Nedir?</a:t>
            </a:r>
          </a:p>
        </p:txBody>
      </p:sp>
      <p:pic>
        <p:nvPicPr>
          <p:cNvPr id="5" name="İçerik Yer Tutucusu 4">
            <a:extLst>
              <a:ext uri="{FF2B5EF4-FFF2-40B4-BE49-F238E27FC236}">
                <a16:creationId xmlns:a16="http://schemas.microsoft.com/office/drawing/2014/main" id="{E07B2338-83E4-E597-7A26-05247394EE43}"/>
              </a:ext>
            </a:extLst>
          </p:cNvPr>
          <p:cNvPicPr>
            <a:picLocks noGrp="1" noChangeAspect="1"/>
          </p:cNvPicPr>
          <p:nvPr>
            <p:ph idx="1"/>
          </p:nvPr>
        </p:nvPicPr>
        <p:blipFill>
          <a:blip r:embed="rId2"/>
          <a:stretch>
            <a:fillRect/>
          </a:stretch>
        </p:blipFill>
        <p:spPr>
          <a:xfrm>
            <a:off x="2261328" y="1269975"/>
            <a:ext cx="7669343" cy="5588025"/>
          </a:xfrm>
        </p:spPr>
      </p:pic>
    </p:spTree>
    <p:extLst>
      <p:ext uri="{BB962C8B-B14F-4D97-AF65-F5344CB8AC3E}">
        <p14:creationId xmlns:p14="http://schemas.microsoft.com/office/powerpoint/2010/main" val="28278776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8ADDE6-5BF0-220F-81D3-A6A91E81E217}"/>
              </a:ext>
            </a:extLst>
          </p:cNvPr>
          <p:cNvSpPr>
            <a:spLocks noGrp="1"/>
          </p:cNvSpPr>
          <p:nvPr>
            <p:ph type="title"/>
          </p:nvPr>
        </p:nvSpPr>
        <p:spPr/>
        <p:txBody>
          <a:bodyPr/>
          <a:lstStyle/>
          <a:p>
            <a:r>
              <a:rPr lang="tr-TR" dirty="0" err="1"/>
              <a:t>Concat</a:t>
            </a:r>
            <a:r>
              <a:rPr lang="tr-TR" dirty="0"/>
              <a:t>(), (+) </a:t>
            </a:r>
            <a:r>
              <a:rPr lang="tr-TR" dirty="0" err="1"/>
              <a:t>operant</a:t>
            </a:r>
            <a:r>
              <a:rPr lang="tr-TR" dirty="0"/>
              <a:t> ile </a:t>
            </a:r>
            <a:r>
              <a:rPr lang="tr-TR" dirty="0" err="1"/>
              <a:t>StringBuilder</a:t>
            </a:r>
            <a:r>
              <a:rPr lang="tr-TR" dirty="0"/>
              <a:t> Arasındaki İlişki Nedir?  </a:t>
            </a:r>
          </a:p>
        </p:txBody>
      </p:sp>
      <p:sp>
        <p:nvSpPr>
          <p:cNvPr id="3" name="İçerik Yer Tutucusu 2">
            <a:extLst>
              <a:ext uri="{FF2B5EF4-FFF2-40B4-BE49-F238E27FC236}">
                <a16:creationId xmlns:a16="http://schemas.microsoft.com/office/drawing/2014/main" id="{76410BE2-B64B-27B8-49C9-483A2740F66E}"/>
              </a:ext>
            </a:extLst>
          </p:cNvPr>
          <p:cNvSpPr>
            <a:spLocks noGrp="1"/>
          </p:cNvSpPr>
          <p:nvPr>
            <p:ph idx="1"/>
          </p:nvPr>
        </p:nvSpPr>
        <p:spPr/>
        <p:txBody>
          <a:bodyPr/>
          <a:lstStyle/>
          <a:p>
            <a:pPr algn="l"/>
            <a:r>
              <a:rPr lang="tr-TR" dirty="0">
                <a:solidFill>
                  <a:srgbClr val="292929"/>
                </a:solidFill>
                <a:latin typeface="charter"/>
              </a:rPr>
              <a:t>B</a:t>
            </a:r>
            <a:r>
              <a:rPr lang="tr-TR" b="0" i="0" dirty="0">
                <a:solidFill>
                  <a:srgbClr val="292929"/>
                </a:solidFill>
                <a:effectLst/>
                <a:latin typeface="charter"/>
              </a:rPr>
              <a:t>ir </a:t>
            </a:r>
            <a:r>
              <a:rPr lang="tr-TR" b="0" i="0" dirty="0" err="1">
                <a:solidFill>
                  <a:srgbClr val="292929"/>
                </a:solidFill>
                <a:effectLst/>
                <a:latin typeface="charter"/>
              </a:rPr>
              <a:t>String</a:t>
            </a:r>
            <a:r>
              <a:rPr lang="tr-TR" b="0" i="0" dirty="0">
                <a:solidFill>
                  <a:srgbClr val="292929"/>
                </a:solidFill>
                <a:effectLst/>
                <a:latin typeface="charter"/>
              </a:rPr>
              <a:t> değişkenimiz olduğunu düşünün. Belli işlemler yapıyoruz ve her seferinde sonuna + ile veya </a:t>
            </a:r>
            <a:r>
              <a:rPr lang="tr-TR" b="0" i="0" dirty="0" err="1">
                <a:solidFill>
                  <a:srgbClr val="292929"/>
                </a:solidFill>
                <a:effectLst/>
                <a:latin typeface="charter"/>
              </a:rPr>
              <a:t>concat</a:t>
            </a:r>
            <a:r>
              <a:rPr lang="tr-TR" b="0" i="0" dirty="0">
                <a:solidFill>
                  <a:srgbClr val="292929"/>
                </a:solidFill>
                <a:effectLst/>
                <a:latin typeface="charter"/>
              </a:rPr>
              <a:t> ile elde ettiğimiz diğer verileri ekliyoruz. Yaptığımız bu her + işleminde veya </a:t>
            </a:r>
            <a:r>
              <a:rPr lang="tr-TR" b="0" i="0" dirty="0" err="1">
                <a:solidFill>
                  <a:srgbClr val="292929"/>
                </a:solidFill>
                <a:effectLst/>
                <a:latin typeface="charter"/>
              </a:rPr>
              <a:t>concat</a:t>
            </a:r>
            <a:r>
              <a:rPr lang="tr-TR" b="0" i="0" dirty="0">
                <a:solidFill>
                  <a:srgbClr val="292929"/>
                </a:solidFill>
                <a:effectLst/>
                <a:latin typeface="charter"/>
              </a:rPr>
              <a:t> işleminde hafızada yeni bir alan açılmış oluyor. Bu bizim </a:t>
            </a:r>
            <a:r>
              <a:rPr lang="tr-TR" b="1" i="0" dirty="0">
                <a:solidFill>
                  <a:srgbClr val="292929"/>
                </a:solidFill>
                <a:effectLst/>
                <a:latin typeface="charter"/>
              </a:rPr>
              <a:t>için hem performans kayb</a:t>
            </a:r>
            <a:r>
              <a:rPr lang="tr-TR" b="0" i="0" dirty="0">
                <a:solidFill>
                  <a:srgbClr val="292929"/>
                </a:solidFill>
                <a:effectLst/>
                <a:latin typeface="charter"/>
              </a:rPr>
              <a:t>ı </a:t>
            </a:r>
            <a:r>
              <a:rPr lang="tr-TR" b="1" i="0" dirty="0">
                <a:solidFill>
                  <a:srgbClr val="292929"/>
                </a:solidFill>
                <a:effectLst/>
                <a:latin typeface="charter"/>
              </a:rPr>
              <a:t>hem</a:t>
            </a:r>
            <a:r>
              <a:rPr lang="tr-TR" b="0" i="0" dirty="0">
                <a:solidFill>
                  <a:srgbClr val="292929"/>
                </a:solidFill>
                <a:effectLst/>
                <a:latin typeface="charter"/>
              </a:rPr>
              <a:t> </a:t>
            </a:r>
            <a:r>
              <a:rPr lang="tr-TR" b="1" i="0" dirty="0">
                <a:solidFill>
                  <a:srgbClr val="292929"/>
                </a:solidFill>
                <a:effectLst/>
                <a:latin typeface="charter"/>
              </a:rPr>
              <a:t>de zaman kaybına </a:t>
            </a:r>
            <a:r>
              <a:rPr lang="tr-TR" b="0" i="0" dirty="0">
                <a:solidFill>
                  <a:srgbClr val="292929"/>
                </a:solidFill>
                <a:effectLst/>
                <a:latin typeface="charter"/>
              </a:rPr>
              <a:t>neden oluyor.</a:t>
            </a:r>
          </a:p>
          <a:p>
            <a:pPr algn="l"/>
            <a:r>
              <a:rPr lang="tr-TR" b="0" i="0" dirty="0">
                <a:solidFill>
                  <a:srgbClr val="292929"/>
                </a:solidFill>
                <a:effectLst/>
                <a:latin typeface="charter"/>
              </a:rPr>
              <a:t>Bu durumda bize yardımcı olacak 2 </a:t>
            </a:r>
            <a:r>
              <a:rPr lang="tr-TR" b="0" i="0" dirty="0" err="1">
                <a:solidFill>
                  <a:srgbClr val="292929"/>
                </a:solidFill>
                <a:effectLst/>
                <a:latin typeface="charter"/>
              </a:rPr>
              <a:t>class</a:t>
            </a:r>
            <a:r>
              <a:rPr lang="tr-TR" b="0" i="0" dirty="0">
                <a:solidFill>
                  <a:srgbClr val="292929"/>
                </a:solidFill>
                <a:effectLst/>
                <a:latin typeface="charter"/>
              </a:rPr>
              <a:t> mevcut. </a:t>
            </a:r>
            <a:r>
              <a:rPr lang="tr-TR" b="1" i="0" dirty="0" err="1">
                <a:solidFill>
                  <a:srgbClr val="292929"/>
                </a:solidFill>
                <a:effectLst/>
                <a:latin typeface="charter"/>
              </a:rPr>
              <a:t>StringBuilder</a:t>
            </a:r>
            <a:r>
              <a:rPr lang="tr-TR" b="0" i="0" dirty="0">
                <a:solidFill>
                  <a:srgbClr val="292929"/>
                </a:solidFill>
                <a:effectLst/>
                <a:latin typeface="charter"/>
              </a:rPr>
              <a:t> ve </a:t>
            </a:r>
            <a:r>
              <a:rPr lang="tr-TR" b="1" i="0" dirty="0" err="1">
                <a:solidFill>
                  <a:srgbClr val="292929"/>
                </a:solidFill>
                <a:effectLst/>
                <a:latin typeface="charter"/>
              </a:rPr>
              <a:t>StringBuffer</a:t>
            </a:r>
            <a:r>
              <a:rPr lang="tr-TR" b="0" i="0" dirty="0">
                <a:solidFill>
                  <a:srgbClr val="292929"/>
                </a:solidFill>
                <a:effectLst/>
                <a:latin typeface="charter"/>
              </a:rPr>
              <a:t>. Bu iki </a:t>
            </a:r>
            <a:r>
              <a:rPr lang="tr-TR" b="0" i="0" dirty="0" err="1">
                <a:solidFill>
                  <a:srgbClr val="292929"/>
                </a:solidFill>
                <a:effectLst/>
                <a:latin typeface="charter"/>
              </a:rPr>
              <a:t>class</a:t>
            </a:r>
            <a:r>
              <a:rPr lang="tr-TR" b="0" i="0" dirty="0">
                <a:solidFill>
                  <a:srgbClr val="292929"/>
                </a:solidFill>
                <a:effectLst/>
                <a:latin typeface="charter"/>
              </a:rPr>
              <a:t> sayesinde hafızada her seferinde yeni bir alan açılmadan var olan alan üzerinde değişiklik yapılabilir. Bu da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endParaRPr lang="tr-TR" dirty="0"/>
          </a:p>
        </p:txBody>
      </p:sp>
    </p:spTree>
    <p:extLst>
      <p:ext uri="{BB962C8B-B14F-4D97-AF65-F5344CB8AC3E}">
        <p14:creationId xmlns:p14="http://schemas.microsoft.com/office/powerpoint/2010/main" val="15363619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24B-AE2A-433C-9D14-055E47D8C46E}"/>
              </a:ext>
            </a:extLst>
          </p:cNvPr>
          <p:cNvSpPr>
            <a:spLocks noGrp="1"/>
          </p:cNvSpPr>
          <p:nvPr>
            <p:ph type="title"/>
          </p:nvPr>
        </p:nvSpPr>
        <p:spPr>
          <a:xfrm>
            <a:off x="838200" y="365125"/>
            <a:ext cx="10515600" cy="978483"/>
          </a:xfrm>
        </p:spPr>
        <p:txBody>
          <a:bodyPr/>
          <a:lstStyle/>
          <a:p>
            <a:r>
              <a:rPr lang="tr-TR" dirty="0"/>
              <a:t>1.Soru</a:t>
            </a:r>
          </a:p>
        </p:txBody>
      </p:sp>
      <p:sp>
        <p:nvSpPr>
          <p:cNvPr id="3" name="Content Placeholder 2">
            <a:extLst>
              <a:ext uri="{FF2B5EF4-FFF2-40B4-BE49-F238E27FC236}">
                <a16:creationId xmlns:a16="http://schemas.microsoft.com/office/drawing/2014/main" id="{AA69041F-797A-456D-89C2-74B40911BF3B}"/>
              </a:ext>
            </a:extLst>
          </p:cNvPr>
          <p:cNvSpPr>
            <a:spLocks noGrp="1"/>
          </p:cNvSpPr>
          <p:nvPr>
            <p:ph idx="1"/>
          </p:nvPr>
        </p:nvSpPr>
        <p:spPr>
          <a:xfrm>
            <a:off x="838200" y="1455576"/>
            <a:ext cx="10515600" cy="4721387"/>
          </a:xfrm>
        </p:spPr>
        <p:txBody>
          <a:bodyPr/>
          <a:lstStyle/>
          <a:p>
            <a:r>
              <a:rPr lang="tr-TR" dirty="0"/>
              <a:t>// </a:t>
            </a:r>
            <a:r>
              <a:rPr lang="tr-TR" u="sng" dirty="0"/>
              <a:t>kullanıcıdan alınan vize ve final notuna göre geçme(ortalama)</a:t>
            </a:r>
          </a:p>
          <a:p>
            <a:r>
              <a:rPr lang="tr-TR" dirty="0"/>
              <a:t>// not </a:t>
            </a:r>
            <a:r>
              <a:rPr lang="tr-TR" u="sng" dirty="0"/>
              <a:t>ortalaması: ortalama&lt;50 altında ise kaldı</a:t>
            </a:r>
          </a:p>
          <a:p>
            <a:r>
              <a:rPr lang="pt-BR" dirty="0"/>
              <a:t>// not </a:t>
            </a:r>
            <a:r>
              <a:rPr lang="pt-BR" u="sng" dirty="0"/>
              <a:t>ortalaması: ortalama==50 Geçti</a:t>
            </a:r>
          </a:p>
          <a:p>
            <a:r>
              <a:rPr lang="pt-BR" dirty="0"/>
              <a:t>// not </a:t>
            </a:r>
            <a:r>
              <a:rPr lang="pt-BR" u="sng" dirty="0"/>
              <a:t>ortalaması: 55&lt;=x&lt;=70 BB</a:t>
            </a:r>
          </a:p>
          <a:p>
            <a:r>
              <a:rPr lang="pt-BR" dirty="0"/>
              <a:t>// not </a:t>
            </a:r>
            <a:r>
              <a:rPr lang="pt-BR" u="sng" dirty="0"/>
              <a:t>ortalaması: 70&lt;=x&lt;=84 BA</a:t>
            </a:r>
          </a:p>
          <a:p>
            <a:r>
              <a:rPr lang="fi-FI" dirty="0"/>
              <a:t>// not </a:t>
            </a:r>
            <a:r>
              <a:rPr lang="fi-FI" u="sng" dirty="0"/>
              <a:t>ortalaması: 84&lt;=x&lt;=100 AA</a:t>
            </a:r>
          </a:p>
          <a:p>
            <a:endParaRPr lang="tr-TR" dirty="0"/>
          </a:p>
        </p:txBody>
      </p:sp>
    </p:spTree>
    <p:extLst>
      <p:ext uri="{BB962C8B-B14F-4D97-AF65-F5344CB8AC3E}">
        <p14:creationId xmlns:p14="http://schemas.microsoft.com/office/powerpoint/2010/main" val="14737776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2A0-048D-4D91-94AD-046EBB51540C}"/>
              </a:ext>
            </a:extLst>
          </p:cNvPr>
          <p:cNvSpPr>
            <a:spLocks noGrp="1"/>
          </p:cNvSpPr>
          <p:nvPr>
            <p:ph type="title"/>
          </p:nvPr>
        </p:nvSpPr>
        <p:spPr/>
        <p:txBody>
          <a:bodyPr/>
          <a:lstStyle/>
          <a:p>
            <a:r>
              <a:rPr lang="tr-TR" dirty="0"/>
              <a:t>1.Cevap</a:t>
            </a:r>
          </a:p>
        </p:txBody>
      </p:sp>
      <p:pic>
        <p:nvPicPr>
          <p:cNvPr id="4" name="Content Placeholder 3">
            <a:extLst>
              <a:ext uri="{FF2B5EF4-FFF2-40B4-BE49-F238E27FC236}">
                <a16:creationId xmlns:a16="http://schemas.microsoft.com/office/drawing/2014/main" id="{74FAC6EA-FD93-4727-97D7-CFE83794240A}"/>
              </a:ext>
            </a:extLst>
          </p:cNvPr>
          <p:cNvPicPr>
            <a:picLocks noGrp="1" noChangeAspect="1"/>
          </p:cNvPicPr>
          <p:nvPr>
            <p:ph idx="1"/>
          </p:nvPr>
        </p:nvPicPr>
        <p:blipFill>
          <a:blip r:embed="rId2"/>
          <a:stretch>
            <a:fillRect/>
          </a:stretch>
        </p:blipFill>
        <p:spPr>
          <a:xfrm>
            <a:off x="1213113" y="1511559"/>
            <a:ext cx="8136159" cy="5207142"/>
          </a:xfrm>
          <a:prstGeom prst="rect">
            <a:avLst/>
          </a:prstGeom>
        </p:spPr>
      </p:pic>
    </p:spTree>
    <p:extLst>
      <p:ext uri="{BB962C8B-B14F-4D97-AF65-F5344CB8AC3E}">
        <p14:creationId xmlns:p14="http://schemas.microsoft.com/office/powerpoint/2010/main" val="2050515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28F3-B87E-41DA-9934-B3A2CBF64731}"/>
              </a:ext>
            </a:extLst>
          </p:cNvPr>
          <p:cNvSpPr>
            <a:spLocks noGrp="1"/>
          </p:cNvSpPr>
          <p:nvPr>
            <p:ph type="title"/>
          </p:nvPr>
        </p:nvSpPr>
        <p:spPr>
          <a:xfrm>
            <a:off x="838200" y="365126"/>
            <a:ext cx="10515600" cy="810532"/>
          </a:xfrm>
        </p:spPr>
        <p:txBody>
          <a:bodyPr>
            <a:normAutofit fontScale="90000"/>
          </a:bodyPr>
          <a:lstStyle/>
          <a:p>
            <a:r>
              <a:rPr lang="tr-TR" dirty="0"/>
              <a:t>2.Soru:girilen bir sayının asal olup olmaması kodlayan algoritma</a:t>
            </a:r>
          </a:p>
        </p:txBody>
      </p:sp>
      <p:pic>
        <p:nvPicPr>
          <p:cNvPr id="4" name="Content Placeholder 3">
            <a:extLst>
              <a:ext uri="{FF2B5EF4-FFF2-40B4-BE49-F238E27FC236}">
                <a16:creationId xmlns:a16="http://schemas.microsoft.com/office/drawing/2014/main" id="{E0AE8B85-567B-455E-B3F8-D810A7AB3270}"/>
              </a:ext>
            </a:extLst>
          </p:cNvPr>
          <p:cNvPicPr>
            <a:picLocks noGrp="1" noChangeAspect="1"/>
          </p:cNvPicPr>
          <p:nvPr>
            <p:ph idx="1"/>
          </p:nvPr>
        </p:nvPicPr>
        <p:blipFill>
          <a:blip r:embed="rId2"/>
          <a:stretch>
            <a:fillRect/>
          </a:stretch>
        </p:blipFill>
        <p:spPr>
          <a:xfrm>
            <a:off x="838200" y="1479855"/>
            <a:ext cx="9397482" cy="4920863"/>
          </a:xfrm>
          <a:prstGeom prst="rect">
            <a:avLst/>
          </a:prstGeom>
        </p:spPr>
      </p:pic>
    </p:spTree>
    <p:extLst>
      <p:ext uri="{BB962C8B-B14F-4D97-AF65-F5344CB8AC3E}">
        <p14:creationId xmlns:p14="http://schemas.microsoft.com/office/powerpoint/2010/main" val="433298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A2B-F47B-45E4-A7DE-B3D0AA1925D1}"/>
              </a:ext>
            </a:extLst>
          </p:cNvPr>
          <p:cNvSpPr>
            <a:spLocks noGrp="1"/>
          </p:cNvSpPr>
          <p:nvPr>
            <p:ph type="title"/>
          </p:nvPr>
        </p:nvSpPr>
        <p:spPr>
          <a:xfrm>
            <a:off x="838200" y="365126"/>
            <a:ext cx="10515600" cy="987814"/>
          </a:xfrm>
        </p:spPr>
        <p:txBody>
          <a:bodyPr/>
          <a:lstStyle/>
          <a:p>
            <a:r>
              <a:rPr lang="tr-TR" dirty="0"/>
              <a:t>3.Soru: Faktöriyel Hesabı Yapan Algoritma</a:t>
            </a:r>
          </a:p>
        </p:txBody>
      </p:sp>
      <p:pic>
        <p:nvPicPr>
          <p:cNvPr id="4" name="Content Placeholder 3">
            <a:extLst>
              <a:ext uri="{FF2B5EF4-FFF2-40B4-BE49-F238E27FC236}">
                <a16:creationId xmlns:a16="http://schemas.microsoft.com/office/drawing/2014/main" id="{6AE1291F-F8E8-41C6-82F6-BCC766970FDF}"/>
              </a:ext>
            </a:extLst>
          </p:cNvPr>
          <p:cNvPicPr>
            <a:picLocks noGrp="1" noChangeAspect="1"/>
          </p:cNvPicPr>
          <p:nvPr>
            <p:ph idx="1"/>
          </p:nvPr>
        </p:nvPicPr>
        <p:blipFill>
          <a:blip r:embed="rId2"/>
          <a:stretch>
            <a:fillRect/>
          </a:stretch>
        </p:blipFill>
        <p:spPr>
          <a:xfrm>
            <a:off x="838199" y="1471874"/>
            <a:ext cx="10304061" cy="3221423"/>
          </a:xfrm>
          <a:prstGeom prst="rect">
            <a:avLst/>
          </a:prstGeom>
        </p:spPr>
      </p:pic>
    </p:spTree>
    <p:extLst>
      <p:ext uri="{BB962C8B-B14F-4D97-AF65-F5344CB8AC3E}">
        <p14:creationId xmlns:p14="http://schemas.microsoft.com/office/powerpoint/2010/main" val="1049243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6F53-D0A3-438E-B751-F03E5183B056}"/>
              </a:ext>
            </a:extLst>
          </p:cNvPr>
          <p:cNvSpPr>
            <a:spLocks noGrp="1"/>
          </p:cNvSpPr>
          <p:nvPr>
            <p:ph type="title"/>
          </p:nvPr>
        </p:nvSpPr>
        <p:spPr/>
        <p:txBody>
          <a:bodyPr/>
          <a:lstStyle/>
          <a:p>
            <a:r>
              <a:rPr lang="tr-TR" dirty="0"/>
              <a:t>Access </a:t>
            </a:r>
            <a:r>
              <a:rPr lang="tr-TR" dirty="0" err="1"/>
              <a:t>Modifier</a:t>
            </a:r>
            <a:r>
              <a:rPr lang="tr-TR" dirty="0"/>
              <a:t> (</a:t>
            </a:r>
            <a:r>
              <a:rPr lang="tr-TR" dirty="0" err="1"/>
              <a:t>public-private-protected-default</a:t>
            </a:r>
            <a:r>
              <a:rPr lang="tr-TR" dirty="0"/>
              <a:t>)</a:t>
            </a:r>
          </a:p>
        </p:txBody>
      </p:sp>
      <p:sp>
        <p:nvSpPr>
          <p:cNvPr id="3" name="Content Placeholder 2">
            <a:extLst>
              <a:ext uri="{FF2B5EF4-FFF2-40B4-BE49-F238E27FC236}">
                <a16:creationId xmlns:a16="http://schemas.microsoft.com/office/drawing/2014/main" id="{5C02C27F-78B7-459A-9770-79442520F8E9}"/>
              </a:ext>
            </a:extLst>
          </p:cNvPr>
          <p:cNvSpPr>
            <a:spLocks noGrp="1"/>
          </p:cNvSpPr>
          <p:nvPr>
            <p:ph idx="1"/>
          </p:nvPr>
        </p:nvSpPr>
        <p:spPr>
          <a:xfrm>
            <a:off x="838200" y="1825625"/>
            <a:ext cx="10515600" cy="1910997"/>
          </a:xfrm>
        </p:spPr>
        <p:txBody>
          <a:bodyPr>
            <a:normAutofit fontScale="70000" lnSpcReduction="20000"/>
          </a:bodyPr>
          <a:lstStyle/>
          <a:p>
            <a:r>
              <a:rPr lang="tr-TR" b="1" dirty="0" err="1"/>
              <a:t>Public</a:t>
            </a:r>
            <a:r>
              <a:rPr lang="tr-TR" b="1" dirty="0"/>
              <a:t> </a:t>
            </a:r>
            <a:r>
              <a:rPr lang="tr-TR" b="1" dirty="0" err="1"/>
              <a:t>methodlar</a:t>
            </a:r>
            <a:r>
              <a:rPr lang="tr-TR" b="1" dirty="0"/>
              <a:t> </a:t>
            </a:r>
            <a:r>
              <a:rPr lang="tr-TR" dirty="0"/>
              <a:t>proje içerisinde her yerden </a:t>
            </a:r>
            <a:r>
              <a:rPr lang="tr-TR" dirty="0" err="1"/>
              <a:t>ulaşılabiliryor</a:t>
            </a:r>
            <a:r>
              <a:rPr lang="tr-TR" dirty="0"/>
              <a:t>.</a:t>
            </a:r>
          </a:p>
          <a:p>
            <a:r>
              <a:rPr lang="tr-TR" b="1" dirty="0" err="1"/>
              <a:t>Protected</a:t>
            </a:r>
            <a:r>
              <a:rPr lang="tr-TR" b="1" dirty="0"/>
              <a:t> </a:t>
            </a:r>
            <a:r>
              <a:rPr lang="tr-TR" b="1" dirty="0" err="1"/>
              <a:t>metodlar</a:t>
            </a:r>
            <a:r>
              <a:rPr lang="tr-TR" b="1" dirty="0"/>
              <a:t> </a:t>
            </a:r>
            <a:r>
              <a:rPr lang="tr-TR" dirty="0"/>
              <a:t>tanımlandığı sınıf ile aynı paket içerisinde bulunan sınıflar tarafından ulaşılabilir.</a:t>
            </a:r>
          </a:p>
          <a:p>
            <a:r>
              <a:rPr lang="tr-TR" b="1" dirty="0" err="1"/>
              <a:t>Private</a:t>
            </a:r>
            <a:r>
              <a:rPr lang="tr-TR" dirty="0"/>
              <a:t> metotlar sadece tanımlandığı sınıfta kullanılabilir.</a:t>
            </a:r>
          </a:p>
          <a:p>
            <a:r>
              <a:rPr lang="tr-TR" b="1" dirty="0" err="1"/>
              <a:t>Default</a:t>
            </a:r>
            <a:r>
              <a:rPr lang="tr-TR" dirty="0"/>
              <a:t> Programda herhangi bir belirleyici mevcut olmadığı takdirde metodun ya da sınıfın erişim belirleyicisi </a:t>
            </a:r>
            <a:r>
              <a:rPr lang="tr-TR" dirty="0" err="1"/>
              <a:t>default</a:t>
            </a:r>
            <a:r>
              <a:rPr lang="tr-TR" dirty="0"/>
              <a:t> olur. Bu takıyı alan metotlar alt sınıftan ve bulunduğu paketten erişilebilir.</a:t>
            </a:r>
          </a:p>
          <a:p>
            <a:endParaRPr lang="tr-TR" dirty="0"/>
          </a:p>
          <a:p>
            <a:endParaRPr lang="tr-TR" dirty="0"/>
          </a:p>
          <a:p>
            <a:endParaRPr lang="tr-TR" dirty="0"/>
          </a:p>
        </p:txBody>
      </p:sp>
      <p:pic>
        <p:nvPicPr>
          <p:cNvPr id="4" name="Picture 3">
            <a:extLst>
              <a:ext uri="{FF2B5EF4-FFF2-40B4-BE49-F238E27FC236}">
                <a16:creationId xmlns:a16="http://schemas.microsoft.com/office/drawing/2014/main" id="{11FA9D2D-1197-4ED8-B350-2B4B003742D5}"/>
              </a:ext>
            </a:extLst>
          </p:cNvPr>
          <p:cNvPicPr>
            <a:picLocks noChangeAspect="1"/>
          </p:cNvPicPr>
          <p:nvPr/>
        </p:nvPicPr>
        <p:blipFill>
          <a:blip r:embed="rId2"/>
          <a:stretch>
            <a:fillRect/>
          </a:stretch>
        </p:blipFill>
        <p:spPr>
          <a:xfrm>
            <a:off x="2386726" y="3871559"/>
            <a:ext cx="7102455" cy="2819644"/>
          </a:xfrm>
          <a:prstGeom prst="rect">
            <a:avLst/>
          </a:prstGeom>
        </p:spPr>
      </p:pic>
    </p:spTree>
    <p:extLst>
      <p:ext uri="{BB962C8B-B14F-4D97-AF65-F5344CB8AC3E}">
        <p14:creationId xmlns:p14="http://schemas.microsoft.com/office/powerpoint/2010/main" val="327682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0AF4-F162-47B2-AC40-899B0294B720}"/>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38C34825-502C-4F3D-85D2-5A012A393688}"/>
              </a:ext>
            </a:extLst>
          </p:cNvPr>
          <p:cNvSpPr>
            <a:spLocks noGrp="1"/>
          </p:cNvSpPr>
          <p:nvPr>
            <p:ph idx="1"/>
          </p:nvPr>
        </p:nvSpPr>
        <p:spPr/>
        <p:txBody>
          <a:bodyPr>
            <a:normAutofit lnSpcReduction="10000"/>
          </a:bodyPr>
          <a:lstStyle/>
          <a:p>
            <a:r>
              <a:rPr lang="tr-TR" b="1" dirty="0" err="1"/>
              <a:t>Syntax</a:t>
            </a:r>
            <a:r>
              <a:rPr lang="tr-TR" b="1" dirty="0"/>
              <a:t> </a:t>
            </a:r>
            <a:r>
              <a:rPr lang="tr-TR" b="1" dirty="0" err="1"/>
              <a:t>error</a:t>
            </a:r>
            <a:r>
              <a:rPr lang="tr-TR" dirty="0"/>
              <a:t>: Kodun içerisinde bulunan yazım hatalarından kaynaklı hatalardır. Bu durumda IDE hatalı yeri işaretleyerek uyaracaktır.</a:t>
            </a:r>
          </a:p>
          <a:p>
            <a:r>
              <a:rPr lang="tr-TR" b="1" dirty="0" err="1"/>
              <a:t>Logic</a:t>
            </a:r>
            <a:r>
              <a:rPr lang="tr-TR" b="1" dirty="0"/>
              <a:t> </a:t>
            </a:r>
            <a:r>
              <a:rPr lang="tr-TR" b="1" dirty="0" err="1"/>
              <a:t>error</a:t>
            </a:r>
            <a:r>
              <a:rPr lang="tr-TR" dirty="0"/>
              <a:t>: Kod içerisinde bulunan mantık hatalarından dolayı ortaya çıkar. IDE bu hataları derlemeden önce </a:t>
            </a:r>
            <a:r>
              <a:rPr lang="tr-TR" dirty="0" err="1"/>
              <a:t>farketemeyebilir</a:t>
            </a:r>
            <a:r>
              <a:rPr lang="tr-TR" dirty="0"/>
              <a:t>.</a:t>
            </a:r>
          </a:p>
          <a:p>
            <a:r>
              <a:rPr lang="tr-TR" b="1" dirty="0"/>
              <a:t>Run time </a:t>
            </a:r>
            <a:r>
              <a:rPr lang="tr-TR" b="1" dirty="0" err="1"/>
              <a:t>error</a:t>
            </a:r>
            <a:r>
              <a:rPr lang="tr-TR" dirty="0"/>
              <a:t>:  Yalnızca kodunuzu derleyip çalıştırdıktan sonra görüntülenen hatalardır. Programın çalışmasına engel olacak yazılım veya donanım sorunudur.</a:t>
            </a:r>
          </a:p>
          <a:p>
            <a:r>
              <a:rPr lang="tr-TR" b="1" dirty="0" err="1"/>
              <a:t>Compile</a:t>
            </a:r>
            <a:r>
              <a:rPr lang="tr-TR" b="1" dirty="0"/>
              <a:t> time </a:t>
            </a:r>
            <a:r>
              <a:rPr lang="tr-TR" b="1"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a:p>
            <a:endParaRPr lang="tr-TR" dirty="0"/>
          </a:p>
        </p:txBody>
      </p:sp>
    </p:spTree>
    <p:extLst>
      <p:ext uri="{BB962C8B-B14F-4D97-AF65-F5344CB8AC3E}">
        <p14:creationId xmlns:p14="http://schemas.microsoft.com/office/powerpoint/2010/main" val="13936505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9F7D-2287-478E-B93D-A4A03882E48E}"/>
              </a:ext>
            </a:extLst>
          </p:cNvPr>
          <p:cNvSpPr>
            <a:spLocks noGrp="1"/>
          </p:cNvSpPr>
          <p:nvPr>
            <p:ph type="title"/>
          </p:nvPr>
        </p:nvSpPr>
        <p:spPr/>
        <p:txBody>
          <a:bodyPr/>
          <a:lstStyle/>
          <a:p>
            <a:r>
              <a:rPr lang="tr-TR" dirty="0" err="1"/>
              <a:t>Error</a:t>
            </a:r>
            <a:r>
              <a:rPr lang="tr-TR" dirty="0"/>
              <a:t> ve </a:t>
            </a:r>
            <a:r>
              <a:rPr lang="tr-TR" dirty="0" err="1"/>
              <a:t>Exceptıon</a:t>
            </a:r>
            <a:r>
              <a:rPr lang="tr-TR" dirty="0"/>
              <a:t> Farkı</a:t>
            </a:r>
          </a:p>
        </p:txBody>
      </p:sp>
      <p:sp>
        <p:nvSpPr>
          <p:cNvPr id="3" name="Content Placeholder 2">
            <a:extLst>
              <a:ext uri="{FF2B5EF4-FFF2-40B4-BE49-F238E27FC236}">
                <a16:creationId xmlns:a16="http://schemas.microsoft.com/office/drawing/2014/main" id="{60903BFE-D56B-40AB-BF14-FB6F3AFF01DB}"/>
              </a:ext>
            </a:extLst>
          </p:cNvPr>
          <p:cNvSpPr>
            <a:spLocks noGrp="1"/>
          </p:cNvSpPr>
          <p:nvPr>
            <p:ph idx="1"/>
          </p:nvPr>
        </p:nvSpPr>
        <p:spPr/>
        <p:txBody>
          <a:bodyPr>
            <a:normAutofit fontScale="92500" lnSpcReduction="10000"/>
          </a:bodyPr>
          <a:lstStyle/>
          <a:p>
            <a:r>
              <a:rPr lang="tr-TR" dirty="0"/>
              <a:t>Bir </a:t>
            </a:r>
            <a:r>
              <a:rPr lang="tr-TR" b="1" dirty="0" err="1"/>
              <a:t>error</a:t>
            </a:r>
            <a:r>
              <a:rPr lang="tr-TR" dirty="0"/>
              <a:t> asla kurtarılamazken, </a:t>
            </a:r>
            <a:r>
              <a:rPr lang="tr-TR" b="1" dirty="0" err="1"/>
              <a:t>exception</a:t>
            </a:r>
            <a:r>
              <a:rPr lang="tr-TR" dirty="0"/>
              <a:t> fırlatıldığında yakalanarak programın çalışmasına devam edilebilir.</a:t>
            </a:r>
          </a:p>
          <a:p>
            <a:r>
              <a:rPr lang="tr-TR" dirty="0"/>
              <a:t>Bir </a:t>
            </a:r>
            <a:r>
              <a:rPr lang="tr-TR" b="1" dirty="0" err="1"/>
              <a:t>error</a:t>
            </a:r>
            <a:r>
              <a:rPr lang="tr-TR" dirty="0"/>
              <a:t> ortaya çıktığında kod çalışması durdurulur, ancak bir </a:t>
            </a:r>
            <a:r>
              <a:rPr lang="tr-TR" b="1"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b="1" dirty="0" err="1"/>
              <a:t>exception</a:t>
            </a:r>
            <a:r>
              <a:rPr lang="tr-TR" dirty="0"/>
              <a:t> yakalanır.</a:t>
            </a:r>
          </a:p>
          <a:p>
            <a:r>
              <a:rPr lang="tr-TR" b="1" dirty="0" err="1"/>
              <a:t>Errorlar</a:t>
            </a:r>
            <a:r>
              <a:rPr lang="tr-TR" dirty="0"/>
              <a:t> kontrolsüz tiptedir, yani </a:t>
            </a:r>
            <a:r>
              <a:rPr lang="tr-TR" dirty="0" err="1"/>
              <a:t>exception</a:t>
            </a:r>
            <a:r>
              <a:rPr lang="tr-TR" dirty="0"/>
              <a:t> derleyicilerin bilgisinde değildir, oysa bir </a:t>
            </a:r>
            <a:r>
              <a:rPr lang="tr-TR" b="1" dirty="0" err="1"/>
              <a:t>exception</a:t>
            </a:r>
            <a:r>
              <a:rPr lang="tr-TR" dirty="0"/>
              <a:t> </a:t>
            </a:r>
            <a:r>
              <a:rPr lang="tr-TR" dirty="0" err="1"/>
              <a:t>checked</a:t>
            </a:r>
            <a:r>
              <a:rPr lang="tr-TR" dirty="0"/>
              <a:t> ve </a:t>
            </a:r>
            <a:r>
              <a:rPr lang="tr-TR" dirty="0" err="1"/>
              <a:t>unchecked</a:t>
            </a:r>
            <a:r>
              <a:rPr lang="tr-TR" dirty="0"/>
              <a:t> olarak sınıflandırılır.</a:t>
            </a:r>
          </a:p>
          <a:p>
            <a:r>
              <a:rPr lang="tr-TR" b="1" dirty="0" err="1"/>
              <a:t>Errorlar</a:t>
            </a:r>
            <a:r>
              <a:rPr lang="tr-TR" dirty="0"/>
              <a:t> </a:t>
            </a:r>
            <a:r>
              <a:rPr lang="tr-TR" dirty="0" err="1"/>
              <a:t>Java.lang.Error</a:t>
            </a:r>
            <a:r>
              <a:rPr lang="tr-TR" dirty="0"/>
              <a:t> paketinde tanımlanırken, bir </a:t>
            </a:r>
            <a:r>
              <a:rPr lang="tr-TR" b="1" dirty="0" err="1"/>
              <a:t>exception</a:t>
            </a:r>
            <a:r>
              <a:rPr lang="tr-TR" dirty="0"/>
              <a:t> olarak </a:t>
            </a:r>
            <a:r>
              <a:rPr lang="tr-TR" dirty="0" err="1"/>
              <a:t>java.lang.Exception</a:t>
            </a:r>
            <a:r>
              <a:rPr lang="tr-TR" dirty="0"/>
              <a:t> tanımlanmıştır.</a:t>
            </a:r>
          </a:p>
          <a:p>
            <a:r>
              <a:rPr lang="tr-TR" b="1" dirty="0" err="1"/>
              <a:t>Exceptionlar</a:t>
            </a:r>
            <a:r>
              <a:rPr lang="tr-TR" dirty="0"/>
              <a:t>, programın kodlanmasında yapılan hataların sonuçlarıdır. </a:t>
            </a:r>
            <a:r>
              <a:rPr lang="tr-TR" b="1" dirty="0" err="1"/>
              <a:t>Error</a:t>
            </a:r>
            <a:r>
              <a:rPr lang="tr-TR" dirty="0"/>
              <a:t> ise sistemin yanlış işleyişinin sonucudur.</a:t>
            </a:r>
          </a:p>
          <a:p>
            <a:endParaRPr lang="tr-TR" dirty="0"/>
          </a:p>
        </p:txBody>
      </p:sp>
    </p:spTree>
    <p:extLst>
      <p:ext uri="{BB962C8B-B14F-4D97-AF65-F5344CB8AC3E}">
        <p14:creationId xmlns:p14="http://schemas.microsoft.com/office/powerpoint/2010/main" val="30278705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29E3-B7F0-44B3-9F96-3153BAFAC55C}"/>
              </a:ext>
            </a:extLst>
          </p:cNvPr>
          <p:cNvSpPr>
            <a:spLocks noGrp="1"/>
          </p:cNvSpPr>
          <p:nvPr>
            <p:ph type="title"/>
          </p:nvPr>
        </p:nvSpPr>
        <p:spPr/>
        <p:txBody>
          <a:bodyPr/>
          <a:lstStyle/>
          <a:p>
            <a:r>
              <a:rPr lang="tr-TR" dirty="0"/>
              <a:t>Soru 1:</a:t>
            </a:r>
          </a:p>
        </p:txBody>
      </p:sp>
      <p:sp>
        <p:nvSpPr>
          <p:cNvPr id="3" name="Content Placeholder 2">
            <a:extLst>
              <a:ext uri="{FF2B5EF4-FFF2-40B4-BE49-F238E27FC236}">
                <a16:creationId xmlns:a16="http://schemas.microsoft.com/office/drawing/2014/main" id="{00846044-FED9-40F7-9868-370043CE4DBE}"/>
              </a:ext>
            </a:extLst>
          </p:cNvPr>
          <p:cNvSpPr>
            <a:spLocks noGrp="1"/>
          </p:cNvSpPr>
          <p:nvPr>
            <p:ph idx="1"/>
          </p:nvPr>
        </p:nvSpPr>
        <p:spPr/>
        <p:txBody>
          <a:bodyPr/>
          <a:lstStyle/>
          <a:p>
            <a:r>
              <a:rPr lang="tr-TR" dirty="0"/>
              <a:t>// </a:t>
            </a:r>
            <a:r>
              <a:rPr lang="tr-TR" u="sng" dirty="0"/>
              <a:t>kullanıcı tarafından girilen bir kelimeyi tersten yazdıran Algoritma ?</a:t>
            </a:r>
          </a:p>
          <a:p>
            <a:r>
              <a:rPr lang="tr-TR" dirty="0"/>
              <a:t>// </a:t>
            </a:r>
            <a:r>
              <a:rPr lang="tr-TR" u="sng" dirty="0"/>
              <a:t>yazdığınız kelime kaç harfli ?</a:t>
            </a:r>
          </a:p>
          <a:p>
            <a:r>
              <a:rPr lang="tr-TR" dirty="0"/>
              <a:t>// </a:t>
            </a:r>
            <a:r>
              <a:rPr lang="tr-TR" u="sng" dirty="0"/>
              <a:t>Hamit ==&gt; </a:t>
            </a:r>
            <a:r>
              <a:rPr lang="tr-TR" u="sng" dirty="0" err="1"/>
              <a:t>timaH</a:t>
            </a:r>
            <a:endParaRPr lang="tr-TR" dirty="0"/>
          </a:p>
        </p:txBody>
      </p:sp>
    </p:spTree>
    <p:extLst>
      <p:ext uri="{BB962C8B-B14F-4D97-AF65-F5344CB8AC3E}">
        <p14:creationId xmlns:p14="http://schemas.microsoft.com/office/powerpoint/2010/main" val="7848192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848A-50D5-4AAE-870F-C605F00E81E5}"/>
              </a:ext>
            </a:extLst>
          </p:cNvPr>
          <p:cNvSpPr>
            <a:spLocks noGrp="1"/>
          </p:cNvSpPr>
          <p:nvPr>
            <p:ph type="title"/>
          </p:nvPr>
        </p:nvSpPr>
        <p:spPr/>
        <p:txBody>
          <a:bodyPr/>
          <a:lstStyle/>
          <a:p>
            <a:r>
              <a:rPr lang="tr-TR" dirty="0"/>
              <a:t>Cevap 1:</a:t>
            </a:r>
          </a:p>
        </p:txBody>
      </p:sp>
      <p:pic>
        <p:nvPicPr>
          <p:cNvPr id="4" name="Content Placeholder 3">
            <a:extLst>
              <a:ext uri="{FF2B5EF4-FFF2-40B4-BE49-F238E27FC236}">
                <a16:creationId xmlns:a16="http://schemas.microsoft.com/office/drawing/2014/main" id="{6AEEA1AA-6D93-4026-A2CE-979765B05E4E}"/>
              </a:ext>
            </a:extLst>
          </p:cNvPr>
          <p:cNvPicPr>
            <a:picLocks noGrp="1" noChangeAspect="1"/>
          </p:cNvPicPr>
          <p:nvPr>
            <p:ph idx="1"/>
          </p:nvPr>
        </p:nvPicPr>
        <p:blipFill>
          <a:blip r:embed="rId2"/>
          <a:stretch>
            <a:fillRect/>
          </a:stretch>
        </p:blipFill>
        <p:spPr>
          <a:xfrm>
            <a:off x="838200" y="1690688"/>
            <a:ext cx="7870134" cy="4506912"/>
          </a:xfrm>
          <a:prstGeom prst="rect">
            <a:avLst/>
          </a:prstGeom>
        </p:spPr>
      </p:pic>
      <p:pic>
        <p:nvPicPr>
          <p:cNvPr id="5" name="Picture 4">
            <a:extLst>
              <a:ext uri="{FF2B5EF4-FFF2-40B4-BE49-F238E27FC236}">
                <a16:creationId xmlns:a16="http://schemas.microsoft.com/office/drawing/2014/main" id="{7C5E5210-8A89-47D7-BFC5-D6893676B253}"/>
              </a:ext>
            </a:extLst>
          </p:cNvPr>
          <p:cNvPicPr>
            <a:picLocks noChangeAspect="1"/>
          </p:cNvPicPr>
          <p:nvPr/>
        </p:nvPicPr>
        <p:blipFill>
          <a:blip r:embed="rId3"/>
          <a:stretch>
            <a:fillRect/>
          </a:stretch>
        </p:blipFill>
        <p:spPr>
          <a:xfrm>
            <a:off x="8708334" y="2893821"/>
            <a:ext cx="2588674" cy="2100646"/>
          </a:xfrm>
          <a:prstGeom prst="rect">
            <a:avLst/>
          </a:prstGeom>
        </p:spPr>
      </p:pic>
    </p:spTree>
    <p:extLst>
      <p:ext uri="{BB962C8B-B14F-4D97-AF65-F5344CB8AC3E}">
        <p14:creationId xmlns:p14="http://schemas.microsoft.com/office/powerpoint/2010/main" val="1564611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2B3B-AFD8-4373-8C9F-EBB510463B53}"/>
              </a:ext>
            </a:extLst>
          </p:cNvPr>
          <p:cNvSpPr>
            <a:spLocks noGrp="1"/>
          </p:cNvSpPr>
          <p:nvPr>
            <p:ph type="title"/>
          </p:nvPr>
        </p:nvSpPr>
        <p:spPr/>
        <p:txBody>
          <a:bodyPr/>
          <a:lstStyle/>
          <a:p>
            <a:r>
              <a:rPr lang="tr-TR" dirty="0"/>
              <a:t>Soru2 :</a:t>
            </a:r>
          </a:p>
        </p:txBody>
      </p:sp>
      <p:sp>
        <p:nvSpPr>
          <p:cNvPr id="3" name="Content Placeholder 2">
            <a:extLst>
              <a:ext uri="{FF2B5EF4-FFF2-40B4-BE49-F238E27FC236}">
                <a16:creationId xmlns:a16="http://schemas.microsoft.com/office/drawing/2014/main" id="{B3DAE48A-6CBA-4B7B-8FF1-E33C29A4D526}"/>
              </a:ext>
            </a:extLst>
          </p:cNvPr>
          <p:cNvSpPr>
            <a:spLocks noGrp="1"/>
          </p:cNvSpPr>
          <p:nvPr>
            <p:ph idx="1"/>
          </p:nvPr>
        </p:nvSpPr>
        <p:spPr/>
        <p:txBody>
          <a:bodyPr/>
          <a:lstStyle/>
          <a:p>
            <a:r>
              <a:rPr lang="tr-TR" dirty="0"/>
              <a:t>// </a:t>
            </a:r>
            <a:r>
              <a:rPr lang="tr-TR" u="sng" dirty="0"/>
              <a:t>kullanıcı tarafından girilen bir parola için ilk ve son harfi haricinde *</a:t>
            </a:r>
          </a:p>
          <a:p>
            <a:r>
              <a:rPr lang="tr-TR" dirty="0"/>
              <a:t>// </a:t>
            </a:r>
            <a:r>
              <a:rPr lang="tr-TR" u="sng" dirty="0"/>
              <a:t>eklensin ?</a:t>
            </a:r>
          </a:p>
          <a:p>
            <a:r>
              <a:rPr lang="tr-TR" dirty="0"/>
              <a:t>// </a:t>
            </a:r>
            <a:r>
              <a:rPr lang="tr-TR" u="sng" dirty="0"/>
              <a:t>Hamit ==&gt; H****t</a:t>
            </a:r>
            <a:endParaRPr lang="tr-TR" dirty="0"/>
          </a:p>
        </p:txBody>
      </p:sp>
    </p:spTree>
    <p:extLst>
      <p:ext uri="{BB962C8B-B14F-4D97-AF65-F5344CB8AC3E}">
        <p14:creationId xmlns:p14="http://schemas.microsoft.com/office/powerpoint/2010/main" val="26625582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B19C-E063-4FD4-84AA-AED83225492E}"/>
              </a:ext>
            </a:extLst>
          </p:cNvPr>
          <p:cNvSpPr>
            <a:spLocks noGrp="1"/>
          </p:cNvSpPr>
          <p:nvPr>
            <p:ph type="title"/>
          </p:nvPr>
        </p:nvSpPr>
        <p:spPr/>
        <p:txBody>
          <a:bodyPr/>
          <a:lstStyle/>
          <a:p>
            <a:r>
              <a:rPr lang="tr-TR" dirty="0"/>
              <a:t>Cevap 2 :</a:t>
            </a:r>
          </a:p>
        </p:txBody>
      </p:sp>
      <p:pic>
        <p:nvPicPr>
          <p:cNvPr id="4" name="Content Placeholder 3">
            <a:extLst>
              <a:ext uri="{FF2B5EF4-FFF2-40B4-BE49-F238E27FC236}">
                <a16:creationId xmlns:a16="http://schemas.microsoft.com/office/drawing/2014/main" id="{F8F24072-A40C-4996-A8BB-58FD51544468}"/>
              </a:ext>
            </a:extLst>
          </p:cNvPr>
          <p:cNvPicPr>
            <a:picLocks noGrp="1" noChangeAspect="1"/>
          </p:cNvPicPr>
          <p:nvPr>
            <p:ph idx="1"/>
          </p:nvPr>
        </p:nvPicPr>
        <p:blipFill>
          <a:blip r:embed="rId2"/>
          <a:stretch>
            <a:fillRect/>
          </a:stretch>
        </p:blipFill>
        <p:spPr>
          <a:xfrm>
            <a:off x="838200" y="1690687"/>
            <a:ext cx="7082278" cy="4947179"/>
          </a:xfrm>
          <a:prstGeom prst="rect">
            <a:avLst/>
          </a:prstGeom>
        </p:spPr>
      </p:pic>
      <p:pic>
        <p:nvPicPr>
          <p:cNvPr id="5" name="Picture 4">
            <a:extLst>
              <a:ext uri="{FF2B5EF4-FFF2-40B4-BE49-F238E27FC236}">
                <a16:creationId xmlns:a16="http://schemas.microsoft.com/office/drawing/2014/main" id="{709C9F90-8742-4E0B-B6EB-4FAFC36500E2}"/>
              </a:ext>
            </a:extLst>
          </p:cNvPr>
          <p:cNvPicPr>
            <a:picLocks noChangeAspect="1"/>
          </p:cNvPicPr>
          <p:nvPr/>
        </p:nvPicPr>
        <p:blipFill>
          <a:blip r:embed="rId3"/>
          <a:stretch>
            <a:fillRect/>
          </a:stretch>
        </p:blipFill>
        <p:spPr>
          <a:xfrm>
            <a:off x="7920478" y="3352676"/>
            <a:ext cx="2741677" cy="1953102"/>
          </a:xfrm>
          <a:prstGeom prst="rect">
            <a:avLst/>
          </a:prstGeom>
        </p:spPr>
      </p:pic>
    </p:spTree>
    <p:extLst>
      <p:ext uri="{BB962C8B-B14F-4D97-AF65-F5344CB8AC3E}">
        <p14:creationId xmlns:p14="http://schemas.microsoft.com/office/powerpoint/2010/main" val="1754002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E0BE-610F-49AF-8A40-7FC099BFAE47}"/>
              </a:ext>
            </a:extLst>
          </p:cNvPr>
          <p:cNvSpPr>
            <a:spLocks noGrp="1"/>
          </p:cNvSpPr>
          <p:nvPr>
            <p:ph type="title"/>
          </p:nvPr>
        </p:nvSpPr>
        <p:spPr/>
        <p:txBody>
          <a:bodyPr/>
          <a:lstStyle/>
          <a:p>
            <a:r>
              <a:rPr lang="tr-TR" dirty="0" err="1"/>
              <a:t>Decoder</a:t>
            </a:r>
            <a:r>
              <a:rPr lang="tr-TR" dirty="0"/>
              <a:t> Nedir? Ne İşe Yarar?</a:t>
            </a:r>
          </a:p>
        </p:txBody>
      </p:sp>
      <p:sp>
        <p:nvSpPr>
          <p:cNvPr id="3" name="Content Placeholder 2">
            <a:extLst>
              <a:ext uri="{FF2B5EF4-FFF2-40B4-BE49-F238E27FC236}">
                <a16:creationId xmlns:a16="http://schemas.microsoft.com/office/drawing/2014/main" id="{C789B80A-1828-49A5-AF26-9C30F0EBC8D9}"/>
              </a:ext>
            </a:extLst>
          </p:cNvPr>
          <p:cNvSpPr>
            <a:spLocks noGrp="1"/>
          </p:cNvSpPr>
          <p:nvPr>
            <p:ph idx="1"/>
          </p:nvPr>
        </p:nvSpPr>
        <p:spPr/>
        <p:txBody>
          <a:bodyPr>
            <a:normAutofit lnSpcReduction="10000"/>
          </a:bodyPr>
          <a:lstStyle/>
          <a:p>
            <a:r>
              <a:rPr lang="tr-TR" dirty="0"/>
              <a:t>Genel anlamı itibariyle </a:t>
            </a:r>
            <a:r>
              <a:rPr lang="tr-TR" b="1" dirty="0" err="1"/>
              <a:t>decoder</a:t>
            </a:r>
            <a:r>
              <a:rPr lang="tr-TR" dirty="0"/>
              <a:t> bir kod çözücü olarak bilinir. Özellikle </a:t>
            </a:r>
            <a:r>
              <a:rPr lang="tr-TR" b="1" dirty="0"/>
              <a:t>kodlanmış olan bir verinin ilk halinin yeniden elde edilmesi </a:t>
            </a:r>
            <a:r>
              <a:rPr lang="tr-TR" dirty="0"/>
              <a:t>adına değerlendirilmektedir. Böylece teknolojik sistemler çok daha etkin bir şekilde çalışma imkanı elde eder. Bu yönüyle günümüzde birçok farklı alanda kullanıldığını dile getirmek mümkün.</a:t>
            </a:r>
          </a:p>
          <a:p>
            <a:r>
              <a:rPr lang="tr-TR" b="1" dirty="0" err="1"/>
              <a:t>Decoder</a:t>
            </a:r>
            <a:r>
              <a:rPr lang="tr-TR" dirty="0"/>
              <a:t> kodlama işleminin tersi görev üstlenir. Daha önceden kullanılmış olan bilgileri daha anlaşılır bir şekilde dönüştürmek için kullanılır. Mesela cep telefonuna gelen mesajları çözümlemek sureti ile metin olarak sunar. Aslında normalde 2’lik sayı sisteminde mesajlar gelir. Fakat dekoder bu mesajları alarak metin haline getirir ve okunur noktayı ulaştırır.</a:t>
            </a:r>
            <a:br>
              <a:rPr lang="tr-TR" dirty="0"/>
            </a:br>
            <a:endParaRPr lang="tr-TR" dirty="0"/>
          </a:p>
        </p:txBody>
      </p:sp>
    </p:spTree>
    <p:extLst>
      <p:ext uri="{BB962C8B-B14F-4D97-AF65-F5344CB8AC3E}">
        <p14:creationId xmlns:p14="http://schemas.microsoft.com/office/powerpoint/2010/main" val="13054892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001E-905C-45D9-A9F6-E5836497026D}"/>
              </a:ext>
            </a:extLst>
          </p:cNvPr>
          <p:cNvSpPr>
            <a:spLocks noGrp="1"/>
          </p:cNvSpPr>
          <p:nvPr>
            <p:ph type="title"/>
          </p:nvPr>
        </p:nvSpPr>
        <p:spPr/>
        <p:txBody>
          <a:bodyPr/>
          <a:lstStyle/>
          <a:p>
            <a:r>
              <a:rPr lang="de-DE" b="1" dirty="0"/>
              <a:t>Decoder </a:t>
            </a:r>
            <a:r>
              <a:rPr lang="de-DE" b="1" dirty="0" err="1"/>
              <a:t>ve</a:t>
            </a:r>
            <a:r>
              <a:rPr lang="de-DE" b="1" dirty="0"/>
              <a:t> E</a:t>
            </a:r>
            <a:r>
              <a:rPr lang="tr-TR" b="1" dirty="0"/>
              <a:t>n</a:t>
            </a:r>
            <a:r>
              <a:rPr lang="de-DE" b="1" dirty="0" err="1"/>
              <a:t>coder</a:t>
            </a:r>
            <a:r>
              <a:rPr lang="de-DE" b="1" dirty="0"/>
              <a:t> </a:t>
            </a:r>
            <a:r>
              <a:rPr lang="de-DE" b="1" dirty="0" err="1"/>
              <a:t>Farkları</a:t>
            </a:r>
            <a:r>
              <a:rPr lang="de-DE" b="1" dirty="0"/>
              <a:t> </a:t>
            </a:r>
            <a:r>
              <a:rPr lang="de-DE" b="1" dirty="0" err="1"/>
              <a:t>Nelerdir</a:t>
            </a:r>
            <a:r>
              <a:rPr lang="de-DE" b="1" dirty="0"/>
              <a:t>?</a:t>
            </a:r>
            <a:endParaRPr lang="tr-TR" dirty="0"/>
          </a:p>
        </p:txBody>
      </p:sp>
      <p:sp>
        <p:nvSpPr>
          <p:cNvPr id="3" name="Content Placeholder 2">
            <a:extLst>
              <a:ext uri="{FF2B5EF4-FFF2-40B4-BE49-F238E27FC236}">
                <a16:creationId xmlns:a16="http://schemas.microsoft.com/office/drawing/2014/main" id="{DD5F226D-0520-42DD-AC9C-A1F2D605ECE1}"/>
              </a:ext>
            </a:extLst>
          </p:cNvPr>
          <p:cNvSpPr>
            <a:spLocks noGrp="1"/>
          </p:cNvSpPr>
          <p:nvPr>
            <p:ph idx="1"/>
          </p:nvPr>
        </p:nvSpPr>
        <p:spPr/>
        <p:txBody>
          <a:bodyPr/>
          <a:lstStyle/>
          <a:p>
            <a:r>
              <a:rPr lang="tr-TR" b="1" dirty="0"/>
              <a:t>Dekoder</a:t>
            </a:r>
            <a:r>
              <a:rPr lang="tr-TR" dirty="0"/>
              <a:t> ve </a:t>
            </a:r>
            <a:r>
              <a:rPr lang="tr-TR" b="1" dirty="0" err="1"/>
              <a:t>encoder</a:t>
            </a:r>
            <a:r>
              <a:rPr lang="tr-TR" dirty="0"/>
              <a:t> arasında belli farklar bulunmaktadır. Aslına bakılırsa her ikisi de belli bir kod çözme sistemi olarak öne çıkar. Fakat temel olarak </a:t>
            </a:r>
            <a:r>
              <a:rPr lang="tr-TR" b="1" dirty="0" err="1"/>
              <a:t>decoder</a:t>
            </a:r>
            <a:r>
              <a:rPr lang="tr-TR" b="1" dirty="0"/>
              <a:t> daha çok bir şifre çözücü </a:t>
            </a:r>
            <a:r>
              <a:rPr lang="tr-TR" dirty="0"/>
              <a:t>olarak ele alınır ve değerlendirilir. Ancak </a:t>
            </a:r>
            <a:r>
              <a:rPr lang="tr-TR" b="1" dirty="0" err="1"/>
              <a:t>encoder</a:t>
            </a:r>
            <a:r>
              <a:rPr lang="tr-TR" b="1" dirty="0"/>
              <a:t> fiziksel bir çözücüdür ve belli bir mekanik yapısı bulunmaktadır.</a:t>
            </a:r>
            <a:br>
              <a:rPr lang="tr-TR" b="1" dirty="0"/>
            </a:br>
            <a:br>
              <a:rPr lang="tr-TR" dirty="0"/>
            </a:br>
            <a:r>
              <a:rPr lang="tr-TR" dirty="0"/>
              <a:t>Döner bir sistem altında sarmal yapıya sahiptir ve kodlama çözücü olarak görev yapar. O yüzden döner kodlayıcı olarak da ifade edildiğini Dile getirmek mümkün. Böylece elektromanyetik bir cihaz olarak etkinliği dönüştürme imkanı ile dijital ortama geçiş sağlar. Ancak </a:t>
            </a:r>
            <a:r>
              <a:rPr lang="tr-TR" dirty="0" err="1"/>
              <a:t>decoder</a:t>
            </a:r>
            <a:r>
              <a:rPr lang="tr-TR" dirty="0"/>
              <a:t> şifre çözücü üzerinden şifreleme ile kodları çözer.</a:t>
            </a:r>
          </a:p>
        </p:txBody>
      </p:sp>
    </p:spTree>
    <p:extLst>
      <p:ext uri="{BB962C8B-B14F-4D97-AF65-F5344CB8AC3E}">
        <p14:creationId xmlns:p14="http://schemas.microsoft.com/office/powerpoint/2010/main" val="17580496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4F5C-9CAA-494E-B8F5-DDC373A4A0C6}"/>
              </a:ext>
            </a:extLst>
          </p:cNvPr>
          <p:cNvSpPr>
            <a:spLocks noGrp="1"/>
          </p:cNvSpPr>
          <p:nvPr>
            <p:ph type="title"/>
          </p:nvPr>
        </p:nvSpPr>
        <p:spPr/>
        <p:txBody>
          <a:bodyPr/>
          <a:lstStyle/>
          <a:p>
            <a:r>
              <a:rPr lang="tr-TR" dirty="0"/>
              <a:t>MDS Algoritması nedir?</a:t>
            </a:r>
          </a:p>
        </p:txBody>
      </p:sp>
      <p:sp>
        <p:nvSpPr>
          <p:cNvPr id="3" name="Content Placeholder 2">
            <a:extLst>
              <a:ext uri="{FF2B5EF4-FFF2-40B4-BE49-F238E27FC236}">
                <a16:creationId xmlns:a16="http://schemas.microsoft.com/office/drawing/2014/main" id="{DD833FAB-EC0E-420D-83EE-C719DDC9E66C}"/>
              </a:ext>
            </a:extLst>
          </p:cNvPr>
          <p:cNvSpPr>
            <a:spLocks noGrp="1"/>
          </p:cNvSpPr>
          <p:nvPr>
            <p:ph idx="1"/>
          </p:nvPr>
        </p:nvSpPr>
        <p:spPr/>
        <p:txBody>
          <a:bodyPr>
            <a:normAutofit/>
          </a:bodyPr>
          <a:lstStyle/>
          <a:p>
            <a:r>
              <a:rPr lang="tr-TR" dirty="0"/>
              <a:t>(Message-Digest </a:t>
            </a:r>
            <a:r>
              <a:rPr lang="tr-TR" dirty="0" err="1"/>
              <a:t>algorithm</a:t>
            </a:r>
            <a:r>
              <a:rPr lang="tr-TR" dirty="0"/>
              <a:t> 5) aslında bir şifreleme yöntemi değil, bir</a:t>
            </a:r>
            <a:br>
              <a:rPr lang="tr-TR" dirty="0"/>
            </a:br>
            <a:r>
              <a:rPr lang="tr-TR" b="1" dirty="0" err="1"/>
              <a:t>hash</a:t>
            </a:r>
            <a:r>
              <a:rPr lang="tr-TR" b="1" dirty="0"/>
              <a:t> </a:t>
            </a:r>
            <a:r>
              <a:rPr lang="tr-TR" b="1" dirty="0" err="1"/>
              <a:t>function</a:t>
            </a:r>
            <a:r>
              <a:rPr lang="tr-TR" dirty="0" err="1"/>
              <a:t>‘dır</a:t>
            </a:r>
            <a:r>
              <a:rPr lang="tr-TR" dirty="0"/>
              <a:t>. </a:t>
            </a:r>
            <a:r>
              <a:rPr lang="tr-TR" b="1" dirty="0"/>
              <a:t>Yani herhangi bir uzunlukta verilen mesajı (veya</a:t>
            </a:r>
            <a:br>
              <a:rPr lang="tr-TR" b="1" dirty="0"/>
            </a:br>
            <a:r>
              <a:rPr lang="tr-TR" b="1" dirty="0"/>
              <a:t>dosyayı) alıp fazla uzun olmayan bir harf ve sayı dizisine çevirir</a:t>
            </a:r>
            <a:r>
              <a:rPr lang="tr-TR" dirty="0"/>
              <a:t>. Siz</a:t>
            </a:r>
            <a:br>
              <a:rPr lang="tr-TR" dirty="0"/>
            </a:br>
            <a:r>
              <a:rPr lang="tr-TR" dirty="0"/>
              <a:t>700mb büyüklüğünde bir Linux dağıtımının .</a:t>
            </a:r>
            <a:r>
              <a:rPr lang="tr-TR" dirty="0" err="1"/>
              <a:t>iso</a:t>
            </a:r>
            <a:r>
              <a:rPr lang="tr-TR" dirty="0"/>
              <a:t> dosyasını indirseniz de,</a:t>
            </a:r>
            <a:br>
              <a:rPr lang="tr-TR" dirty="0"/>
            </a:br>
            <a:r>
              <a:rPr lang="tr-TR" dirty="0"/>
              <a:t>“merhaba, nasılsın?” mesajı yazsanız da, hepsinin MD5 sonucu 128bit</a:t>
            </a:r>
            <a:br>
              <a:rPr lang="tr-TR" dirty="0"/>
            </a:br>
            <a:r>
              <a:rPr lang="tr-TR" dirty="0"/>
              <a:t>uzunluğundadır. 128bit ise 128/4 = 32 </a:t>
            </a:r>
            <a:r>
              <a:rPr lang="tr-TR" dirty="0" err="1"/>
              <a:t>hexadecimal</a:t>
            </a:r>
            <a:r>
              <a:rPr lang="tr-TR" dirty="0"/>
              <a:t> sayıyla ifade</a:t>
            </a:r>
            <a:br>
              <a:rPr lang="tr-TR" dirty="0"/>
            </a:br>
            <a:r>
              <a:rPr lang="tr-TR" dirty="0"/>
              <a:t>edilebilir.</a:t>
            </a:r>
          </a:p>
          <a:p>
            <a:endParaRPr lang="tr-TR" dirty="0"/>
          </a:p>
          <a:p>
            <a:endParaRPr lang="tr-TR" dirty="0"/>
          </a:p>
        </p:txBody>
      </p:sp>
    </p:spTree>
    <p:extLst>
      <p:ext uri="{BB962C8B-B14F-4D97-AF65-F5344CB8AC3E}">
        <p14:creationId xmlns:p14="http://schemas.microsoft.com/office/powerpoint/2010/main" val="22357283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AFBD-0A4F-4383-9869-05CF12F9E254}"/>
              </a:ext>
            </a:extLst>
          </p:cNvPr>
          <p:cNvSpPr>
            <a:spLocks noGrp="1"/>
          </p:cNvSpPr>
          <p:nvPr>
            <p:ph type="title"/>
          </p:nvPr>
        </p:nvSpPr>
        <p:spPr/>
        <p:txBody>
          <a:bodyPr/>
          <a:lstStyle/>
          <a:p>
            <a:r>
              <a:rPr lang="tr-TR" dirty="0"/>
              <a:t>MD5 Nerelerde Kullanılır?</a:t>
            </a:r>
          </a:p>
        </p:txBody>
      </p:sp>
      <p:sp>
        <p:nvSpPr>
          <p:cNvPr id="3" name="Content Placeholder 2">
            <a:extLst>
              <a:ext uri="{FF2B5EF4-FFF2-40B4-BE49-F238E27FC236}">
                <a16:creationId xmlns:a16="http://schemas.microsoft.com/office/drawing/2014/main" id="{FA848E5A-5202-4E2E-AFAD-2FD3A5DC7B21}"/>
              </a:ext>
            </a:extLst>
          </p:cNvPr>
          <p:cNvSpPr>
            <a:spLocks noGrp="1"/>
          </p:cNvSpPr>
          <p:nvPr>
            <p:ph idx="1"/>
          </p:nvPr>
        </p:nvSpPr>
        <p:spPr/>
        <p:txBody>
          <a:bodyPr>
            <a:normAutofit fontScale="85000" lnSpcReduction="10000"/>
          </a:bodyPr>
          <a:lstStyle/>
          <a:p>
            <a:r>
              <a:rPr lang="tr-TR" dirty="0"/>
              <a:t>İnternet trafiğinde. "</a:t>
            </a:r>
            <a:r>
              <a:rPr lang="tr-TR" b="1" dirty="0"/>
              <a:t>SSL</a:t>
            </a:r>
            <a:r>
              <a:rPr lang="tr-TR" dirty="0"/>
              <a:t> (</a:t>
            </a:r>
            <a:r>
              <a:rPr lang="tr-TR" dirty="0" err="1"/>
              <a:t>Secure</a:t>
            </a:r>
            <a:r>
              <a:rPr lang="tr-TR" dirty="0"/>
              <a:t> Sockets </a:t>
            </a:r>
            <a:r>
              <a:rPr lang="tr-TR" dirty="0" err="1"/>
              <a:t>Layer</a:t>
            </a:r>
            <a:r>
              <a:rPr lang="tr-TR" dirty="0"/>
              <a:t> - Güvenli Yuva Katmanı)" gibi.</a:t>
            </a:r>
          </a:p>
          <a:p>
            <a:r>
              <a:rPr lang="tr-TR" dirty="0"/>
              <a:t>Özel bilgisayar ağlarında. "</a:t>
            </a:r>
            <a:r>
              <a:rPr lang="tr-TR" b="1" dirty="0"/>
              <a:t>VPN</a:t>
            </a:r>
            <a:r>
              <a:rPr lang="tr-TR" dirty="0"/>
              <a:t> (Virtual </a:t>
            </a:r>
            <a:r>
              <a:rPr lang="tr-TR" dirty="0" err="1"/>
              <a:t>Private</a:t>
            </a:r>
            <a:r>
              <a:rPr lang="tr-TR" dirty="0"/>
              <a:t> Network - Sanal Özel Ağ)" gibi. </a:t>
            </a:r>
          </a:p>
          <a:p>
            <a:r>
              <a:rPr lang="tr-TR" dirty="0"/>
              <a:t>Güvenli uzaktan ulaşım uygulamalarında. "</a:t>
            </a:r>
            <a:r>
              <a:rPr lang="tr-TR" b="1" dirty="0"/>
              <a:t>SSH</a:t>
            </a:r>
            <a:r>
              <a:rPr lang="tr-TR" dirty="0"/>
              <a:t> (</a:t>
            </a:r>
            <a:r>
              <a:rPr lang="tr-TR" dirty="0" err="1"/>
              <a:t>Secure</a:t>
            </a:r>
            <a:r>
              <a:rPr lang="tr-TR" dirty="0"/>
              <a:t> Shell - Güvenli Kabuk)" gibi.</a:t>
            </a:r>
          </a:p>
          <a:p>
            <a:r>
              <a:rPr lang="tr-TR" dirty="0"/>
              <a:t>Kimlik belirleme uygulamalarında.</a:t>
            </a:r>
          </a:p>
          <a:p>
            <a:r>
              <a:rPr lang="tr-TR" dirty="0"/>
              <a:t>DEZAVTAJLARI</a:t>
            </a:r>
          </a:p>
          <a:p>
            <a:r>
              <a:rPr lang="tr-TR" dirty="0"/>
              <a:t>Kullanıcı adı ve şifre ile giriş yapılan sitelerde, kullanıcı şifresini unuttuğu takdirde sistem eski şifreyi veremez. Şifre, </a:t>
            </a:r>
            <a:r>
              <a:rPr lang="tr-TR" b="1" dirty="0"/>
              <a:t>MD5 algoritmasından geçirilmiş halde saklandığı için şifre çözülemez</a:t>
            </a:r>
            <a:r>
              <a:rPr lang="tr-TR" dirty="0"/>
              <a:t>. Sistem kullanıcıya yeni şifre atar.</a:t>
            </a:r>
          </a:p>
          <a:p>
            <a:r>
              <a:rPr lang="tr-TR" dirty="0"/>
              <a:t>MD4 'e göre daha uzun bir şifre ürettiğinden çalışması daha uzun zaman alır.</a:t>
            </a:r>
          </a:p>
          <a:p>
            <a:endParaRPr lang="tr-TR" dirty="0"/>
          </a:p>
        </p:txBody>
      </p:sp>
    </p:spTree>
    <p:extLst>
      <p:ext uri="{BB962C8B-B14F-4D97-AF65-F5344CB8AC3E}">
        <p14:creationId xmlns:p14="http://schemas.microsoft.com/office/powerpoint/2010/main" val="41644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B829-595B-4E36-9D3B-28BD4C71B845}"/>
              </a:ext>
            </a:extLst>
          </p:cNvPr>
          <p:cNvSpPr>
            <a:spLocks noGrp="1"/>
          </p:cNvSpPr>
          <p:nvPr>
            <p:ph type="title"/>
          </p:nvPr>
        </p:nvSpPr>
        <p:spPr/>
        <p:txBody>
          <a:bodyPr/>
          <a:lstStyle/>
          <a:p>
            <a:r>
              <a:rPr lang="tr-TR" dirty="0"/>
              <a:t>SHA Nedir?</a:t>
            </a:r>
          </a:p>
        </p:txBody>
      </p:sp>
      <p:sp>
        <p:nvSpPr>
          <p:cNvPr id="3" name="Content Placeholder 2">
            <a:extLst>
              <a:ext uri="{FF2B5EF4-FFF2-40B4-BE49-F238E27FC236}">
                <a16:creationId xmlns:a16="http://schemas.microsoft.com/office/drawing/2014/main" id="{07FF900A-238E-4C7D-A0F2-491AE6B4199A}"/>
              </a:ext>
            </a:extLst>
          </p:cNvPr>
          <p:cNvSpPr>
            <a:spLocks noGrp="1"/>
          </p:cNvSpPr>
          <p:nvPr>
            <p:ph idx="1"/>
          </p:nvPr>
        </p:nvSpPr>
        <p:spPr/>
        <p:txBody>
          <a:bodyPr/>
          <a:lstStyle/>
          <a:p>
            <a:r>
              <a:rPr lang="tr-TR" dirty="0"/>
              <a:t> Açılımı “</a:t>
            </a:r>
            <a:r>
              <a:rPr lang="tr-TR" b="1" dirty="0" err="1"/>
              <a:t>Secure</a:t>
            </a:r>
            <a:r>
              <a:rPr lang="tr-TR" b="1" dirty="0"/>
              <a:t> </a:t>
            </a:r>
            <a:r>
              <a:rPr lang="tr-TR" b="1" dirty="0" err="1"/>
              <a:t>Hash</a:t>
            </a:r>
            <a:r>
              <a:rPr lang="tr-TR" b="1" dirty="0"/>
              <a:t> </a:t>
            </a:r>
            <a:r>
              <a:rPr lang="tr-TR" b="1" dirty="0" err="1"/>
              <a:t>Algorithm</a:t>
            </a:r>
            <a:r>
              <a:rPr lang="tr-TR" dirty="0"/>
              <a:t>” olan SHA, NSA tarafından geliştirilen bir </a:t>
            </a:r>
            <a:r>
              <a:rPr lang="tr-TR" b="1" dirty="0" err="1"/>
              <a:t>kriptografik</a:t>
            </a:r>
            <a:r>
              <a:rPr lang="tr-TR" b="1" dirty="0"/>
              <a:t> özetleme fonksiyonudur</a:t>
            </a:r>
            <a:r>
              <a:rPr lang="tr-TR" dirty="0"/>
              <a:t>. Verileri belli bir boyuta sığdıran ve şifreleyen matematiksel değişkenlerden oluşur. Bu algoritmada </a:t>
            </a:r>
            <a:r>
              <a:rPr lang="tr-TR" dirty="0" err="1"/>
              <a:t>kriptolanan</a:t>
            </a:r>
            <a:r>
              <a:rPr lang="tr-TR" dirty="0"/>
              <a:t> </a:t>
            </a:r>
            <a:r>
              <a:rPr lang="tr-TR" b="1" dirty="0"/>
              <a:t>bilgiler daha sonra tekrardan çözümlenebilir</a:t>
            </a:r>
            <a:r>
              <a:rPr lang="tr-TR" dirty="0"/>
              <a:t>, </a:t>
            </a:r>
            <a:r>
              <a:rPr lang="tr-TR" b="1" dirty="0"/>
              <a:t>orijinal haline getirilebilir. </a:t>
            </a:r>
            <a:r>
              <a:rPr lang="tr-TR" dirty="0"/>
              <a:t>Pek çok veriyi güvenli bir şekilde karşı tarafa ulaştırabilmenizi </a:t>
            </a:r>
            <a:r>
              <a:rPr lang="tr-TR"/>
              <a:t>sağlar.</a:t>
            </a:r>
          </a:p>
          <a:p>
            <a:endParaRPr lang="tr-TR" dirty="0"/>
          </a:p>
        </p:txBody>
      </p:sp>
    </p:spTree>
    <p:extLst>
      <p:ext uri="{BB962C8B-B14F-4D97-AF65-F5344CB8AC3E}">
        <p14:creationId xmlns:p14="http://schemas.microsoft.com/office/powerpoint/2010/main" val="142582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pPr>
              <a:lnSpc>
                <a:spcPct val="107000"/>
              </a:lnSpc>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Tüm programı tarar ve bir bütün olarak makine koduna çevirir. Hata varsa tüm kodu taradıktan sonra hata mesajı üretir. Bu nedenle hata ayıklamak zordur.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yüksek seviye dillerde yazılan kodları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çalıştırarak kodun çalıştırılması sağlanır.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Kod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çalıştığı için ilk hatada program durur ve sadece ilk hatayı gösterir. Bu sebeple hata ayıklamak kolaydır.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982293D2-34BA-01F8-3686-3E109461A6FC}"/>
              </a:ext>
            </a:extLst>
          </p:cNvPr>
          <p:cNvPicPr>
            <a:picLocks noChangeAspect="1"/>
          </p:cNvPicPr>
          <p:nvPr/>
        </p:nvPicPr>
        <p:blipFill>
          <a:blip r:embed="rId2"/>
          <a:stretch>
            <a:fillRect/>
          </a:stretch>
        </p:blipFill>
        <p:spPr>
          <a:xfrm>
            <a:off x="2573865" y="3212353"/>
            <a:ext cx="6434667" cy="3280521"/>
          </a:xfrm>
          <a:prstGeom prst="rect">
            <a:avLst/>
          </a:prstGeom>
        </p:spPr>
      </p:pic>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normAutofit lnSpcReduction="10000"/>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 </a:t>
            </a:r>
            <a:r>
              <a:rPr lang="tr-TR" sz="2400" dirty="0">
                <a:effectLst/>
                <a:latin typeface="Calibri" panose="020F0502020204030204" pitchFamily="34" charset="0"/>
                <a:ea typeface="Calibri" panose="020F0502020204030204" pitchFamily="34" charset="0"/>
                <a:cs typeface="Times New Roman" panose="02020603050405020304" pitchFamily="18" charset="0"/>
              </a:rPr>
              <a:t>böylece her ikisini de kullanan yüksek seviye bir yazılım dilidir. Yani, önce oluşturulan kaynak koddan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bir ara kod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üretilmek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derlenir</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JVM) üzerinde yorumlanarak yürütülür. </a:t>
            </a:r>
            <a:r>
              <a:rPr lang="tr-TR" sz="2400" dirty="0">
                <a:effectLst/>
                <a:latin typeface="Calibri" panose="020F0502020204030204" pitchFamily="34" charset="0"/>
                <a:ea typeface="Calibri" panose="020F0502020204030204" pitchFamily="34" charset="0"/>
                <a:cs typeface="Times New Roman" panose="02020603050405020304" pitchFamily="18" charset="0"/>
              </a:rPr>
              <a:t>En önemli avantajı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platform bağımsızlığıdır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JVM çalışan her makinede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24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kötü amaçlı programlara karşı koruma </a:t>
            </a:r>
            <a:r>
              <a:rPr lang="tr-TR" sz="2400" dirty="0">
                <a:effectLst/>
                <a:latin typeface="Calibri" panose="020F0502020204030204" pitchFamily="34" charset="0"/>
                <a:ea typeface="Calibri" panose="020F0502020204030204" pitchFamily="34" charset="0"/>
                <a:cs typeface="Times New Roman" panose="02020603050405020304" pitchFamily="18" charset="0"/>
              </a:rPr>
              <a:t>sağlayan bir güvenlik katmanı ile korunmuş oluruz.</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b="1"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3996267" y="3429000"/>
            <a:ext cx="3973689" cy="3203074"/>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10213622"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a:t>
            </a:r>
            <a:r>
              <a:rPr lang="tr-TR" sz="1800" dirty="0"/>
              <a:t>JAVA kodlarını web sayfaları üzerinden yayınlayıp tarayıcılarımızın da bu kodları </a:t>
            </a:r>
            <a:r>
              <a:rPr lang="tr-TR" sz="1800" dirty="0" err="1"/>
              <a:t>çalışıtrmasını</a:t>
            </a:r>
            <a:r>
              <a:rPr lang="tr-TR" sz="1800" dirty="0"/>
              <a:t> sağlayan teknolojiye </a:t>
            </a:r>
            <a:r>
              <a:rPr lang="tr-TR" sz="1800" dirty="0" err="1"/>
              <a:t>applet</a:t>
            </a:r>
            <a:r>
              <a:rPr lang="tr-TR" sz="1800" dirty="0"/>
              <a:t> ismi veriliyor</a:t>
            </a:r>
            <a:r>
              <a:rPr lang="tr-TR" sz="2400" dirty="0"/>
              <a:t>) çalışmasını sağlayan (geliştirmek için değil!) bileşenler ile </a:t>
            </a:r>
            <a:r>
              <a:rPr lang="tr-TR" sz="2400" b="1" dirty="0"/>
              <a:t>JVM e çalışması için gereken kütüphaneleri sağlar</a:t>
            </a:r>
            <a:r>
              <a:rPr lang="tr-TR" sz="2400" dirty="0"/>
              <a:t>.</a:t>
            </a:r>
          </a:p>
          <a:p>
            <a:endParaRPr lang="tr-TR" sz="2400" dirty="0"/>
          </a:p>
          <a:p>
            <a:endParaRPr lang="tr-TR" sz="2400" dirty="0"/>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3070577" y="3003346"/>
            <a:ext cx="5035327" cy="3171068"/>
          </a:xfrm>
          <a:prstGeom prst="rect">
            <a:avLst/>
          </a:prstGeom>
        </p:spPr>
      </p:pic>
    </p:spTree>
    <p:extLst>
      <p:ext uri="{BB962C8B-B14F-4D97-AF65-F5344CB8AC3E}">
        <p14:creationId xmlns:p14="http://schemas.microsoft.com/office/powerpoint/2010/main" val="252696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normAutofit/>
          </a:bodyPr>
          <a:lstStyle/>
          <a:p>
            <a:endParaRPr lang="tr-TR" sz="2400" dirty="0"/>
          </a:p>
          <a:p>
            <a:r>
              <a:rPr lang="tr-TR" sz="2400" dirty="0"/>
              <a:t>Java dilinde program </a:t>
            </a:r>
            <a:r>
              <a:rPr lang="tr-TR" sz="2400" b="1" dirty="0"/>
              <a:t>geliştirebilmek</a:t>
            </a:r>
            <a:r>
              <a:rPr lang="tr-TR" sz="2400" dirty="0"/>
              <a:t> için gerekli olan </a:t>
            </a:r>
            <a:r>
              <a:rPr lang="tr-TR" sz="2400" dirty="0" err="1"/>
              <a:t>java</a:t>
            </a:r>
            <a:r>
              <a:rPr lang="tr-TR" sz="2400" dirty="0"/>
              <a:t> dili araçlarının bulunduğu </a:t>
            </a:r>
            <a:r>
              <a:rPr lang="tr-TR" sz="2400" b="1" dirty="0"/>
              <a:t>geliştirici paketidir</a:t>
            </a:r>
            <a:r>
              <a:rPr lang="tr-TR" sz="2400" dirty="0"/>
              <a:t> </a:t>
            </a:r>
            <a:r>
              <a:rPr lang="tr-TR" sz="2400" b="1" dirty="0"/>
              <a:t>JDK</a:t>
            </a:r>
            <a:r>
              <a:rPr lang="tr-TR" sz="2400" dirty="0"/>
              <a:t> ,</a:t>
            </a:r>
            <a:r>
              <a:rPr lang="tr-TR" sz="2400" dirty="0" err="1"/>
              <a:t>JRE’den</a:t>
            </a:r>
            <a:r>
              <a:rPr lang="tr-TR" sz="2400" dirty="0"/>
              <a:t> daha büyük bir pakettir ve içinde ek bileşenler barındırır. Bir nevi SDK</a:t>
            </a:r>
            <a:r>
              <a:rPr lang="tr-TR" sz="2400" b="1" dirty="0"/>
              <a:t> (Software Development Kit)</a:t>
            </a:r>
            <a:r>
              <a:rPr lang="tr-TR" sz="2400" dirty="0"/>
              <a:t> da denilebilir</a:t>
            </a:r>
            <a:r>
              <a:rPr lang="tr-TR" sz="2400" b="1" dirty="0"/>
              <a:t>. Ancak SDK </a:t>
            </a:r>
            <a:r>
              <a:rPr lang="tr-TR" sz="2400" dirty="0"/>
              <a:t>yazılım geliştirmemiz için bir altyapı sunarken JDK sadece Java temelli programlar geliştirmemiz için altyapı sunuyor. </a:t>
            </a:r>
          </a:p>
          <a:p>
            <a:r>
              <a:rPr lang="tr-TR" sz="2400" dirty="0"/>
              <a:t>Java ile geliştirme yapmak için ve yazdığımız </a:t>
            </a:r>
            <a:r>
              <a:rPr lang="tr-TR" sz="2400" dirty="0" err="1"/>
              <a:t>java</a:t>
            </a:r>
            <a:r>
              <a:rPr lang="tr-TR" sz="2400" dirty="0"/>
              <a:t> kodlarını </a:t>
            </a:r>
            <a:r>
              <a:rPr lang="tr-TR" sz="2400" dirty="0" err="1"/>
              <a:t>compile</a:t>
            </a:r>
            <a:r>
              <a:rPr lang="tr-TR" sz="2400" dirty="0"/>
              <a:t> edip .</a:t>
            </a:r>
            <a:r>
              <a:rPr lang="tr-TR" sz="2400" dirty="0" err="1"/>
              <a:t>class</a:t>
            </a:r>
            <a:r>
              <a:rPr lang="tr-TR" sz="2400" dirty="0"/>
              <a:t> uzantılı dosyaları oluşturmamızı sağlayan </a:t>
            </a:r>
            <a:r>
              <a:rPr lang="tr-TR" sz="2400" dirty="0" err="1"/>
              <a:t>tool</a:t>
            </a:r>
            <a:r>
              <a:rPr lang="tr-TR" sz="2400" dirty="0"/>
              <a:t> dur.</a:t>
            </a:r>
          </a:p>
          <a:p>
            <a:pPr marL="0" indent="0">
              <a:buNone/>
            </a:pPr>
            <a:endParaRPr lang="tr-TR" sz="2400" dirty="0"/>
          </a:p>
          <a:p>
            <a:r>
              <a:rPr lang="tr-TR" sz="2400" dirty="0"/>
              <a:t>JRE=JVM + Java Kütüphaneleri</a:t>
            </a:r>
          </a:p>
          <a:p>
            <a:endParaRPr lang="tr-TR" sz="2400" dirty="0"/>
          </a:p>
          <a:p>
            <a:r>
              <a:rPr lang="tr-TR" sz="2400" dirty="0"/>
              <a:t>JDK=JRE + Compiler + </a:t>
            </a:r>
            <a:r>
              <a:rPr lang="tr-TR" sz="2400" dirty="0" err="1"/>
              <a:t>debugger</a:t>
            </a:r>
            <a:endParaRPr lang="tr-TR" sz="2400" dirty="0"/>
          </a:p>
        </p:txBody>
      </p:sp>
    </p:spTree>
    <p:extLst>
      <p:ext uri="{BB962C8B-B14F-4D97-AF65-F5344CB8AC3E}">
        <p14:creationId xmlns:p14="http://schemas.microsoft.com/office/powerpoint/2010/main" val="31233653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2886</TotalTime>
  <Words>7570</Words>
  <Application>Microsoft Office PowerPoint</Application>
  <PresentationFormat>Widescreen</PresentationFormat>
  <Paragraphs>510</Paragraphs>
  <Slides>130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130</vt:i4>
      </vt:variant>
    </vt:vector>
  </HeadingPairs>
  <TitlesOfParts>
    <vt:vector size="141" baseType="lpstr">
      <vt:lpstr>Arial</vt:lpstr>
      <vt:lpstr>AvenirBold</vt:lpstr>
      <vt:lpstr>Blogger Sans</vt:lpstr>
      <vt:lpstr>Calibri</vt:lpstr>
      <vt:lpstr>Calibri Light</vt:lpstr>
      <vt:lpstr>charter</vt:lpstr>
      <vt:lpstr>Consolas</vt:lpstr>
      <vt:lpstr>Muli</vt:lpstr>
      <vt:lpstr>Symbol</vt:lpstr>
      <vt:lpstr>Times New Roman</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Open Source Nedir?</vt:lpstr>
      <vt:lpstr>JVM Nedir?</vt:lpstr>
      <vt:lpstr>JRE Nedir?</vt:lpstr>
      <vt:lpstr>JDK Nedir?</vt:lpstr>
      <vt:lpstr>JIT nedir?</vt:lpstr>
      <vt:lpstr>Java %100 OOP midir?</vt:lpstr>
      <vt:lpstr>Java by pass value mu ? By pass referances mı ?</vt:lpstr>
      <vt:lpstr>Java 8 İle Gelen Özellikler</vt:lpstr>
      <vt:lpstr>Java 8 İle Gelen Özellikler</vt:lpstr>
      <vt:lpstr>Primitive types ile Wrapper class arasındaki farklar ?</vt:lpstr>
      <vt:lpstr>Stack memory heap memory nedir ? Aralarındaki farklar</vt:lpstr>
      <vt:lpstr>ASCII CODE</vt:lpstr>
      <vt:lpstr>UNICODE</vt:lpstr>
      <vt:lpstr>valueOf() ile toString(), parseInt() aralarındaki farklar nelerdir?</vt:lpstr>
      <vt:lpstr>StringBuilder</vt:lpstr>
      <vt:lpstr>StringBuffer Nedir?</vt:lpstr>
      <vt:lpstr>Regex Nedir?</vt:lpstr>
      <vt:lpstr>Regex Nedir?</vt:lpstr>
      <vt:lpstr>Concat(), (+) operant ile StringBuilder Arasındaki İlişki Nedir?  </vt:lpstr>
      <vt:lpstr>1.Soru</vt:lpstr>
      <vt:lpstr>1.Cevap</vt:lpstr>
      <vt:lpstr>2.Soru:girilen bir sayının asal olup olmaması kodlayan algoritma</vt:lpstr>
      <vt:lpstr>3.Soru: Faktöriyel Hesabı Yapan Algoritma</vt:lpstr>
      <vt:lpstr>Access Modifier (public-private-protected-default)</vt:lpstr>
      <vt:lpstr>Error types</vt:lpstr>
      <vt:lpstr>Error ve Exceptıon Farkı</vt:lpstr>
      <vt:lpstr>Soru 1:</vt:lpstr>
      <vt:lpstr>Cevap 1:</vt:lpstr>
      <vt:lpstr>Soru2 :</vt:lpstr>
      <vt:lpstr>Cevap 2 :</vt:lpstr>
      <vt:lpstr>Decoder Nedir? Ne İşe Yarar?</vt:lpstr>
      <vt:lpstr>Decoder ve Encoder Farkları Nelerdir?</vt:lpstr>
      <vt:lpstr>MDS Algoritması nedir?</vt:lpstr>
      <vt:lpstr>MD5 Nerelerde Kullanılır?</vt:lpstr>
      <vt:lpstr>SHA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 ERGUVEN</cp:lastModifiedBy>
  <cp:revision>95</cp:revision>
  <dcterms:created xsi:type="dcterms:W3CDTF">2022-05-23T16:40:00Z</dcterms:created>
  <dcterms:modified xsi:type="dcterms:W3CDTF">2022-06-28T19:13:40Z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3bddd2c2-e606-405d-a6a3-c7cf662f7e24</vt:lpwstr>
  </property>
  <property fmtid="{D5CDD505-2E9C-101B-9397-08002B2CF9AE}" pid="3" name="TURKCELLCLASSIFICATION">
    <vt:lpwstr>TURKCELL DAHİLİ</vt:lpwstr>
  </property>
</Properties>
</file>