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 Hafta 1.Gün Ödevi" id="{405AA5AA-F93F-4AF8-9988-4506BCE1EC5F}">
          <p14:sldIdLst>
            <p14:sldId id="257"/>
            <p14:sldId id="258"/>
            <p14:sldId id="259"/>
            <p14:sldId id="260"/>
            <p14:sldId id="261"/>
            <p14:sldId id="262"/>
            <p14:sldId id="263"/>
            <p14:sldId id="264"/>
          </p14:sldIdLst>
        </p14:section>
        <p14:section name="1. Hafta 2.Gün Ödevi" id="{38C1E372-23E4-4E37-9738-F603E80A3970}">
          <p14:sldIdLst>
            <p14:sldId id="265"/>
            <p14:sldId id="267"/>
            <p14:sldId id="268"/>
            <p14:sldId id="269"/>
          </p14:sldIdLst>
        </p14:section>
        <p14:section name="1. Hafta  2.Gün HTML İsterler" id="{953FF81B-24F6-4449-B362-FDAB2C9E95D3}">
          <p14:sldIdLst>
            <p14:sldId id="270"/>
            <p14:sldId id="271"/>
            <p14:sldId id="272"/>
            <p14:sldId id="273"/>
            <p14:sldId id="274"/>
            <p14:sldId id="275"/>
            <p14:sldId id="276"/>
            <p14:sldId id="277"/>
            <p14:sldId id="278"/>
            <p14:sldId id="279"/>
          </p14:sldIdLst>
        </p14:section>
        <p14:section name="1. Hafta 3.Gün Ödevi" id="{A893BB02-AA54-4638-BE55-0F5673DC16E3}">
          <p14:sldIdLst>
            <p14:sldId id="280"/>
            <p14:sldId id="281"/>
            <p14:sldId id="282"/>
            <p14:sldId id="283"/>
            <p14:sldId id="284"/>
            <p14:sldId id="285"/>
            <p14:sldId id="286"/>
            <p14:sldId id="287"/>
            <p14:sldId id="288"/>
            <p14:sldId id="289"/>
            <p14:sldId id="290"/>
            <p14:sldId id="291"/>
            <p14:sldId id="292"/>
            <p14:sldId id="293"/>
          </p14:sldIdLst>
        </p14:section>
        <p14:section name="1.Hafta 3Gün CSS Soruları" id="{2BDEEB1F-B160-463E-B594-9DFA0A8D45B6}">
          <p14:sldIdLst>
            <p14:sldId id="295"/>
            <p14:sldId id="296"/>
            <p14:sldId id="297"/>
            <p14:sldId id="298"/>
          </p14:sldIdLst>
        </p14:section>
        <p14:section name="1 Hafta 4.Gün" id="{9E48892D-56CC-4D31-82A7-743D1EFAEAA9}">
          <p14:sldIdLst>
            <p14:sldId id="299"/>
            <p14:sldId id="300"/>
          </p14:sldIdLst>
        </p14:section>
        <p14:section name="Bootstrap Ödevi" id="{0D7346D3-E370-40A9-8743-DED964EDF1DA}">
          <p14:sldIdLst>
            <p14:sldId id="301"/>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28.05.2022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28.05.2022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28.05.2022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28.05.2022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28.05.2022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28.05.2022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28.05.2022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28.05.2022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28.05.2022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28.05.2022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28.05.2022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28.05.2022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7" name="İçerik Yer Tutucusu 6">
            <a:extLst>
              <a:ext uri="{FF2B5EF4-FFF2-40B4-BE49-F238E27FC236}">
                <a16:creationId xmlns:a16="http://schemas.microsoft.com/office/drawing/2014/main" id="{AB7F7374-0453-F4D1-E3E1-E2802281AECD}"/>
              </a:ext>
            </a:extLst>
          </p:cNvPr>
          <p:cNvPicPr>
            <a:picLocks noGrp="1" noChangeAspect="1"/>
          </p:cNvPicPr>
          <p:nvPr>
            <p:ph idx="1"/>
          </p:nvPr>
        </p:nvPicPr>
        <p:blipFill>
          <a:blip r:embed="rId2"/>
          <a:stretch>
            <a:fillRect/>
          </a:stretch>
        </p:blipFill>
        <p:spPr>
          <a:xfrm>
            <a:off x="1417824" y="1825625"/>
            <a:ext cx="9356352" cy="4351338"/>
          </a:xfrm>
        </p:spPr>
      </p:pic>
    </p:spTree>
    <p:extLst>
      <p:ext uri="{BB962C8B-B14F-4D97-AF65-F5344CB8AC3E}">
        <p14:creationId xmlns:p14="http://schemas.microsoft.com/office/powerpoint/2010/main" val="126842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38407-27E2-C2A2-D74F-F5DDE80C63AD}"/>
              </a:ext>
            </a:extLst>
          </p:cNvPr>
          <p:cNvSpPr>
            <a:spLocks noGrp="1"/>
          </p:cNvSpPr>
          <p:nvPr>
            <p:ph type="title"/>
          </p:nvPr>
        </p:nvSpPr>
        <p:spPr/>
        <p:txBody>
          <a:bodyPr/>
          <a:lstStyle/>
          <a:p>
            <a:r>
              <a:rPr lang="tr-TR" b="1" dirty="0" err="1"/>
              <a:t>display:none</a:t>
            </a:r>
            <a:r>
              <a:rPr lang="tr-TR" b="1" dirty="0"/>
              <a:t>; Nedir?</a:t>
            </a:r>
          </a:p>
        </p:txBody>
      </p:sp>
      <p:sp>
        <p:nvSpPr>
          <p:cNvPr id="3" name="İçerik Yer Tutucusu 2">
            <a:extLst>
              <a:ext uri="{FF2B5EF4-FFF2-40B4-BE49-F238E27FC236}">
                <a16:creationId xmlns:a16="http://schemas.microsoft.com/office/drawing/2014/main" id="{0CCC42C7-8F81-D64A-0662-73684BDC3AD2}"/>
              </a:ext>
            </a:extLst>
          </p:cNvPr>
          <p:cNvSpPr>
            <a:spLocks noGrp="1"/>
          </p:cNvSpPr>
          <p:nvPr>
            <p:ph idx="1"/>
          </p:nvPr>
        </p:nvSpPr>
        <p:spPr>
          <a:xfrm>
            <a:off x="838200" y="1825625"/>
            <a:ext cx="10515600" cy="757800"/>
          </a:xfrm>
        </p:spPr>
        <p:txBody>
          <a:bodyPr>
            <a:normAutofit/>
          </a:bodyPr>
          <a:lstStyle/>
          <a:p>
            <a:r>
              <a:rPr lang="tr-TR" sz="2400" dirty="0"/>
              <a:t>Bir elementi gizlemek (</a:t>
            </a:r>
            <a:r>
              <a:rPr lang="tr-TR" sz="2400" dirty="0" err="1"/>
              <a:t>hide</a:t>
            </a:r>
            <a:r>
              <a:rPr lang="tr-TR" sz="2400" dirty="0"/>
              <a:t>) istediğimizde </a:t>
            </a:r>
            <a:r>
              <a:rPr lang="tr-TR" sz="2400" dirty="0" err="1"/>
              <a:t>display</a:t>
            </a:r>
            <a:r>
              <a:rPr lang="tr-TR" sz="2400" dirty="0"/>
              <a:t>: </a:t>
            </a:r>
            <a:r>
              <a:rPr lang="tr-TR" sz="2400" dirty="0" err="1"/>
              <a:t>none</a:t>
            </a:r>
            <a:r>
              <a:rPr lang="tr-TR" sz="2400" dirty="0"/>
              <a:t> özelliğini kullanabiliriz. Bu sayede element bulunduğu alanda hiçbir etki oluşturmaksızın gizlenecektir.</a:t>
            </a:r>
          </a:p>
          <a:p>
            <a:endParaRPr lang="tr-TR" sz="2400" dirty="0"/>
          </a:p>
        </p:txBody>
      </p:sp>
      <p:pic>
        <p:nvPicPr>
          <p:cNvPr id="8" name="Resim 7">
            <a:extLst>
              <a:ext uri="{FF2B5EF4-FFF2-40B4-BE49-F238E27FC236}">
                <a16:creationId xmlns:a16="http://schemas.microsoft.com/office/drawing/2014/main" id="{9FE741CB-CEE9-AA6D-5CFE-C418B5C0C34E}"/>
              </a:ext>
            </a:extLst>
          </p:cNvPr>
          <p:cNvPicPr>
            <a:picLocks noChangeAspect="1"/>
          </p:cNvPicPr>
          <p:nvPr/>
        </p:nvPicPr>
        <p:blipFill>
          <a:blip r:embed="rId2"/>
          <a:stretch>
            <a:fillRect/>
          </a:stretch>
        </p:blipFill>
        <p:spPr>
          <a:xfrm>
            <a:off x="1151549" y="2583425"/>
            <a:ext cx="6919560" cy="1501270"/>
          </a:xfrm>
          <a:prstGeom prst="rect">
            <a:avLst/>
          </a:prstGeom>
        </p:spPr>
      </p:pic>
      <p:sp>
        <p:nvSpPr>
          <p:cNvPr id="9" name="Metin kutusu 8">
            <a:extLst>
              <a:ext uri="{FF2B5EF4-FFF2-40B4-BE49-F238E27FC236}">
                <a16:creationId xmlns:a16="http://schemas.microsoft.com/office/drawing/2014/main" id="{FCF29D14-0AAB-A8B3-30A8-F82EC9DE8949}"/>
              </a:ext>
            </a:extLst>
          </p:cNvPr>
          <p:cNvSpPr txBox="1"/>
          <p:nvPr/>
        </p:nvSpPr>
        <p:spPr>
          <a:xfrm>
            <a:off x="1120877" y="4274576"/>
            <a:ext cx="10232923" cy="1107996"/>
          </a:xfrm>
          <a:prstGeom prst="rect">
            <a:avLst/>
          </a:prstGeom>
          <a:noFill/>
        </p:spPr>
        <p:txBody>
          <a:bodyPr wrap="square" rtlCol="0">
            <a:spAutoFit/>
          </a:bodyPr>
          <a:lstStyle/>
          <a:p>
            <a:pPr marL="285750" indent="-285750">
              <a:buFont typeface="Arial" panose="020B0604020202020204" pitchFamily="34" charset="0"/>
              <a:buChar char="•"/>
            </a:pPr>
            <a:r>
              <a:rPr lang="tr-TR" sz="2400" dirty="0"/>
              <a:t>div için </a:t>
            </a:r>
            <a:r>
              <a:rPr lang="tr-TR" sz="2400" dirty="0" err="1"/>
              <a:t>display</a:t>
            </a:r>
            <a:r>
              <a:rPr lang="tr-TR" sz="2400" dirty="0"/>
              <a:t>: inline-</a:t>
            </a:r>
            <a:r>
              <a:rPr lang="tr-TR" sz="2400" dirty="0" err="1"/>
              <a:t>block</a:t>
            </a:r>
            <a:r>
              <a:rPr lang="tr-TR" sz="2400" dirty="0"/>
              <a:t> tanımını yapalım ve 3 </a:t>
            </a:r>
            <a:r>
              <a:rPr lang="tr-TR" sz="2400" dirty="0" err="1"/>
              <a:t>child</a:t>
            </a:r>
            <a:r>
              <a:rPr lang="tr-TR" sz="2400" dirty="0"/>
              <a:t> elementi yan yana yukarıda ki gibi dizelim.</a:t>
            </a:r>
          </a:p>
          <a:p>
            <a:endParaRPr lang="tr-TR" dirty="0"/>
          </a:p>
        </p:txBody>
      </p:sp>
    </p:spTree>
    <p:extLst>
      <p:ext uri="{BB962C8B-B14F-4D97-AF65-F5344CB8AC3E}">
        <p14:creationId xmlns:p14="http://schemas.microsoft.com/office/powerpoint/2010/main" val="70005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77698-DED3-68CA-E5F1-5A00CB84672F}"/>
              </a:ext>
            </a:extLst>
          </p:cNvPr>
          <p:cNvSpPr>
            <a:spLocks noGrp="1"/>
          </p:cNvSpPr>
          <p:nvPr>
            <p:ph type="title"/>
          </p:nvPr>
        </p:nvSpPr>
        <p:spPr/>
        <p:txBody>
          <a:bodyPr/>
          <a:lstStyle/>
          <a:p>
            <a:r>
              <a:rPr lang="tr-TR" b="1" dirty="0" err="1"/>
              <a:t>display:none</a:t>
            </a:r>
            <a:r>
              <a:rPr lang="tr-TR" b="1" dirty="0"/>
              <a:t>; Nedir?</a:t>
            </a:r>
            <a:endParaRPr lang="tr-TR" dirty="0"/>
          </a:p>
        </p:txBody>
      </p:sp>
      <p:sp>
        <p:nvSpPr>
          <p:cNvPr id="3" name="İçerik Yer Tutucusu 2">
            <a:extLst>
              <a:ext uri="{FF2B5EF4-FFF2-40B4-BE49-F238E27FC236}">
                <a16:creationId xmlns:a16="http://schemas.microsoft.com/office/drawing/2014/main" id="{18A9CA46-04C6-CFAE-D47D-B81E079DB88C}"/>
              </a:ext>
            </a:extLst>
          </p:cNvPr>
          <p:cNvSpPr>
            <a:spLocks noGrp="1"/>
          </p:cNvSpPr>
          <p:nvPr>
            <p:ph idx="1"/>
          </p:nvPr>
        </p:nvSpPr>
        <p:spPr>
          <a:xfrm>
            <a:off x="838200" y="3706761"/>
            <a:ext cx="10515600" cy="2470201"/>
          </a:xfrm>
        </p:spPr>
        <p:txBody>
          <a:bodyPr/>
          <a:lstStyle/>
          <a:p>
            <a:r>
              <a:rPr lang="tr-TR" dirty="0"/>
              <a:t>2. </a:t>
            </a:r>
            <a:r>
              <a:rPr lang="tr-TR" dirty="0" err="1"/>
              <a:t>child</a:t>
            </a:r>
            <a:r>
              <a:rPr lang="tr-TR" dirty="0"/>
              <a:t> element için </a:t>
            </a:r>
            <a:r>
              <a:rPr lang="tr-TR" b="1" dirty="0" err="1"/>
              <a:t>display</a:t>
            </a:r>
            <a:r>
              <a:rPr lang="tr-TR" b="1" dirty="0"/>
              <a:t>: </a:t>
            </a:r>
            <a:r>
              <a:rPr lang="tr-TR" b="1" dirty="0" err="1"/>
              <a:t>none</a:t>
            </a:r>
            <a:r>
              <a:rPr lang="tr-TR" dirty="0"/>
              <a:t> özeliğini tanımladığımızda elementin tamamen ortadan kalktığını ve 3. </a:t>
            </a:r>
            <a:r>
              <a:rPr lang="tr-TR" dirty="0" err="1"/>
              <a:t>child</a:t>
            </a:r>
            <a:r>
              <a:rPr lang="tr-TR" dirty="0"/>
              <a:t> elementin 2. sıraya geçtiğini görebilirsiniz.</a:t>
            </a:r>
          </a:p>
        </p:txBody>
      </p:sp>
      <p:pic>
        <p:nvPicPr>
          <p:cNvPr id="8" name="Resim 7">
            <a:extLst>
              <a:ext uri="{FF2B5EF4-FFF2-40B4-BE49-F238E27FC236}">
                <a16:creationId xmlns:a16="http://schemas.microsoft.com/office/drawing/2014/main" id="{44C8DD48-9A80-414F-58A2-0FAABC02A883}"/>
              </a:ext>
            </a:extLst>
          </p:cNvPr>
          <p:cNvPicPr>
            <a:picLocks noChangeAspect="1"/>
          </p:cNvPicPr>
          <p:nvPr/>
        </p:nvPicPr>
        <p:blipFill>
          <a:blip r:embed="rId2"/>
          <a:stretch>
            <a:fillRect/>
          </a:stretch>
        </p:blipFill>
        <p:spPr>
          <a:xfrm>
            <a:off x="1167777" y="2042040"/>
            <a:ext cx="6828112" cy="1386960"/>
          </a:xfrm>
          <a:prstGeom prst="rect">
            <a:avLst/>
          </a:prstGeom>
        </p:spPr>
      </p:pic>
    </p:spTree>
    <p:extLst>
      <p:ext uri="{BB962C8B-B14F-4D97-AF65-F5344CB8AC3E}">
        <p14:creationId xmlns:p14="http://schemas.microsoft.com/office/powerpoint/2010/main" val="37162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7A4D0-18E4-FBC7-F98D-B4D15C3A38E1}"/>
              </a:ext>
            </a:extLst>
          </p:cNvPr>
          <p:cNvSpPr>
            <a:spLocks noGrp="1"/>
          </p:cNvSpPr>
          <p:nvPr>
            <p:ph type="title"/>
          </p:nvPr>
        </p:nvSpPr>
        <p:spPr/>
        <p:txBody>
          <a:bodyPr/>
          <a:lstStyle/>
          <a:p>
            <a:r>
              <a:rPr lang="tr-TR" b="1" dirty="0" err="1"/>
              <a:t>visibility:hidden</a:t>
            </a:r>
            <a:r>
              <a:rPr lang="tr-TR" b="1" dirty="0"/>
              <a:t>; Nedir?</a:t>
            </a:r>
          </a:p>
        </p:txBody>
      </p:sp>
      <p:sp>
        <p:nvSpPr>
          <p:cNvPr id="3" name="İçerik Yer Tutucusu 2">
            <a:extLst>
              <a:ext uri="{FF2B5EF4-FFF2-40B4-BE49-F238E27FC236}">
                <a16:creationId xmlns:a16="http://schemas.microsoft.com/office/drawing/2014/main" id="{EAD62CE0-660C-C398-E21E-22A0DEB36D4E}"/>
              </a:ext>
            </a:extLst>
          </p:cNvPr>
          <p:cNvSpPr>
            <a:spLocks noGrp="1"/>
          </p:cNvSpPr>
          <p:nvPr>
            <p:ph idx="1"/>
          </p:nvPr>
        </p:nvSpPr>
        <p:spPr>
          <a:xfrm>
            <a:off x="838200" y="1990315"/>
            <a:ext cx="10515600" cy="1438685"/>
          </a:xfrm>
        </p:spPr>
        <p:txBody>
          <a:bodyPr/>
          <a:lstStyle/>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6" name="Resim 5">
            <a:extLst>
              <a:ext uri="{FF2B5EF4-FFF2-40B4-BE49-F238E27FC236}">
                <a16:creationId xmlns:a16="http://schemas.microsoft.com/office/drawing/2014/main" id="{E1611967-3810-8AA6-2218-7E26DB711326}"/>
              </a:ext>
            </a:extLst>
          </p:cNvPr>
          <p:cNvPicPr>
            <a:picLocks noChangeAspect="1"/>
          </p:cNvPicPr>
          <p:nvPr/>
        </p:nvPicPr>
        <p:blipFill>
          <a:blip r:embed="rId2"/>
          <a:stretch>
            <a:fillRect/>
          </a:stretch>
        </p:blipFill>
        <p:spPr>
          <a:xfrm>
            <a:off x="838200" y="3728627"/>
            <a:ext cx="6828112" cy="1425063"/>
          </a:xfrm>
          <a:prstGeom prst="rect">
            <a:avLst/>
          </a:prstGeom>
        </p:spPr>
      </p:pic>
    </p:spTree>
    <p:extLst>
      <p:ext uri="{BB962C8B-B14F-4D97-AF65-F5344CB8AC3E}">
        <p14:creationId xmlns:p14="http://schemas.microsoft.com/office/powerpoint/2010/main" val="125519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555C-D473-16D8-6E17-5220F641F949}"/>
              </a:ext>
            </a:extLst>
          </p:cNvPr>
          <p:cNvSpPr>
            <a:spLocks noGrp="1"/>
          </p:cNvSpPr>
          <p:nvPr>
            <p:ph type="title"/>
          </p:nvPr>
        </p:nvSpPr>
        <p:spPr/>
        <p:txBody>
          <a:bodyPr/>
          <a:lstStyle/>
          <a:p>
            <a:r>
              <a:rPr lang="tr-TR" b="1" dirty="0" err="1"/>
              <a:t>pseudo</a:t>
            </a:r>
            <a:r>
              <a:rPr lang="tr-TR" b="1" dirty="0"/>
              <a:t> </a:t>
            </a:r>
            <a:r>
              <a:rPr lang="tr-TR" b="1" dirty="0" err="1"/>
              <a:t>class</a:t>
            </a:r>
            <a:r>
              <a:rPr lang="tr-TR" b="1" dirty="0"/>
              <a:t> ile </a:t>
            </a:r>
            <a:r>
              <a:rPr lang="tr-TR" b="1" dirty="0" err="1"/>
              <a:t>pseudo</a:t>
            </a:r>
            <a:r>
              <a:rPr lang="tr-TR" b="1" dirty="0"/>
              <a:t> element nedir?</a:t>
            </a:r>
          </a:p>
        </p:txBody>
      </p:sp>
      <p:sp>
        <p:nvSpPr>
          <p:cNvPr id="3" name="İçerik Yer Tutucusu 2">
            <a:extLst>
              <a:ext uri="{FF2B5EF4-FFF2-40B4-BE49-F238E27FC236}">
                <a16:creationId xmlns:a16="http://schemas.microsoft.com/office/drawing/2014/main" id="{209DC0AB-BF11-75A5-16BF-FDEB57552CB5}"/>
              </a:ext>
            </a:extLst>
          </p:cNvPr>
          <p:cNvSpPr>
            <a:spLocks noGrp="1"/>
          </p:cNvSpPr>
          <p:nvPr>
            <p:ph idx="1"/>
          </p:nvPr>
        </p:nvSpPr>
        <p:spPr/>
        <p:txBody>
          <a:bodyPr>
            <a:normAutofit/>
          </a:bodyPr>
          <a:lstStyle/>
          <a:p>
            <a:r>
              <a:rPr lang="tr-TR" sz="2400" dirty="0"/>
              <a:t>CSS </a:t>
            </a:r>
            <a:r>
              <a:rPr lang="tr-TR" sz="2400" b="1" dirty="0" err="1"/>
              <a:t>pseudo-class</a:t>
            </a:r>
            <a:r>
              <a:rPr lang="tr-TR" sz="2400" dirty="0"/>
              <a:t> ve </a:t>
            </a:r>
            <a:r>
              <a:rPr lang="tr-TR" sz="2400" b="1" dirty="0" err="1"/>
              <a:t>pseudo-elements</a:t>
            </a:r>
            <a:r>
              <a:rPr lang="tr-TR" sz="2400" dirty="0"/>
              <a:t> </a:t>
            </a:r>
            <a:r>
              <a:rPr lang="tr-TR" sz="2400" dirty="0" err="1"/>
              <a:t>CSS’i</a:t>
            </a:r>
            <a:r>
              <a:rPr lang="tr-TR" sz="2400" dirty="0"/>
              <a:t> destekleyen web tarayıcıları tarafından otomatik olarak tanınan </a:t>
            </a:r>
            <a:r>
              <a:rPr lang="tr-TR" sz="2400" b="1" dirty="0"/>
              <a:t>(x)html </a:t>
            </a:r>
            <a:r>
              <a:rPr lang="tr-TR" sz="2400" dirty="0"/>
              <a:t>hiyerarşisi ile erişemediğimiz element ve sınıflara erişmemizi sağlayan özel sınıf ve elementler olarak adlandırılmaktadır.</a:t>
            </a:r>
          </a:p>
          <a:p>
            <a:r>
              <a:rPr lang="tr-TR" sz="2400" b="1" dirty="0" err="1"/>
              <a:t>Pseudo-class</a:t>
            </a:r>
            <a:r>
              <a:rPr lang="tr-TR" sz="2400" b="1" dirty="0"/>
              <a:t>: Link </a:t>
            </a:r>
            <a:r>
              <a:rPr lang="tr-TR" sz="2400" b="1" dirty="0" err="1"/>
              <a:t>Pseduo</a:t>
            </a:r>
            <a:r>
              <a:rPr lang="tr-TR" sz="2400" b="1" dirty="0"/>
              <a:t> </a:t>
            </a:r>
            <a:r>
              <a:rPr lang="tr-TR" sz="2400" b="1" dirty="0" err="1"/>
              <a:t>Sınıfıları</a:t>
            </a:r>
            <a:r>
              <a:rPr lang="tr-TR" sz="2400" b="1" dirty="0"/>
              <a:t> </a:t>
            </a:r>
            <a:r>
              <a:rPr lang="tr-TR" sz="2400" dirty="0"/>
              <a:t>ve </a:t>
            </a:r>
            <a:r>
              <a:rPr lang="tr-TR" sz="2400" b="1" dirty="0"/>
              <a:t>Dinamik </a:t>
            </a:r>
            <a:r>
              <a:rPr lang="tr-TR" sz="2400" b="1" dirty="0" err="1"/>
              <a:t>Pseudo</a:t>
            </a:r>
            <a:r>
              <a:rPr lang="tr-TR" sz="2400" b="1" dirty="0"/>
              <a:t> Sınıfları </a:t>
            </a:r>
            <a:r>
              <a:rPr lang="tr-TR" sz="2400" dirty="0"/>
              <a:t>olmak üzere ikiye ayrılır:</a:t>
            </a:r>
          </a:p>
          <a:p>
            <a:r>
              <a:rPr lang="tr-TR" sz="2400" b="1" dirty="0"/>
              <a:t>Link </a:t>
            </a:r>
            <a:r>
              <a:rPr lang="tr-TR" sz="2400" b="1" dirty="0" err="1"/>
              <a:t>Pseduo</a:t>
            </a:r>
            <a:r>
              <a:rPr lang="tr-TR" sz="2400" b="1" dirty="0"/>
              <a:t> </a:t>
            </a:r>
            <a:r>
              <a:rPr lang="tr-TR" sz="2400" b="1" dirty="0" err="1"/>
              <a:t>Sınıfıları</a:t>
            </a:r>
            <a:r>
              <a:rPr lang="tr-TR" sz="2400" b="1" dirty="0"/>
              <a:t>:  </a:t>
            </a:r>
            <a:r>
              <a:rPr lang="tr-TR" sz="2400" dirty="0" err="1"/>
              <a:t>Y</a:t>
            </a:r>
            <a:r>
              <a:rPr lang="tr-TR" sz="2000" dirty="0" err="1"/>
              <a:t>anlızca</a:t>
            </a:r>
            <a:r>
              <a:rPr lang="tr-TR" sz="2000" dirty="0"/>
              <a:t> linklere uygulanan iki tane Link </a:t>
            </a:r>
            <a:r>
              <a:rPr lang="tr-TR" sz="2000" dirty="0" err="1"/>
              <a:t>Pseduo</a:t>
            </a:r>
            <a:r>
              <a:rPr lang="tr-TR" sz="2000" dirty="0"/>
              <a:t> sınıfı vardır. </a:t>
            </a:r>
            <a:r>
              <a:rPr lang="tr-TR" sz="2000" b="1" dirty="0"/>
              <a:t>:link </a:t>
            </a:r>
            <a:r>
              <a:rPr lang="tr-TR" sz="2000" dirty="0"/>
              <a:t>: Ziyaret edilmemiş sayfanın linkine stil tanımlaması yapmak için kullanılır. </a:t>
            </a:r>
            <a:r>
              <a:rPr lang="tr-TR" sz="2000" b="1" dirty="0"/>
              <a:t>:</a:t>
            </a:r>
            <a:r>
              <a:rPr lang="tr-TR" sz="2000" b="1" dirty="0" err="1"/>
              <a:t>visited</a:t>
            </a:r>
            <a:r>
              <a:rPr lang="tr-TR" sz="2000" b="1" dirty="0"/>
              <a:t> </a:t>
            </a:r>
            <a:r>
              <a:rPr lang="tr-TR" sz="2000" dirty="0"/>
              <a:t>: Henüz ziyaret edilmiş sayfa linklerine stil tanımlaması yapmak için kullanılır.</a:t>
            </a:r>
          </a:p>
          <a:p>
            <a:endParaRPr lang="tr-TR" sz="2000" dirty="0"/>
          </a:p>
        </p:txBody>
      </p:sp>
      <p:pic>
        <p:nvPicPr>
          <p:cNvPr id="7" name="Resim 6">
            <a:extLst>
              <a:ext uri="{FF2B5EF4-FFF2-40B4-BE49-F238E27FC236}">
                <a16:creationId xmlns:a16="http://schemas.microsoft.com/office/drawing/2014/main" id="{F20AD0EB-A86B-FF5D-C3A6-75F8E3F27154}"/>
              </a:ext>
            </a:extLst>
          </p:cNvPr>
          <p:cNvPicPr>
            <a:picLocks noChangeAspect="1"/>
          </p:cNvPicPr>
          <p:nvPr/>
        </p:nvPicPr>
        <p:blipFill>
          <a:blip r:embed="rId2"/>
          <a:stretch>
            <a:fillRect/>
          </a:stretch>
        </p:blipFill>
        <p:spPr>
          <a:xfrm>
            <a:off x="4711967" y="4597171"/>
            <a:ext cx="2768066" cy="2260829"/>
          </a:xfrm>
          <a:prstGeom prst="rect">
            <a:avLst/>
          </a:prstGeom>
        </p:spPr>
      </p:pic>
    </p:spTree>
    <p:extLst>
      <p:ext uri="{BB962C8B-B14F-4D97-AF65-F5344CB8AC3E}">
        <p14:creationId xmlns:p14="http://schemas.microsoft.com/office/powerpoint/2010/main" val="39429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E1C02-AFB7-CFBD-2C12-E16F829C8874}"/>
              </a:ext>
            </a:extLst>
          </p:cNvPr>
          <p:cNvSpPr>
            <a:spLocks noGrp="1"/>
          </p:cNvSpPr>
          <p:nvPr>
            <p:ph type="title"/>
          </p:nvPr>
        </p:nvSpPr>
        <p:spPr/>
        <p:txBody>
          <a:bodyPr/>
          <a:lstStyle/>
          <a:p>
            <a:r>
              <a:rPr lang="tr-TR" b="1" dirty="0"/>
              <a:t>Dinamik </a:t>
            </a:r>
            <a:r>
              <a:rPr lang="tr-TR" b="1" dirty="0" err="1"/>
              <a:t>Pseudo</a:t>
            </a:r>
            <a:r>
              <a:rPr lang="tr-TR" b="1" dirty="0"/>
              <a:t> Sınıfları</a:t>
            </a:r>
          </a:p>
        </p:txBody>
      </p:sp>
      <p:sp>
        <p:nvSpPr>
          <p:cNvPr id="3" name="İçerik Yer Tutucusu 2">
            <a:extLst>
              <a:ext uri="{FF2B5EF4-FFF2-40B4-BE49-F238E27FC236}">
                <a16:creationId xmlns:a16="http://schemas.microsoft.com/office/drawing/2014/main" id="{C9CBB6CA-1C49-E53D-742F-5BB01A9D5719}"/>
              </a:ext>
            </a:extLst>
          </p:cNvPr>
          <p:cNvSpPr>
            <a:spLocks noGrp="1"/>
          </p:cNvSpPr>
          <p:nvPr>
            <p:ph idx="1"/>
          </p:nvPr>
        </p:nvSpPr>
        <p:spPr>
          <a:xfrm>
            <a:off x="838200" y="1825625"/>
            <a:ext cx="7951237" cy="4351338"/>
          </a:xfrm>
        </p:spPr>
        <p:txBody>
          <a:bodyPr>
            <a:normAutofit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active"sıralaması</a:t>
            </a:r>
            <a:r>
              <a:rPr lang="tr-TR" dirty="0"/>
              <a:t> yapılmalıdır.</a:t>
            </a:r>
          </a:p>
          <a:p>
            <a:r>
              <a:rPr lang="tr-TR" b="1" dirty="0"/>
              <a:t>:</a:t>
            </a:r>
            <a:r>
              <a:rPr lang="tr-TR" b="1" dirty="0" err="1"/>
              <a:t>hover</a:t>
            </a:r>
            <a:r>
              <a:rPr lang="tr-TR" b="1" dirty="0"/>
              <a:t> </a:t>
            </a:r>
            <a:r>
              <a:rPr lang="tr-TR" dirty="0"/>
              <a:t>: Bir elementin üzerine farenin imleci geldiğinde yapılacak tanımlama için kullanılır.:</a:t>
            </a:r>
            <a:r>
              <a:rPr lang="tr-TR" dirty="0" err="1"/>
              <a:t>active</a:t>
            </a:r>
            <a:r>
              <a:rPr lang="tr-TR" dirty="0"/>
              <a:t> </a:t>
            </a:r>
          </a:p>
          <a:p>
            <a:r>
              <a:rPr lang="tr-TR" b="1" dirty="0"/>
              <a:t>: </a:t>
            </a:r>
            <a:r>
              <a:rPr lang="tr-TR" b="1" dirty="0" err="1"/>
              <a:t>active</a:t>
            </a:r>
            <a:r>
              <a:rPr lang="tr-TR" b="1" dirty="0"/>
              <a:t> </a:t>
            </a:r>
            <a:r>
              <a:rPr lang="tr-TR" dirty="0"/>
              <a:t>olan elemente stil atamak için kullanılır.</a:t>
            </a:r>
          </a:p>
          <a:p>
            <a:r>
              <a:rPr lang="tr-TR" b="1" dirty="0"/>
              <a:t>:</a:t>
            </a:r>
            <a:r>
              <a:rPr lang="tr-TR" b="1" dirty="0" err="1"/>
              <a:t>focus</a:t>
            </a:r>
            <a:r>
              <a:rPr lang="tr-TR" b="1" dirty="0"/>
              <a:t> : </a:t>
            </a:r>
            <a:r>
              <a:rPr lang="tr-TR" dirty="0"/>
              <a:t>Odaklanan elemente stil </a:t>
            </a:r>
            <a:r>
              <a:rPr lang="tr-TR" dirty="0" err="1"/>
              <a:t>tanımlası</a:t>
            </a:r>
            <a:r>
              <a:rPr lang="tr-TR" dirty="0"/>
              <a:t> yapmak için </a:t>
            </a:r>
            <a:r>
              <a:rPr lang="tr-TR" dirty="0" err="1"/>
              <a:t>kullanılır.Örnekler</a:t>
            </a:r>
            <a:r>
              <a:rPr lang="tr-TR" dirty="0"/>
              <a:t> </a:t>
            </a:r>
            <a:r>
              <a:rPr lang="tr-TR" dirty="0" err="1"/>
              <a:t>vericek</a:t>
            </a:r>
            <a:r>
              <a:rPr lang="tr-TR" dirty="0"/>
              <a:t> olursak;</a:t>
            </a:r>
          </a:p>
        </p:txBody>
      </p:sp>
      <p:pic>
        <p:nvPicPr>
          <p:cNvPr id="5" name="Resim 4">
            <a:extLst>
              <a:ext uri="{FF2B5EF4-FFF2-40B4-BE49-F238E27FC236}">
                <a16:creationId xmlns:a16="http://schemas.microsoft.com/office/drawing/2014/main" id="{8B4DD06C-DA2A-22ED-A171-75F23ADB3770}"/>
              </a:ext>
            </a:extLst>
          </p:cNvPr>
          <p:cNvPicPr>
            <a:picLocks noChangeAspect="1"/>
          </p:cNvPicPr>
          <p:nvPr/>
        </p:nvPicPr>
        <p:blipFill>
          <a:blip r:embed="rId2"/>
          <a:stretch>
            <a:fillRect/>
          </a:stretch>
        </p:blipFill>
        <p:spPr>
          <a:xfrm>
            <a:off x="8712894" y="1686023"/>
            <a:ext cx="3407571" cy="4145610"/>
          </a:xfrm>
          <a:prstGeom prst="rect">
            <a:avLst/>
          </a:prstGeom>
        </p:spPr>
      </p:pic>
    </p:spTree>
    <p:extLst>
      <p:ext uri="{BB962C8B-B14F-4D97-AF65-F5344CB8AC3E}">
        <p14:creationId xmlns:p14="http://schemas.microsoft.com/office/powerpoint/2010/main" val="159139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8D689-BF9B-2A68-8C90-A39A67576DBB}"/>
              </a:ext>
            </a:extLst>
          </p:cNvPr>
          <p:cNvSpPr>
            <a:spLocks noGrp="1"/>
          </p:cNvSpPr>
          <p:nvPr>
            <p:ph type="title"/>
          </p:nvPr>
        </p:nvSpPr>
        <p:spPr/>
        <p:txBody>
          <a:bodyPr/>
          <a:lstStyle/>
          <a:p>
            <a:r>
              <a:rPr lang="tr-TR" b="1" dirty="0" err="1"/>
              <a:t>Pseudo</a:t>
            </a:r>
            <a:r>
              <a:rPr lang="tr-TR" b="1" dirty="0"/>
              <a:t> Elementleri</a:t>
            </a:r>
          </a:p>
        </p:txBody>
      </p:sp>
      <p:sp>
        <p:nvSpPr>
          <p:cNvPr id="3" name="İçerik Yer Tutucusu 2">
            <a:extLst>
              <a:ext uri="{FF2B5EF4-FFF2-40B4-BE49-F238E27FC236}">
                <a16:creationId xmlns:a16="http://schemas.microsoft.com/office/drawing/2014/main" id="{DD7B7B28-48F0-33D2-E441-960679F6B4D7}"/>
              </a:ext>
            </a:extLst>
          </p:cNvPr>
          <p:cNvSpPr>
            <a:spLocks noGrp="1"/>
          </p:cNvSpPr>
          <p:nvPr>
            <p:ph idx="1"/>
          </p:nvPr>
        </p:nvSpPr>
        <p:spPr/>
        <p:txBody>
          <a:bodyPr>
            <a:normAutofit/>
          </a:bodyPr>
          <a:lstStyle/>
          <a:p>
            <a:r>
              <a:rPr lang="tr-TR" sz="2400" b="1" dirty="0" err="1"/>
              <a:t>pseudo</a:t>
            </a:r>
            <a:r>
              <a:rPr lang="tr-TR" sz="2400" b="1" dirty="0"/>
              <a:t> elementleri </a:t>
            </a:r>
            <a:r>
              <a:rPr lang="tr-TR" sz="2400" dirty="0"/>
              <a:t>ile elemanları da sayfalarda bulunan elemanları seçerken daha detaylı ve değişik bir biçimde seçim yapmamızı sağlayan elemanlardır. En yaygın kullanılan </a:t>
            </a:r>
            <a:r>
              <a:rPr lang="tr-TR" sz="2400" dirty="0" err="1"/>
              <a:t>pseudo</a:t>
            </a:r>
            <a:r>
              <a:rPr lang="tr-TR" sz="2400" dirty="0"/>
              <a:t> elementlerinden </a:t>
            </a:r>
            <a:r>
              <a:rPr lang="tr-TR" sz="2400" dirty="0" err="1"/>
              <a:t>bikaç</a:t>
            </a:r>
            <a:r>
              <a:rPr lang="tr-TR" sz="2400" dirty="0"/>
              <a:t> tanesini paylaşmak gerekirse;</a:t>
            </a:r>
          </a:p>
          <a:p>
            <a:r>
              <a:rPr lang="tr-TR" sz="2400" b="1" dirty="0" err="1"/>
              <a:t>first-letter</a:t>
            </a:r>
            <a:r>
              <a:rPr lang="tr-TR" sz="2400" dirty="0"/>
              <a:t> ile sayfamızda bulunan bir elemanın ilk harfini seçerek, sadece ilk harfi biçimlendirmemize yarayan işimizi çok kolaylaştıran bir özelliktir.</a:t>
            </a:r>
          </a:p>
          <a:p>
            <a:pPr marL="0" indent="0">
              <a:buNone/>
            </a:pPr>
            <a:r>
              <a:rPr lang="tr-TR" sz="2400" dirty="0"/>
              <a:t>	</a:t>
            </a:r>
            <a:r>
              <a:rPr lang="tr-TR" sz="2400" dirty="0" err="1"/>
              <a:t>div:first-letter</a:t>
            </a:r>
            <a:r>
              <a:rPr lang="tr-TR" sz="2400" dirty="0"/>
              <a:t> {</a:t>
            </a:r>
          </a:p>
          <a:p>
            <a:pPr marL="0" indent="0">
              <a:buNone/>
            </a:pPr>
            <a:r>
              <a:rPr lang="tr-TR" sz="2400" dirty="0"/>
              <a:t>    	 </a:t>
            </a:r>
            <a:r>
              <a:rPr lang="tr-TR" sz="2400" dirty="0" err="1"/>
              <a:t>font-weight:bold</a:t>
            </a:r>
            <a:r>
              <a:rPr lang="tr-TR" sz="2400" dirty="0"/>
              <a:t>;</a:t>
            </a:r>
          </a:p>
          <a:p>
            <a:pPr marL="0" indent="0">
              <a:buNone/>
            </a:pPr>
            <a:r>
              <a:rPr lang="tr-TR" sz="2400" dirty="0"/>
              <a:t>	}</a:t>
            </a:r>
          </a:p>
          <a:p>
            <a:pPr marL="0" indent="0">
              <a:buNone/>
            </a:pPr>
            <a:endParaRPr lang="tr-TR" sz="2400" dirty="0"/>
          </a:p>
          <a:p>
            <a:endParaRPr lang="tr-TR" sz="2400" dirty="0"/>
          </a:p>
        </p:txBody>
      </p:sp>
    </p:spTree>
    <p:extLst>
      <p:ext uri="{BB962C8B-B14F-4D97-AF65-F5344CB8AC3E}">
        <p14:creationId xmlns:p14="http://schemas.microsoft.com/office/powerpoint/2010/main" val="12672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D0D42-088C-0247-363A-09EC73164C43}"/>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p>
        </p:txBody>
      </p:sp>
      <p:sp>
        <p:nvSpPr>
          <p:cNvPr id="3" name="İçerik Yer Tutucusu 2">
            <a:extLst>
              <a:ext uri="{FF2B5EF4-FFF2-40B4-BE49-F238E27FC236}">
                <a16:creationId xmlns:a16="http://schemas.microsoft.com/office/drawing/2014/main" id="{A37CBFA6-555A-173E-AB87-3E60575E2059}"/>
              </a:ext>
            </a:extLst>
          </p:cNvPr>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p>
          <a:p>
            <a:r>
              <a:rPr lang="tr-TR" sz="2400" dirty="0"/>
              <a:t> (*)    —&gt; Tüm etiketler </a:t>
            </a:r>
          </a:p>
          <a:p>
            <a:r>
              <a:rPr lang="tr-TR" sz="2400" dirty="0"/>
              <a:t>    (p)    —&gt; Tüm p etiketleri</a:t>
            </a:r>
          </a:p>
          <a:p>
            <a:r>
              <a:rPr lang="tr-TR" sz="2400" dirty="0"/>
              <a:t>    (div p) —&gt; </a:t>
            </a:r>
            <a:r>
              <a:rPr lang="tr-TR" sz="2400" dirty="0" err="1"/>
              <a:t>Div</a:t>
            </a:r>
            <a:r>
              <a:rPr lang="tr-TR" sz="2400" dirty="0"/>
              <a:t> içindeki tüm p etiketleri</a:t>
            </a:r>
          </a:p>
          <a:p>
            <a:r>
              <a:rPr lang="tr-TR" sz="2400" dirty="0"/>
              <a:t>    (</a:t>
            </a:r>
            <a:r>
              <a:rPr lang="tr-TR" sz="2400" dirty="0" err="1"/>
              <a:t>div,p</a:t>
            </a:r>
            <a:r>
              <a:rPr lang="tr-TR" sz="2400" dirty="0"/>
              <a:t>) —&gt; Tüm div ve tüm p etiketleri</a:t>
            </a:r>
          </a:p>
          <a:p>
            <a:r>
              <a:rPr lang="tr-TR" sz="2400" dirty="0"/>
              <a:t>    (div &gt; p) —&gt; Üst etiketi div olan tüm p etiketleri</a:t>
            </a:r>
          </a:p>
          <a:p>
            <a:r>
              <a:rPr lang="tr-TR" sz="2400" dirty="0"/>
              <a:t>    (p ~ div) —&gt; P ile aynı seviyede tüm div etiketleri</a:t>
            </a:r>
          </a:p>
          <a:p>
            <a:r>
              <a:rPr lang="tr-TR" sz="2400" dirty="0"/>
              <a:t>    (p + div) —&gt; P etiketinden sonra gelen aynı seviyedeki div etiketi</a:t>
            </a:r>
          </a:p>
        </p:txBody>
      </p:sp>
    </p:spTree>
    <p:extLst>
      <p:ext uri="{BB962C8B-B14F-4D97-AF65-F5344CB8AC3E}">
        <p14:creationId xmlns:p14="http://schemas.microsoft.com/office/powerpoint/2010/main" val="212750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658AE9-C02C-3CB1-A669-0D48C5055976}"/>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endParaRPr lang="tr-TR" dirty="0"/>
          </a:p>
        </p:txBody>
      </p:sp>
      <p:pic>
        <p:nvPicPr>
          <p:cNvPr id="5" name="İçerik Yer Tutucusu 4">
            <a:extLst>
              <a:ext uri="{FF2B5EF4-FFF2-40B4-BE49-F238E27FC236}">
                <a16:creationId xmlns:a16="http://schemas.microsoft.com/office/drawing/2014/main" id="{4422CA01-6281-BDD9-20D7-04E915DFFB2E}"/>
              </a:ext>
            </a:extLst>
          </p:cNvPr>
          <p:cNvPicPr>
            <a:picLocks noGrp="1" noChangeAspect="1"/>
          </p:cNvPicPr>
          <p:nvPr>
            <p:ph idx="1"/>
          </p:nvPr>
        </p:nvPicPr>
        <p:blipFill>
          <a:blip r:embed="rId2"/>
          <a:stretch>
            <a:fillRect/>
          </a:stretch>
        </p:blipFill>
        <p:spPr>
          <a:xfrm>
            <a:off x="2049429" y="1690687"/>
            <a:ext cx="8926987" cy="4719443"/>
          </a:xfrm>
        </p:spPr>
      </p:pic>
    </p:spTree>
    <p:extLst>
      <p:ext uri="{BB962C8B-B14F-4D97-AF65-F5344CB8AC3E}">
        <p14:creationId xmlns:p14="http://schemas.microsoft.com/office/powerpoint/2010/main" val="41509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93FB-BF70-1746-71F4-653C56E520C7}"/>
              </a:ext>
            </a:extLst>
          </p:cNvPr>
          <p:cNvSpPr>
            <a:spLocks noGrp="1"/>
          </p:cNvSpPr>
          <p:nvPr>
            <p:ph type="title"/>
          </p:nvPr>
        </p:nvSpPr>
        <p:spPr/>
        <p:txBody>
          <a:bodyPr/>
          <a:lstStyle/>
          <a:p>
            <a:r>
              <a:rPr lang="tr-TR" b="1" dirty="0"/>
              <a:t>div p{}</a:t>
            </a:r>
          </a:p>
        </p:txBody>
      </p:sp>
      <p:sp>
        <p:nvSpPr>
          <p:cNvPr id="3" name="İçerik Yer Tutucusu 2">
            <a:extLst>
              <a:ext uri="{FF2B5EF4-FFF2-40B4-BE49-F238E27FC236}">
                <a16:creationId xmlns:a16="http://schemas.microsoft.com/office/drawing/2014/main" id="{1F119472-0637-4C1B-FDAE-FD5CE5266A58}"/>
              </a:ext>
            </a:extLst>
          </p:cNvPr>
          <p:cNvSpPr>
            <a:spLocks noGrp="1"/>
          </p:cNvSpPr>
          <p:nvPr>
            <p:ph idx="1"/>
          </p:nvPr>
        </p:nvSpPr>
        <p:spPr>
          <a:xfrm>
            <a:off x="838200" y="1825625"/>
            <a:ext cx="3948404" cy="4351338"/>
          </a:xfrm>
        </p:spPr>
        <p:txBody>
          <a:bodyPr/>
          <a:lstStyle/>
          <a:p>
            <a:endParaRPr lang="tr-TR" dirty="0"/>
          </a:p>
          <a:p>
            <a:endParaRPr lang="tr-TR" dirty="0"/>
          </a:p>
          <a:p>
            <a:r>
              <a:rPr lang="en-US" dirty="0"/>
              <a:t>div p {</a:t>
            </a:r>
          </a:p>
          <a:p>
            <a:r>
              <a:rPr lang="en-US" dirty="0"/>
              <a:t>        font-size: 30px;</a:t>
            </a:r>
          </a:p>
          <a:p>
            <a:r>
              <a:rPr lang="en-US" dirty="0"/>
              <a:t>        color: green;</a:t>
            </a:r>
          </a:p>
          <a:p>
            <a:r>
              <a:rPr lang="en-US" dirty="0"/>
              <a:t>    }</a:t>
            </a:r>
            <a:endParaRPr lang="tr-TR" dirty="0"/>
          </a:p>
          <a:p>
            <a:r>
              <a:rPr lang="tr-TR" dirty="0" err="1"/>
              <a:t>Div</a:t>
            </a:r>
            <a:r>
              <a:rPr lang="tr-TR" dirty="0"/>
              <a:t> içinde olan tüm p </a:t>
            </a:r>
            <a:r>
              <a:rPr lang="tr-TR" dirty="0" err="1"/>
              <a:t>ler</a:t>
            </a:r>
            <a:r>
              <a:rPr lang="tr-TR" dirty="0"/>
              <a:t> değişikliğe uğradı.</a:t>
            </a:r>
          </a:p>
        </p:txBody>
      </p:sp>
      <p:pic>
        <p:nvPicPr>
          <p:cNvPr id="7" name="Resim 6">
            <a:extLst>
              <a:ext uri="{FF2B5EF4-FFF2-40B4-BE49-F238E27FC236}">
                <a16:creationId xmlns:a16="http://schemas.microsoft.com/office/drawing/2014/main" id="{7F0C6C4A-44CC-3A9E-A126-E45CC7C21BC3}"/>
              </a:ext>
            </a:extLst>
          </p:cNvPr>
          <p:cNvPicPr>
            <a:picLocks noChangeAspect="1"/>
          </p:cNvPicPr>
          <p:nvPr/>
        </p:nvPicPr>
        <p:blipFill>
          <a:blip r:embed="rId2"/>
          <a:stretch>
            <a:fillRect/>
          </a:stretch>
        </p:blipFill>
        <p:spPr>
          <a:xfrm>
            <a:off x="4877490" y="1962264"/>
            <a:ext cx="6476310" cy="3374845"/>
          </a:xfrm>
          <a:prstGeom prst="rect">
            <a:avLst/>
          </a:prstGeom>
        </p:spPr>
      </p:pic>
    </p:spTree>
    <p:extLst>
      <p:ext uri="{BB962C8B-B14F-4D97-AF65-F5344CB8AC3E}">
        <p14:creationId xmlns:p14="http://schemas.microsoft.com/office/powerpoint/2010/main" val="326830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292DDD-E6C9-19A8-2B5D-6FF3F52D9DAB}"/>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90C02CCF-7DD1-CB5E-671F-BC56A4B14EAA}"/>
              </a:ext>
            </a:extLst>
          </p:cNvPr>
          <p:cNvSpPr>
            <a:spLocks noGrp="1"/>
          </p:cNvSpPr>
          <p:nvPr>
            <p:ph idx="1"/>
          </p:nvPr>
        </p:nvSpPr>
        <p:spPr>
          <a:xfrm>
            <a:off x="838200" y="1825625"/>
            <a:ext cx="4722845" cy="4351338"/>
          </a:xfrm>
        </p:spPr>
        <p:txBody>
          <a:bodyPr/>
          <a:lstStyle/>
          <a:p>
            <a:r>
              <a:rPr lang="tr-TR" dirty="0" err="1"/>
              <a:t>div,p</a:t>
            </a:r>
            <a:r>
              <a:rPr lang="tr-TR" dirty="0"/>
              <a:t> {</a:t>
            </a:r>
          </a:p>
          <a:p>
            <a:r>
              <a:rPr lang="tr-TR" dirty="0"/>
              <a:t>        font-size: 30px;</a:t>
            </a:r>
          </a:p>
          <a:p>
            <a:r>
              <a:rPr lang="tr-TR" dirty="0"/>
              <a:t>        </a:t>
            </a:r>
            <a:r>
              <a:rPr lang="tr-TR" dirty="0" err="1"/>
              <a:t>color</a:t>
            </a:r>
            <a:r>
              <a:rPr lang="tr-TR" dirty="0"/>
              <a:t>: </a:t>
            </a:r>
            <a:r>
              <a:rPr lang="tr-TR" dirty="0" err="1"/>
              <a:t>green</a:t>
            </a:r>
            <a:r>
              <a:rPr lang="tr-TR" dirty="0"/>
              <a:t>;</a:t>
            </a:r>
          </a:p>
          <a:p>
            <a:r>
              <a:rPr lang="tr-TR" dirty="0"/>
              <a:t>        </a:t>
            </a:r>
            <a:r>
              <a:rPr lang="tr-TR" dirty="0" err="1"/>
              <a:t>font-family:sans-serif</a:t>
            </a:r>
            <a:r>
              <a:rPr lang="tr-TR" dirty="0"/>
              <a:t>;</a:t>
            </a:r>
          </a:p>
          <a:p>
            <a:r>
              <a:rPr lang="tr-TR" dirty="0"/>
              <a:t>    }</a:t>
            </a:r>
          </a:p>
          <a:p>
            <a:r>
              <a:rPr lang="tr-TR" dirty="0"/>
              <a:t>Şimdi ise sayfada bulunan tüm div ve p seçicilerimize özellik verelim. Burada virgül </a:t>
            </a:r>
            <a:r>
              <a:rPr lang="tr-TR" b="1" dirty="0"/>
              <a:t>ve</a:t>
            </a:r>
            <a:r>
              <a:rPr lang="tr-TR" dirty="0"/>
              <a:t> görevi görmektedir.</a:t>
            </a:r>
          </a:p>
          <a:p>
            <a:endParaRPr lang="tr-TR" dirty="0"/>
          </a:p>
        </p:txBody>
      </p:sp>
      <p:pic>
        <p:nvPicPr>
          <p:cNvPr id="6" name="Resim 5">
            <a:extLst>
              <a:ext uri="{FF2B5EF4-FFF2-40B4-BE49-F238E27FC236}">
                <a16:creationId xmlns:a16="http://schemas.microsoft.com/office/drawing/2014/main" id="{05173909-B124-2550-E382-569B886AF00B}"/>
              </a:ext>
            </a:extLst>
          </p:cNvPr>
          <p:cNvPicPr>
            <a:picLocks noChangeAspect="1"/>
          </p:cNvPicPr>
          <p:nvPr/>
        </p:nvPicPr>
        <p:blipFill>
          <a:blip r:embed="rId2"/>
          <a:stretch>
            <a:fillRect/>
          </a:stretch>
        </p:blipFill>
        <p:spPr>
          <a:xfrm>
            <a:off x="6095999" y="1825624"/>
            <a:ext cx="5820737" cy="3968685"/>
          </a:xfrm>
          <a:prstGeom prst="rect">
            <a:avLst/>
          </a:prstGeom>
        </p:spPr>
      </p:pic>
    </p:spTree>
    <p:extLst>
      <p:ext uri="{BB962C8B-B14F-4D97-AF65-F5344CB8AC3E}">
        <p14:creationId xmlns:p14="http://schemas.microsoft.com/office/powerpoint/2010/main" val="74996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C5135-5620-74B8-CD54-3885BE2E3571}"/>
              </a:ext>
            </a:extLst>
          </p:cNvPr>
          <p:cNvSpPr>
            <a:spLocks noGrp="1"/>
          </p:cNvSpPr>
          <p:nvPr>
            <p:ph type="title"/>
          </p:nvPr>
        </p:nvSpPr>
        <p:spPr/>
        <p:txBody>
          <a:bodyPr/>
          <a:lstStyle/>
          <a:p>
            <a:r>
              <a:rPr lang="tr-TR" b="1" dirty="0"/>
              <a:t>div&gt;p{}</a:t>
            </a:r>
          </a:p>
        </p:txBody>
      </p:sp>
      <p:sp>
        <p:nvSpPr>
          <p:cNvPr id="3" name="İçerik Yer Tutucusu 2">
            <a:extLst>
              <a:ext uri="{FF2B5EF4-FFF2-40B4-BE49-F238E27FC236}">
                <a16:creationId xmlns:a16="http://schemas.microsoft.com/office/drawing/2014/main" id="{D152FE8A-E51A-446A-31A1-1D92ADD7FE5B}"/>
              </a:ext>
            </a:extLst>
          </p:cNvPr>
          <p:cNvSpPr>
            <a:spLocks noGrp="1"/>
          </p:cNvSpPr>
          <p:nvPr>
            <p:ph idx="1"/>
          </p:nvPr>
        </p:nvSpPr>
        <p:spPr>
          <a:xfrm>
            <a:off x="838200" y="1825625"/>
            <a:ext cx="5257800" cy="4351338"/>
          </a:xfrm>
        </p:spPr>
        <p:txBody>
          <a:bodyPr/>
          <a:lstStyle/>
          <a:p>
            <a:r>
              <a:rPr lang="en-US" dirty="0"/>
              <a:t>div &gt; p {</a:t>
            </a:r>
          </a:p>
          <a:p>
            <a:r>
              <a:rPr lang="en-US" dirty="0"/>
              <a:t>        font-size: 20px;</a:t>
            </a:r>
          </a:p>
          <a:p>
            <a:r>
              <a:rPr lang="en-US" dirty="0"/>
              <a:t>        color: tomato;</a:t>
            </a:r>
          </a:p>
          <a:p>
            <a:r>
              <a:rPr lang="en-US" dirty="0"/>
              <a:t>        </a:t>
            </a:r>
          </a:p>
          <a:p>
            <a:r>
              <a:rPr lang="en-US" dirty="0"/>
              <a:t>    }</a:t>
            </a:r>
            <a:endParaRPr lang="tr-TR" dirty="0"/>
          </a:p>
          <a:p>
            <a:r>
              <a:rPr lang="tr-TR" dirty="0"/>
              <a:t>Üst etiketi div olan tüm p ‘</a:t>
            </a:r>
            <a:r>
              <a:rPr lang="tr-TR" dirty="0" err="1"/>
              <a:t>ler</a:t>
            </a:r>
            <a:r>
              <a:rPr lang="tr-TR" dirty="0"/>
              <a:t> </a:t>
            </a:r>
            <a:r>
              <a:rPr lang="tr-TR" dirty="0" err="1"/>
              <a:t>etkilenir.En</a:t>
            </a:r>
            <a:r>
              <a:rPr lang="tr-TR" dirty="0"/>
              <a:t> üstteki p etiketimiz etkilenmeyecektir</a:t>
            </a:r>
          </a:p>
          <a:p>
            <a:pPr marL="0" indent="0">
              <a:buNone/>
            </a:pPr>
            <a:endParaRPr lang="tr-TR" dirty="0"/>
          </a:p>
        </p:txBody>
      </p:sp>
      <p:pic>
        <p:nvPicPr>
          <p:cNvPr id="6" name="Resim 5">
            <a:extLst>
              <a:ext uri="{FF2B5EF4-FFF2-40B4-BE49-F238E27FC236}">
                <a16:creationId xmlns:a16="http://schemas.microsoft.com/office/drawing/2014/main" id="{44D17AE1-99C1-AA9D-EAC5-01713441A741}"/>
              </a:ext>
            </a:extLst>
          </p:cNvPr>
          <p:cNvPicPr>
            <a:picLocks noChangeAspect="1"/>
          </p:cNvPicPr>
          <p:nvPr/>
        </p:nvPicPr>
        <p:blipFill>
          <a:blip r:embed="rId2"/>
          <a:stretch>
            <a:fillRect/>
          </a:stretch>
        </p:blipFill>
        <p:spPr>
          <a:xfrm>
            <a:off x="6096000" y="1825624"/>
            <a:ext cx="5717359" cy="4033999"/>
          </a:xfrm>
          <a:prstGeom prst="rect">
            <a:avLst/>
          </a:prstGeom>
        </p:spPr>
      </p:pic>
    </p:spTree>
    <p:extLst>
      <p:ext uri="{BB962C8B-B14F-4D97-AF65-F5344CB8AC3E}">
        <p14:creationId xmlns:p14="http://schemas.microsoft.com/office/powerpoint/2010/main" val="8123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5DC8-7867-8579-1F31-7E2BCE78D937}"/>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E0AB119A-8048-5509-DF7C-84873B30C6BE}"/>
              </a:ext>
            </a:extLst>
          </p:cNvPr>
          <p:cNvSpPr>
            <a:spLocks noGrp="1"/>
          </p:cNvSpPr>
          <p:nvPr>
            <p:ph idx="1"/>
          </p:nvPr>
        </p:nvSpPr>
        <p:spPr>
          <a:xfrm>
            <a:off x="838200" y="1825625"/>
            <a:ext cx="5257800" cy="4351338"/>
          </a:xfrm>
        </p:spPr>
        <p:txBody>
          <a:bodyPr>
            <a:normAutofit fontScale="92500" lnSpcReduction="10000"/>
          </a:bodyPr>
          <a:lstStyle/>
          <a:p>
            <a:r>
              <a:rPr lang="tr-TR" dirty="0" err="1"/>
              <a:t>p~div</a:t>
            </a:r>
            <a:r>
              <a:rPr lang="tr-TR" dirty="0"/>
              <a:t> {</a:t>
            </a:r>
          </a:p>
          <a:p>
            <a:r>
              <a:rPr lang="tr-TR" dirty="0"/>
              <a:t>        font-size: 20px;</a:t>
            </a:r>
          </a:p>
          <a:p>
            <a:r>
              <a:rPr lang="tr-TR" dirty="0"/>
              <a:t>        </a:t>
            </a:r>
            <a:r>
              <a:rPr lang="tr-TR" dirty="0" err="1"/>
              <a:t>color</a:t>
            </a:r>
            <a:r>
              <a:rPr lang="tr-TR" dirty="0"/>
              <a:t>: </a:t>
            </a:r>
            <a:r>
              <a:rPr lang="tr-TR" dirty="0" err="1"/>
              <a:t>purple</a:t>
            </a:r>
            <a:r>
              <a:rPr lang="tr-TR" dirty="0"/>
              <a:t>;</a:t>
            </a:r>
          </a:p>
          <a:p>
            <a:r>
              <a:rPr lang="tr-TR" dirty="0"/>
              <a:t>        </a:t>
            </a:r>
            <a:r>
              <a:rPr lang="tr-TR" dirty="0" err="1"/>
              <a:t>font-style:italic</a:t>
            </a:r>
            <a:r>
              <a:rPr lang="tr-TR" dirty="0"/>
              <a:t>;</a:t>
            </a:r>
          </a:p>
          <a:p>
            <a:pPr marL="0" indent="0">
              <a:buNone/>
            </a:pPr>
            <a:r>
              <a:rPr lang="tr-TR" dirty="0"/>
              <a:t>}</a:t>
            </a:r>
          </a:p>
          <a:p>
            <a:pPr marL="0" indent="0">
              <a:buNone/>
            </a:pPr>
            <a:r>
              <a:rPr lang="tr-TR" dirty="0"/>
              <a:t> Burada ise p ile aynı seviyede bulunan </a:t>
            </a:r>
            <a:r>
              <a:rPr lang="tr-TR" dirty="0" err="1"/>
              <a:t>div’ler</a:t>
            </a:r>
            <a:r>
              <a:rPr lang="tr-TR" dirty="0"/>
              <a:t> etkilenecektir.</a:t>
            </a:r>
          </a:p>
          <a:p>
            <a:pPr marL="0" indent="0">
              <a:buNone/>
            </a:pPr>
            <a:endParaRPr lang="tr-TR" dirty="0"/>
          </a:p>
          <a:p>
            <a:pPr marL="0" indent="0">
              <a:buNone/>
            </a:pPr>
            <a:r>
              <a:rPr lang="tr-TR" dirty="0"/>
              <a:t>Not: </a:t>
            </a:r>
            <a:r>
              <a:rPr lang="tr-TR" dirty="0" err="1"/>
              <a:t>Tilde</a:t>
            </a:r>
            <a:r>
              <a:rPr lang="tr-TR" dirty="0"/>
              <a:t> ( ~ ) İşareti  alt+0126 ile yapılabilir.</a:t>
            </a:r>
          </a:p>
          <a:p>
            <a:endParaRPr lang="tr-TR" dirty="0"/>
          </a:p>
        </p:txBody>
      </p:sp>
      <p:pic>
        <p:nvPicPr>
          <p:cNvPr id="6" name="Resim 5">
            <a:extLst>
              <a:ext uri="{FF2B5EF4-FFF2-40B4-BE49-F238E27FC236}">
                <a16:creationId xmlns:a16="http://schemas.microsoft.com/office/drawing/2014/main" id="{97DB330B-C119-73AF-587D-99429DAFC455}"/>
              </a:ext>
            </a:extLst>
          </p:cNvPr>
          <p:cNvPicPr>
            <a:picLocks noChangeAspect="1"/>
          </p:cNvPicPr>
          <p:nvPr/>
        </p:nvPicPr>
        <p:blipFill>
          <a:blip r:embed="rId2"/>
          <a:stretch>
            <a:fillRect/>
          </a:stretch>
        </p:blipFill>
        <p:spPr>
          <a:xfrm>
            <a:off x="6096000" y="1690688"/>
            <a:ext cx="5944402" cy="4672790"/>
          </a:xfrm>
          <a:prstGeom prst="rect">
            <a:avLst/>
          </a:prstGeom>
        </p:spPr>
      </p:pic>
    </p:spTree>
    <p:extLst>
      <p:ext uri="{BB962C8B-B14F-4D97-AF65-F5344CB8AC3E}">
        <p14:creationId xmlns:p14="http://schemas.microsoft.com/office/powerpoint/2010/main" val="26495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D1AE4-F6CD-4945-9C3C-A9CDE124B2F1}"/>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46FFBA90-8967-61A1-91B0-7E0C8EFAA964}"/>
              </a:ext>
            </a:extLst>
          </p:cNvPr>
          <p:cNvSpPr>
            <a:spLocks noGrp="1"/>
          </p:cNvSpPr>
          <p:nvPr>
            <p:ph idx="1"/>
          </p:nvPr>
        </p:nvSpPr>
        <p:spPr>
          <a:xfrm>
            <a:off x="838200" y="1825625"/>
            <a:ext cx="5257800" cy="4351338"/>
          </a:xfrm>
        </p:spPr>
        <p:txBody>
          <a:bodyPr>
            <a:normAutofit lnSpcReduction="10000"/>
          </a:bodyPr>
          <a:lstStyle/>
          <a:p>
            <a:r>
              <a:rPr lang="tr-TR" dirty="0"/>
              <a:t>p + div {</a:t>
            </a:r>
          </a:p>
          <a:p>
            <a:r>
              <a:rPr lang="tr-TR" dirty="0"/>
              <a:t>        font-size: 20px;</a:t>
            </a:r>
          </a:p>
          <a:p>
            <a:r>
              <a:rPr lang="tr-TR" dirty="0"/>
              <a:t>        </a:t>
            </a:r>
            <a:r>
              <a:rPr lang="tr-TR" dirty="0" err="1"/>
              <a:t>color</a:t>
            </a:r>
            <a:r>
              <a:rPr lang="tr-TR" dirty="0"/>
              <a:t>: </a:t>
            </a:r>
            <a:r>
              <a:rPr lang="tr-TR" dirty="0" err="1"/>
              <a:t>orange</a:t>
            </a:r>
            <a:r>
              <a:rPr lang="tr-TR" dirty="0"/>
              <a:t>;</a:t>
            </a:r>
          </a:p>
          <a:p>
            <a:r>
              <a:rPr lang="tr-TR" dirty="0"/>
              <a:t>    }</a:t>
            </a:r>
          </a:p>
          <a:p>
            <a:r>
              <a:rPr lang="tr-TR" dirty="0"/>
              <a:t>Son olarak göstereceğim grup seçici ise</a:t>
            </a:r>
            <a:r>
              <a:rPr lang="tr-TR" b="1" dirty="0"/>
              <a:t>, p etiketinden sonra gelen ilk div </a:t>
            </a:r>
            <a:r>
              <a:rPr lang="tr-TR" dirty="0"/>
              <a:t>etkilenecektir. Bir önceki örnekte tüm </a:t>
            </a:r>
            <a:r>
              <a:rPr lang="tr-TR" dirty="0" err="1"/>
              <a:t>div’ler</a:t>
            </a:r>
            <a:r>
              <a:rPr lang="tr-TR" dirty="0"/>
              <a:t> etkilendi burada ise ilk div etkilenecektir.</a:t>
            </a:r>
          </a:p>
          <a:p>
            <a:endParaRPr lang="tr-TR" dirty="0"/>
          </a:p>
          <a:p>
            <a:endParaRPr lang="tr-TR" dirty="0"/>
          </a:p>
        </p:txBody>
      </p:sp>
      <p:pic>
        <p:nvPicPr>
          <p:cNvPr id="5" name="Resim 4">
            <a:extLst>
              <a:ext uri="{FF2B5EF4-FFF2-40B4-BE49-F238E27FC236}">
                <a16:creationId xmlns:a16="http://schemas.microsoft.com/office/drawing/2014/main" id="{6DB1051B-5E64-007B-6714-6F562335F88F}"/>
              </a:ext>
            </a:extLst>
          </p:cNvPr>
          <p:cNvPicPr>
            <a:picLocks noChangeAspect="1"/>
          </p:cNvPicPr>
          <p:nvPr/>
        </p:nvPicPr>
        <p:blipFill>
          <a:blip r:embed="rId2"/>
          <a:stretch>
            <a:fillRect/>
          </a:stretch>
        </p:blipFill>
        <p:spPr>
          <a:xfrm>
            <a:off x="6301005" y="1825625"/>
            <a:ext cx="5407176" cy="4351338"/>
          </a:xfrm>
          <a:prstGeom prst="rect">
            <a:avLst/>
          </a:prstGeom>
        </p:spPr>
      </p:pic>
    </p:spTree>
    <p:extLst>
      <p:ext uri="{BB962C8B-B14F-4D97-AF65-F5344CB8AC3E}">
        <p14:creationId xmlns:p14="http://schemas.microsoft.com/office/powerpoint/2010/main" val="339688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86E7B-9E32-60A4-0813-EA6119CCA1B6}"/>
              </a:ext>
            </a:extLst>
          </p:cNvPr>
          <p:cNvSpPr>
            <a:spLocks noGrp="1"/>
          </p:cNvSpPr>
          <p:nvPr>
            <p:ph type="title"/>
          </p:nvPr>
        </p:nvSpPr>
        <p:spPr>
          <a:xfrm>
            <a:off x="838200" y="365125"/>
            <a:ext cx="10515600" cy="932733"/>
          </a:xfrm>
        </p:spPr>
        <p:txBody>
          <a:bodyPr>
            <a:normAutofit fontScale="90000"/>
          </a:bodyPr>
          <a:lstStyle/>
          <a:p>
            <a:r>
              <a:rPr lang="tr-TR" b="1" dirty="0" err="1"/>
              <a:t>box-sizing</a:t>
            </a:r>
            <a:r>
              <a:rPr lang="tr-TR" b="1" dirty="0"/>
              <a:t>: </a:t>
            </a:r>
            <a:r>
              <a:rPr lang="tr-TR" b="1" dirty="0" err="1"/>
              <a:t>border-box</a:t>
            </a:r>
            <a:r>
              <a:rPr lang="tr-TR" b="1" dirty="0"/>
              <a:t> ve </a:t>
            </a:r>
            <a:r>
              <a:rPr lang="tr-TR" b="1" dirty="0" err="1"/>
              <a:t>box-sizing</a:t>
            </a:r>
            <a:r>
              <a:rPr lang="tr-TR" b="1" dirty="0"/>
              <a:t>: </a:t>
            </a:r>
            <a:r>
              <a:rPr lang="tr-TR" b="1" dirty="0" err="1"/>
              <a:t>content-box</a:t>
            </a:r>
            <a:r>
              <a:rPr lang="tr-TR" b="1" dirty="0"/>
              <a:t>;</a:t>
            </a:r>
          </a:p>
        </p:txBody>
      </p:sp>
      <p:sp>
        <p:nvSpPr>
          <p:cNvPr id="3" name="İçerik Yer Tutucusu 2">
            <a:extLst>
              <a:ext uri="{FF2B5EF4-FFF2-40B4-BE49-F238E27FC236}">
                <a16:creationId xmlns:a16="http://schemas.microsoft.com/office/drawing/2014/main" id="{C5F72E43-BDCF-3881-E3F3-70D32343CA7F}"/>
              </a:ext>
            </a:extLst>
          </p:cNvPr>
          <p:cNvSpPr>
            <a:spLocks noGrp="1"/>
          </p:cNvSpPr>
          <p:nvPr>
            <p:ph idx="1"/>
          </p:nvPr>
        </p:nvSpPr>
        <p:spPr>
          <a:xfrm>
            <a:off x="838200" y="1234878"/>
            <a:ext cx="10515600" cy="833599"/>
          </a:xfrm>
        </p:spPr>
        <p:txBody>
          <a:bodyPr>
            <a:normAutofit/>
          </a:bodyPr>
          <a:lstStyle/>
          <a:p>
            <a:r>
              <a:rPr lang="tr-TR" sz="2400" dirty="0" err="1"/>
              <a:t>Div’lerimizin</a:t>
            </a:r>
            <a:r>
              <a:rPr lang="tr-TR" sz="2400" dirty="0"/>
              <a:t> sınırlarının dışına çıkmasını engellemek için </a:t>
            </a:r>
            <a:r>
              <a:rPr lang="tr-TR" sz="2400" dirty="0" err="1"/>
              <a:t>box-sizing</a:t>
            </a:r>
            <a:r>
              <a:rPr lang="tr-TR" sz="2400" dirty="0"/>
              <a:t>: </a:t>
            </a:r>
            <a:r>
              <a:rPr lang="tr-TR" sz="2400" dirty="0" err="1"/>
              <a:t>border-box</a:t>
            </a:r>
            <a:r>
              <a:rPr lang="tr-TR" sz="2400" dirty="0"/>
              <a:t> komutunu </a:t>
            </a:r>
            <a:r>
              <a:rPr lang="tr-TR" sz="2400" dirty="0" err="1"/>
              <a:t>kullanırıyoruz</a:t>
            </a:r>
            <a:r>
              <a:rPr lang="tr-TR" sz="2400" dirty="0"/>
              <a:t> buna sebep olan genelde </a:t>
            </a:r>
            <a:r>
              <a:rPr lang="tr-TR" sz="2400" dirty="0" err="1"/>
              <a:t>padding</a:t>
            </a:r>
            <a:r>
              <a:rPr lang="tr-TR" sz="2400" dirty="0"/>
              <a:t> ve </a:t>
            </a:r>
            <a:r>
              <a:rPr lang="tr-TR" sz="2400" dirty="0" err="1"/>
              <a:t>border</a:t>
            </a:r>
            <a:r>
              <a:rPr lang="tr-TR" sz="2400" dirty="0"/>
              <a:t> komutlardır</a:t>
            </a:r>
          </a:p>
        </p:txBody>
      </p:sp>
      <p:pic>
        <p:nvPicPr>
          <p:cNvPr id="5" name="Resim 4">
            <a:extLst>
              <a:ext uri="{FF2B5EF4-FFF2-40B4-BE49-F238E27FC236}">
                <a16:creationId xmlns:a16="http://schemas.microsoft.com/office/drawing/2014/main" id="{84D323A4-540A-2C96-45FD-08CCA3C53DF1}"/>
              </a:ext>
            </a:extLst>
          </p:cNvPr>
          <p:cNvPicPr>
            <a:picLocks noChangeAspect="1"/>
          </p:cNvPicPr>
          <p:nvPr/>
        </p:nvPicPr>
        <p:blipFill>
          <a:blip r:embed="rId2"/>
          <a:stretch>
            <a:fillRect/>
          </a:stretch>
        </p:blipFill>
        <p:spPr>
          <a:xfrm>
            <a:off x="838200" y="2167611"/>
            <a:ext cx="2735054" cy="2286402"/>
          </a:xfrm>
          <a:prstGeom prst="rect">
            <a:avLst/>
          </a:prstGeom>
        </p:spPr>
      </p:pic>
      <p:pic>
        <p:nvPicPr>
          <p:cNvPr id="10" name="Resim 9">
            <a:extLst>
              <a:ext uri="{FF2B5EF4-FFF2-40B4-BE49-F238E27FC236}">
                <a16:creationId xmlns:a16="http://schemas.microsoft.com/office/drawing/2014/main" id="{36F79F4B-6087-F83C-8CA0-AC2F390AE97A}"/>
              </a:ext>
            </a:extLst>
          </p:cNvPr>
          <p:cNvPicPr>
            <a:picLocks noChangeAspect="1"/>
          </p:cNvPicPr>
          <p:nvPr/>
        </p:nvPicPr>
        <p:blipFill>
          <a:blip r:embed="rId3"/>
          <a:stretch>
            <a:fillRect/>
          </a:stretch>
        </p:blipFill>
        <p:spPr>
          <a:xfrm>
            <a:off x="3573254" y="2167611"/>
            <a:ext cx="4587520" cy="2286402"/>
          </a:xfrm>
          <a:prstGeom prst="rect">
            <a:avLst/>
          </a:prstGeom>
        </p:spPr>
      </p:pic>
      <p:pic>
        <p:nvPicPr>
          <p:cNvPr id="12" name="Resim 11">
            <a:extLst>
              <a:ext uri="{FF2B5EF4-FFF2-40B4-BE49-F238E27FC236}">
                <a16:creationId xmlns:a16="http://schemas.microsoft.com/office/drawing/2014/main" id="{9B8CC0EF-BC62-CF15-C59B-C78F6835B8FB}"/>
              </a:ext>
            </a:extLst>
          </p:cNvPr>
          <p:cNvPicPr>
            <a:picLocks noChangeAspect="1"/>
          </p:cNvPicPr>
          <p:nvPr/>
        </p:nvPicPr>
        <p:blipFill>
          <a:blip r:embed="rId4"/>
          <a:stretch>
            <a:fillRect/>
          </a:stretch>
        </p:blipFill>
        <p:spPr>
          <a:xfrm>
            <a:off x="3573254" y="4454013"/>
            <a:ext cx="4587520" cy="1889924"/>
          </a:xfrm>
          <a:prstGeom prst="rect">
            <a:avLst/>
          </a:prstGeom>
        </p:spPr>
      </p:pic>
      <p:pic>
        <p:nvPicPr>
          <p:cNvPr id="14" name="Resim 13">
            <a:extLst>
              <a:ext uri="{FF2B5EF4-FFF2-40B4-BE49-F238E27FC236}">
                <a16:creationId xmlns:a16="http://schemas.microsoft.com/office/drawing/2014/main" id="{8CEE8FE8-EDF7-2FAC-E95D-D803C59D609B}"/>
              </a:ext>
            </a:extLst>
          </p:cNvPr>
          <p:cNvPicPr>
            <a:picLocks noChangeAspect="1"/>
          </p:cNvPicPr>
          <p:nvPr/>
        </p:nvPicPr>
        <p:blipFill>
          <a:blip r:embed="rId5"/>
          <a:stretch>
            <a:fillRect/>
          </a:stretch>
        </p:blipFill>
        <p:spPr>
          <a:xfrm>
            <a:off x="8251459" y="2167610"/>
            <a:ext cx="2980517" cy="3564595"/>
          </a:xfrm>
          <a:prstGeom prst="rect">
            <a:avLst/>
          </a:prstGeom>
        </p:spPr>
      </p:pic>
    </p:spTree>
    <p:extLst>
      <p:ext uri="{BB962C8B-B14F-4D97-AF65-F5344CB8AC3E}">
        <p14:creationId xmlns:p14="http://schemas.microsoft.com/office/powerpoint/2010/main" val="230967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42438-0033-8C24-A39A-2DA4873637B8}"/>
              </a:ext>
            </a:extLst>
          </p:cNvPr>
          <p:cNvSpPr>
            <a:spLocks noGrp="1"/>
          </p:cNvSpPr>
          <p:nvPr>
            <p:ph type="title"/>
          </p:nvPr>
        </p:nvSpPr>
        <p:spPr/>
        <p:txBody>
          <a:bodyPr/>
          <a:lstStyle/>
          <a:p>
            <a:r>
              <a:rPr lang="tr-TR" dirty="0"/>
              <a:t>1.Soru</a:t>
            </a:r>
          </a:p>
        </p:txBody>
      </p:sp>
      <p:sp>
        <p:nvSpPr>
          <p:cNvPr id="3" name="İçerik Yer Tutucusu 2">
            <a:extLst>
              <a:ext uri="{FF2B5EF4-FFF2-40B4-BE49-F238E27FC236}">
                <a16:creationId xmlns:a16="http://schemas.microsoft.com/office/drawing/2014/main" id="{ADD80F23-542B-BAB1-1142-525ED3187AA1}"/>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26C915-E118-5F81-E364-A138218A0B38}"/>
              </a:ext>
            </a:extLst>
          </p:cNvPr>
          <p:cNvPicPr>
            <a:picLocks noChangeAspect="1"/>
          </p:cNvPicPr>
          <p:nvPr/>
        </p:nvPicPr>
        <p:blipFill>
          <a:blip r:embed="rId2"/>
          <a:stretch>
            <a:fillRect/>
          </a:stretch>
        </p:blipFill>
        <p:spPr>
          <a:xfrm>
            <a:off x="838200" y="1825625"/>
            <a:ext cx="9210869" cy="3862153"/>
          </a:xfrm>
          <a:prstGeom prst="rect">
            <a:avLst/>
          </a:prstGeom>
        </p:spPr>
      </p:pic>
    </p:spTree>
    <p:extLst>
      <p:ext uri="{BB962C8B-B14F-4D97-AF65-F5344CB8AC3E}">
        <p14:creationId xmlns:p14="http://schemas.microsoft.com/office/powerpoint/2010/main" val="272062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22692-F9C8-34BE-3F07-DA0E156A3030}"/>
              </a:ext>
            </a:extLst>
          </p:cNvPr>
          <p:cNvSpPr>
            <a:spLocks noGrp="1"/>
          </p:cNvSpPr>
          <p:nvPr>
            <p:ph type="title"/>
          </p:nvPr>
        </p:nvSpPr>
        <p:spPr/>
        <p:txBody>
          <a:bodyPr/>
          <a:lstStyle/>
          <a:p>
            <a:r>
              <a:rPr lang="tr-TR" dirty="0"/>
              <a:t>1.Yanıt</a:t>
            </a:r>
          </a:p>
        </p:txBody>
      </p:sp>
      <p:pic>
        <p:nvPicPr>
          <p:cNvPr id="6" name="İçerik Yer Tutucusu 5">
            <a:extLst>
              <a:ext uri="{FF2B5EF4-FFF2-40B4-BE49-F238E27FC236}">
                <a16:creationId xmlns:a16="http://schemas.microsoft.com/office/drawing/2014/main" id="{C5A59034-4095-E4FF-D12B-56A5F7B63096}"/>
              </a:ext>
            </a:extLst>
          </p:cNvPr>
          <p:cNvPicPr>
            <a:picLocks noGrp="1" noChangeAspect="1"/>
          </p:cNvPicPr>
          <p:nvPr>
            <p:ph idx="1"/>
          </p:nvPr>
        </p:nvPicPr>
        <p:blipFill>
          <a:blip r:embed="rId2"/>
          <a:stretch>
            <a:fillRect/>
          </a:stretch>
        </p:blipFill>
        <p:spPr>
          <a:xfrm>
            <a:off x="1558085" y="1825625"/>
            <a:ext cx="9734744" cy="4667250"/>
          </a:xfrm>
        </p:spPr>
      </p:pic>
    </p:spTree>
    <p:extLst>
      <p:ext uri="{BB962C8B-B14F-4D97-AF65-F5344CB8AC3E}">
        <p14:creationId xmlns:p14="http://schemas.microsoft.com/office/powerpoint/2010/main" val="393143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F4BC9-9359-5474-482D-0A9D8ED26F81}"/>
              </a:ext>
            </a:extLst>
          </p:cNvPr>
          <p:cNvSpPr>
            <a:spLocks noGrp="1"/>
          </p:cNvSpPr>
          <p:nvPr>
            <p:ph type="title"/>
          </p:nvPr>
        </p:nvSpPr>
        <p:spPr/>
        <p:txBody>
          <a:bodyPr/>
          <a:lstStyle/>
          <a:p>
            <a:r>
              <a:rPr lang="tr-TR" b="1" dirty="0"/>
              <a:t>2.Soru</a:t>
            </a:r>
          </a:p>
        </p:txBody>
      </p:sp>
      <p:pic>
        <p:nvPicPr>
          <p:cNvPr id="5" name="İçerik Yer Tutucusu 4">
            <a:extLst>
              <a:ext uri="{FF2B5EF4-FFF2-40B4-BE49-F238E27FC236}">
                <a16:creationId xmlns:a16="http://schemas.microsoft.com/office/drawing/2014/main" id="{B6788E05-E73A-1CD7-9950-505B294D12FE}"/>
              </a:ext>
            </a:extLst>
          </p:cNvPr>
          <p:cNvPicPr>
            <a:picLocks noGrp="1" noChangeAspect="1"/>
          </p:cNvPicPr>
          <p:nvPr>
            <p:ph idx="1"/>
          </p:nvPr>
        </p:nvPicPr>
        <p:blipFill>
          <a:blip r:embed="rId2"/>
          <a:stretch>
            <a:fillRect/>
          </a:stretch>
        </p:blipFill>
        <p:spPr>
          <a:xfrm>
            <a:off x="2442609" y="1833469"/>
            <a:ext cx="7306781" cy="3704687"/>
          </a:xfrm>
        </p:spPr>
      </p:pic>
    </p:spTree>
    <p:extLst>
      <p:ext uri="{BB962C8B-B14F-4D97-AF65-F5344CB8AC3E}">
        <p14:creationId xmlns:p14="http://schemas.microsoft.com/office/powerpoint/2010/main" val="1416360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FF1CFD-CC3F-8C03-4CEA-D9F19CC8DAE2}"/>
              </a:ext>
            </a:extLst>
          </p:cNvPr>
          <p:cNvSpPr>
            <a:spLocks noGrp="1"/>
          </p:cNvSpPr>
          <p:nvPr>
            <p:ph type="title"/>
          </p:nvPr>
        </p:nvSpPr>
        <p:spPr/>
        <p:txBody>
          <a:bodyPr/>
          <a:lstStyle/>
          <a:p>
            <a:r>
              <a:rPr lang="tr-TR" b="1" dirty="0"/>
              <a:t>2.Yanit</a:t>
            </a:r>
          </a:p>
        </p:txBody>
      </p:sp>
      <p:pic>
        <p:nvPicPr>
          <p:cNvPr id="7" name="İçerik Yer Tutucusu 6">
            <a:extLst>
              <a:ext uri="{FF2B5EF4-FFF2-40B4-BE49-F238E27FC236}">
                <a16:creationId xmlns:a16="http://schemas.microsoft.com/office/drawing/2014/main" id="{D2BA3832-9C74-E859-3369-A7BEE312F828}"/>
              </a:ext>
            </a:extLst>
          </p:cNvPr>
          <p:cNvPicPr>
            <a:picLocks noGrp="1" noChangeAspect="1"/>
          </p:cNvPicPr>
          <p:nvPr>
            <p:ph idx="1"/>
          </p:nvPr>
        </p:nvPicPr>
        <p:blipFill>
          <a:blip r:embed="rId2"/>
          <a:stretch>
            <a:fillRect/>
          </a:stretch>
        </p:blipFill>
        <p:spPr>
          <a:xfrm>
            <a:off x="1993144" y="1825625"/>
            <a:ext cx="8205711" cy="4351338"/>
          </a:xfrm>
        </p:spPr>
      </p:pic>
    </p:spTree>
    <p:extLst>
      <p:ext uri="{BB962C8B-B14F-4D97-AF65-F5344CB8AC3E}">
        <p14:creationId xmlns:p14="http://schemas.microsoft.com/office/powerpoint/2010/main" val="1283171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64A59-FCA8-8DF2-F37F-75FBC4819E4C}"/>
              </a:ext>
            </a:extLst>
          </p:cNvPr>
          <p:cNvSpPr>
            <a:spLocks noGrp="1"/>
          </p:cNvSpPr>
          <p:nvPr>
            <p:ph type="title"/>
          </p:nvPr>
        </p:nvSpPr>
        <p:spPr/>
        <p:txBody>
          <a:bodyPr/>
          <a:lstStyle/>
          <a:p>
            <a:r>
              <a:rPr lang="tr-TR" b="1" dirty="0" err="1"/>
              <a:t>Integritiy</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6BC994F7-9950-0534-A5FA-4D61907A3BF4}"/>
              </a:ext>
            </a:extLst>
          </p:cNvPr>
          <p:cNvSpPr>
            <a:spLocks noGrp="1"/>
          </p:cNvSpPr>
          <p:nvPr>
            <p:ph idx="1"/>
          </p:nvPr>
        </p:nvSpPr>
        <p:spPr/>
        <p:txBody>
          <a:bodyPr>
            <a:normAutofit/>
          </a:bodyPr>
          <a:lstStyle/>
          <a:p>
            <a:r>
              <a:rPr lang="tr-TR" sz="2400" dirty="0"/>
              <a:t>Data kaynağından uygun doğrulamaya yardımcı olur.  CDN server </a:t>
            </a:r>
            <a:r>
              <a:rPr lang="tr-TR" sz="2400" dirty="0" err="1"/>
              <a:t>ında</a:t>
            </a:r>
            <a:r>
              <a:rPr lang="tr-TR" sz="2400" dirty="0"/>
              <a:t> yer alan kaynak dosyası tarafından istenilen miktarda doğru dosya kaynağında ki numaraların browser ile doğrulanmasına izin verir.</a:t>
            </a:r>
          </a:p>
          <a:p>
            <a:r>
              <a:rPr lang="tr-TR" sz="2400" dirty="0"/>
              <a:t>Biraz daha derine inersek, bu kaynağın şifrelenmiş </a:t>
            </a:r>
            <a:r>
              <a:rPr lang="tr-TR" sz="2400" dirty="0" err="1"/>
              <a:t>hash</a:t>
            </a:r>
            <a:r>
              <a:rPr lang="tr-TR" sz="2400" dirty="0"/>
              <a:t> kodu ve tarayıcıda önceden tanımlanmış bir değere uygunluğunun kontrol edilmesi durumunda - kod yürütülür ve kullanıcı isteği başarıyla işlenir.</a:t>
            </a:r>
          </a:p>
        </p:txBody>
      </p:sp>
    </p:spTree>
    <p:extLst>
      <p:ext uri="{BB962C8B-B14F-4D97-AF65-F5344CB8AC3E}">
        <p14:creationId xmlns:p14="http://schemas.microsoft.com/office/powerpoint/2010/main" val="217121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D0EA93-602F-552B-E081-B2B6C7FFB104}"/>
              </a:ext>
            </a:extLst>
          </p:cNvPr>
          <p:cNvSpPr>
            <a:spLocks noGrp="1"/>
          </p:cNvSpPr>
          <p:nvPr>
            <p:ph type="title"/>
          </p:nvPr>
        </p:nvSpPr>
        <p:spPr/>
        <p:txBody>
          <a:bodyPr/>
          <a:lstStyle/>
          <a:p>
            <a:r>
              <a:rPr lang="tr-TR" b="1" dirty="0" err="1"/>
              <a:t>Crossorigin</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F3BC63B9-6E68-A6CB-753B-C86FE7078BF0}"/>
              </a:ext>
            </a:extLst>
          </p:cNvPr>
          <p:cNvSpPr>
            <a:spLocks noGrp="1"/>
          </p:cNvSpPr>
          <p:nvPr>
            <p:ph idx="1"/>
          </p:nvPr>
        </p:nvSpPr>
        <p:spPr/>
        <p:txBody>
          <a:bodyPr/>
          <a:lstStyle/>
          <a:p>
            <a:r>
              <a:rPr lang="tr-TR" dirty="0" err="1"/>
              <a:t>Crossorigin</a:t>
            </a:r>
            <a:r>
              <a:rPr lang="tr-TR" dirty="0"/>
              <a:t> </a:t>
            </a:r>
            <a:r>
              <a:rPr lang="tr-TR" dirty="0" err="1"/>
              <a:t>attribute</a:t>
            </a:r>
            <a:r>
              <a:rPr lang="tr-TR" dirty="0"/>
              <a:t>, geliştiricilerin CDN performans oranlarını optimize etmelerine ve aynı zamanda web sitesi kodunu kötü amaçlı komut dosyalarından korumalarına yardımcı olur.</a:t>
            </a:r>
          </a:p>
          <a:p>
            <a:r>
              <a:rPr lang="tr-TR" dirty="0"/>
              <a:t>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siteyi belirli bir CDN sunucusuna ilk yüklediğinizde, ağ dolandırıcılarının adresleri kolayca değiştirebileceği kullanıcı verilerinin sızmasını önler</a:t>
            </a:r>
          </a:p>
        </p:txBody>
      </p:sp>
    </p:spTree>
    <p:extLst>
      <p:ext uri="{BB962C8B-B14F-4D97-AF65-F5344CB8AC3E}">
        <p14:creationId xmlns:p14="http://schemas.microsoft.com/office/powerpoint/2010/main" val="1814208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827A7-9E8F-B760-6A86-010D799E7298}"/>
              </a:ext>
            </a:extLst>
          </p:cNvPr>
          <p:cNvSpPr>
            <a:spLocks noGrp="1"/>
          </p:cNvSpPr>
          <p:nvPr>
            <p:ph type="title"/>
          </p:nvPr>
        </p:nvSpPr>
        <p:spPr/>
        <p:txBody>
          <a:bodyPr/>
          <a:lstStyle/>
          <a:p>
            <a:r>
              <a:rPr lang="tr-TR" dirty="0"/>
              <a:t>Soru:1</a:t>
            </a:r>
          </a:p>
        </p:txBody>
      </p:sp>
      <p:pic>
        <p:nvPicPr>
          <p:cNvPr id="5" name="İçerik Yer Tutucusu 4">
            <a:extLst>
              <a:ext uri="{FF2B5EF4-FFF2-40B4-BE49-F238E27FC236}">
                <a16:creationId xmlns:a16="http://schemas.microsoft.com/office/drawing/2014/main" id="{28D0345D-F44D-8343-0E39-D5987C1A5708}"/>
              </a:ext>
            </a:extLst>
          </p:cNvPr>
          <p:cNvPicPr>
            <a:picLocks noGrp="1" noChangeAspect="1"/>
          </p:cNvPicPr>
          <p:nvPr>
            <p:ph idx="1"/>
          </p:nvPr>
        </p:nvPicPr>
        <p:blipFill>
          <a:blip r:embed="rId2"/>
          <a:stretch>
            <a:fillRect/>
          </a:stretch>
        </p:blipFill>
        <p:spPr>
          <a:xfrm>
            <a:off x="1467153" y="2034073"/>
            <a:ext cx="9257694" cy="3714507"/>
          </a:xfrm>
        </p:spPr>
      </p:pic>
    </p:spTree>
    <p:extLst>
      <p:ext uri="{BB962C8B-B14F-4D97-AF65-F5344CB8AC3E}">
        <p14:creationId xmlns:p14="http://schemas.microsoft.com/office/powerpoint/2010/main" val="3452710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FA039-12C9-3C47-F091-23A479BA222B}"/>
              </a:ext>
            </a:extLst>
          </p:cNvPr>
          <p:cNvSpPr>
            <a:spLocks noGrp="1"/>
          </p:cNvSpPr>
          <p:nvPr>
            <p:ph type="title"/>
          </p:nvPr>
        </p:nvSpPr>
        <p:spPr/>
        <p:txBody>
          <a:bodyPr/>
          <a:lstStyle/>
          <a:p>
            <a:r>
              <a:rPr lang="tr-TR" dirty="0"/>
              <a:t>Yanıt:1</a:t>
            </a:r>
          </a:p>
        </p:txBody>
      </p:sp>
      <p:pic>
        <p:nvPicPr>
          <p:cNvPr id="15" name="İçerik Yer Tutucusu 14">
            <a:extLst>
              <a:ext uri="{FF2B5EF4-FFF2-40B4-BE49-F238E27FC236}">
                <a16:creationId xmlns:a16="http://schemas.microsoft.com/office/drawing/2014/main" id="{A0345B01-C6CE-8AE5-9CED-1F698AB68EA6}"/>
              </a:ext>
            </a:extLst>
          </p:cNvPr>
          <p:cNvPicPr>
            <a:picLocks noGrp="1" noChangeAspect="1"/>
          </p:cNvPicPr>
          <p:nvPr>
            <p:ph idx="1"/>
          </p:nvPr>
        </p:nvPicPr>
        <p:blipFill>
          <a:blip r:embed="rId2"/>
          <a:stretch>
            <a:fillRect/>
          </a:stretch>
        </p:blipFill>
        <p:spPr>
          <a:xfrm>
            <a:off x="2413300" y="1382189"/>
            <a:ext cx="7365400" cy="5110686"/>
          </a:xfrm>
        </p:spPr>
      </p:pic>
    </p:spTree>
    <p:extLst>
      <p:ext uri="{BB962C8B-B14F-4D97-AF65-F5344CB8AC3E}">
        <p14:creationId xmlns:p14="http://schemas.microsoft.com/office/powerpoint/2010/main" val="313286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587</TotalTime>
  <Words>1882</Words>
  <Application>Microsoft Office PowerPoint</Application>
  <PresentationFormat>Geniş ekran</PresentationFormat>
  <Paragraphs>159</Paragraphs>
  <Slides>45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45</vt:i4>
      </vt:variant>
    </vt:vector>
  </HeadingPairs>
  <TitlesOfParts>
    <vt:vector size="50" baseType="lpstr">
      <vt:lpstr>Arial</vt:lpstr>
      <vt:lpstr>AvenirBold</vt:lpstr>
      <vt:lpstr>Calibri</vt:lpstr>
      <vt:lpstr>Calibri Light</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lpstr>display:none; Nedir?</vt:lpstr>
      <vt:lpstr>display:none; Nedir?</vt:lpstr>
      <vt:lpstr>visibility:hidden; Nedir?</vt:lpstr>
      <vt:lpstr>pseudo class ile pseudo element nedir?</vt:lpstr>
      <vt:lpstr>Dinamik Pseudo Sınıfları</vt:lpstr>
      <vt:lpstr>Pseudo Elementleri</vt:lpstr>
      <vt:lpstr>Css’te group selectors (grup seçiciler) nedir, nasıl kullanılır? </vt:lpstr>
      <vt:lpstr>Css’te group selectors (grup seçiciler) nedir, nasıl kullanılır? </vt:lpstr>
      <vt:lpstr>div p{}</vt:lpstr>
      <vt:lpstr>div,p{}</vt:lpstr>
      <vt:lpstr>div&gt;p{}</vt:lpstr>
      <vt:lpstr>div~p{}</vt:lpstr>
      <vt:lpstr>div+p{}</vt:lpstr>
      <vt:lpstr>box-sizing: border-box ve box-sizing: content-box;</vt:lpstr>
      <vt:lpstr>1.Soru</vt:lpstr>
      <vt:lpstr>1.Yanıt</vt:lpstr>
      <vt:lpstr>2.Soru</vt:lpstr>
      <vt:lpstr>2.Yanit</vt:lpstr>
      <vt:lpstr>Integritiy Attribute</vt:lpstr>
      <vt:lpstr>Crossorigin attribute</vt:lpstr>
      <vt:lpstr>Soru:1</vt:lpstr>
      <vt:lpstr>Yanıt:1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cp:lastModifiedBy>
  <cp:revision>27</cp:revision>
  <dcterms:created xsi:type="dcterms:W3CDTF">2022-05-23T16:40:00Z</dcterms:created>
  <dcterms:modified xsi:type="dcterms:W3CDTF">2022-05-28T17:12:24Z</dcterms:modified>
</cp:coreProperties>
</file>