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2" r:id="rId55"/>
    <p:sldId id="313" r:id="rId56"/>
    <p:sldId id="314" r:id="rId57"/>
    <p:sldId id="311" r:id="rId5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4985BCE2-1979-496B-987A-36F2F0143D07}">
          <p14:sldIdLst>
            <p14:sldId id="256"/>
          </p14:sldIdLst>
        </p14:section>
        <p14:section name="1. Hafta 1.Gün Ödevi" id="{405AA5AA-F93F-4AF8-9988-4506BCE1EC5F}">
          <p14:sldIdLst>
            <p14:sldId id="257"/>
            <p14:sldId id="258"/>
            <p14:sldId id="259"/>
            <p14:sldId id="260"/>
            <p14:sldId id="261"/>
            <p14:sldId id="262"/>
            <p14:sldId id="263"/>
            <p14:sldId id="264"/>
          </p14:sldIdLst>
        </p14:section>
        <p14:section name="1. Hafta 2.Gün Ödevi" id="{38C1E372-23E4-4E37-9738-F603E80A3970}">
          <p14:sldIdLst>
            <p14:sldId id="265"/>
            <p14:sldId id="267"/>
            <p14:sldId id="268"/>
            <p14:sldId id="269"/>
          </p14:sldIdLst>
        </p14:section>
        <p14:section name="1. Hafta  2.Gün HTML İsterler" id="{953FF81B-24F6-4449-B362-FDAB2C9E95D3}">
          <p14:sldIdLst>
            <p14:sldId id="270"/>
            <p14:sldId id="271"/>
            <p14:sldId id="272"/>
            <p14:sldId id="273"/>
            <p14:sldId id="274"/>
            <p14:sldId id="275"/>
            <p14:sldId id="276"/>
            <p14:sldId id="277"/>
            <p14:sldId id="278"/>
            <p14:sldId id="279"/>
          </p14:sldIdLst>
        </p14:section>
        <p14:section name="1. Hafta 3.Gün Ödevi" id="{A893BB02-AA54-4638-BE55-0F5673DC16E3}">
          <p14:sldIdLst>
            <p14:sldId id="280"/>
            <p14:sldId id="281"/>
            <p14:sldId id="282"/>
            <p14:sldId id="283"/>
            <p14:sldId id="284"/>
            <p14:sldId id="285"/>
            <p14:sldId id="286"/>
            <p14:sldId id="287"/>
            <p14:sldId id="288"/>
            <p14:sldId id="289"/>
            <p14:sldId id="290"/>
            <p14:sldId id="291"/>
            <p14:sldId id="292"/>
            <p14:sldId id="293"/>
          </p14:sldIdLst>
        </p14:section>
        <p14:section name="1.Hafta 3Gün CSS Soruları" id="{2BDEEB1F-B160-463E-B594-9DFA0A8D45B6}">
          <p14:sldIdLst>
            <p14:sldId id="295"/>
            <p14:sldId id="296"/>
            <p14:sldId id="297"/>
            <p14:sldId id="298"/>
          </p14:sldIdLst>
        </p14:section>
        <p14:section name="1 Hafta 4.Gün" id="{9E48892D-56CC-4D31-82A7-743D1EFAEAA9}">
          <p14:sldIdLst>
            <p14:sldId id="299"/>
            <p14:sldId id="300"/>
          </p14:sldIdLst>
        </p14:section>
        <p14:section name="Bootstrap Ödevi" id="{0D7346D3-E370-40A9-8743-DED964EDF1DA}">
          <p14:sldIdLst>
            <p14:sldId id="301"/>
            <p14:sldId id="302"/>
          </p14:sldIdLst>
        </p14:section>
        <p14:section name="2,Haftra 1.Gün" id="{2D0FDFED-F2CD-46AD-BCD0-55012C751914}">
          <p14:sldIdLst>
            <p14:sldId id="303"/>
            <p14:sldId id="304"/>
            <p14:sldId id="305"/>
            <p14:sldId id="306"/>
          </p14:sldIdLst>
        </p14:section>
        <p14:section name="2.Hafta 3.Gün Ödev" id="{18DB2A4E-F719-47A4-941B-D0B30D0A62D4}">
          <p14:sldIdLst>
            <p14:sldId id="307"/>
            <p14:sldId id="308"/>
          </p14:sldIdLst>
        </p14:section>
        <p14:section name="2,Hafta 4.Gün Ödev" id="{071BA30B-2020-4725-ACED-7DE61FF4D5DF}">
          <p14:sldIdLst>
            <p14:sldId id="309"/>
            <p14:sldId id="310"/>
            <p14:sldId id="312"/>
            <p14:sldId id="313"/>
            <p14:sldId id="314"/>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EEA98D-04A3-D752-6703-4F6783AB94A2}"/>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C7684925-C6F0-529E-6D20-7E72C20BED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06E25802-565E-F17C-58D4-AD318E63C14E}"/>
              </a:ext>
            </a:extLst>
          </p:cNvPr>
          <p:cNvSpPr>
            <a:spLocks noGrp="1"/>
          </p:cNvSpPr>
          <p:nvPr>
            <p:ph type="dt" sz="half" idx="10"/>
          </p:nvPr>
        </p:nvSpPr>
        <p:spPr/>
        <p:txBody>
          <a:bodyPr/>
          <a:lstStyle/>
          <a:p>
            <a:fld id="{5E24CE78-E103-4ACD-A135-59A94E32C238}" type="datetimeFigureOut">
              <a:rPr lang="tr-TR" smtClean="0"/>
              <a:t>2.06.2022</a:t>
            </a:fld>
            <a:endParaRPr lang="tr-TR" dirty="0"/>
          </a:p>
        </p:txBody>
      </p:sp>
      <p:sp>
        <p:nvSpPr>
          <p:cNvPr id="5" name="Alt Bilgi Yer Tutucusu 4">
            <a:extLst>
              <a:ext uri="{FF2B5EF4-FFF2-40B4-BE49-F238E27FC236}">
                <a16:creationId xmlns:a16="http://schemas.microsoft.com/office/drawing/2014/main" id="{BF70AE47-18D5-004A-2D1D-A3437117492A}"/>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217A7A53-D73D-F7F6-B680-4322E6BC2DE3}"/>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877350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E37A48-3D6A-D05A-D73C-7D4E1CE7F17C}"/>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A7FBF0E0-93E3-F7EB-4EAF-C20D8596E00E}"/>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C054D81-B59E-61E0-9AB6-DE3C716EFD24}"/>
              </a:ext>
            </a:extLst>
          </p:cNvPr>
          <p:cNvSpPr>
            <a:spLocks noGrp="1"/>
          </p:cNvSpPr>
          <p:nvPr>
            <p:ph type="dt" sz="half" idx="10"/>
          </p:nvPr>
        </p:nvSpPr>
        <p:spPr/>
        <p:txBody>
          <a:bodyPr/>
          <a:lstStyle/>
          <a:p>
            <a:fld id="{5E24CE78-E103-4ACD-A135-59A94E32C238}" type="datetimeFigureOut">
              <a:rPr lang="tr-TR" smtClean="0"/>
              <a:t>2.06.2022</a:t>
            </a:fld>
            <a:endParaRPr lang="tr-TR" dirty="0"/>
          </a:p>
        </p:txBody>
      </p:sp>
      <p:sp>
        <p:nvSpPr>
          <p:cNvPr id="5" name="Alt Bilgi Yer Tutucusu 4">
            <a:extLst>
              <a:ext uri="{FF2B5EF4-FFF2-40B4-BE49-F238E27FC236}">
                <a16:creationId xmlns:a16="http://schemas.microsoft.com/office/drawing/2014/main" id="{807724AD-1ECA-68A2-9794-E2961630CA12}"/>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E6F995F7-F986-FCBC-9453-9E5371917069}"/>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003189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5411FAB-0894-FFED-A0E5-46DA9C91A749}"/>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1EBD2AF5-63DB-7330-154E-CF341C243A4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EE1B42C-84DD-A33F-83A7-E5A0A90D8717}"/>
              </a:ext>
            </a:extLst>
          </p:cNvPr>
          <p:cNvSpPr>
            <a:spLocks noGrp="1"/>
          </p:cNvSpPr>
          <p:nvPr>
            <p:ph type="dt" sz="half" idx="10"/>
          </p:nvPr>
        </p:nvSpPr>
        <p:spPr/>
        <p:txBody>
          <a:bodyPr/>
          <a:lstStyle/>
          <a:p>
            <a:fld id="{5E24CE78-E103-4ACD-A135-59A94E32C238}" type="datetimeFigureOut">
              <a:rPr lang="tr-TR" smtClean="0"/>
              <a:t>2.06.2022</a:t>
            </a:fld>
            <a:endParaRPr lang="tr-TR" dirty="0"/>
          </a:p>
        </p:txBody>
      </p:sp>
      <p:sp>
        <p:nvSpPr>
          <p:cNvPr id="5" name="Alt Bilgi Yer Tutucusu 4">
            <a:extLst>
              <a:ext uri="{FF2B5EF4-FFF2-40B4-BE49-F238E27FC236}">
                <a16:creationId xmlns:a16="http://schemas.microsoft.com/office/drawing/2014/main" id="{D596807D-8D48-A001-D273-72F82EEFED1D}"/>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59532C23-4B1B-3A14-0995-2C7C3A0FB081}"/>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560190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97501F-2AA0-B17D-8121-D6EDAF79D3A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F4B4C13-F074-95ED-88D9-8159E3CB4275}"/>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8DE5906-CC30-F58A-0621-A7F2C81A80D3}"/>
              </a:ext>
            </a:extLst>
          </p:cNvPr>
          <p:cNvSpPr>
            <a:spLocks noGrp="1"/>
          </p:cNvSpPr>
          <p:nvPr>
            <p:ph type="dt" sz="half" idx="10"/>
          </p:nvPr>
        </p:nvSpPr>
        <p:spPr/>
        <p:txBody>
          <a:bodyPr/>
          <a:lstStyle/>
          <a:p>
            <a:fld id="{5E24CE78-E103-4ACD-A135-59A94E32C238}" type="datetimeFigureOut">
              <a:rPr lang="tr-TR" smtClean="0"/>
              <a:t>2.06.2022</a:t>
            </a:fld>
            <a:endParaRPr lang="tr-TR" dirty="0"/>
          </a:p>
        </p:txBody>
      </p:sp>
      <p:sp>
        <p:nvSpPr>
          <p:cNvPr id="5" name="Alt Bilgi Yer Tutucusu 4">
            <a:extLst>
              <a:ext uri="{FF2B5EF4-FFF2-40B4-BE49-F238E27FC236}">
                <a16:creationId xmlns:a16="http://schemas.microsoft.com/office/drawing/2014/main" id="{7A778D42-7B4B-76E6-1CF1-4F46C701375D}"/>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78775E46-671F-D513-01B9-5C61B6960489}"/>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509634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DE4663-2E0B-6486-F7D6-B0CE6B7332D6}"/>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26B027E5-2E45-A286-055E-42508B7D03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D3D201D3-1936-DC8C-21F8-A00D23F8BED5}"/>
              </a:ext>
            </a:extLst>
          </p:cNvPr>
          <p:cNvSpPr>
            <a:spLocks noGrp="1"/>
          </p:cNvSpPr>
          <p:nvPr>
            <p:ph type="dt" sz="half" idx="10"/>
          </p:nvPr>
        </p:nvSpPr>
        <p:spPr/>
        <p:txBody>
          <a:bodyPr/>
          <a:lstStyle/>
          <a:p>
            <a:fld id="{5E24CE78-E103-4ACD-A135-59A94E32C238}" type="datetimeFigureOut">
              <a:rPr lang="tr-TR" smtClean="0"/>
              <a:t>2.06.2022</a:t>
            </a:fld>
            <a:endParaRPr lang="tr-TR" dirty="0"/>
          </a:p>
        </p:txBody>
      </p:sp>
      <p:sp>
        <p:nvSpPr>
          <p:cNvPr id="5" name="Alt Bilgi Yer Tutucusu 4">
            <a:extLst>
              <a:ext uri="{FF2B5EF4-FFF2-40B4-BE49-F238E27FC236}">
                <a16:creationId xmlns:a16="http://schemas.microsoft.com/office/drawing/2014/main" id="{2D969A4C-7965-2021-9F33-60BF76D92C58}"/>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DB0F2B74-6F9A-F1F3-7F7A-71295465C987}"/>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896202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91B50B-C631-2385-DC54-BC16EC0639C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C018E9B-A41A-84B7-C652-E7313B8173F5}"/>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81A427C2-F855-8ACD-D892-C6B250E0392B}"/>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AD12D28-23C3-FBE7-1840-E9CADB53293D}"/>
              </a:ext>
            </a:extLst>
          </p:cNvPr>
          <p:cNvSpPr>
            <a:spLocks noGrp="1"/>
          </p:cNvSpPr>
          <p:nvPr>
            <p:ph type="dt" sz="half" idx="10"/>
          </p:nvPr>
        </p:nvSpPr>
        <p:spPr/>
        <p:txBody>
          <a:bodyPr/>
          <a:lstStyle/>
          <a:p>
            <a:fld id="{5E24CE78-E103-4ACD-A135-59A94E32C238}" type="datetimeFigureOut">
              <a:rPr lang="tr-TR" smtClean="0"/>
              <a:t>2.06.2022</a:t>
            </a:fld>
            <a:endParaRPr lang="tr-TR" dirty="0"/>
          </a:p>
        </p:txBody>
      </p:sp>
      <p:sp>
        <p:nvSpPr>
          <p:cNvPr id="6" name="Alt Bilgi Yer Tutucusu 5">
            <a:extLst>
              <a:ext uri="{FF2B5EF4-FFF2-40B4-BE49-F238E27FC236}">
                <a16:creationId xmlns:a16="http://schemas.microsoft.com/office/drawing/2014/main" id="{F5DC1C47-9071-89EB-4484-F9DB96C7ECFC}"/>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B2E1BBCE-CC09-7AB9-690C-DA3A8CF3DAF8}"/>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184047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603210-403B-6D3C-CF52-F8222F400816}"/>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F002663-4388-5B89-7B01-C620C2E4BA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7582087E-9A13-7217-FE17-0730C5ECC7F3}"/>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F2F3F624-DAC4-AB6E-0146-BA6F336970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89603C3-4E81-5666-84A2-4B9F2CEFA8FF}"/>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F8D4D440-2D9B-FF1C-42B7-31CED2EEB2AA}"/>
              </a:ext>
            </a:extLst>
          </p:cNvPr>
          <p:cNvSpPr>
            <a:spLocks noGrp="1"/>
          </p:cNvSpPr>
          <p:nvPr>
            <p:ph type="dt" sz="half" idx="10"/>
          </p:nvPr>
        </p:nvSpPr>
        <p:spPr/>
        <p:txBody>
          <a:bodyPr/>
          <a:lstStyle/>
          <a:p>
            <a:fld id="{5E24CE78-E103-4ACD-A135-59A94E32C238}" type="datetimeFigureOut">
              <a:rPr lang="tr-TR" smtClean="0"/>
              <a:t>2.06.2022</a:t>
            </a:fld>
            <a:endParaRPr lang="tr-TR" dirty="0"/>
          </a:p>
        </p:txBody>
      </p:sp>
      <p:sp>
        <p:nvSpPr>
          <p:cNvPr id="8" name="Alt Bilgi Yer Tutucusu 7">
            <a:extLst>
              <a:ext uri="{FF2B5EF4-FFF2-40B4-BE49-F238E27FC236}">
                <a16:creationId xmlns:a16="http://schemas.microsoft.com/office/drawing/2014/main" id="{155ACAE6-D4D1-6542-44E6-CF72AA410618}"/>
              </a:ext>
            </a:extLst>
          </p:cNvPr>
          <p:cNvSpPr>
            <a:spLocks noGrp="1"/>
          </p:cNvSpPr>
          <p:nvPr>
            <p:ph type="ftr" sz="quarter" idx="11"/>
          </p:nvPr>
        </p:nvSpPr>
        <p:spPr/>
        <p:txBody>
          <a:bodyPr/>
          <a:lstStyle/>
          <a:p>
            <a:endParaRPr lang="tr-TR" dirty="0"/>
          </a:p>
        </p:txBody>
      </p:sp>
      <p:sp>
        <p:nvSpPr>
          <p:cNvPr id="9" name="Slayt Numarası Yer Tutucusu 8">
            <a:extLst>
              <a:ext uri="{FF2B5EF4-FFF2-40B4-BE49-F238E27FC236}">
                <a16:creationId xmlns:a16="http://schemas.microsoft.com/office/drawing/2014/main" id="{45F71DAF-CF74-C32F-E27D-AFF5D47CD61E}"/>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786346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CF1A2C-38C0-B192-C192-3A61216F66B1}"/>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7FF828C9-559A-0F35-388B-D3107C61FBF4}"/>
              </a:ext>
            </a:extLst>
          </p:cNvPr>
          <p:cNvSpPr>
            <a:spLocks noGrp="1"/>
          </p:cNvSpPr>
          <p:nvPr>
            <p:ph type="dt" sz="half" idx="10"/>
          </p:nvPr>
        </p:nvSpPr>
        <p:spPr/>
        <p:txBody>
          <a:bodyPr/>
          <a:lstStyle/>
          <a:p>
            <a:fld id="{5E24CE78-E103-4ACD-A135-59A94E32C238}" type="datetimeFigureOut">
              <a:rPr lang="tr-TR" smtClean="0"/>
              <a:t>2.06.2022</a:t>
            </a:fld>
            <a:endParaRPr lang="tr-TR" dirty="0"/>
          </a:p>
        </p:txBody>
      </p:sp>
      <p:sp>
        <p:nvSpPr>
          <p:cNvPr id="4" name="Alt Bilgi Yer Tutucusu 3">
            <a:extLst>
              <a:ext uri="{FF2B5EF4-FFF2-40B4-BE49-F238E27FC236}">
                <a16:creationId xmlns:a16="http://schemas.microsoft.com/office/drawing/2014/main" id="{2B957F98-CEDF-8A07-3391-622CCC6EF5BD}"/>
              </a:ext>
            </a:extLst>
          </p:cNvPr>
          <p:cNvSpPr>
            <a:spLocks noGrp="1"/>
          </p:cNvSpPr>
          <p:nvPr>
            <p:ph type="ftr" sz="quarter" idx="11"/>
          </p:nvPr>
        </p:nvSpPr>
        <p:spPr/>
        <p:txBody>
          <a:bodyPr/>
          <a:lstStyle/>
          <a:p>
            <a:endParaRPr lang="tr-TR" dirty="0"/>
          </a:p>
        </p:txBody>
      </p:sp>
      <p:sp>
        <p:nvSpPr>
          <p:cNvPr id="5" name="Slayt Numarası Yer Tutucusu 4">
            <a:extLst>
              <a:ext uri="{FF2B5EF4-FFF2-40B4-BE49-F238E27FC236}">
                <a16:creationId xmlns:a16="http://schemas.microsoft.com/office/drawing/2014/main" id="{6545B848-248A-D5EA-377B-68AB491B3F5A}"/>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26946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D72E3ED1-2A9B-E099-88BB-1CD3BE2DF285}"/>
              </a:ext>
            </a:extLst>
          </p:cNvPr>
          <p:cNvSpPr>
            <a:spLocks noGrp="1"/>
          </p:cNvSpPr>
          <p:nvPr>
            <p:ph type="dt" sz="half" idx="10"/>
          </p:nvPr>
        </p:nvSpPr>
        <p:spPr/>
        <p:txBody>
          <a:bodyPr/>
          <a:lstStyle/>
          <a:p>
            <a:fld id="{5E24CE78-E103-4ACD-A135-59A94E32C238}" type="datetimeFigureOut">
              <a:rPr lang="tr-TR" smtClean="0"/>
              <a:t>2.06.2022</a:t>
            </a:fld>
            <a:endParaRPr lang="tr-TR" dirty="0"/>
          </a:p>
        </p:txBody>
      </p:sp>
      <p:sp>
        <p:nvSpPr>
          <p:cNvPr id="3" name="Alt Bilgi Yer Tutucusu 2">
            <a:extLst>
              <a:ext uri="{FF2B5EF4-FFF2-40B4-BE49-F238E27FC236}">
                <a16:creationId xmlns:a16="http://schemas.microsoft.com/office/drawing/2014/main" id="{A8CA60B6-07D2-CAC3-27FD-55792B0EBC4D}"/>
              </a:ext>
            </a:extLst>
          </p:cNvPr>
          <p:cNvSpPr>
            <a:spLocks noGrp="1"/>
          </p:cNvSpPr>
          <p:nvPr>
            <p:ph type="ftr" sz="quarter" idx="11"/>
          </p:nvPr>
        </p:nvSpPr>
        <p:spPr/>
        <p:txBody>
          <a:bodyPr/>
          <a:lstStyle/>
          <a:p>
            <a:endParaRPr lang="tr-TR" dirty="0"/>
          </a:p>
        </p:txBody>
      </p:sp>
      <p:sp>
        <p:nvSpPr>
          <p:cNvPr id="4" name="Slayt Numarası Yer Tutucusu 3">
            <a:extLst>
              <a:ext uri="{FF2B5EF4-FFF2-40B4-BE49-F238E27FC236}">
                <a16:creationId xmlns:a16="http://schemas.microsoft.com/office/drawing/2014/main" id="{0D905A40-32D1-1B99-8698-792AE6A1685F}"/>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350873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94BD6E-34F3-11D6-764A-BC286A61D71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EE46FF6E-9B7B-F97D-2397-F6019DE4DC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23A2DCA2-7DF4-2767-E2AB-B95FDD548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64B4031-0795-5184-F9B4-8B90210FDC41}"/>
              </a:ext>
            </a:extLst>
          </p:cNvPr>
          <p:cNvSpPr>
            <a:spLocks noGrp="1"/>
          </p:cNvSpPr>
          <p:nvPr>
            <p:ph type="dt" sz="half" idx="10"/>
          </p:nvPr>
        </p:nvSpPr>
        <p:spPr/>
        <p:txBody>
          <a:bodyPr/>
          <a:lstStyle/>
          <a:p>
            <a:fld id="{5E24CE78-E103-4ACD-A135-59A94E32C238}" type="datetimeFigureOut">
              <a:rPr lang="tr-TR" smtClean="0"/>
              <a:t>2.06.2022</a:t>
            </a:fld>
            <a:endParaRPr lang="tr-TR" dirty="0"/>
          </a:p>
        </p:txBody>
      </p:sp>
      <p:sp>
        <p:nvSpPr>
          <p:cNvPr id="6" name="Alt Bilgi Yer Tutucusu 5">
            <a:extLst>
              <a:ext uri="{FF2B5EF4-FFF2-40B4-BE49-F238E27FC236}">
                <a16:creationId xmlns:a16="http://schemas.microsoft.com/office/drawing/2014/main" id="{9CA3BAE4-D376-C936-4507-251388561503}"/>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757E1C8A-CB04-901D-1021-0EABF5207C5F}"/>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913241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38FEB5-8D77-9F8B-140A-99055D565E9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F63F9F91-4C6D-328C-E63F-99B8598DD5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dirty="0"/>
          </a:p>
        </p:txBody>
      </p:sp>
      <p:sp>
        <p:nvSpPr>
          <p:cNvPr id="4" name="Metin Yer Tutucusu 3">
            <a:extLst>
              <a:ext uri="{FF2B5EF4-FFF2-40B4-BE49-F238E27FC236}">
                <a16:creationId xmlns:a16="http://schemas.microsoft.com/office/drawing/2014/main" id="{344413BF-08A5-F8E4-6AAF-084DE37DDA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125F985-05F6-B9CD-BA51-9FCFEBA11C0F}"/>
              </a:ext>
            </a:extLst>
          </p:cNvPr>
          <p:cNvSpPr>
            <a:spLocks noGrp="1"/>
          </p:cNvSpPr>
          <p:nvPr>
            <p:ph type="dt" sz="half" idx="10"/>
          </p:nvPr>
        </p:nvSpPr>
        <p:spPr/>
        <p:txBody>
          <a:bodyPr/>
          <a:lstStyle/>
          <a:p>
            <a:fld id="{5E24CE78-E103-4ACD-A135-59A94E32C238}" type="datetimeFigureOut">
              <a:rPr lang="tr-TR" smtClean="0"/>
              <a:t>2.06.2022</a:t>
            </a:fld>
            <a:endParaRPr lang="tr-TR" dirty="0"/>
          </a:p>
        </p:txBody>
      </p:sp>
      <p:sp>
        <p:nvSpPr>
          <p:cNvPr id="6" name="Alt Bilgi Yer Tutucusu 5">
            <a:extLst>
              <a:ext uri="{FF2B5EF4-FFF2-40B4-BE49-F238E27FC236}">
                <a16:creationId xmlns:a16="http://schemas.microsoft.com/office/drawing/2014/main" id="{35B6AEEA-E967-72CF-3CBB-35957DC01AD8}"/>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A96DA47C-DB4D-BA55-7A6F-119022E21F8E}"/>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608841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28F1978-EDAE-0E7A-A6E2-B47D104F02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EB8A727-BAD4-5F7F-FD48-5041B7DEEC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62C13D2-08F8-67C7-8C81-28FEF60BBD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24CE78-E103-4ACD-A135-59A94E32C238}" type="datetimeFigureOut">
              <a:rPr lang="tr-TR" smtClean="0"/>
              <a:t>2.06.2022</a:t>
            </a:fld>
            <a:endParaRPr lang="tr-TR" dirty="0"/>
          </a:p>
        </p:txBody>
      </p:sp>
      <p:sp>
        <p:nvSpPr>
          <p:cNvPr id="5" name="Alt Bilgi Yer Tutucusu 4">
            <a:extLst>
              <a:ext uri="{FF2B5EF4-FFF2-40B4-BE49-F238E27FC236}">
                <a16:creationId xmlns:a16="http://schemas.microsoft.com/office/drawing/2014/main" id="{2AE785D6-A6EA-B9C8-88B1-E0E8774E97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dirty="0"/>
          </a:p>
        </p:txBody>
      </p:sp>
      <p:sp>
        <p:nvSpPr>
          <p:cNvPr id="6" name="Slayt Numarası Yer Tutucusu 5">
            <a:extLst>
              <a:ext uri="{FF2B5EF4-FFF2-40B4-BE49-F238E27FC236}">
                <a16:creationId xmlns:a16="http://schemas.microsoft.com/office/drawing/2014/main" id="{686769CC-3A1F-D919-B404-3D8C43A1F8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B5F6E-AEA6-49DA-A46C-3BC99C81C3F2}" type="slidenum">
              <a:rPr lang="tr-TR" smtClean="0"/>
              <a:t>‹#›</a:t>
            </a:fld>
            <a:endParaRPr lang="tr-TR" dirty="0"/>
          </a:p>
        </p:txBody>
      </p:sp>
    </p:spTree>
    <p:extLst>
      <p:ext uri="{BB962C8B-B14F-4D97-AF65-F5344CB8AC3E}">
        <p14:creationId xmlns:p14="http://schemas.microsoft.com/office/powerpoint/2010/main" val="305542757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3933D8-0887-4F93-EA72-49069B5BE07F}"/>
              </a:ext>
            </a:extLst>
          </p:cNvPr>
          <p:cNvSpPr>
            <a:spLocks noGrp="1"/>
          </p:cNvSpPr>
          <p:nvPr>
            <p:ph type="ctrTitle"/>
          </p:nvPr>
        </p:nvSpPr>
        <p:spPr>
          <a:xfrm>
            <a:off x="279918" y="1122363"/>
            <a:ext cx="11188182" cy="2387600"/>
          </a:xfrm>
        </p:spPr>
        <p:txBody>
          <a:bodyPr/>
          <a:lstStyle/>
          <a:p>
            <a:r>
              <a:rPr lang="tr-TR" b="1" dirty="0"/>
              <a:t>Araştırmalar ve Günlük Ödevler</a:t>
            </a:r>
          </a:p>
        </p:txBody>
      </p:sp>
      <p:sp>
        <p:nvSpPr>
          <p:cNvPr id="3" name="Alt Başlık 2">
            <a:extLst>
              <a:ext uri="{FF2B5EF4-FFF2-40B4-BE49-F238E27FC236}">
                <a16:creationId xmlns:a16="http://schemas.microsoft.com/office/drawing/2014/main" id="{C4C7FF9B-26DA-344C-1429-1BA1D5F65057}"/>
              </a:ext>
            </a:extLst>
          </p:cNvPr>
          <p:cNvSpPr>
            <a:spLocks noGrp="1"/>
          </p:cNvSpPr>
          <p:nvPr>
            <p:ph type="subTitle" idx="1"/>
          </p:nvPr>
        </p:nvSpPr>
        <p:spPr/>
        <p:txBody>
          <a:bodyPr/>
          <a:lstStyle/>
          <a:p>
            <a:endParaRPr lang="tr-TR" dirty="0"/>
          </a:p>
          <a:p>
            <a:r>
              <a:rPr lang="tr-TR" sz="2800" dirty="0"/>
              <a:t>Hazırlayan: Ali Furkan ERGÜVEN</a:t>
            </a:r>
          </a:p>
          <a:p>
            <a:endParaRPr lang="tr-TR" dirty="0"/>
          </a:p>
        </p:txBody>
      </p:sp>
      <p:pic>
        <p:nvPicPr>
          <p:cNvPr id="4" name="Resim 3">
            <a:extLst>
              <a:ext uri="{FF2B5EF4-FFF2-40B4-BE49-F238E27FC236}">
                <a16:creationId xmlns:a16="http://schemas.microsoft.com/office/drawing/2014/main" id="{821FB941-ACEF-CD44-9102-3C450ADA5639}"/>
              </a:ext>
            </a:extLst>
          </p:cNvPr>
          <p:cNvPicPr>
            <a:picLocks noChangeAspect="1"/>
          </p:cNvPicPr>
          <p:nvPr/>
        </p:nvPicPr>
        <p:blipFill>
          <a:blip r:embed="rId2"/>
          <a:stretch>
            <a:fillRect/>
          </a:stretch>
        </p:blipFill>
        <p:spPr>
          <a:xfrm>
            <a:off x="723900" y="690562"/>
            <a:ext cx="10744200" cy="1819275"/>
          </a:xfrm>
          <a:prstGeom prst="rect">
            <a:avLst/>
          </a:prstGeom>
        </p:spPr>
      </p:pic>
      <p:pic>
        <p:nvPicPr>
          <p:cNvPr id="5" name="Resim 4">
            <a:extLst>
              <a:ext uri="{FF2B5EF4-FFF2-40B4-BE49-F238E27FC236}">
                <a16:creationId xmlns:a16="http://schemas.microsoft.com/office/drawing/2014/main" id="{CE0B1F0C-E062-B7AE-074D-AF3F17922DC8}"/>
              </a:ext>
            </a:extLst>
          </p:cNvPr>
          <p:cNvPicPr>
            <a:picLocks noChangeAspect="1"/>
          </p:cNvPicPr>
          <p:nvPr/>
        </p:nvPicPr>
        <p:blipFill>
          <a:blip r:embed="rId3"/>
          <a:stretch>
            <a:fillRect/>
          </a:stretch>
        </p:blipFill>
        <p:spPr>
          <a:xfrm>
            <a:off x="5143500" y="4397375"/>
            <a:ext cx="1905000" cy="1905000"/>
          </a:xfrm>
          <a:prstGeom prst="rect">
            <a:avLst/>
          </a:prstGeom>
        </p:spPr>
      </p:pic>
    </p:spTree>
    <p:extLst>
      <p:ext uri="{BB962C8B-B14F-4D97-AF65-F5344CB8AC3E}">
        <p14:creationId xmlns:p14="http://schemas.microsoft.com/office/powerpoint/2010/main" val="3111497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4AA549-5094-E6A3-A4D7-737EB2533B40}"/>
              </a:ext>
            </a:extLst>
          </p:cNvPr>
          <p:cNvSpPr>
            <a:spLocks noGrp="1"/>
          </p:cNvSpPr>
          <p:nvPr>
            <p:ph type="title"/>
          </p:nvPr>
        </p:nvSpPr>
        <p:spPr/>
        <p:txBody>
          <a:bodyPr/>
          <a:lstStyle/>
          <a:p>
            <a:r>
              <a:rPr lang="tr-TR" b="1" dirty="0"/>
              <a:t>XHTML ile HTML5 </a:t>
            </a:r>
            <a:r>
              <a:rPr lang="tr-TR" b="1" dirty="0" err="1"/>
              <a:t>arasindaki</a:t>
            </a:r>
            <a:r>
              <a:rPr lang="tr-TR" b="1" dirty="0"/>
              <a:t> farklar nelerdir?</a:t>
            </a:r>
          </a:p>
        </p:txBody>
      </p:sp>
      <p:sp>
        <p:nvSpPr>
          <p:cNvPr id="3" name="İçerik Yer Tutucusu 2">
            <a:extLst>
              <a:ext uri="{FF2B5EF4-FFF2-40B4-BE49-F238E27FC236}">
                <a16:creationId xmlns:a16="http://schemas.microsoft.com/office/drawing/2014/main" id="{E8FAE8A0-071F-832B-39C7-F77B0A348519}"/>
              </a:ext>
            </a:extLst>
          </p:cNvPr>
          <p:cNvSpPr>
            <a:spLocks noGrp="1"/>
          </p:cNvSpPr>
          <p:nvPr>
            <p:ph idx="1"/>
          </p:nvPr>
        </p:nvSpPr>
        <p:spPr>
          <a:xfrm>
            <a:off x="838200" y="1825625"/>
            <a:ext cx="7792616" cy="4667250"/>
          </a:xfrm>
        </p:spPr>
        <p:txBody>
          <a:bodyPr>
            <a:normAutofit fontScale="92500" lnSpcReduction="20000"/>
          </a:bodyPr>
          <a:lstStyle/>
          <a:p>
            <a:r>
              <a:rPr lang="tr-TR" sz="2400" dirty="0"/>
              <a:t>XHTML büyük / küçük harfe duyarlı olmasına rağmen, HTML5 değildir.(aynı zamanda HTML de büyük / küçük harf duyarlı değildir).</a:t>
            </a:r>
          </a:p>
          <a:p>
            <a:endParaRPr lang="tr-TR" sz="2400" dirty="0"/>
          </a:p>
          <a:p>
            <a:r>
              <a:rPr lang="tr-TR" sz="2400" dirty="0"/>
              <a:t>HTML5'in XHTML ve </a:t>
            </a:r>
            <a:r>
              <a:rPr lang="tr-TR" sz="2400" dirty="0" err="1"/>
              <a:t>HTML'den</a:t>
            </a:r>
            <a:r>
              <a:rPr lang="tr-TR" sz="2400" dirty="0"/>
              <a:t> çok daha basit bir  </a:t>
            </a:r>
            <a:r>
              <a:rPr lang="tr-TR" sz="2400" dirty="0" err="1"/>
              <a:t>doctype</a:t>
            </a:r>
            <a:r>
              <a:rPr lang="tr-TR" sz="2400" dirty="0"/>
              <a:t> yapısı vardır.(</a:t>
            </a:r>
            <a:r>
              <a:rPr lang="tr-TR" sz="2400" dirty="0" err="1"/>
              <a:t>Doctype</a:t>
            </a:r>
            <a:r>
              <a:rPr lang="tr-TR" sz="2400" dirty="0"/>
              <a:t> tarayıcıya verileri nasıl yorumlayacağını anlatır.)</a:t>
            </a:r>
          </a:p>
          <a:p>
            <a:endParaRPr lang="tr-TR" sz="2400" dirty="0"/>
          </a:p>
          <a:p>
            <a:r>
              <a:rPr lang="tr-TR" sz="2400" dirty="0"/>
              <a:t>HTML5 tüm tarayıcılarla uyumluyken, XHTML değildir.</a:t>
            </a:r>
          </a:p>
          <a:p>
            <a:endParaRPr lang="tr-TR" sz="2400" dirty="0"/>
          </a:p>
          <a:p>
            <a:r>
              <a:rPr lang="tr-TR" sz="2400" dirty="0"/>
              <a:t>HTML5, HTML4'ün izlerini takip ederken, </a:t>
            </a:r>
            <a:r>
              <a:rPr lang="tr-TR" sz="2400" dirty="0" err="1"/>
              <a:t>XHTML'den</a:t>
            </a:r>
            <a:r>
              <a:rPr lang="tr-TR" sz="2400" dirty="0"/>
              <a:t> daha katıdır.</a:t>
            </a:r>
          </a:p>
          <a:p>
            <a:endParaRPr lang="tr-TR" sz="2400" dirty="0"/>
          </a:p>
          <a:p>
            <a:r>
              <a:rPr lang="tr-TR" sz="2400" dirty="0"/>
              <a:t>HTML5, tabletler ve telefonlar gibi mobil cihazlar için daha uygunken, XHTML bilgisayar ekranları için  uygundur.</a:t>
            </a:r>
          </a:p>
        </p:txBody>
      </p:sp>
      <p:pic>
        <p:nvPicPr>
          <p:cNvPr id="4" name="Resim 3">
            <a:extLst>
              <a:ext uri="{FF2B5EF4-FFF2-40B4-BE49-F238E27FC236}">
                <a16:creationId xmlns:a16="http://schemas.microsoft.com/office/drawing/2014/main" id="{FDA95A0D-001D-DECA-9A74-52BA86F469B9}"/>
              </a:ext>
            </a:extLst>
          </p:cNvPr>
          <p:cNvPicPr>
            <a:picLocks noChangeAspect="1"/>
          </p:cNvPicPr>
          <p:nvPr/>
        </p:nvPicPr>
        <p:blipFill>
          <a:blip r:embed="rId2"/>
          <a:stretch>
            <a:fillRect/>
          </a:stretch>
        </p:blipFill>
        <p:spPr>
          <a:xfrm>
            <a:off x="8790797" y="3147040"/>
            <a:ext cx="2914650" cy="1571625"/>
          </a:xfrm>
          <a:prstGeom prst="rect">
            <a:avLst/>
          </a:prstGeom>
        </p:spPr>
      </p:pic>
    </p:spTree>
    <p:extLst>
      <p:ext uri="{BB962C8B-B14F-4D97-AF65-F5344CB8AC3E}">
        <p14:creationId xmlns:p14="http://schemas.microsoft.com/office/powerpoint/2010/main" val="3244915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780DA5-C335-9D86-2AAE-667E9368093A}"/>
              </a:ext>
            </a:extLst>
          </p:cNvPr>
          <p:cNvSpPr>
            <a:spLocks noGrp="1"/>
          </p:cNvSpPr>
          <p:nvPr>
            <p:ph type="title"/>
          </p:nvPr>
        </p:nvSpPr>
        <p:spPr/>
        <p:txBody>
          <a:bodyPr/>
          <a:lstStyle/>
          <a:p>
            <a:r>
              <a:rPr lang="tr-TR" b="1" dirty="0" err="1"/>
              <a:t>Semantic</a:t>
            </a:r>
            <a:r>
              <a:rPr lang="tr-TR" b="1" dirty="0"/>
              <a:t> ve </a:t>
            </a:r>
            <a:r>
              <a:rPr lang="tr-TR" b="1" dirty="0" err="1"/>
              <a:t>Non-Semantic</a:t>
            </a:r>
            <a:r>
              <a:rPr lang="tr-TR" b="1" dirty="0"/>
              <a:t> nedir </a:t>
            </a:r>
            <a:r>
              <a:rPr lang="tr-TR" b="1" dirty="0" err="1"/>
              <a:t>arasindaki</a:t>
            </a:r>
            <a:r>
              <a:rPr lang="tr-TR" b="1" dirty="0"/>
              <a:t> farklar nelerdir?</a:t>
            </a:r>
          </a:p>
        </p:txBody>
      </p:sp>
      <p:sp>
        <p:nvSpPr>
          <p:cNvPr id="3" name="İçerik Yer Tutucusu 2">
            <a:extLst>
              <a:ext uri="{FF2B5EF4-FFF2-40B4-BE49-F238E27FC236}">
                <a16:creationId xmlns:a16="http://schemas.microsoft.com/office/drawing/2014/main" id="{7903565E-3CA2-D357-90A0-EE12E3C6A17F}"/>
              </a:ext>
            </a:extLst>
          </p:cNvPr>
          <p:cNvSpPr>
            <a:spLocks noGrp="1"/>
          </p:cNvSpPr>
          <p:nvPr>
            <p:ph idx="1"/>
          </p:nvPr>
        </p:nvSpPr>
        <p:spPr/>
        <p:txBody>
          <a:bodyPr>
            <a:normAutofit/>
          </a:bodyPr>
          <a:lstStyle/>
          <a:p>
            <a:r>
              <a:rPr lang="tr-TR" sz="2000" b="1" dirty="0" err="1"/>
              <a:t>Sematic</a:t>
            </a:r>
            <a:r>
              <a:rPr lang="tr-TR" sz="2000" b="1" dirty="0"/>
              <a:t> HTML </a:t>
            </a:r>
            <a:r>
              <a:rPr lang="tr-TR" sz="2000" b="1" dirty="0" err="1"/>
              <a:t>elements</a:t>
            </a:r>
            <a:r>
              <a:rPr lang="tr-TR" sz="2000" b="1" dirty="0"/>
              <a:t>: </a:t>
            </a:r>
            <a:r>
              <a:rPr lang="tr-TR" sz="2000" dirty="0"/>
              <a:t>koddaki tanımın tarayıcıya ve geliştiriciye ne yapmaları gerektiğini söylemesidir. Daha basit bir deyişle, bu öğeler içermesi gereken içerik türünü tanımlar.</a:t>
            </a:r>
          </a:p>
          <a:p>
            <a:pPr lvl="1"/>
            <a:r>
              <a:rPr lang="tr-TR" sz="1800" dirty="0"/>
              <a:t>Bazı</a:t>
            </a:r>
            <a:r>
              <a:rPr lang="tr-TR" sz="1800" b="1" dirty="0"/>
              <a:t> </a:t>
            </a:r>
            <a:r>
              <a:rPr lang="tr-TR" sz="1800" b="1" dirty="0" err="1"/>
              <a:t>Sematic</a:t>
            </a:r>
            <a:r>
              <a:rPr lang="tr-TR" sz="1800" b="1" dirty="0"/>
              <a:t> </a:t>
            </a:r>
            <a:r>
              <a:rPr lang="tr-TR" sz="1800" b="1" dirty="0" err="1"/>
              <a:t>elements</a:t>
            </a:r>
            <a:r>
              <a:rPr lang="tr-TR" sz="1800" b="1" dirty="0"/>
              <a:t> </a:t>
            </a:r>
            <a:r>
              <a:rPr lang="tr-TR" sz="1800" dirty="0"/>
              <a:t>listesi : </a:t>
            </a:r>
            <a:r>
              <a:rPr lang="tr-TR" sz="1800" dirty="0" err="1"/>
              <a:t>article</a:t>
            </a:r>
            <a:r>
              <a:rPr lang="tr-TR" sz="1800" dirty="0"/>
              <a:t> ,aside, </a:t>
            </a:r>
            <a:r>
              <a:rPr lang="tr-TR" sz="1800" dirty="0" err="1"/>
              <a:t>details</a:t>
            </a:r>
            <a:r>
              <a:rPr lang="tr-TR" sz="1800" dirty="0"/>
              <a:t>, </a:t>
            </a:r>
            <a:r>
              <a:rPr lang="tr-TR" sz="1800" dirty="0" err="1"/>
              <a:t>figcaption</a:t>
            </a:r>
            <a:r>
              <a:rPr lang="tr-TR" sz="1800" dirty="0"/>
              <a:t>, figüre, </a:t>
            </a:r>
            <a:r>
              <a:rPr lang="tr-TR" sz="1800" dirty="0" err="1"/>
              <a:t>footer</a:t>
            </a:r>
            <a:r>
              <a:rPr lang="tr-TR" sz="1800" dirty="0"/>
              <a:t>, form ,</a:t>
            </a:r>
            <a:r>
              <a:rPr lang="tr-TR" sz="1800" dirty="0" err="1"/>
              <a:t>header</a:t>
            </a:r>
            <a:r>
              <a:rPr lang="tr-TR" sz="1800" dirty="0"/>
              <a:t> main, mark, </a:t>
            </a:r>
            <a:r>
              <a:rPr lang="tr-TR" sz="1800" dirty="0" err="1"/>
              <a:t>nav</a:t>
            </a:r>
            <a:r>
              <a:rPr lang="tr-TR" sz="1800" dirty="0"/>
              <a:t>, </a:t>
            </a:r>
            <a:r>
              <a:rPr lang="tr-TR" sz="1800" dirty="0" err="1"/>
              <a:t>table</a:t>
            </a:r>
            <a:r>
              <a:rPr lang="tr-TR" sz="1800" dirty="0"/>
              <a:t> ,</a:t>
            </a:r>
            <a:r>
              <a:rPr lang="tr-TR" sz="1800" dirty="0" err="1"/>
              <a:t>section</a:t>
            </a:r>
            <a:r>
              <a:rPr lang="tr-TR" sz="1800" dirty="0"/>
              <a:t>.</a:t>
            </a:r>
          </a:p>
          <a:p>
            <a:r>
              <a:rPr lang="tr-TR" sz="2000" b="1" dirty="0" err="1"/>
              <a:t>Non-Sematic</a:t>
            </a:r>
            <a:r>
              <a:rPr lang="tr-TR" sz="2000" b="1" dirty="0"/>
              <a:t> </a:t>
            </a:r>
            <a:r>
              <a:rPr lang="tr-TR" sz="2000" b="1" dirty="0" err="1"/>
              <a:t>elements</a:t>
            </a:r>
            <a:r>
              <a:rPr lang="tr-TR" sz="2000" dirty="0"/>
              <a:t>: Anlamsal öğelerin aksine anlamları yoktur. İçerdikleri içerik hakkında hiçbir şey söylemiyorlar. Bir grup için ortak anlambilimi işaretlemek için farklı özniteliklerle kullanılabilirler.</a:t>
            </a:r>
          </a:p>
          <a:p>
            <a:pPr lvl="1"/>
            <a:r>
              <a:rPr lang="tr-TR" sz="1600" dirty="0"/>
              <a:t>Bazı</a:t>
            </a:r>
            <a:r>
              <a:rPr lang="tr-TR" sz="1600" b="1" dirty="0"/>
              <a:t> </a:t>
            </a:r>
            <a:r>
              <a:rPr lang="tr-TR" sz="1600" b="1" dirty="0" err="1"/>
              <a:t>Non-Sematic</a:t>
            </a:r>
            <a:r>
              <a:rPr lang="tr-TR" sz="1600" b="1" dirty="0"/>
              <a:t> </a:t>
            </a:r>
            <a:r>
              <a:rPr lang="tr-TR" sz="1600" b="1" dirty="0" err="1"/>
              <a:t>elements</a:t>
            </a:r>
            <a:r>
              <a:rPr lang="tr-TR" sz="1600" b="1" dirty="0"/>
              <a:t> </a:t>
            </a:r>
            <a:r>
              <a:rPr lang="tr-TR" sz="1600" dirty="0"/>
              <a:t>öğelerin listesi : div, </a:t>
            </a:r>
            <a:r>
              <a:rPr lang="tr-TR" sz="1600" dirty="0" err="1"/>
              <a:t>span</a:t>
            </a:r>
            <a:r>
              <a:rPr lang="tr-TR" sz="1600" dirty="0"/>
              <a:t>.</a:t>
            </a:r>
          </a:p>
          <a:p>
            <a:endParaRPr lang="tr-TR" sz="2400" dirty="0"/>
          </a:p>
        </p:txBody>
      </p:sp>
      <p:graphicFrame>
        <p:nvGraphicFramePr>
          <p:cNvPr id="4" name="Tablo 4">
            <a:extLst>
              <a:ext uri="{FF2B5EF4-FFF2-40B4-BE49-F238E27FC236}">
                <a16:creationId xmlns:a16="http://schemas.microsoft.com/office/drawing/2014/main" id="{5F86E689-BA41-C466-1E10-023AFAEA3C97}"/>
              </a:ext>
            </a:extLst>
          </p:cNvPr>
          <p:cNvGraphicFramePr>
            <a:graphicFrameLocks noGrp="1"/>
          </p:cNvGraphicFramePr>
          <p:nvPr>
            <p:extLst>
              <p:ext uri="{D42A27DB-BD31-4B8C-83A1-F6EECF244321}">
                <p14:modId xmlns:p14="http://schemas.microsoft.com/office/powerpoint/2010/main" val="325873543"/>
              </p:ext>
            </p:extLst>
          </p:nvPr>
        </p:nvGraphicFramePr>
        <p:xfrm>
          <a:off x="2032000" y="4348370"/>
          <a:ext cx="8128000" cy="2021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47187896"/>
                    </a:ext>
                  </a:extLst>
                </a:gridCol>
                <a:gridCol w="4064000">
                  <a:extLst>
                    <a:ext uri="{9D8B030D-6E8A-4147-A177-3AD203B41FA5}">
                      <a16:colId xmlns:a16="http://schemas.microsoft.com/office/drawing/2014/main" val="3125368636"/>
                    </a:ext>
                  </a:extLst>
                </a:gridCol>
              </a:tblGrid>
              <a:tr h="370840">
                <a:tc>
                  <a:txBody>
                    <a:bodyPr/>
                    <a:lstStyle/>
                    <a:p>
                      <a:r>
                        <a:rPr lang="tr-TR" sz="1800" b="0" i="0" kern="1200" dirty="0" err="1">
                          <a:solidFill>
                            <a:schemeClr val="lt1"/>
                          </a:solidFill>
                          <a:effectLst/>
                          <a:latin typeface="+mn-lt"/>
                          <a:ea typeface="+mn-ea"/>
                          <a:cs typeface="+mn-cs"/>
                        </a:rPr>
                        <a:t>Semantic</a:t>
                      </a:r>
                      <a:r>
                        <a:rPr lang="tr-TR" sz="1800" b="0" i="0" kern="1200" dirty="0">
                          <a:solidFill>
                            <a:schemeClr val="lt1"/>
                          </a:solidFill>
                          <a:effectLst/>
                          <a:latin typeface="+mn-lt"/>
                          <a:ea typeface="+mn-ea"/>
                          <a:cs typeface="+mn-cs"/>
                        </a:rPr>
                        <a:t> </a:t>
                      </a:r>
                      <a:r>
                        <a:rPr lang="tr-TR" sz="1800" b="0" i="0" kern="1200" dirty="0" err="1">
                          <a:solidFill>
                            <a:schemeClr val="lt1"/>
                          </a:solidFill>
                          <a:effectLst/>
                          <a:latin typeface="+mn-lt"/>
                          <a:ea typeface="+mn-ea"/>
                          <a:cs typeface="+mn-cs"/>
                        </a:rPr>
                        <a:t>elements</a:t>
                      </a:r>
                      <a:endParaRPr lang="tr-TR" dirty="0"/>
                    </a:p>
                  </a:txBody>
                  <a:tcPr/>
                </a:tc>
                <a:tc>
                  <a:txBody>
                    <a:bodyPr/>
                    <a:lstStyle/>
                    <a:p>
                      <a:r>
                        <a:rPr lang="tr-TR" sz="1800" b="0" i="0" kern="1200" dirty="0" err="1">
                          <a:solidFill>
                            <a:schemeClr val="lt1"/>
                          </a:solidFill>
                          <a:effectLst/>
                          <a:latin typeface="+mn-lt"/>
                          <a:ea typeface="+mn-ea"/>
                          <a:cs typeface="+mn-cs"/>
                        </a:rPr>
                        <a:t>Non-Semantic</a:t>
                      </a:r>
                      <a:r>
                        <a:rPr lang="tr-TR" sz="1800" b="0" i="0" kern="1200" dirty="0">
                          <a:solidFill>
                            <a:schemeClr val="lt1"/>
                          </a:solidFill>
                          <a:effectLst/>
                          <a:latin typeface="+mn-lt"/>
                          <a:ea typeface="+mn-ea"/>
                          <a:cs typeface="+mn-cs"/>
                        </a:rPr>
                        <a:t> </a:t>
                      </a:r>
                      <a:r>
                        <a:rPr lang="tr-TR" sz="1800" b="0" i="0" kern="1200" dirty="0" err="1">
                          <a:solidFill>
                            <a:schemeClr val="lt1"/>
                          </a:solidFill>
                          <a:effectLst/>
                          <a:latin typeface="+mn-lt"/>
                          <a:ea typeface="+mn-ea"/>
                          <a:cs typeface="+mn-cs"/>
                        </a:rPr>
                        <a:t>elements</a:t>
                      </a:r>
                      <a:endParaRPr lang="tr-TR" dirty="0"/>
                    </a:p>
                  </a:txBody>
                  <a:tcPr/>
                </a:tc>
                <a:extLst>
                  <a:ext uri="{0D108BD9-81ED-4DB2-BD59-A6C34878D82A}">
                    <a16:rowId xmlns:a16="http://schemas.microsoft.com/office/drawing/2014/main" val="3480883565"/>
                  </a:ext>
                </a:extLst>
              </a:tr>
              <a:tr h="370840">
                <a:tc>
                  <a:txBody>
                    <a:bodyPr/>
                    <a:lstStyle/>
                    <a:p>
                      <a:r>
                        <a:rPr lang="tr-TR" dirty="0"/>
                        <a:t>Anlamlıdırlar</a:t>
                      </a:r>
                    </a:p>
                  </a:txBody>
                  <a:tcPr/>
                </a:tc>
                <a:tc>
                  <a:txBody>
                    <a:bodyPr/>
                    <a:lstStyle/>
                    <a:p>
                      <a:r>
                        <a:rPr lang="tr-TR" dirty="0"/>
                        <a:t>Bir anlamı yoktur</a:t>
                      </a:r>
                    </a:p>
                  </a:txBody>
                  <a:tcPr/>
                </a:tc>
                <a:extLst>
                  <a:ext uri="{0D108BD9-81ED-4DB2-BD59-A6C34878D82A}">
                    <a16:rowId xmlns:a16="http://schemas.microsoft.com/office/drawing/2014/main" val="2203820922"/>
                  </a:ext>
                </a:extLst>
              </a:tr>
              <a:tr h="370840">
                <a:tc>
                  <a:txBody>
                    <a:bodyPr/>
                    <a:lstStyle/>
                    <a:p>
                      <a:r>
                        <a:rPr lang="tr-TR" dirty="0"/>
                        <a:t>içlerindeki içeriğin nasıl davranması gerektiğini açıklarlar</a:t>
                      </a:r>
                    </a:p>
                  </a:txBody>
                  <a:tcPr/>
                </a:tc>
                <a:tc>
                  <a:txBody>
                    <a:bodyPr/>
                    <a:lstStyle/>
                    <a:p>
                      <a:r>
                        <a:rPr lang="tr-TR" sz="1800" b="0" i="0" kern="1200" dirty="0">
                          <a:solidFill>
                            <a:schemeClr val="dk1"/>
                          </a:solidFill>
                          <a:effectLst/>
                          <a:latin typeface="+mn-lt"/>
                          <a:ea typeface="+mn-ea"/>
                          <a:cs typeface="+mn-cs"/>
                        </a:rPr>
                        <a:t>Herhangi bir şeyi içerebilir</a:t>
                      </a:r>
                      <a:endParaRPr lang="tr-TR" dirty="0"/>
                    </a:p>
                  </a:txBody>
                  <a:tcPr/>
                </a:tc>
                <a:extLst>
                  <a:ext uri="{0D108BD9-81ED-4DB2-BD59-A6C34878D82A}">
                    <a16:rowId xmlns:a16="http://schemas.microsoft.com/office/drawing/2014/main" val="3093398825"/>
                  </a:ext>
                </a:extLst>
              </a:tr>
              <a:tr h="370840">
                <a:tc>
                  <a:txBody>
                    <a:bodyPr/>
                    <a:lstStyle/>
                    <a:p>
                      <a:r>
                        <a:rPr lang="tr-TR" dirty="0"/>
                        <a:t>Kod yapıları belirli özelliklere sahiptir</a:t>
                      </a:r>
                    </a:p>
                  </a:txBody>
                  <a:tcPr/>
                </a:tc>
                <a:tc>
                  <a:txBody>
                    <a:bodyPr/>
                    <a:lstStyle/>
                    <a:p>
                      <a:r>
                        <a:rPr lang="tr-TR" dirty="0"/>
                        <a:t>'</a:t>
                      </a:r>
                      <a:r>
                        <a:rPr lang="tr-TR" dirty="0" err="1"/>
                        <a:t>class</a:t>
                      </a:r>
                      <a:r>
                        <a:rPr lang="tr-TR" dirty="0"/>
                        <a:t>' özelliği, yapıları ile çalışmak için kullanılabilir</a:t>
                      </a:r>
                    </a:p>
                  </a:txBody>
                  <a:tcPr/>
                </a:tc>
                <a:extLst>
                  <a:ext uri="{0D108BD9-81ED-4DB2-BD59-A6C34878D82A}">
                    <a16:rowId xmlns:a16="http://schemas.microsoft.com/office/drawing/2014/main" val="248431468"/>
                  </a:ext>
                </a:extLst>
              </a:tr>
            </a:tbl>
          </a:graphicData>
        </a:graphic>
      </p:graphicFrame>
    </p:spTree>
    <p:extLst>
      <p:ext uri="{BB962C8B-B14F-4D97-AF65-F5344CB8AC3E}">
        <p14:creationId xmlns:p14="http://schemas.microsoft.com/office/powerpoint/2010/main" val="4031889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8AA1A4-AE20-38CE-E3CC-09B250A0E519}"/>
              </a:ext>
            </a:extLst>
          </p:cNvPr>
          <p:cNvSpPr>
            <a:spLocks noGrp="1"/>
          </p:cNvSpPr>
          <p:nvPr>
            <p:ph type="title"/>
          </p:nvPr>
        </p:nvSpPr>
        <p:spPr/>
        <p:txBody>
          <a:bodyPr/>
          <a:lstStyle/>
          <a:p>
            <a:r>
              <a:rPr lang="tr-TR" b="1" dirty="0" err="1"/>
              <a:t>Sematic</a:t>
            </a:r>
            <a:r>
              <a:rPr lang="tr-TR" b="1" dirty="0"/>
              <a:t> </a:t>
            </a:r>
            <a:r>
              <a:rPr lang="tr-TR" b="1" dirty="0" err="1"/>
              <a:t>Code</a:t>
            </a:r>
            <a:r>
              <a:rPr lang="tr-TR" b="1" dirty="0"/>
              <a:t> Örneği</a:t>
            </a:r>
          </a:p>
        </p:txBody>
      </p:sp>
      <p:pic>
        <p:nvPicPr>
          <p:cNvPr id="5" name="İçerik Yer Tutucusu 4">
            <a:extLst>
              <a:ext uri="{FF2B5EF4-FFF2-40B4-BE49-F238E27FC236}">
                <a16:creationId xmlns:a16="http://schemas.microsoft.com/office/drawing/2014/main" id="{77EC6AEA-DFA7-9C6A-057B-A58E5237A0CD}"/>
              </a:ext>
            </a:extLst>
          </p:cNvPr>
          <p:cNvPicPr>
            <a:picLocks noGrp="1" noChangeAspect="1"/>
          </p:cNvPicPr>
          <p:nvPr>
            <p:ph idx="1"/>
          </p:nvPr>
        </p:nvPicPr>
        <p:blipFill>
          <a:blip r:embed="rId2"/>
          <a:stretch>
            <a:fillRect/>
          </a:stretch>
        </p:blipFill>
        <p:spPr>
          <a:xfrm>
            <a:off x="3164737" y="1391716"/>
            <a:ext cx="5862526" cy="5101159"/>
          </a:xfrm>
        </p:spPr>
      </p:pic>
    </p:spTree>
    <p:extLst>
      <p:ext uri="{BB962C8B-B14F-4D97-AF65-F5344CB8AC3E}">
        <p14:creationId xmlns:p14="http://schemas.microsoft.com/office/powerpoint/2010/main" val="2440889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3A5054-3E1F-590D-CFF3-866AE30F5889}"/>
              </a:ext>
            </a:extLst>
          </p:cNvPr>
          <p:cNvSpPr>
            <a:spLocks noGrp="1"/>
          </p:cNvSpPr>
          <p:nvPr>
            <p:ph type="title"/>
          </p:nvPr>
        </p:nvSpPr>
        <p:spPr/>
        <p:txBody>
          <a:bodyPr/>
          <a:lstStyle/>
          <a:p>
            <a:r>
              <a:rPr lang="tr-TR" b="1" dirty="0" err="1"/>
              <a:t>Non</a:t>
            </a:r>
            <a:r>
              <a:rPr lang="tr-TR" b="1" dirty="0"/>
              <a:t> </a:t>
            </a:r>
            <a:r>
              <a:rPr lang="tr-TR" b="1" dirty="0" err="1"/>
              <a:t>Sematic</a:t>
            </a:r>
            <a:r>
              <a:rPr lang="tr-TR" b="1" dirty="0"/>
              <a:t> </a:t>
            </a:r>
            <a:r>
              <a:rPr lang="tr-TR" b="1" dirty="0" err="1"/>
              <a:t>Code</a:t>
            </a:r>
            <a:r>
              <a:rPr lang="tr-TR" b="1" dirty="0"/>
              <a:t> Örneği</a:t>
            </a:r>
          </a:p>
        </p:txBody>
      </p:sp>
      <p:pic>
        <p:nvPicPr>
          <p:cNvPr id="5" name="İçerik Yer Tutucusu 4">
            <a:extLst>
              <a:ext uri="{FF2B5EF4-FFF2-40B4-BE49-F238E27FC236}">
                <a16:creationId xmlns:a16="http://schemas.microsoft.com/office/drawing/2014/main" id="{31A7E071-7F00-FB36-1C38-B8CCDFD4EC9D}"/>
              </a:ext>
            </a:extLst>
          </p:cNvPr>
          <p:cNvPicPr>
            <a:picLocks noGrp="1" noChangeAspect="1"/>
          </p:cNvPicPr>
          <p:nvPr>
            <p:ph idx="1"/>
          </p:nvPr>
        </p:nvPicPr>
        <p:blipFill>
          <a:blip r:embed="rId2"/>
          <a:stretch>
            <a:fillRect/>
          </a:stretch>
        </p:blipFill>
        <p:spPr>
          <a:xfrm>
            <a:off x="3151755" y="1446245"/>
            <a:ext cx="5528432" cy="4684490"/>
          </a:xfrm>
        </p:spPr>
      </p:pic>
    </p:spTree>
    <p:extLst>
      <p:ext uri="{BB962C8B-B14F-4D97-AF65-F5344CB8AC3E}">
        <p14:creationId xmlns:p14="http://schemas.microsoft.com/office/powerpoint/2010/main" val="1874000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99A556-5026-7DC3-48D6-CB352F2808CE}"/>
              </a:ext>
            </a:extLst>
          </p:cNvPr>
          <p:cNvSpPr>
            <a:spLocks noGrp="1"/>
          </p:cNvSpPr>
          <p:nvPr>
            <p:ph type="title"/>
          </p:nvPr>
        </p:nvSpPr>
        <p:spPr/>
        <p:txBody>
          <a:bodyPr/>
          <a:lstStyle/>
          <a:p>
            <a:r>
              <a:rPr lang="tr-TR" b="1" dirty="0"/>
              <a:t>Soru:1</a:t>
            </a:r>
          </a:p>
        </p:txBody>
      </p:sp>
      <p:pic>
        <p:nvPicPr>
          <p:cNvPr id="5" name="İçerik Yer Tutucusu 4">
            <a:extLst>
              <a:ext uri="{FF2B5EF4-FFF2-40B4-BE49-F238E27FC236}">
                <a16:creationId xmlns:a16="http://schemas.microsoft.com/office/drawing/2014/main" id="{3947399D-CAA5-663C-C17D-8AB4E40F6A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0979"/>
            <a:ext cx="10515600" cy="4260630"/>
          </a:xfrm>
        </p:spPr>
      </p:pic>
    </p:spTree>
    <p:extLst>
      <p:ext uri="{BB962C8B-B14F-4D97-AF65-F5344CB8AC3E}">
        <p14:creationId xmlns:p14="http://schemas.microsoft.com/office/powerpoint/2010/main" val="1349423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7D3CD3-69EC-ACC0-D25B-A00A314D023C}"/>
              </a:ext>
            </a:extLst>
          </p:cNvPr>
          <p:cNvSpPr>
            <a:spLocks noGrp="1"/>
          </p:cNvSpPr>
          <p:nvPr>
            <p:ph type="title"/>
          </p:nvPr>
        </p:nvSpPr>
        <p:spPr/>
        <p:txBody>
          <a:bodyPr/>
          <a:lstStyle/>
          <a:p>
            <a:r>
              <a:rPr lang="tr-TR" b="1" dirty="0"/>
              <a:t>Yanıt:1</a:t>
            </a:r>
          </a:p>
        </p:txBody>
      </p:sp>
      <p:pic>
        <p:nvPicPr>
          <p:cNvPr id="5" name="İçerik Yer Tutucusu 4">
            <a:extLst>
              <a:ext uri="{FF2B5EF4-FFF2-40B4-BE49-F238E27FC236}">
                <a16:creationId xmlns:a16="http://schemas.microsoft.com/office/drawing/2014/main" id="{FA6F65B7-9A56-0B99-7D9D-CA788E761787}"/>
              </a:ext>
            </a:extLst>
          </p:cNvPr>
          <p:cNvPicPr>
            <a:picLocks noGrp="1" noChangeAspect="1"/>
          </p:cNvPicPr>
          <p:nvPr>
            <p:ph idx="1"/>
          </p:nvPr>
        </p:nvPicPr>
        <p:blipFill>
          <a:blip r:embed="rId2"/>
          <a:stretch>
            <a:fillRect/>
          </a:stretch>
        </p:blipFill>
        <p:spPr>
          <a:xfrm>
            <a:off x="1189839" y="1623527"/>
            <a:ext cx="9472132" cy="4590661"/>
          </a:xfrm>
        </p:spPr>
      </p:pic>
    </p:spTree>
    <p:extLst>
      <p:ext uri="{BB962C8B-B14F-4D97-AF65-F5344CB8AC3E}">
        <p14:creationId xmlns:p14="http://schemas.microsoft.com/office/powerpoint/2010/main" val="4237147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89F7FC-4627-C519-26A4-BE4C8DACFEDD}"/>
              </a:ext>
            </a:extLst>
          </p:cNvPr>
          <p:cNvSpPr>
            <a:spLocks noGrp="1"/>
          </p:cNvSpPr>
          <p:nvPr>
            <p:ph type="title"/>
          </p:nvPr>
        </p:nvSpPr>
        <p:spPr/>
        <p:txBody>
          <a:bodyPr/>
          <a:lstStyle/>
          <a:p>
            <a:r>
              <a:rPr lang="tr-TR" dirty="0"/>
              <a:t>Soru: 2</a:t>
            </a:r>
          </a:p>
        </p:txBody>
      </p:sp>
      <p:pic>
        <p:nvPicPr>
          <p:cNvPr id="5" name="İçerik Yer Tutucusu 4">
            <a:extLst>
              <a:ext uri="{FF2B5EF4-FFF2-40B4-BE49-F238E27FC236}">
                <a16:creationId xmlns:a16="http://schemas.microsoft.com/office/drawing/2014/main" id="{70A55BE5-893D-1B89-99AB-1115A39011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3707" y="1278630"/>
            <a:ext cx="8804586" cy="4991639"/>
          </a:xfrm>
        </p:spPr>
      </p:pic>
    </p:spTree>
    <p:extLst>
      <p:ext uri="{BB962C8B-B14F-4D97-AF65-F5344CB8AC3E}">
        <p14:creationId xmlns:p14="http://schemas.microsoft.com/office/powerpoint/2010/main" val="2584918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678A6D-B95C-260C-44E0-5501F1DF6D22}"/>
              </a:ext>
            </a:extLst>
          </p:cNvPr>
          <p:cNvSpPr>
            <a:spLocks noGrp="1"/>
          </p:cNvSpPr>
          <p:nvPr>
            <p:ph type="title"/>
          </p:nvPr>
        </p:nvSpPr>
        <p:spPr/>
        <p:txBody>
          <a:bodyPr/>
          <a:lstStyle/>
          <a:p>
            <a:r>
              <a:rPr lang="tr-TR" b="1" dirty="0"/>
              <a:t>Yanıt: 2 </a:t>
            </a:r>
          </a:p>
        </p:txBody>
      </p:sp>
      <p:pic>
        <p:nvPicPr>
          <p:cNvPr id="5" name="İçerik Yer Tutucusu 4">
            <a:extLst>
              <a:ext uri="{FF2B5EF4-FFF2-40B4-BE49-F238E27FC236}">
                <a16:creationId xmlns:a16="http://schemas.microsoft.com/office/drawing/2014/main" id="{E744E19E-4389-87C1-2424-1637076C605A}"/>
              </a:ext>
            </a:extLst>
          </p:cNvPr>
          <p:cNvPicPr>
            <a:picLocks noGrp="1" noChangeAspect="1"/>
          </p:cNvPicPr>
          <p:nvPr>
            <p:ph idx="1"/>
          </p:nvPr>
        </p:nvPicPr>
        <p:blipFill>
          <a:blip r:embed="rId2"/>
          <a:stretch>
            <a:fillRect/>
          </a:stretch>
        </p:blipFill>
        <p:spPr>
          <a:xfrm>
            <a:off x="3164425" y="83997"/>
            <a:ext cx="5863150" cy="6690005"/>
          </a:xfrm>
        </p:spPr>
      </p:pic>
    </p:spTree>
    <p:extLst>
      <p:ext uri="{BB962C8B-B14F-4D97-AF65-F5344CB8AC3E}">
        <p14:creationId xmlns:p14="http://schemas.microsoft.com/office/powerpoint/2010/main" val="1746529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1C696C-EEAA-72E3-7CD3-D37A4DE289C3}"/>
              </a:ext>
            </a:extLst>
          </p:cNvPr>
          <p:cNvSpPr>
            <a:spLocks noGrp="1"/>
          </p:cNvSpPr>
          <p:nvPr>
            <p:ph type="title"/>
          </p:nvPr>
        </p:nvSpPr>
        <p:spPr/>
        <p:txBody>
          <a:bodyPr/>
          <a:lstStyle/>
          <a:p>
            <a:r>
              <a:rPr lang="tr-TR" b="1" dirty="0"/>
              <a:t>Soru:3</a:t>
            </a:r>
          </a:p>
        </p:txBody>
      </p:sp>
      <p:pic>
        <p:nvPicPr>
          <p:cNvPr id="5" name="İçerik Yer Tutucusu 4">
            <a:extLst>
              <a:ext uri="{FF2B5EF4-FFF2-40B4-BE49-F238E27FC236}">
                <a16:creationId xmlns:a16="http://schemas.microsoft.com/office/drawing/2014/main" id="{20071AE1-D23A-DFBC-9F49-64320BBF85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5144" y="1440189"/>
            <a:ext cx="9201711" cy="4829808"/>
          </a:xfrm>
        </p:spPr>
      </p:pic>
    </p:spTree>
    <p:extLst>
      <p:ext uri="{BB962C8B-B14F-4D97-AF65-F5344CB8AC3E}">
        <p14:creationId xmlns:p14="http://schemas.microsoft.com/office/powerpoint/2010/main" val="908464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62837D-5017-ADCE-192F-877F18BB06B2}"/>
              </a:ext>
            </a:extLst>
          </p:cNvPr>
          <p:cNvSpPr>
            <a:spLocks noGrp="1"/>
          </p:cNvSpPr>
          <p:nvPr>
            <p:ph type="title"/>
          </p:nvPr>
        </p:nvSpPr>
        <p:spPr/>
        <p:txBody>
          <a:bodyPr/>
          <a:lstStyle/>
          <a:p>
            <a:r>
              <a:rPr lang="tr-TR" b="1" dirty="0"/>
              <a:t>Yanıt: 3</a:t>
            </a:r>
          </a:p>
        </p:txBody>
      </p:sp>
      <p:pic>
        <p:nvPicPr>
          <p:cNvPr id="5" name="İçerik Yer Tutucusu 4">
            <a:extLst>
              <a:ext uri="{FF2B5EF4-FFF2-40B4-BE49-F238E27FC236}">
                <a16:creationId xmlns:a16="http://schemas.microsoft.com/office/drawing/2014/main" id="{408A1CA7-486C-2333-CC2B-1B1859DC5D11}"/>
              </a:ext>
            </a:extLst>
          </p:cNvPr>
          <p:cNvPicPr>
            <a:picLocks noGrp="1" noChangeAspect="1"/>
          </p:cNvPicPr>
          <p:nvPr>
            <p:ph idx="1"/>
          </p:nvPr>
        </p:nvPicPr>
        <p:blipFill>
          <a:blip r:embed="rId2"/>
          <a:stretch>
            <a:fillRect/>
          </a:stretch>
        </p:blipFill>
        <p:spPr>
          <a:xfrm>
            <a:off x="498586" y="1595928"/>
            <a:ext cx="11194828" cy="3666143"/>
          </a:xfrm>
        </p:spPr>
      </p:pic>
    </p:spTree>
    <p:extLst>
      <p:ext uri="{BB962C8B-B14F-4D97-AF65-F5344CB8AC3E}">
        <p14:creationId xmlns:p14="http://schemas.microsoft.com/office/powerpoint/2010/main" val="2772319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B0B49E-131E-7F7D-3E28-A5B40F5FD5B2}"/>
              </a:ext>
            </a:extLst>
          </p:cNvPr>
          <p:cNvSpPr>
            <a:spLocks noGrp="1"/>
          </p:cNvSpPr>
          <p:nvPr>
            <p:ph type="title"/>
          </p:nvPr>
        </p:nvSpPr>
        <p:spPr/>
        <p:txBody>
          <a:bodyPr/>
          <a:lstStyle/>
          <a:p>
            <a:r>
              <a:rPr lang="tr-TR" b="1" dirty="0"/>
              <a:t>URL ve URI arasındaki farklar nelerdir?</a:t>
            </a:r>
          </a:p>
        </p:txBody>
      </p:sp>
      <p:sp>
        <p:nvSpPr>
          <p:cNvPr id="3" name="İçerik Yer Tutucusu 2">
            <a:extLst>
              <a:ext uri="{FF2B5EF4-FFF2-40B4-BE49-F238E27FC236}">
                <a16:creationId xmlns:a16="http://schemas.microsoft.com/office/drawing/2014/main" id="{B9E0CB41-9131-E8CF-8C86-CB707DA5BE1D}"/>
              </a:ext>
            </a:extLst>
          </p:cNvPr>
          <p:cNvSpPr>
            <a:spLocks noGrp="1"/>
          </p:cNvSpPr>
          <p:nvPr>
            <p:ph idx="1"/>
          </p:nvPr>
        </p:nvSpPr>
        <p:spPr/>
        <p:txBody>
          <a:bodyPr>
            <a:normAutofit/>
          </a:bodyPr>
          <a:lstStyle/>
          <a:p>
            <a:r>
              <a:rPr lang="tr-TR" sz="2400" b="1" dirty="0"/>
              <a:t>URI:  </a:t>
            </a:r>
            <a:r>
              <a:rPr lang="tr-TR" sz="2400" dirty="0"/>
              <a:t>“</a:t>
            </a:r>
            <a:r>
              <a:rPr lang="tr-TR" sz="2400" dirty="0" err="1"/>
              <a:t>Uniform</a:t>
            </a:r>
            <a:r>
              <a:rPr lang="tr-TR" sz="2400" dirty="0"/>
              <a:t> Resource </a:t>
            </a:r>
            <a:r>
              <a:rPr lang="tr-TR" sz="2400" dirty="0" err="1"/>
              <a:t>Identifier</a:t>
            </a:r>
            <a:r>
              <a:rPr lang="tr-TR" sz="2400" dirty="0"/>
              <a:t>” tekdüzen kaynak tanımlayıcı anlamına geliyor. İnternet’te bir kaynağın tam yerine işaret eden (belge, resim vs.) standart formata uygun bir karakter dizisidir.</a:t>
            </a:r>
          </a:p>
          <a:p>
            <a:pPr lvl="2"/>
            <a:r>
              <a:rPr lang="tr-TR" sz="1600" dirty="0"/>
              <a:t> </a:t>
            </a:r>
            <a:r>
              <a:rPr lang="tr-TR" sz="2200" dirty="0"/>
              <a:t>Kısaca bir URL’nin altında bulunan kaynağın tam yoluna işaret eder. Örneğin https://www.aramamotoru.com/uniform-resource-identifier-nedir-uri-nedir/ bir </a:t>
            </a:r>
            <a:r>
              <a:rPr lang="tr-TR" sz="2200" dirty="0" err="1"/>
              <a:t>URI’dir</a:t>
            </a:r>
            <a:r>
              <a:rPr lang="tr-TR" sz="2200" dirty="0"/>
              <a:t>.</a:t>
            </a:r>
          </a:p>
          <a:p>
            <a:r>
              <a:rPr lang="tr-TR" sz="2400" b="1" dirty="0"/>
              <a:t>URL:  </a:t>
            </a:r>
            <a:r>
              <a:rPr lang="tr-TR" sz="2400" dirty="0"/>
              <a:t>“</a:t>
            </a:r>
            <a:r>
              <a:rPr lang="tr-TR" sz="2400" dirty="0" err="1"/>
              <a:t>Uniform</a:t>
            </a:r>
            <a:r>
              <a:rPr lang="tr-TR" sz="2400" dirty="0"/>
              <a:t> Resource </a:t>
            </a:r>
            <a:r>
              <a:rPr lang="tr-TR" sz="2400" dirty="0" err="1"/>
              <a:t>Locator</a:t>
            </a:r>
            <a:r>
              <a:rPr lang="tr-TR" sz="2400" dirty="0"/>
              <a:t>” “tekdüzen kaynak bulucu” anlamı çıkıyor. Ona nasıl erişebileceğiniz gibi , size nasıl erişeceğinizi bildiren özel bir tanımlayıcı türüdür.</a:t>
            </a:r>
          </a:p>
          <a:p>
            <a:pPr lvl="2"/>
            <a:r>
              <a:rPr lang="tr-TR" sz="2200" dirty="0"/>
              <a:t> Basit tanımlı olan URL, internet üzerinde kaynağın yerine işaret eden standart bir formata uygun karakter dizisidir. Örneğin https://indir.com/ bir URL’dir.</a:t>
            </a:r>
          </a:p>
          <a:p>
            <a:pPr marL="0" indent="0">
              <a:buNone/>
            </a:pPr>
            <a:endParaRPr lang="tr-TR" sz="2400" dirty="0"/>
          </a:p>
        </p:txBody>
      </p:sp>
    </p:spTree>
    <p:extLst>
      <p:ext uri="{BB962C8B-B14F-4D97-AF65-F5344CB8AC3E}">
        <p14:creationId xmlns:p14="http://schemas.microsoft.com/office/powerpoint/2010/main" val="2920567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5D6C9D-575B-98C5-D773-CFD2F35854A7}"/>
              </a:ext>
            </a:extLst>
          </p:cNvPr>
          <p:cNvSpPr>
            <a:spLocks noGrp="1"/>
          </p:cNvSpPr>
          <p:nvPr>
            <p:ph type="title"/>
          </p:nvPr>
        </p:nvSpPr>
        <p:spPr/>
        <p:txBody>
          <a:bodyPr/>
          <a:lstStyle/>
          <a:p>
            <a:r>
              <a:rPr lang="tr-TR" b="1" dirty="0"/>
              <a:t>Soru: 4</a:t>
            </a:r>
          </a:p>
        </p:txBody>
      </p:sp>
      <p:pic>
        <p:nvPicPr>
          <p:cNvPr id="5" name="İçerik Yer Tutucusu 4">
            <a:extLst>
              <a:ext uri="{FF2B5EF4-FFF2-40B4-BE49-F238E27FC236}">
                <a16:creationId xmlns:a16="http://schemas.microsoft.com/office/drawing/2014/main" id="{FCB7E424-3F57-D730-6C2D-BC4AD7FBAC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9026"/>
            <a:ext cx="10515600" cy="4244536"/>
          </a:xfrm>
        </p:spPr>
      </p:pic>
    </p:spTree>
    <p:extLst>
      <p:ext uri="{BB962C8B-B14F-4D97-AF65-F5344CB8AC3E}">
        <p14:creationId xmlns:p14="http://schemas.microsoft.com/office/powerpoint/2010/main" val="3692963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AFD712-BA6D-B39E-A7F9-8694C3346FB0}"/>
              </a:ext>
            </a:extLst>
          </p:cNvPr>
          <p:cNvSpPr>
            <a:spLocks noGrp="1"/>
          </p:cNvSpPr>
          <p:nvPr>
            <p:ph type="title"/>
          </p:nvPr>
        </p:nvSpPr>
        <p:spPr/>
        <p:txBody>
          <a:bodyPr/>
          <a:lstStyle/>
          <a:p>
            <a:r>
              <a:rPr lang="tr-TR" b="1" dirty="0"/>
              <a:t>Yanıt: 4</a:t>
            </a:r>
          </a:p>
        </p:txBody>
      </p:sp>
      <p:pic>
        <p:nvPicPr>
          <p:cNvPr id="5" name="İçerik Yer Tutucusu 4">
            <a:extLst>
              <a:ext uri="{FF2B5EF4-FFF2-40B4-BE49-F238E27FC236}">
                <a16:creationId xmlns:a16="http://schemas.microsoft.com/office/drawing/2014/main" id="{9C1C21CC-4E12-0AA2-24BD-F257F8496D44}"/>
              </a:ext>
            </a:extLst>
          </p:cNvPr>
          <p:cNvPicPr>
            <a:picLocks noGrp="1" noChangeAspect="1"/>
          </p:cNvPicPr>
          <p:nvPr>
            <p:ph idx="1"/>
          </p:nvPr>
        </p:nvPicPr>
        <p:blipFill>
          <a:blip r:embed="rId2"/>
          <a:stretch>
            <a:fillRect/>
          </a:stretch>
        </p:blipFill>
        <p:spPr>
          <a:xfrm>
            <a:off x="116633" y="2101251"/>
            <a:ext cx="11958733" cy="3277323"/>
          </a:xfrm>
        </p:spPr>
      </p:pic>
    </p:spTree>
    <p:extLst>
      <p:ext uri="{BB962C8B-B14F-4D97-AF65-F5344CB8AC3E}">
        <p14:creationId xmlns:p14="http://schemas.microsoft.com/office/powerpoint/2010/main" val="2417338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2A5161-0A52-AAFF-9C79-617F1B4304C2}"/>
              </a:ext>
            </a:extLst>
          </p:cNvPr>
          <p:cNvSpPr>
            <a:spLocks noGrp="1"/>
          </p:cNvSpPr>
          <p:nvPr>
            <p:ph type="title"/>
          </p:nvPr>
        </p:nvSpPr>
        <p:spPr/>
        <p:txBody>
          <a:bodyPr/>
          <a:lstStyle/>
          <a:p>
            <a:r>
              <a:rPr lang="tr-TR" b="1" dirty="0"/>
              <a:t>Soru: 5</a:t>
            </a:r>
          </a:p>
        </p:txBody>
      </p:sp>
      <p:pic>
        <p:nvPicPr>
          <p:cNvPr id="5" name="İçerik Yer Tutucusu 4">
            <a:extLst>
              <a:ext uri="{FF2B5EF4-FFF2-40B4-BE49-F238E27FC236}">
                <a16:creationId xmlns:a16="http://schemas.microsoft.com/office/drawing/2014/main" id="{E02AA796-BA22-4A32-75F9-2ABC83EDDA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8919" y="1825625"/>
            <a:ext cx="7654161" cy="4351338"/>
          </a:xfrm>
        </p:spPr>
      </p:pic>
    </p:spTree>
    <p:extLst>
      <p:ext uri="{BB962C8B-B14F-4D97-AF65-F5344CB8AC3E}">
        <p14:creationId xmlns:p14="http://schemas.microsoft.com/office/powerpoint/2010/main" val="1405395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6F3053-661E-1DA0-13D4-9FA976FA7461}"/>
              </a:ext>
            </a:extLst>
          </p:cNvPr>
          <p:cNvSpPr>
            <a:spLocks noGrp="1"/>
          </p:cNvSpPr>
          <p:nvPr>
            <p:ph type="title"/>
          </p:nvPr>
        </p:nvSpPr>
        <p:spPr/>
        <p:txBody>
          <a:bodyPr/>
          <a:lstStyle/>
          <a:p>
            <a:r>
              <a:rPr lang="tr-TR" b="1" dirty="0"/>
              <a:t>Yanıt: 5</a:t>
            </a:r>
          </a:p>
        </p:txBody>
      </p:sp>
      <p:pic>
        <p:nvPicPr>
          <p:cNvPr id="7" name="İçerik Yer Tutucusu 6">
            <a:extLst>
              <a:ext uri="{FF2B5EF4-FFF2-40B4-BE49-F238E27FC236}">
                <a16:creationId xmlns:a16="http://schemas.microsoft.com/office/drawing/2014/main" id="{AB7F7374-0453-F4D1-E3E1-E2802281AECD}"/>
              </a:ext>
            </a:extLst>
          </p:cNvPr>
          <p:cNvPicPr>
            <a:picLocks noGrp="1" noChangeAspect="1"/>
          </p:cNvPicPr>
          <p:nvPr>
            <p:ph idx="1"/>
          </p:nvPr>
        </p:nvPicPr>
        <p:blipFill>
          <a:blip r:embed="rId2"/>
          <a:stretch>
            <a:fillRect/>
          </a:stretch>
        </p:blipFill>
        <p:spPr>
          <a:xfrm>
            <a:off x="1417824" y="1825625"/>
            <a:ext cx="9356352" cy="4351338"/>
          </a:xfrm>
        </p:spPr>
      </p:pic>
    </p:spTree>
    <p:extLst>
      <p:ext uri="{BB962C8B-B14F-4D97-AF65-F5344CB8AC3E}">
        <p14:creationId xmlns:p14="http://schemas.microsoft.com/office/powerpoint/2010/main" val="1268421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C38407-27E2-C2A2-D74F-F5DDE80C63AD}"/>
              </a:ext>
            </a:extLst>
          </p:cNvPr>
          <p:cNvSpPr>
            <a:spLocks noGrp="1"/>
          </p:cNvSpPr>
          <p:nvPr>
            <p:ph type="title"/>
          </p:nvPr>
        </p:nvSpPr>
        <p:spPr/>
        <p:txBody>
          <a:bodyPr/>
          <a:lstStyle/>
          <a:p>
            <a:r>
              <a:rPr lang="tr-TR" b="1" dirty="0" err="1"/>
              <a:t>display:none</a:t>
            </a:r>
            <a:r>
              <a:rPr lang="tr-TR" b="1" dirty="0"/>
              <a:t>; Nedir?</a:t>
            </a:r>
          </a:p>
        </p:txBody>
      </p:sp>
      <p:sp>
        <p:nvSpPr>
          <p:cNvPr id="3" name="İçerik Yer Tutucusu 2">
            <a:extLst>
              <a:ext uri="{FF2B5EF4-FFF2-40B4-BE49-F238E27FC236}">
                <a16:creationId xmlns:a16="http://schemas.microsoft.com/office/drawing/2014/main" id="{0CCC42C7-8F81-D64A-0662-73684BDC3AD2}"/>
              </a:ext>
            </a:extLst>
          </p:cNvPr>
          <p:cNvSpPr>
            <a:spLocks noGrp="1"/>
          </p:cNvSpPr>
          <p:nvPr>
            <p:ph idx="1"/>
          </p:nvPr>
        </p:nvSpPr>
        <p:spPr>
          <a:xfrm>
            <a:off x="838200" y="1825625"/>
            <a:ext cx="10515600" cy="757800"/>
          </a:xfrm>
        </p:spPr>
        <p:txBody>
          <a:bodyPr>
            <a:normAutofit/>
          </a:bodyPr>
          <a:lstStyle/>
          <a:p>
            <a:r>
              <a:rPr lang="tr-TR" sz="2400" dirty="0"/>
              <a:t>Bir elementi gizlemek (</a:t>
            </a:r>
            <a:r>
              <a:rPr lang="tr-TR" sz="2400" dirty="0" err="1"/>
              <a:t>hide</a:t>
            </a:r>
            <a:r>
              <a:rPr lang="tr-TR" sz="2400" dirty="0"/>
              <a:t>) istediğimizde </a:t>
            </a:r>
            <a:r>
              <a:rPr lang="tr-TR" sz="2400" dirty="0" err="1"/>
              <a:t>display</a:t>
            </a:r>
            <a:r>
              <a:rPr lang="tr-TR" sz="2400" dirty="0"/>
              <a:t>: </a:t>
            </a:r>
            <a:r>
              <a:rPr lang="tr-TR" sz="2400" dirty="0" err="1"/>
              <a:t>none</a:t>
            </a:r>
            <a:r>
              <a:rPr lang="tr-TR" sz="2400" dirty="0"/>
              <a:t> özelliğini kullanabiliriz. Bu sayede element bulunduğu alanda hiçbir etki oluşturmaksızın gizlenecektir.</a:t>
            </a:r>
          </a:p>
          <a:p>
            <a:endParaRPr lang="tr-TR" sz="2400" dirty="0"/>
          </a:p>
        </p:txBody>
      </p:sp>
      <p:pic>
        <p:nvPicPr>
          <p:cNvPr id="8" name="Resim 7">
            <a:extLst>
              <a:ext uri="{FF2B5EF4-FFF2-40B4-BE49-F238E27FC236}">
                <a16:creationId xmlns:a16="http://schemas.microsoft.com/office/drawing/2014/main" id="{9FE741CB-CEE9-AA6D-5CFE-C418B5C0C34E}"/>
              </a:ext>
            </a:extLst>
          </p:cNvPr>
          <p:cNvPicPr>
            <a:picLocks noChangeAspect="1"/>
          </p:cNvPicPr>
          <p:nvPr/>
        </p:nvPicPr>
        <p:blipFill>
          <a:blip r:embed="rId2"/>
          <a:stretch>
            <a:fillRect/>
          </a:stretch>
        </p:blipFill>
        <p:spPr>
          <a:xfrm>
            <a:off x="1151549" y="2583425"/>
            <a:ext cx="6919560" cy="1501270"/>
          </a:xfrm>
          <a:prstGeom prst="rect">
            <a:avLst/>
          </a:prstGeom>
        </p:spPr>
      </p:pic>
      <p:sp>
        <p:nvSpPr>
          <p:cNvPr id="9" name="Metin kutusu 8">
            <a:extLst>
              <a:ext uri="{FF2B5EF4-FFF2-40B4-BE49-F238E27FC236}">
                <a16:creationId xmlns:a16="http://schemas.microsoft.com/office/drawing/2014/main" id="{FCF29D14-0AAB-A8B3-30A8-F82EC9DE8949}"/>
              </a:ext>
            </a:extLst>
          </p:cNvPr>
          <p:cNvSpPr txBox="1"/>
          <p:nvPr/>
        </p:nvSpPr>
        <p:spPr>
          <a:xfrm>
            <a:off x="1120877" y="4274576"/>
            <a:ext cx="10232923" cy="1107996"/>
          </a:xfrm>
          <a:prstGeom prst="rect">
            <a:avLst/>
          </a:prstGeom>
          <a:noFill/>
        </p:spPr>
        <p:txBody>
          <a:bodyPr wrap="square" rtlCol="0">
            <a:spAutoFit/>
          </a:bodyPr>
          <a:lstStyle/>
          <a:p>
            <a:pPr marL="285750" indent="-285750">
              <a:buFont typeface="Arial" panose="020B0604020202020204" pitchFamily="34" charset="0"/>
              <a:buChar char="•"/>
            </a:pPr>
            <a:r>
              <a:rPr lang="tr-TR" sz="2400" dirty="0"/>
              <a:t>div için </a:t>
            </a:r>
            <a:r>
              <a:rPr lang="tr-TR" sz="2400" dirty="0" err="1"/>
              <a:t>display</a:t>
            </a:r>
            <a:r>
              <a:rPr lang="tr-TR" sz="2400" dirty="0"/>
              <a:t>: inline-</a:t>
            </a:r>
            <a:r>
              <a:rPr lang="tr-TR" sz="2400" dirty="0" err="1"/>
              <a:t>block</a:t>
            </a:r>
            <a:r>
              <a:rPr lang="tr-TR" sz="2400" dirty="0"/>
              <a:t> tanımını yapalım ve 3 </a:t>
            </a:r>
            <a:r>
              <a:rPr lang="tr-TR" sz="2400" dirty="0" err="1"/>
              <a:t>child</a:t>
            </a:r>
            <a:r>
              <a:rPr lang="tr-TR" sz="2400" dirty="0"/>
              <a:t> elementi yan yana yukarıda ki gibi dizelim.</a:t>
            </a:r>
          </a:p>
          <a:p>
            <a:endParaRPr lang="tr-TR" dirty="0"/>
          </a:p>
        </p:txBody>
      </p:sp>
    </p:spTree>
    <p:extLst>
      <p:ext uri="{BB962C8B-B14F-4D97-AF65-F5344CB8AC3E}">
        <p14:creationId xmlns:p14="http://schemas.microsoft.com/office/powerpoint/2010/main" val="700052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077698-DED3-68CA-E5F1-5A00CB84672F}"/>
              </a:ext>
            </a:extLst>
          </p:cNvPr>
          <p:cNvSpPr>
            <a:spLocks noGrp="1"/>
          </p:cNvSpPr>
          <p:nvPr>
            <p:ph type="title"/>
          </p:nvPr>
        </p:nvSpPr>
        <p:spPr/>
        <p:txBody>
          <a:bodyPr/>
          <a:lstStyle/>
          <a:p>
            <a:r>
              <a:rPr lang="tr-TR" b="1" dirty="0" err="1"/>
              <a:t>display:none</a:t>
            </a:r>
            <a:r>
              <a:rPr lang="tr-TR" b="1" dirty="0"/>
              <a:t>; Nedir?</a:t>
            </a:r>
            <a:endParaRPr lang="tr-TR" dirty="0"/>
          </a:p>
        </p:txBody>
      </p:sp>
      <p:sp>
        <p:nvSpPr>
          <p:cNvPr id="3" name="İçerik Yer Tutucusu 2">
            <a:extLst>
              <a:ext uri="{FF2B5EF4-FFF2-40B4-BE49-F238E27FC236}">
                <a16:creationId xmlns:a16="http://schemas.microsoft.com/office/drawing/2014/main" id="{18A9CA46-04C6-CFAE-D47D-B81E079DB88C}"/>
              </a:ext>
            </a:extLst>
          </p:cNvPr>
          <p:cNvSpPr>
            <a:spLocks noGrp="1"/>
          </p:cNvSpPr>
          <p:nvPr>
            <p:ph idx="1"/>
          </p:nvPr>
        </p:nvSpPr>
        <p:spPr>
          <a:xfrm>
            <a:off x="838200" y="3706761"/>
            <a:ext cx="10515600" cy="2470201"/>
          </a:xfrm>
        </p:spPr>
        <p:txBody>
          <a:bodyPr/>
          <a:lstStyle/>
          <a:p>
            <a:r>
              <a:rPr lang="tr-TR" dirty="0"/>
              <a:t>2. </a:t>
            </a:r>
            <a:r>
              <a:rPr lang="tr-TR" dirty="0" err="1"/>
              <a:t>child</a:t>
            </a:r>
            <a:r>
              <a:rPr lang="tr-TR" dirty="0"/>
              <a:t> element için </a:t>
            </a:r>
            <a:r>
              <a:rPr lang="tr-TR" b="1" dirty="0" err="1"/>
              <a:t>display</a:t>
            </a:r>
            <a:r>
              <a:rPr lang="tr-TR" b="1" dirty="0"/>
              <a:t>: </a:t>
            </a:r>
            <a:r>
              <a:rPr lang="tr-TR" b="1" dirty="0" err="1"/>
              <a:t>none</a:t>
            </a:r>
            <a:r>
              <a:rPr lang="tr-TR" dirty="0"/>
              <a:t> özeliğini tanımladığımızda elementin tamamen ortadan kalktığını ve 3. </a:t>
            </a:r>
            <a:r>
              <a:rPr lang="tr-TR" dirty="0" err="1"/>
              <a:t>child</a:t>
            </a:r>
            <a:r>
              <a:rPr lang="tr-TR" dirty="0"/>
              <a:t> elementin 2. sıraya geçtiğini görebilirsiniz.</a:t>
            </a:r>
          </a:p>
        </p:txBody>
      </p:sp>
      <p:pic>
        <p:nvPicPr>
          <p:cNvPr id="8" name="Resim 7">
            <a:extLst>
              <a:ext uri="{FF2B5EF4-FFF2-40B4-BE49-F238E27FC236}">
                <a16:creationId xmlns:a16="http://schemas.microsoft.com/office/drawing/2014/main" id="{44C8DD48-9A80-414F-58A2-0FAABC02A883}"/>
              </a:ext>
            </a:extLst>
          </p:cNvPr>
          <p:cNvPicPr>
            <a:picLocks noChangeAspect="1"/>
          </p:cNvPicPr>
          <p:nvPr/>
        </p:nvPicPr>
        <p:blipFill>
          <a:blip r:embed="rId2"/>
          <a:stretch>
            <a:fillRect/>
          </a:stretch>
        </p:blipFill>
        <p:spPr>
          <a:xfrm>
            <a:off x="1167777" y="2042040"/>
            <a:ext cx="6828112" cy="1386960"/>
          </a:xfrm>
          <a:prstGeom prst="rect">
            <a:avLst/>
          </a:prstGeom>
        </p:spPr>
      </p:pic>
    </p:spTree>
    <p:extLst>
      <p:ext uri="{BB962C8B-B14F-4D97-AF65-F5344CB8AC3E}">
        <p14:creationId xmlns:p14="http://schemas.microsoft.com/office/powerpoint/2010/main" val="3716261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F7A4D0-18E4-FBC7-F98D-B4D15C3A38E1}"/>
              </a:ext>
            </a:extLst>
          </p:cNvPr>
          <p:cNvSpPr>
            <a:spLocks noGrp="1"/>
          </p:cNvSpPr>
          <p:nvPr>
            <p:ph type="title"/>
          </p:nvPr>
        </p:nvSpPr>
        <p:spPr/>
        <p:txBody>
          <a:bodyPr/>
          <a:lstStyle/>
          <a:p>
            <a:r>
              <a:rPr lang="tr-TR" b="1" dirty="0" err="1"/>
              <a:t>visibility:hidden</a:t>
            </a:r>
            <a:r>
              <a:rPr lang="tr-TR" b="1" dirty="0"/>
              <a:t>; Nedir?</a:t>
            </a:r>
          </a:p>
        </p:txBody>
      </p:sp>
      <p:sp>
        <p:nvSpPr>
          <p:cNvPr id="3" name="İçerik Yer Tutucusu 2">
            <a:extLst>
              <a:ext uri="{FF2B5EF4-FFF2-40B4-BE49-F238E27FC236}">
                <a16:creationId xmlns:a16="http://schemas.microsoft.com/office/drawing/2014/main" id="{EAD62CE0-660C-C398-E21E-22A0DEB36D4E}"/>
              </a:ext>
            </a:extLst>
          </p:cNvPr>
          <p:cNvSpPr>
            <a:spLocks noGrp="1"/>
          </p:cNvSpPr>
          <p:nvPr>
            <p:ph idx="1"/>
          </p:nvPr>
        </p:nvSpPr>
        <p:spPr>
          <a:xfrm>
            <a:off x="838200" y="1990315"/>
            <a:ext cx="10515600" cy="1438685"/>
          </a:xfrm>
        </p:spPr>
        <p:txBody>
          <a:bodyPr/>
          <a:lstStyle/>
          <a:p>
            <a:r>
              <a:rPr lang="tr-TR" dirty="0" err="1"/>
              <a:t>visibility</a:t>
            </a:r>
            <a:r>
              <a:rPr lang="tr-TR" dirty="0"/>
              <a:t>: </a:t>
            </a:r>
            <a:r>
              <a:rPr lang="tr-TR" dirty="0" err="1"/>
              <a:t>hidden</a:t>
            </a:r>
            <a:r>
              <a:rPr lang="tr-TR" dirty="0"/>
              <a:t> kullanımında ise 2. elemenin işgal ettiği yer sabit kalmakta, sadece görünürlüğü değişmektedir. 3. </a:t>
            </a:r>
            <a:r>
              <a:rPr lang="tr-TR" dirty="0" err="1"/>
              <a:t>child</a:t>
            </a:r>
            <a:r>
              <a:rPr lang="tr-TR" dirty="0"/>
              <a:t> element yine bulunduğu konumda kalmaya devam edecektir.</a:t>
            </a:r>
          </a:p>
        </p:txBody>
      </p:sp>
      <p:pic>
        <p:nvPicPr>
          <p:cNvPr id="6" name="Resim 5">
            <a:extLst>
              <a:ext uri="{FF2B5EF4-FFF2-40B4-BE49-F238E27FC236}">
                <a16:creationId xmlns:a16="http://schemas.microsoft.com/office/drawing/2014/main" id="{E1611967-3810-8AA6-2218-7E26DB711326}"/>
              </a:ext>
            </a:extLst>
          </p:cNvPr>
          <p:cNvPicPr>
            <a:picLocks noChangeAspect="1"/>
          </p:cNvPicPr>
          <p:nvPr/>
        </p:nvPicPr>
        <p:blipFill>
          <a:blip r:embed="rId2"/>
          <a:stretch>
            <a:fillRect/>
          </a:stretch>
        </p:blipFill>
        <p:spPr>
          <a:xfrm>
            <a:off x="838200" y="3728627"/>
            <a:ext cx="6828112" cy="1425063"/>
          </a:xfrm>
          <a:prstGeom prst="rect">
            <a:avLst/>
          </a:prstGeom>
        </p:spPr>
      </p:pic>
    </p:spTree>
    <p:extLst>
      <p:ext uri="{BB962C8B-B14F-4D97-AF65-F5344CB8AC3E}">
        <p14:creationId xmlns:p14="http://schemas.microsoft.com/office/powerpoint/2010/main" val="1255195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EF555C-D473-16D8-6E17-5220F641F949}"/>
              </a:ext>
            </a:extLst>
          </p:cNvPr>
          <p:cNvSpPr>
            <a:spLocks noGrp="1"/>
          </p:cNvSpPr>
          <p:nvPr>
            <p:ph type="title"/>
          </p:nvPr>
        </p:nvSpPr>
        <p:spPr/>
        <p:txBody>
          <a:bodyPr/>
          <a:lstStyle/>
          <a:p>
            <a:r>
              <a:rPr lang="tr-TR" b="1" dirty="0" err="1"/>
              <a:t>pseudo</a:t>
            </a:r>
            <a:r>
              <a:rPr lang="tr-TR" b="1" dirty="0"/>
              <a:t> </a:t>
            </a:r>
            <a:r>
              <a:rPr lang="tr-TR" b="1" dirty="0" err="1"/>
              <a:t>class</a:t>
            </a:r>
            <a:r>
              <a:rPr lang="tr-TR" b="1" dirty="0"/>
              <a:t> ile </a:t>
            </a:r>
            <a:r>
              <a:rPr lang="tr-TR" b="1" dirty="0" err="1"/>
              <a:t>pseudo</a:t>
            </a:r>
            <a:r>
              <a:rPr lang="tr-TR" b="1" dirty="0"/>
              <a:t> element nedir?</a:t>
            </a:r>
          </a:p>
        </p:txBody>
      </p:sp>
      <p:sp>
        <p:nvSpPr>
          <p:cNvPr id="3" name="İçerik Yer Tutucusu 2">
            <a:extLst>
              <a:ext uri="{FF2B5EF4-FFF2-40B4-BE49-F238E27FC236}">
                <a16:creationId xmlns:a16="http://schemas.microsoft.com/office/drawing/2014/main" id="{209DC0AB-BF11-75A5-16BF-FDEB57552CB5}"/>
              </a:ext>
            </a:extLst>
          </p:cNvPr>
          <p:cNvSpPr>
            <a:spLocks noGrp="1"/>
          </p:cNvSpPr>
          <p:nvPr>
            <p:ph idx="1"/>
          </p:nvPr>
        </p:nvSpPr>
        <p:spPr/>
        <p:txBody>
          <a:bodyPr>
            <a:normAutofit/>
          </a:bodyPr>
          <a:lstStyle/>
          <a:p>
            <a:r>
              <a:rPr lang="tr-TR" sz="2400" dirty="0"/>
              <a:t>CSS </a:t>
            </a:r>
            <a:r>
              <a:rPr lang="tr-TR" sz="2400" b="1" dirty="0" err="1"/>
              <a:t>pseudo-class</a:t>
            </a:r>
            <a:r>
              <a:rPr lang="tr-TR" sz="2400" dirty="0"/>
              <a:t> ve </a:t>
            </a:r>
            <a:r>
              <a:rPr lang="tr-TR" sz="2400" b="1" dirty="0" err="1"/>
              <a:t>pseudo-elements</a:t>
            </a:r>
            <a:r>
              <a:rPr lang="tr-TR" sz="2400" dirty="0"/>
              <a:t> </a:t>
            </a:r>
            <a:r>
              <a:rPr lang="tr-TR" sz="2400" dirty="0" err="1"/>
              <a:t>CSS’i</a:t>
            </a:r>
            <a:r>
              <a:rPr lang="tr-TR" sz="2400" dirty="0"/>
              <a:t> destekleyen web tarayıcıları tarafından otomatik olarak tanınan </a:t>
            </a:r>
            <a:r>
              <a:rPr lang="tr-TR" sz="2400" b="1" dirty="0"/>
              <a:t>(x)html </a:t>
            </a:r>
            <a:r>
              <a:rPr lang="tr-TR" sz="2400" dirty="0"/>
              <a:t>hiyerarşisi ile erişemediğimiz element ve sınıflara erişmemizi sağlayan özel sınıf ve elementler olarak adlandırılmaktadır.</a:t>
            </a:r>
          </a:p>
          <a:p>
            <a:r>
              <a:rPr lang="tr-TR" sz="2400" b="1" dirty="0" err="1"/>
              <a:t>Pseudo-class</a:t>
            </a:r>
            <a:r>
              <a:rPr lang="tr-TR" sz="2400" b="1" dirty="0"/>
              <a:t>: Link </a:t>
            </a:r>
            <a:r>
              <a:rPr lang="tr-TR" sz="2400" b="1" dirty="0" err="1"/>
              <a:t>Pseduo</a:t>
            </a:r>
            <a:r>
              <a:rPr lang="tr-TR" sz="2400" b="1" dirty="0"/>
              <a:t> </a:t>
            </a:r>
            <a:r>
              <a:rPr lang="tr-TR" sz="2400" b="1" dirty="0" err="1"/>
              <a:t>Sınıfıları</a:t>
            </a:r>
            <a:r>
              <a:rPr lang="tr-TR" sz="2400" b="1" dirty="0"/>
              <a:t> </a:t>
            </a:r>
            <a:r>
              <a:rPr lang="tr-TR" sz="2400" dirty="0"/>
              <a:t>ve </a:t>
            </a:r>
            <a:r>
              <a:rPr lang="tr-TR" sz="2400" b="1" dirty="0"/>
              <a:t>Dinamik </a:t>
            </a:r>
            <a:r>
              <a:rPr lang="tr-TR" sz="2400" b="1" dirty="0" err="1"/>
              <a:t>Pseudo</a:t>
            </a:r>
            <a:r>
              <a:rPr lang="tr-TR" sz="2400" b="1" dirty="0"/>
              <a:t> Sınıfları </a:t>
            </a:r>
            <a:r>
              <a:rPr lang="tr-TR" sz="2400" dirty="0"/>
              <a:t>olmak üzere ikiye ayrılır:</a:t>
            </a:r>
          </a:p>
          <a:p>
            <a:r>
              <a:rPr lang="tr-TR" sz="2400" b="1" dirty="0"/>
              <a:t>Link </a:t>
            </a:r>
            <a:r>
              <a:rPr lang="tr-TR" sz="2400" b="1" dirty="0" err="1"/>
              <a:t>Pseduo</a:t>
            </a:r>
            <a:r>
              <a:rPr lang="tr-TR" sz="2400" b="1" dirty="0"/>
              <a:t> </a:t>
            </a:r>
            <a:r>
              <a:rPr lang="tr-TR" sz="2400" b="1" dirty="0" err="1"/>
              <a:t>Sınıfıları</a:t>
            </a:r>
            <a:r>
              <a:rPr lang="tr-TR" sz="2400" b="1" dirty="0"/>
              <a:t>:  </a:t>
            </a:r>
            <a:r>
              <a:rPr lang="tr-TR" sz="2400" dirty="0" err="1"/>
              <a:t>Y</a:t>
            </a:r>
            <a:r>
              <a:rPr lang="tr-TR" sz="2000" dirty="0" err="1"/>
              <a:t>anlızca</a:t>
            </a:r>
            <a:r>
              <a:rPr lang="tr-TR" sz="2000" dirty="0"/>
              <a:t> linklere uygulanan iki tane Link </a:t>
            </a:r>
            <a:r>
              <a:rPr lang="tr-TR" sz="2000" dirty="0" err="1"/>
              <a:t>Pseduo</a:t>
            </a:r>
            <a:r>
              <a:rPr lang="tr-TR" sz="2000" dirty="0"/>
              <a:t> sınıfı vardır. </a:t>
            </a:r>
            <a:r>
              <a:rPr lang="tr-TR" sz="2000" b="1" dirty="0"/>
              <a:t>:link </a:t>
            </a:r>
            <a:r>
              <a:rPr lang="tr-TR" sz="2000" dirty="0"/>
              <a:t>: Ziyaret edilmemiş sayfanın linkine stil tanımlaması yapmak için kullanılır. </a:t>
            </a:r>
            <a:r>
              <a:rPr lang="tr-TR" sz="2000" b="1" dirty="0"/>
              <a:t>:</a:t>
            </a:r>
            <a:r>
              <a:rPr lang="tr-TR" sz="2000" b="1" dirty="0" err="1"/>
              <a:t>visited</a:t>
            </a:r>
            <a:r>
              <a:rPr lang="tr-TR" sz="2000" b="1" dirty="0"/>
              <a:t> </a:t>
            </a:r>
            <a:r>
              <a:rPr lang="tr-TR" sz="2000" dirty="0"/>
              <a:t>: Henüz ziyaret edilmiş sayfa linklerine stil tanımlaması yapmak için kullanılır.</a:t>
            </a:r>
          </a:p>
          <a:p>
            <a:endParaRPr lang="tr-TR" sz="2000" dirty="0"/>
          </a:p>
        </p:txBody>
      </p:sp>
      <p:pic>
        <p:nvPicPr>
          <p:cNvPr id="7" name="Resim 6">
            <a:extLst>
              <a:ext uri="{FF2B5EF4-FFF2-40B4-BE49-F238E27FC236}">
                <a16:creationId xmlns:a16="http://schemas.microsoft.com/office/drawing/2014/main" id="{F20AD0EB-A86B-FF5D-C3A6-75F8E3F27154}"/>
              </a:ext>
            </a:extLst>
          </p:cNvPr>
          <p:cNvPicPr>
            <a:picLocks noChangeAspect="1"/>
          </p:cNvPicPr>
          <p:nvPr/>
        </p:nvPicPr>
        <p:blipFill>
          <a:blip r:embed="rId2"/>
          <a:stretch>
            <a:fillRect/>
          </a:stretch>
        </p:blipFill>
        <p:spPr>
          <a:xfrm>
            <a:off x="4711967" y="4597171"/>
            <a:ext cx="2768066" cy="2260829"/>
          </a:xfrm>
          <a:prstGeom prst="rect">
            <a:avLst/>
          </a:prstGeom>
        </p:spPr>
      </p:pic>
    </p:spTree>
    <p:extLst>
      <p:ext uri="{BB962C8B-B14F-4D97-AF65-F5344CB8AC3E}">
        <p14:creationId xmlns:p14="http://schemas.microsoft.com/office/powerpoint/2010/main" val="3942922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2E1C02-AFB7-CFBD-2C12-E16F829C8874}"/>
              </a:ext>
            </a:extLst>
          </p:cNvPr>
          <p:cNvSpPr>
            <a:spLocks noGrp="1"/>
          </p:cNvSpPr>
          <p:nvPr>
            <p:ph type="title"/>
          </p:nvPr>
        </p:nvSpPr>
        <p:spPr/>
        <p:txBody>
          <a:bodyPr/>
          <a:lstStyle/>
          <a:p>
            <a:r>
              <a:rPr lang="tr-TR" b="1" dirty="0"/>
              <a:t>Dinamik </a:t>
            </a:r>
            <a:r>
              <a:rPr lang="tr-TR" b="1" dirty="0" err="1"/>
              <a:t>Pseudo</a:t>
            </a:r>
            <a:r>
              <a:rPr lang="tr-TR" b="1" dirty="0"/>
              <a:t> Sınıfları</a:t>
            </a:r>
          </a:p>
        </p:txBody>
      </p:sp>
      <p:sp>
        <p:nvSpPr>
          <p:cNvPr id="3" name="İçerik Yer Tutucusu 2">
            <a:extLst>
              <a:ext uri="{FF2B5EF4-FFF2-40B4-BE49-F238E27FC236}">
                <a16:creationId xmlns:a16="http://schemas.microsoft.com/office/drawing/2014/main" id="{C9CBB6CA-1C49-E53D-742F-5BB01A9D5719}"/>
              </a:ext>
            </a:extLst>
          </p:cNvPr>
          <p:cNvSpPr>
            <a:spLocks noGrp="1"/>
          </p:cNvSpPr>
          <p:nvPr>
            <p:ph idx="1"/>
          </p:nvPr>
        </p:nvSpPr>
        <p:spPr>
          <a:xfrm>
            <a:off x="838200" y="1825625"/>
            <a:ext cx="7951237" cy="4351338"/>
          </a:xfrm>
        </p:spPr>
        <p:txBody>
          <a:bodyPr>
            <a:normAutofit lnSpcReduction="10000"/>
          </a:bodyPr>
          <a:lstStyle/>
          <a:p>
            <a:r>
              <a:rPr lang="tr-TR" dirty="0"/>
              <a:t>Dinamik </a:t>
            </a:r>
            <a:r>
              <a:rPr lang="tr-TR" dirty="0" err="1"/>
              <a:t>Pseudo</a:t>
            </a:r>
            <a:r>
              <a:rPr lang="tr-TR" dirty="0"/>
              <a:t> Sınıfları sayfa görünümüne çok büyük katkılar sağlamaktadır.</a:t>
            </a:r>
          </a:p>
          <a:p>
            <a:r>
              <a:rPr lang="tr-TR" dirty="0" err="1"/>
              <a:t>pseudo</a:t>
            </a:r>
            <a:r>
              <a:rPr lang="tr-TR" dirty="0"/>
              <a:t> sınıflarında sıralama önemlidir. Genel kullanımda "link - </a:t>
            </a:r>
            <a:r>
              <a:rPr lang="tr-TR" dirty="0" err="1"/>
              <a:t>visited</a:t>
            </a:r>
            <a:r>
              <a:rPr lang="tr-TR" dirty="0"/>
              <a:t> - </a:t>
            </a:r>
            <a:r>
              <a:rPr lang="tr-TR" dirty="0" err="1"/>
              <a:t>hover</a:t>
            </a:r>
            <a:r>
              <a:rPr lang="tr-TR" dirty="0"/>
              <a:t> - </a:t>
            </a:r>
            <a:r>
              <a:rPr lang="tr-TR" dirty="0" err="1"/>
              <a:t>active"sıralaması</a:t>
            </a:r>
            <a:r>
              <a:rPr lang="tr-TR" dirty="0"/>
              <a:t> yapılmalıdır.</a:t>
            </a:r>
          </a:p>
          <a:p>
            <a:r>
              <a:rPr lang="tr-TR" b="1" dirty="0"/>
              <a:t>:</a:t>
            </a:r>
            <a:r>
              <a:rPr lang="tr-TR" b="1" dirty="0" err="1"/>
              <a:t>hover</a:t>
            </a:r>
            <a:r>
              <a:rPr lang="tr-TR" b="1" dirty="0"/>
              <a:t> </a:t>
            </a:r>
            <a:r>
              <a:rPr lang="tr-TR" dirty="0"/>
              <a:t>: Bir elementin üzerine farenin imleci geldiğinde yapılacak tanımlama için kullanılır.:</a:t>
            </a:r>
            <a:r>
              <a:rPr lang="tr-TR" dirty="0" err="1"/>
              <a:t>active</a:t>
            </a:r>
            <a:r>
              <a:rPr lang="tr-TR" dirty="0"/>
              <a:t> </a:t>
            </a:r>
          </a:p>
          <a:p>
            <a:r>
              <a:rPr lang="tr-TR" b="1" dirty="0"/>
              <a:t>: </a:t>
            </a:r>
            <a:r>
              <a:rPr lang="tr-TR" b="1" dirty="0" err="1"/>
              <a:t>active</a:t>
            </a:r>
            <a:r>
              <a:rPr lang="tr-TR" b="1" dirty="0"/>
              <a:t> </a:t>
            </a:r>
            <a:r>
              <a:rPr lang="tr-TR" dirty="0"/>
              <a:t>olan elemente stil atamak için kullanılır.</a:t>
            </a:r>
          </a:p>
          <a:p>
            <a:r>
              <a:rPr lang="tr-TR" b="1" dirty="0"/>
              <a:t>:</a:t>
            </a:r>
            <a:r>
              <a:rPr lang="tr-TR" b="1" dirty="0" err="1"/>
              <a:t>focus</a:t>
            </a:r>
            <a:r>
              <a:rPr lang="tr-TR" b="1" dirty="0"/>
              <a:t> : </a:t>
            </a:r>
            <a:r>
              <a:rPr lang="tr-TR" dirty="0"/>
              <a:t>Odaklanan elemente stil </a:t>
            </a:r>
            <a:r>
              <a:rPr lang="tr-TR" dirty="0" err="1"/>
              <a:t>tanımlası</a:t>
            </a:r>
            <a:r>
              <a:rPr lang="tr-TR" dirty="0"/>
              <a:t> yapmak için </a:t>
            </a:r>
            <a:r>
              <a:rPr lang="tr-TR" dirty="0" err="1"/>
              <a:t>kullanılır.Örnekler</a:t>
            </a:r>
            <a:r>
              <a:rPr lang="tr-TR" dirty="0"/>
              <a:t> </a:t>
            </a:r>
            <a:r>
              <a:rPr lang="tr-TR" dirty="0" err="1"/>
              <a:t>vericek</a:t>
            </a:r>
            <a:r>
              <a:rPr lang="tr-TR" dirty="0"/>
              <a:t> olursak;</a:t>
            </a:r>
          </a:p>
        </p:txBody>
      </p:sp>
      <p:pic>
        <p:nvPicPr>
          <p:cNvPr id="5" name="Resim 4">
            <a:extLst>
              <a:ext uri="{FF2B5EF4-FFF2-40B4-BE49-F238E27FC236}">
                <a16:creationId xmlns:a16="http://schemas.microsoft.com/office/drawing/2014/main" id="{8B4DD06C-DA2A-22ED-A171-75F23ADB3770}"/>
              </a:ext>
            </a:extLst>
          </p:cNvPr>
          <p:cNvPicPr>
            <a:picLocks noChangeAspect="1"/>
          </p:cNvPicPr>
          <p:nvPr/>
        </p:nvPicPr>
        <p:blipFill>
          <a:blip r:embed="rId2"/>
          <a:stretch>
            <a:fillRect/>
          </a:stretch>
        </p:blipFill>
        <p:spPr>
          <a:xfrm>
            <a:off x="8712894" y="1686023"/>
            <a:ext cx="3407571" cy="4145610"/>
          </a:xfrm>
          <a:prstGeom prst="rect">
            <a:avLst/>
          </a:prstGeom>
        </p:spPr>
      </p:pic>
    </p:spTree>
    <p:extLst>
      <p:ext uri="{BB962C8B-B14F-4D97-AF65-F5344CB8AC3E}">
        <p14:creationId xmlns:p14="http://schemas.microsoft.com/office/powerpoint/2010/main" val="1591397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D8D689-BF9B-2A68-8C90-A39A67576DBB}"/>
              </a:ext>
            </a:extLst>
          </p:cNvPr>
          <p:cNvSpPr>
            <a:spLocks noGrp="1"/>
          </p:cNvSpPr>
          <p:nvPr>
            <p:ph type="title"/>
          </p:nvPr>
        </p:nvSpPr>
        <p:spPr/>
        <p:txBody>
          <a:bodyPr/>
          <a:lstStyle/>
          <a:p>
            <a:r>
              <a:rPr lang="tr-TR" b="1" dirty="0" err="1"/>
              <a:t>Pseudo</a:t>
            </a:r>
            <a:r>
              <a:rPr lang="tr-TR" b="1" dirty="0"/>
              <a:t> Elementleri</a:t>
            </a:r>
          </a:p>
        </p:txBody>
      </p:sp>
      <p:sp>
        <p:nvSpPr>
          <p:cNvPr id="3" name="İçerik Yer Tutucusu 2">
            <a:extLst>
              <a:ext uri="{FF2B5EF4-FFF2-40B4-BE49-F238E27FC236}">
                <a16:creationId xmlns:a16="http://schemas.microsoft.com/office/drawing/2014/main" id="{DD7B7B28-48F0-33D2-E441-960679F6B4D7}"/>
              </a:ext>
            </a:extLst>
          </p:cNvPr>
          <p:cNvSpPr>
            <a:spLocks noGrp="1"/>
          </p:cNvSpPr>
          <p:nvPr>
            <p:ph idx="1"/>
          </p:nvPr>
        </p:nvSpPr>
        <p:spPr/>
        <p:txBody>
          <a:bodyPr>
            <a:normAutofit/>
          </a:bodyPr>
          <a:lstStyle/>
          <a:p>
            <a:r>
              <a:rPr lang="tr-TR" sz="2400" b="1" dirty="0" err="1"/>
              <a:t>pseudo</a:t>
            </a:r>
            <a:r>
              <a:rPr lang="tr-TR" sz="2400" b="1" dirty="0"/>
              <a:t> elementleri </a:t>
            </a:r>
            <a:r>
              <a:rPr lang="tr-TR" sz="2400" dirty="0"/>
              <a:t>ile elemanları da sayfalarda bulunan elemanları seçerken daha detaylı ve değişik bir biçimde seçim yapmamızı sağlayan elemanlardır. En yaygın kullanılan </a:t>
            </a:r>
            <a:r>
              <a:rPr lang="tr-TR" sz="2400" dirty="0" err="1"/>
              <a:t>pseudo</a:t>
            </a:r>
            <a:r>
              <a:rPr lang="tr-TR" sz="2400" dirty="0"/>
              <a:t> elementlerinden </a:t>
            </a:r>
            <a:r>
              <a:rPr lang="tr-TR" sz="2400" dirty="0" err="1"/>
              <a:t>bikaç</a:t>
            </a:r>
            <a:r>
              <a:rPr lang="tr-TR" sz="2400" dirty="0"/>
              <a:t> tanesini paylaşmak gerekirse;</a:t>
            </a:r>
          </a:p>
          <a:p>
            <a:r>
              <a:rPr lang="tr-TR" sz="2400" b="1" dirty="0" err="1"/>
              <a:t>first-letter</a:t>
            </a:r>
            <a:r>
              <a:rPr lang="tr-TR" sz="2400" dirty="0"/>
              <a:t> ile sayfamızda bulunan bir elemanın ilk harfini seçerek, sadece ilk harfi biçimlendirmemize yarayan işimizi çok kolaylaştıran bir özelliktir.</a:t>
            </a:r>
          </a:p>
          <a:p>
            <a:pPr marL="0" indent="0">
              <a:buNone/>
            </a:pPr>
            <a:r>
              <a:rPr lang="tr-TR" sz="2400" dirty="0"/>
              <a:t>	</a:t>
            </a:r>
            <a:r>
              <a:rPr lang="tr-TR" sz="2400" dirty="0" err="1"/>
              <a:t>div:first-letter</a:t>
            </a:r>
            <a:r>
              <a:rPr lang="tr-TR" sz="2400" dirty="0"/>
              <a:t> {</a:t>
            </a:r>
          </a:p>
          <a:p>
            <a:pPr marL="0" indent="0">
              <a:buNone/>
            </a:pPr>
            <a:r>
              <a:rPr lang="tr-TR" sz="2400" dirty="0"/>
              <a:t>    	 </a:t>
            </a:r>
            <a:r>
              <a:rPr lang="tr-TR" sz="2400" dirty="0" err="1"/>
              <a:t>font-weight:bold</a:t>
            </a:r>
            <a:r>
              <a:rPr lang="tr-TR" sz="2400" dirty="0"/>
              <a:t>;</a:t>
            </a:r>
          </a:p>
          <a:p>
            <a:pPr marL="0" indent="0">
              <a:buNone/>
            </a:pPr>
            <a:r>
              <a:rPr lang="tr-TR" sz="2400" dirty="0"/>
              <a:t>	}</a:t>
            </a:r>
          </a:p>
          <a:p>
            <a:pPr marL="0" indent="0">
              <a:buNone/>
            </a:pPr>
            <a:endParaRPr lang="tr-TR" sz="2400" dirty="0"/>
          </a:p>
          <a:p>
            <a:endParaRPr lang="tr-TR" sz="2400" dirty="0"/>
          </a:p>
        </p:txBody>
      </p:sp>
    </p:spTree>
    <p:extLst>
      <p:ext uri="{BB962C8B-B14F-4D97-AF65-F5344CB8AC3E}">
        <p14:creationId xmlns:p14="http://schemas.microsoft.com/office/powerpoint/2010/main" val="1267281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AC2511-99F3-B83E-D330-8EE83D6FDF5C}"/>
              </a:ext>
            </a:extLst>
          </p:cNvPr>
          <p:cNvSpPr>
            <a:spLocks noGrp="1"/>
          </p:cNvSpPr>
          <p:nvPr>
            <p:ph type="title"/>
          </p:nvPr>
        </p:nvSpPr>
        <p:spPr/>
        <p:txBody>
          <a:bodyPr/>
          <a:lstStyle/>
          <a:p>
            <a:r>
              <a:rPr lang="tr-TR" b="1" dirty="0"/>
              <a:t>URL ve URI arasındaki farklar nelerdir?</a:t>
            </a:r>
          </a:p>
        </p:txBody>
      </p:sp>
      <p:sp>
        <p:nvSpPr>
          <p:cNvPr id="3" name="İçerik Yer Tutucusu 2">
            <a:extLst>
              <a:ext uri="{FF2B5EF4-FFF2-40B4-BE49-F238E27FC236}">
                <a16:creationId xmlns:a16="http://schemas.microsoft.com/office/drawing/2014/main" id="{AA284CB7-4C70-938A-4604-5F04E4CDBCBF}"/>
              </a:ext>
            </a:extLst>
          </p:cNvPr>
          <p:cNvSpPr>
            <a:spLocks noGrp="1"/>
          </p:cNvSpPr>
          <p:nvPr>
            <p:ph idx="1"/>
          </p:nvPr>
        </p:nvSpPr>
        <p:spPr>
          <a:xfrm>
            <a:off x="838200" y="1825625"/>
            <a:ext cx="6598298" cy="4351338"/>
          </a:xfrm>
        </p:spPr>
        <p:txBody>
          <a:bodyPr/>
          <a:lstStyle/>
          <a:p>
            <a:r>
              <a:rPr lang="tr-TR" sz="2400" dirty="0"/>
              <a:t>Protokol ( </a:t>
            </a:r>
            <a:r>
              <a:rPr lang="tr-TR" sz="2400" dirty="0" err="1"/>
              <a:t>https</a:t>
            </a:r>
            <a:r>
              <a:rPr lang="tr-TR" sz="2400" dirty="0"/>
              <a:t>, </a:t>
            </a:r>
            <a:r>
              <a:rPr lang="tr-TR" sz="2400" dirty="0" err="1"/>
              <a:t>ftpvb</a:t>
            </a:r>
            <a:r>
              <a:rPr lang="tr-TR" sz="2400" dirty="0"/>
              <a:t>.) Bir alan için mevcutsa veya ima edilmişse, buna bir URI olmasına rağmen buna bir URL demelisiniz.</a:t>
            </a:r>
          </a:p>
          <a:p>
            <a:endParaRPr lang="tr-TR" sz="2400" dirty="0"/>
          </a:p>
          <a:p>
            <a:r>
              <a:rPr lang="tr-TR" sz="2400" dirty="0"/>
              <a:t>Temel olarak, “URL” bir erişim yöntemi / konumu sağlayan belirli bir URI türüdür. B</a:t>
            </a:r>
            <a:r>
              <a:rPr lang="sv-SE" sz="2400" dirty="0"/>
              <a:t>elirli bir URI aynı anda hem bir isim hem de konumlandırıcı olabilir.</a:t>
            </a:r>
            <a:endParaRPr lang="tr-TR" sz="2400" dirty="0"/>
          </a:p>
          <a:p>
            <a:endParaRPr lang="tr-TR" sz="2400" dirty="0"/>
          </a:p>
          <a:p>
            <a:r>
              <a:rPr lang="tr-TR" sz="2400" dirty="0"/>
              <a:t>Basitçe söylemek gerekirse, bir URN bir şeyin adıdır ve URL ad ve adrestir.</a:t>
            </a:r>
          </a:p>
          <a:p>
            <a:endParaRPr lang="tr-TR" dirty="0"/>
          </a:p>
        </p:txBody>
      </p:sp>
      <p:pic>
        <p:nvPicPr>
          <p:cNvPr id="5" name="Resim 4">
            <a:extLst>
              <a:ext uri="{FF2B5EF4-FFF2-40B4-BE49-F238E27FC236}">
                <a16:creationId xmlns:a16="http://schemas.microsoft.com/office/drawing/2014/main" id="{D06F602F-8214-B125-BF00-77FC8F20EE44}"/>
              </a:ext>
            </a:extLst>
          </p:cNvPr>
          <p:cNvPicPr>
            <a:picLocks noChangeAspect="1"/>
          </p:cNvPicPr>
          <p:nvPr/>
        </p:nvPicPr>
        <p:blipFill>
          <a:blip r:embed="rId2"/>
          <a:stretch>
            <a:fillRect/>
          </a:stretch>
        </p:blipFill>
        <p:spPr>
          <a:xfrm>
            <a:off x="7436498" y="1690688"/>
            <a:ext cx="4551123" cy="4038663"/>
          </a:xfrm>
          <a:prstGeom prst="rect">
            <a:avLst/>
          </a:prstGeom>
        </p:spPr>
      </p:pic>
    </p:spTree>
    <p:extLst>
      <p:ext uri="{BB962C8B-B14F-4D97-AF65-F5344CB8AC3E}">
        <p14:creationId xmlns:p14="http://schemas.microsoft.com/office/powerpoint/2010/main" val="1371119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ED0D42-088C-0247-363A-09EC73164C43}"/>
              </a:ext>
            </a:extLst>
          </p:cNvPr>
          <p:cNvSpPr>
            <a:spLocks noGrp="1"/>
          </p:cNvSpPr>
          <p:nvPr>
            <p:ph type="title"/>
          </p:nvPr>
        </p:nvSpPr>
        <p:spPr/>
        <p:txBody>
          <a:bodyPr/>
          <a:lstStyle/>
          <a:p>
            <a:r>
              <a:rPr lang="tr-TR" b="1" dirty="0" err="1"/>
              <a:t>Css’te</a:t>
            </a:r>
            <a:r>
              <a:rPr lang="tr-TR" b="1" dirty="0"/>
              <a:t> </a:t>
            </a:r>
            <a:r>
              <a:rPr lang="tr-TR" b="1" dirty="0" err="1"/>
              <a:t>group</a:t>
            </a:r>
            <a:r>
              <a:rPr lang="tr-TR" b="1" dirty="0"/>
              <a:t> </a:t>
            </a:r>
            <a:r>
              <a:rPr lang="tr-TR" b="1" dirty="0" err="1"/>
              <a:t>selectors</a:t>
            </a:r>
            <a:r>
              <a:rPr lang="tr-TR" b="1" dirty="0"/>
              <a:t> (grup seçiciler) nedir, nasıl kullanılır? </a:t>
            </a:r>
          </a:p>
        </p:txBody>
      </p:sp>
      <p:sp>
        <p:nvSpPr>
          <p:cNvPr id="3" name="İçerik Yer Tutucusu 2">
            <a:extLst>
              <a:ext uri="{FF2B5EF4-FFF2-40B4-BE49-F238E27FC236}">
                <a16:creationId xmlns:a16="http://schemas.microsoft.com/office/drawing/2014/main" id="{A37CBFA6-555A-173E-AB87-3E60575E2059}"/>
              </a:ext>
            </a:extLst>
          </p:cNvPr>
          <p:cNvSpPr>
            <a:spLocks noGrp="1"/>
          </p:cNvSpPr>
          <p:nvPr>
            <p:ph idx="1"/>
          </p:nvPr>
        </p:nvSpPr>
        <p:spPr/>
        <p:txBody>
          <a:bodyPr>
            <a:normAutofit/>
          </a:bodyPr>
          <a:lstStyle/>
          <a:p>
            <a:r>
              <a:rPr lang="tr-TR" sz="2400" dirty="0"/>
              <a:t>Bir blok içinde iç içe etiketlerimiz (seçicilerimiz) olmuş olsun bu etiketler aynı seviyede olabilir ya da olmayabilir bunlara erişmek için bir gruplama ile erişebilmemiz mümkün.</a:t>
            </a:r>
          </a:p>
          <a:p>
            <a:r>
              <a:rPr lang="tr-TR" sz="2400" dirty="0"/>
              <a:t> (*)    —&gt; Tüm etiketler </a:t>
            </a:r>
          </a:p>
          <a:p>
            <a:r>
              <a:rPr lang="tr-TR" sz="2400" dirty="0"/>
              <a:t>    (p)    —&gt; Tüm p etiketleri</a:t>
            </a:r>
          </a:p>
          <a:p>
            <a:r>
              <a:rPr lang="tr-TR" sz="2400" dirty="0"/>
              <a:t>    (div p) —&gt; </a:t>
            </a:r>
            <a:r>
              <a:rPr lang="tr-TR" sz="2400" dirty="0" err="1"/>
              <a:t>Div</a:t>
            </a:r>
            <a:r>
              <a:rPr lang="tr-TR" sz="2400" dirty="0"/>
              <a:t> içindeki tüm p etiketleri</a:t>
            </a:r>
          </a:p>
          <a:p>
            <a:r>
              <a:rPr lang="tr-TR" sz="2400" dirty="0"/>
              <a:t>    (</a:t>
            </a:r>
            <a:r>
              <a:rPr lang="tr-TR" sz="2400" dirty="0" err="1"/>
              <a:t>div,p</a:t>
            </a:r>
            <a:r>
              <a:rPr lang="tr-TR" sz="2400" dirty="0"/>
              <a:t>) —&gt; Tüm div ve tüm p etiketleri</a:t>
            </a:r>
          </a:p>
          <a:p>
            <a:r>
              <a:rPr lang="tr-TR" sz="2400" dirty="0"/>
              <a:t>    (div &gt; p) —&gt; Üst etiketi div olan tüm p etiketleri</a:t>
            </a:r>
          </a:p>
          <a:p>
            <a:r>
              <a:rPr lang="tr-TR" sz="2400" dirty="0"/>
              <a:t>    (p ~ div) —&gt; P ile aynı seviyede tüm div etiketleri</a:t>
            </a:r>
          </a:p>
          <a:p>
            <a:r>
              <a:rPr lang="tr-TR" sz="2400" dirty="0"/>
              <a:t>    (p + div) —&gt; P etiketinden sonra gelen aynı seviyedeki div etiketi</a:t>
            </a:r>
          </a:p>
        </p:txBody>
      </p:sp>
    </p:spTree>
    <p:extLst>
      <p:ext uri="{BB962C8B-B14F-4D97-AF65-F5344CB8AC3E}">
        <p14:creationId xmlns:p14="http://schemas.microsoft.com/office/powerpoint/2010/main" val="2127501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658AE9-C02C-3CB1-A669-0D48C5055976}"/>
              </a:ext>
            </a:extLst>
          </p:cNvPr>
          <p:cNvSpPr>
            <a:spLocks noGrp="1"/>
          </p:cNvSpPr>
          <p:nvPr>
            <p:ph type="title"/>
          </p:nvPr>
        </p:nvSpPr>
        <p:spPr/>
        <p:txBody>
          <a:bodyPr/>
          <a:lstStyle/>
          <a:p>
            <a:r>
              <a:rPr lang="tr-TR" b="1" dirty="0" err="1"/>
              <a:t>Css’te</a:t>
            </a:r>
            <a:r>
              <a:rPr lang="tr-TR" b="1" dirty="0"/>
              <a:t> </a:t>
            </a:r>
            <a:r>
              <a:rPr lang="tr-TR" b="1" dirty="0" err="1"/>
              <a:t>group</a:t>
            </a:r>
            <a:r>
              <a:rPr lang="tr-TR" b="1" dirty="0"/>
              <a:t> </a:t>
            </a:r>
            <a:r>
              <a:rPr lang="tr-TR" b="1" dirty="0" err="1"/>
              <a:t>selectors</a:t>
            </a:r>
            <a:r>
              <a:rPr lang="tr-TR" b="1" dirty="0"/>
              <a:t> (grup seçiciler) nedir, nasıl kullanılır? </a:t>
            </a:r>
            <a:endParaRPr lang="tr-TR" dirty="0"/>
          </a:p>
        </p:txBody>
      </p:sp>
      <p:pic>
        <p:nvPicPr>
          <p:cNvPr id="5" name="İçerik Yer Tutucusu 4">
            <a:extLst>
              <a:ext uri="{FF2B5EF4-FFF2-40B4-BE49-F238E27FC236}">
                <a16:creationId xmlns:a16="http://schemas.microsoft.com/office/drawing/2014/main" id="{4422CA01-6281-BDD9-20D7-04E915DFFB2E}"/>
              </a:ext>
            </a:extLst>
          </p:cNvPr>
          <p:cNvPicPr>
            <a:picLocks noGrp="1" noChangeAspect="1"/>
          </p:cNvPicPr>
          <p:nvPr>
            <p:ph idx="1"/>
          </p:nvPr>
        </p:nvPicPr>
        <p:blipFill>
          <a:blip r:embed="rId2"/>
          <a:stretch>
            <a:fillRect/>
          </a:stretch>
        </p:blipFill>
        <p:spPr>
          <a:xfrm>
            <a:off x="2049429" y="1690687"/>
            <a:ext cx="8926987" cy="4719443"/>
          </a:xfrm>
        </p:spPr>
      </p:pic>
    </p:spTree>
    <p:extLst>
      <p:ext uri="{BB962C8B-B14F-4D97-AF65-F5344CB8AC3E}">
        <p14:creationId xmlns:p14="http://schemas.microsoft.com/office/powerpoint/2010/main" val="4150964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9093FB-BF70-1746-71F4-653C56E520C7}"/>
              </a:ext>
            </a:extLst>
          </p:cNvPr>
          <p:cNvSpPr>
            <a:spLocks noGrp="1"/>
          </p:cNvSpPr>
          <p:nvPr>
            <p:ph type="title"/>
          </p:nvPr>
        </p:nvSpPr>
        <p:spPr/>
        <p:txBody>
          <a:bodyPr/>
          <a:lstStyle/>
          <a:p>
            <a:r>
              <a:rPr lang="tr-TR" b="1" dirty="0"/>
              <a:t>div p{}</a:t>
            </a:r>
          </a:p>
        </p:txBody>
      </p:sp>
      <p:sp>
        <p:nvSpPr>
          <p:cNvPr id="3" name="İçerik Yer Tutucusu 2">
            <a:extLst>
              <a:ext uri="{FF2B5EF4-FFF2-40B4-BE49-F238E27FC236}">
                <a16:creationId xmlns:a16="http://schemas.microsoft.com/office/drawing/2014/main" id="{1F119472-0637-4C1B-FDAE-FD5CE5266A58}"/>
              </a:ext>
            </a:extLst>
          </p:cNvPr>
          <p:cNvSpPr>
            <a:spLocks noGrp="1"/>
          </p:cNvSpPr>
          <p:nvPr>
            <p:ph idx="1"/>
          </p:nvPr>
        </p:nvSpPr>
        <p:spPr>
          <a:xfrm>
            <a:off x="838200" y="1825625"/>
            <a:ext cx="3948404" cy="4351338"/>
          </a:xfrm>
        </p:spPr>
        <p:txBody>
          <a:bodyPr/>
          <a:lstStyle/>
          <a:p>
            <a:endParaRPr lang="tr-TR" dirty="0"/>
          </a:p>
          <a:p>
            <a:endParaRPr lang="tr-TR" dirty="0"/>
          </a:p>
          <a:p>
            <a:r>
              <a:rPr lang="en-US" dirty="0"/>
              <a:t>div p {</a:t>
            </a:r>
          </a:p>
          <a:p>
            <a:r>
              <a:rPr lang="en-US" dirty="0"/>
              <a:t>        font-size: 30px;</a:t>
            </a:r>
          </a:p>
          <a:p>
            <a:r>
              <a:rPr lang="en-US" dirty="0"/>
              <a:t>        color: green;</a:t>
            </a:r>
          </a:p>
          <a:p>
            <a:r>
              <a:rPr lang="en-US" dirty="0"/>
              <a:t>    }</a:t>
            </a:r>
            <a:endParaRPr lang="tr-TR" dirty="0"/>
          </a:p>
          <a:p>
            <a:r>
              <a:rPr lang="tr-TR" dirty="0" err="1"/>
              <a:t>Div</a:t>
            </a:r>
            <a:r>
              <a:rPr lang="tr-TR" dirty="0"/>
              <a:t> içinde olan tüm p </a:t>
            </a:r>
            <a:r>
              <a:rPr lang="tr-TR" dirty="0" err="1"/>
              <a:t>ler</a:t>
            </a:r>
            <a:r>
              <a:rPr lang="tr-TR" dirty="0"/>
              <a:t> değişikliğe uğradı.</a:t>
            </a:r>
          </a:p>
        </p:txBody>
      </p:sp>
      <p:pic>
        <p:nvPicPr>
          <p:cNvPr id="7" name="Resim 6">
            <a:extLst>
              <a:ext uri="{FF2B5EF4-FFF2-40B4-BE49-F238E27FC236}">
                <a16:creationId xmlns:a16="http://schemas.microsoft.com/office/drawing/2014/main" id="{7F0C6C4A-44CC-3A9E-A126-E45CC7C21BC3}"/>
              </a:ext>
            </a:extLst>
          </p:cNvPr>
          <p:cNvPicPr>
            <a:picLocks noChangeAspect="1"/>
          </p:cNvPicPr>
          <p:nvPr/>
        </p:nvPicPr>
        <p:blipFill>
          <a:blip r:embed="rId2"/>
          <a:stretch>
            <a:fillRect/>
          </a:stretch>
        </p:blipFill>
        <p:spPr>
          <a:xfrm>
            <a:off x="4877490" y="1962264"/>
            <a:ext cx="6476310" cy="3374845"/>
          </a:xfrm>
          <a:prstGeom prst="rect">
            <a:avLst/>
          </a:prstGeom>
        </p:spPr>
      </p:pic>
    </p:spTree>
    <p:extLst>
      <p:ext uri="{BB962C8B-B14F-4D97-AF65-F5344CB8AC3E}">
        <p14:creationId xmlns:p14="http://schemas.microsoft.com/office/powerpoint/2010/main" val="3268307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292DDD-E6C9-19A8-2B5D-6FF3F52D9DAB}"/>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90C02CCF-7DD1-CB5E-671F-BC56A4B14EAA}"/>
              </a:ext>
            </a:extLst>
          </p:cNvPr>
          <p:cNvSpPr>
            <a:spLocks noGrp="1"/>
          </p:cNvSpPr>
          <p:nvPr>
            <p:ph idx="1"/>
          </p:nvPr>
        </p:nvSpPr>
        <p:spPr>
          <a:xfrm>
            <a:off x="838200" y="1825625"/>
            <a:ext cx="4722845" cy="4351338"/>
          </a:xfrm>
        </p:spPr>
        <p:txBody>
          <a:bodyPr/>
          <a:lstStyle/>
          <a:p>
            <a:r>
              <a:rPr lang="tr-TR" dirty="0" err="1"/>
              <a:t>div,p</a:t>
            </a:r>
            <a:r>
              <a:rPr lang="tr-TR" dirty="0"/>
              <a:t> {</a:t>
            </a:r>
          </a:p>
          <a:p>
            <a:r>
              <a:rPr lang="tr-TR" dirty="0"/>
              <a:t>        font-size: 30px;</a:t>
            </a:r>
          </a:p>
          <a:p>
            <a:r>
              <a:rPr lang="tr-TR" dirty="0"/>
              <a:t>        </a:t>
            </a:r>
            <a:r>
              <a:rPr lang="tr-TR" dirty="0" err="1"/>
              <a:t>color</a:t>
            </a:r>
            <a:r>
              <a:rPr lang="tr-TR" dirty="0"/>
              <a:t>: </a:t>
            </a:r>
            <a:r>
              <a:rPr lang="tr-TR" dirty="0" err="1"/>
              <a:t>green</a:t>
            </a:r>
            <a:r>
              <a:rPr lang="tr-TR" dirty="0"/>
              <a:t>;</a:t>
            </a:r>
          </a:p>
          <a:p>
            <a:r>
              <a:rPr lang="tr-TR" dirty="0"/>
              <a:t>        </a:t>
            </a:r>
            <a:r>
              <a:rPr lang="tr-TR" dirty="0" err="1"/>
              <a:t>font-family:sans-serif</a:t>
            </a:r>
            <a:r>
              <a:rPr lang="tr-TR" dirty="0"/>
              <a:t>;</a:t>
            </a:r>
          </a:p>
          <a:p>
            <a:r>
              <a:rPr lang="tr-TR" dirty="0"/>
              <a:t>    }</a:t>
            </a:r>
          </a:p>
          <a:p>
            <a:r>
              <a:rPr lang="tr-TR" dirty="0"/>
              <a:t>Şimdi ise sayfada bulunan tüm div ve p seçicilerimize özellik verelim. Burada virgül </a:t>
            </a:r>
            <a:r>
              <a:rPr lang="tr-TR" b="1" dirty="0"/>
              <a:t>ve</a:t>
            </a:r>
            <a:r>
              <a:rPr lang="tr-TR" dirty="0"/>
              <a:t> görevi görmektedir.</a:t>
            </a:r>
          </a:p>
          <a:p>
            <a:endParaRPr lang="tr-TR" dirty="0"/>
          </a:p>
        </p:txBody>
      </p:sp>
      <p:pic>
        <p:nvPicPr>
          <p:cNvPr id="6" name="Resim 5">
            <a:extLst>
              <a:ext uri="{FF2B5EF4-FFF2-40B4-BE49-F238E27FC236}">
                <a16:creationId xmlns:a16="http://schemas.microsoft.com/office/drawing/2014/main" id="{05173909-B124-2550-E382-569B886AF00B}"/>
              </a:ext>
            </a:extLst>
          </p:cNvPr>
          <p:cNvPicPr>
            <a:picLocks noChangeAspect="1"/>
          </p:cNvPicPr>
          <p:nvPr/>
        </p:nvPicPr>
        <p:blipFill>
          <a:blip r:embed="rId2"/>
          <a:stretch>
            <a:fillRect/>
          </a:stretch>
        </p:blipFill>
        <p:spPr>
          <a:xfrm>
            <a:off x="6095999" y="1825624"/>
            <a:ext cx="5820737" cy="3968685"/>
          </a:xfrm>
          <a:prstGeom prst="rect">
            <a:avLst/>
          </a:prstGeom>
        </p:spPr>
      </p:pic>
    </p:spTree>
    <p:extLst>
      <p:ext uri="{BB962C8B-B14F-4D97-AF65-F5344CB8AC3E}">
        <p14:creationId xmlns:p14="http://schemas.microsoft.com/office/powerpoint/2010/main" val="749967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0C5135-5620-74B8-CD54-3885BE2E3571}"/>
              </a:ext>
            </a:extLst>
          </p:cNvPr>
          <p:cNvSpPr>
            <a:spLocks noGrp="1"/>
          </p:cNvSpPr>
          <p:nvPr>
            <p:ph type="title"/>
          </p:nvPr>
        </p:nvSpPr>
        <p:spPr/>
        <p:txBody>
          <a:bodyPr/>
          <a:lstStyle/>
          <a:p>
            <a:r>
              <a:rPr lang="tr-TR" b="1" dirty="0"/>
              <a:t>div&gt;p{}</a:t>
            </a:r>
          </a:p>
        </p:txBody>
      </p:sp>
      <p:sp>
        <p:nvSpPr>
          <p:cNvPr id="3" name="İçerik Yer Tutucusu 2">
            <a:extLst>
              <a:ext uri="{FF2B5EF4-FFF2-40B4-BE49-F238E27FC236}">
                <a16:creationId xmlns:a16="http://schemas.microsoft.com/office/drawing/2014/main" id="{D152FE8A-E51A-446A-31A1-1D92ADD7FE5B}"/>
              </a:ext>
            </a:extLst>
          </p:cNvPr>
          <p:cNvSpPr>
            <a:spLocks noGrp="1"/>
          </p:cNvSpPr>
          <p:nvPr>
            <p:ph idx="1"/>
          </p:nvPr>
        </p:nvSpPr>
        <p:spPr>
          <a:xfrm>
            <a:off x="838200" y="1825625"/>
            <a:ext cx="5257800" cy="4351338"/>
          </a:xfrm>
        </p:spPr>
        <p:txBody>
          <a:bodyPr/>
          <a:lstStyle/>
          <a:p>
            <a:r>
              <a:rPr lang="en-US" dirty="0"/>
              <a:t>div &gt; p {</a:t>
            </a:r>
          </a:p>
          <a:p>
            <a:r>
              <a:rPr lang="en-US" dirty="0"/>
              <a:t>        font-size: 20px;</a:t>
            </a:r>
          </a:p>
          <a:p>
            <a:r>
              <a:rPr lang="en-US" dirty="0"/>
              <a:t>        color: tomato;</a:t>
            </a:r>
          </a:p>
          <a:p>
            <a:r>
              <a:rPr lang="en-US" dirty="0"/>
              <a:t>        </a:t>
            </a:r>
          </a:p>
          <a:p>
            <a:r>
              <a:rPr lang="en-US" dirty="0"/>
              <a:t>    }</a:t>
            </a:r>
            <a:endParaRPr lang="tr-TR" dirty="0"/>
          </a:p>
          <a:p>
            <a:r>
              <a:rPr lang="tr-TR" dirty="0"/>
              <a:t>Üst etiketi div olan tüm p ‘</a:t>
            </a:r>
            <a:r>
              <a:rPr lang="tr-TR" dirty="0" err="1"/>
              <a:t>ler</a:t>
            </a:r>
            <a:r>
              <a:rPr lang="tr-TR" dirty="0"/>
              <a:t> </a:t>
            </a:r>
            <a:r>
              <a:rPr lang="tr-TR" dirty="0" err="1"/>
              <a:t>etkilenir.En</a:t>
            </a:r>
            <a:r>
              <a:rPr lang="tr-TR" dirty="0"/>
              <a:t> üstteki p etiketimiz etkilenmeyecektir</a:t>
            </a:r>
          </a:p>
          <a:p>
            <a:pPr marL="0" indent="0">
              <a:buNone/>
            </a:pPr>
            <a:endParaRPr lang="tr-TR" dirty="0"/>
          </a:p>
        </p:txBody>
      </p:sp>
      <p:pic>
        <p:nvPicPr>
          <p:cNvPr id="6" name="Resim 5">
            <a:extLst>
              <a:ext uri="{FF2B5EF4-FFF2-40B4-BE49-F238E27FC236}">
                <a16:creationId xmlns:a16="http://schemas.microsoft.com/office/drawing/2014/main" id="{44D17AE1-99C1-AA9D-EAC5-01713441A741}"/>
              </a:ext>
            </a:extLst>
          </p:cNvPr>
          <p:cNvPicPr>
            <a:picLocks noChangeAspect="1"/>
          </p:cNvPicPr>
          <p:nvPr/>
        </p:nvPicPr>
        <p:blipFill>
          <a:blip r:embed="rId2"/>
          <a:stretch>
            <a:fillRect/>
          </a:stretch>
        </p:blipFill>
        <p:spPr>
          <a:xfrm>
            <a:off x="6096000" y="1825624"/>
            <a:ext cx="5717359" cy="4033999"/>
          </a:xfrm>
          <a:prstGeom prst="rect">
            <a:avLst/>
          </a:prstGeom>
        </p:spPr>
      </p:pic>
    </p:spTree>
    <p:extLst>
      <p:ext uri="{BB962C8B-B14F-4D97-AF65-F5344CB8AC3E}">
        <p14:creationId xmlns:p14="http://schemas.microsoft.com/office/powerpoint/2010/main" val="812393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265DC8-7867-8579-1F31-7E2BCE78D937}"/>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E0AB119A-8048-5509-DF7C-84873B30C6BE}"/>
              </a:ext>
            </a:extLst>
          </p:cNvPr>
          <p:cNvSpPr>
            <a:spLocks noGrp="1"/>
          </p:cNvSpPr>
          <p:nvPr>
            <p:ph idx="1"/>
          </p:nvPr>
        </p:nvSpPr>
        <p:spPr>
          <a:xfrm>
            <a:off x="838200" y="1825625"/>
            <a:ext cx="5257800" cy="4351338"/>
          </a:xfrm>
        </p:spPr>
        <p:txBody>
          <a:bodyPr>
            <a:normAutofit fontScale="92500" lnSpcReduction="10000"/>
          </a:bodyPr>
          <a:lstStyle/>
          <a:p>
            <a:r>
              <a:rPr lang="tr-TR" dirty="0" err="1"/>
              <a:t>p~div</a:t>
            </a:r>
            <a:r>
              <a:rPr lang="tr-TR" dirty="0"/>
              <a:t> {</a:t>
            </a:r>
          </a:p>
          <a:p>
            <a:r>
              <a:rPr lang="tr-TR" dirty="0"/>
              <a:t>        font-size: 20px;</a:t>
            </a:r>
          </a:p>
          <a:p>
            <a:r>
              <a:rPr lang="tr-TR" dirty="0"/>
              <a:t>        </a:t>
            </a:r>
            <a:r>
              <a:rPr lang="tr-TR" dirty="0" err="1"/>
              <a:t>color</a:t>
            </a:r>
            <a:r>
              <a:rPr lang="tr-TR" dirty="0"/>
              <a:t>: </a:t>
            </a:r>
            <a:r>
              <a:rPr lang="tr-TR" dirty="0" err="1"/>
              <a:t>purple</a:t>
            </a:r>
            <a:r>
              <a:rPr lang="tr-TR" dirty="0"/>
              <a:t>;</a:t>
            </a:r>
          </a:p>
          <a:p>
            <a:r>
              <a:rPr lang="tr-TR" dirty="0"/>
              <a:t>        </a:t>
            </a:r>
            <a:r>
              <a:rPr lang="tr-TR" dirty="0" err="1"/>
              <a:t>font-style:italic</a:t>
            </a:r>
            <a:r>
              <a:rPr lang="tr-TR" dirty="0"/>
              <a:t>;</a:t>
            </a:r>
          </a:p>
          <a:p>
            <a:pPr marL="0" indent="0">
              <a:buNone/>
            </a:pPr>
            <a:r>
              <a:rPr lang="tr-TR" dirty="0"/>
              <a:t>}</a:t>
            </a:r>
          </a:p>
          <a:p>
            <a:pPr marL="0" indent="0">
              <a:buNone/>
            </a:pPr>
            <a:r>
              <a:rPr lang="tr-TR" dirty="0"/>
              <a:t> Burada ise p ile aynı seviyede bulunan </a:t>
            </a:r>
            <a:r>
              <a:rPr lang="tr-TR" dirty="0" err="1"/>
              <a:t>div’ler</a:t>
            </a:r>
            <a:r>
              <a:rPr lang="tr-TR" dirty="0"/>
              <a:t> etkilenecektir.</a:t>
            </a:r>
          </a:p>
          <a:p>
            <a:pPr marL="0" indent="0">
              <a:buNone/>
            </a:pPr>
            <a:endParaRPr lang="tr-TR" dirty="0"/>
          </a:p>
          <a:p>
            <a:pPr marL="0" indent="0">
              <a:buNone/>
            </a:pPr>
            <a:r>
              <a:rPr lang="tr-TR" dirty="0"/>
              <a:t>Not: </a:t>
            </a:r>
            <a:r>
              <a:rPr lang="tr-TR" dirty="0" err="1"/>
              <a:t>Tilde</a:t>
            </a:r>
            <a:r>
              <a:rPr lang="tr-TR" dirty="0"/>
              <a:t> ( ~ ) İşareti  alt+0126 ile yapılabilir.</a:t>
            </a:r>
          </a:p>
          <a:p>
            <a:endParaRPr lang="tr-TR" dirty="0"/>
          </a:p>
        </p:txBody>
      </p:sp>
      <p:pic>
        <p:nvPicPr>
          <p:cNvPr id="6" name="Resim 5">
            <a:extLst>
              <a:ext uri="{FF2B5EF4-FFF2-40B4-BE49-F238E27FC236}">
                <a16:creationId xmlns:a16="http://schemas.microsoft.com/office/drawing/2014/main" id="{97DB330B-C119-73AF-587D-99429DAFC455}"/>
              </a:ext>
            </a:extLst>
          </p:cNvPr>
          <p:cNvPicPr>
            <a:picLocks noChangeAspect="1"/>
          </p:cNvPicPr>
          <p:nvPr/>
        </p:nvPicPr>
        <p:blipFill>
          <a:blip r:embed="rId2"/>
          <a:stretch>
            <a:fillRect/>
          </a:stretch>
        </p:blipFill>
        <p:spPr>
          <a:xfrm>
            <a:off x="6096000" y="1690688"/>
            <a:ext cx="5944402" cy="4672790"/>
          </a:xfrm>
          <a:prstGeom prst="rect">
            <a:avLst/>
          </a:prstGeom>
        </p:spPr>
      </p:pic>
    </p:spTree>
    <p:extLst>
      <p:ext uri="{BB962C8B-B14F-4D97-AF65-F5344CB8AC3E}">
        <p14:creationId xmlns:p14="http://schemas.microsoft.com/office/powerpoint/2010/main" val="2649570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CD1AE4-F6CD-4945-9C3C-A9CDE124B2F1}"/>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46FFBA90-8967-61A1-91B0-7E0C8EFAA964}"/>
              </a:ext>
            </a:extLst>
          </p:cNvPr>
          <p:cNvSpPr>
            <a:spLocks noGrp="1"/>
          </p:cNvSpPr>
          <p:nvPr>
            <p:ph idx="1"/>
          </p:nvPr>
        </p:nvSpPr>
        <p:spPr>
          <a:xfrm>
            <a:off x="838200" y="1825625"/>
            <a:ext cx="5257800" cy="4351338"/>
          </a:xfrm>
        </p:spPr>
        <p:txBody>
          <a:bodyPr>
            <a:normAutofit lnSpcReduction="10000"/>
          </a:bodyPr>
          <a:lstStyle/>
          <a:p>
            <a:r>
              <a:rPr lang="tr-TR" dirty="0"/>
              <a:t>p + div {</a:t>
            </a:r>
          </a:p>
          <a:p>
            <a:r>
              <a:rPr lang="tr-TR" dirty="0"/>
              <a:t>        font-size: 20px;</a:t>
            </a:r>
          </a:p>
          <a:p>
            <a:r>
              <a:rPr lang="tr-TR" dirty="0"/>
              <a:t>        </a:t>
            </a:r>
            <a:r>
              <a:rPr lang="tr-TR" dirty="0" err="1"/>
              <a:t>color</a:t>
            </a:r>
            <a:r>
              <a:rPr lang="tr-TR" dirty="0"/>
              <a:t>: </a:t>
            </a:r>
            <a:r>
              <a:rPr lang="tr-TR" dirty="0" err="1"/>
              <a:t>orange</a:t>
            </a:r>
            <a:r>
              <a:rPr lang="tr-TR" dirty="0"/>
              <a:t>;</a:t>
            </a:r>
          </a:p>
          <a:p>
            <a:r>
              <a:rPr lang="tr-TR" dirty="0"/>
              <a:t>    }</a:t>
            </a:r>
          </a:p>
          <a:p>
            <a:r>
              <a:rPr lang="tr-TR" dirty="0"/>
              <a:t>Son olarak göstereceğim grup seçici ise</a:t>
            </a:r>
            <a:r>
              <a:rPr lang="tr-TR" b="1" dirty="0"/>
              <a:t>, p etiketinden sonra gelen ilk div </a:t>
            </a:r>
            <a:r>
              <a:rPr lang="tr-TR" dirty="0"/>
              <a:t>etkilenecektir. Bir önceki örnekte tüm </a:t>
            </a:r>
            <a:r>
              <a:rPr lang="tr-TR" dirty="0" err="1"/>
              <a:t>div’ler</a:t>
            </a:r>
            <a:r>
              <a:rPr lang="tr-TR" dirty="0"/>
              <a:t> etkilendi burada ise ilk div etkilenecektir.</a:t>
            </a:r>
          </a:p>
          <a:p>
            <a:endParaRPr lang="tr-TR" dirty="0"/>
          </a:p>
          <a:p>
            <a:endParaRPr lang="tr-TR" dirty="0"/>
          </a:p>
        </p:txBody>
      </p:sp>
      <p:pic>
        <p:nvPicPr>
          <p:cNvPr id="5" name="Resim 4">
            <a:extLst>
              <a:ext uri="{FF2B5EF4-FFF2-40B4-BE49-F238E27FC236}">
                <a16:creationId xmlns:a16="http://schemas.microsoft.com/office/drawing/2014/main" id="{6DB1051B-5E64-007B-6714-6F562335F88F}"/>
              </a:ext>
            </a:extLst>
          </p:cNvPr>
          <p:cNvPicPr>
            <a:picLocks noChangeAspect="1"/>
          </p:cNvPicPr>
          <p:nvPr/>
        </p:nvPicPr>
        <p:blipFill>
          <a:blip r:embed="rId2"/>
          <a:stretch>
            <a:fillRect/>
          </a:stretch>
        </p:blipFill>
        <p:spPr>
          <a:xfrm>
            <a:off x="6301005" y="1825625"/>
            <a:ext cx="5407176" cy="4351338"/>
          </a:xfrm>
          <a:prstGeom prst="rect">
            <a:avLst/>
          </a:prstGeom>
        </p:spPr>
      </p:pic>
    </p:spTree>
    <p:extLst>
      <p:ext uri="{BB962C8B-B14F-4D97-AF65-F5344CB8AC3E}">
        <p14:creationId xmlns:p14="http://schemas.microsoft.com/office/powerpoint/2010/main" val="33968832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B86E7B-9E32-60A4-0813-EA6119CCA1B6}"/>
              </a:ext>
            </a:extLst>
          </p:cNvPr>
          <p:cNvSpPr>
            <a:spLocks noGrp="1"/>
          </p:cNvSpPr>
          <p:nvPr>
            <p:ph type="title"/>
          </p:nvPr>
        </p:nvSpPr>
        <p:spPr>
          <a:xfrm>
            <a:off x="838200" y="365125"/>
            <a:ext cx="10515600" cy="932733"/>
          </a:xfrm>
        </p:spPr>
        <p:txBody>
          <a:bodyPr>
            <a:normAutofit fontScale="90000"/>
          </a:bodyPr>
          <a:lstStyle/>
          <a:p>
            <a:r>
              <a:rPr lang="tr-TR" b="1" dirty="0" err="1"/>
              <a:t>box-sizing</a:t>
            </a:r>
            <a:r>
              <a:rPr lang="tr-TR" b="1" dirty="0"/>
              <a:t>: </a:t>
            </a:r>
            <a:r>
              <a:rPr lang="tr-TR" b="1" dirty="0" err="1"/>
              <a:t>border-box</a:t>
            </a:r>
            <a:r>
              <a:rPr lang="tr-TR" b="1" dirty="0"/>
              <a:t> ve </a:t>
            </a:r>
            <a:r>
              <a:rPr lang="tr-TR" b="1" dirty="0" err="1"/>
              <a:t>box-sizing</a:t>
            </a:r>
            <a:r>
              <a:rPr lang="tr-TR" b="1" dirty="0"/>
              <a:t>: </a:t>
            </a:r>
            <a:r>
              <a:rPr lang="tr-TR" b="1" dirty="0" err="1"/>
              <a:t>content-box</a:t>
            </a:r>
            <a:r>
              <a:rPr lang="tr-TR" b="1" dirty="0"/>
              <a:t>;</a:t>
            </a:r>
          </a:p>
        </p:txBody>
      </p:sp>
      <p:sp>
        <p:nvSpPr>
          <p:cNvPr id="3" name="İçerik Yer Tutucusu 2">
            <a:extLst>
              <a:ext uri="{FF2B5EF4-FFF2-40B4-BE49-F238E27FC236}">
                <a16:creationId xmlns:a16="http://schemas.microsoft.com/office/drawing/2014/main" id="{C5F72E43-BDCF-3881-E3F3-70D32343CA7F}"/>
              </a:ext>
            </a:extLst>
          </p:cNvPr>
          <p:cNvSpPr>
            <a:spLocks noGrp="1"/>
          </p:cNvSpPr>
          <p:nvPr>
            <p:ph idx="1"/>
          </p:nvPr>
        </p:nvSpPr>
        <p:spPr>
          <a:xfrm>
            <a:off x="838200" y="1234878"/>
            <a:ext cx="10515600" cy="833599"/>
          </a:xfrm>
        </p:spPr>
        <p:txBody>
          <a:bodyPr>
            <a:normAutofit/>
          </a:bodyPr>
          <a:lstStyle/>
          <a:p>
            <a:r>
              <a:rPr lang="tr-TR" sz="2400" dirty="0" err="1"/>
              <a:t>Div’lerimizin</a:t>
            </a:r>
            <a:r>
              <a:rPr lang="tr-TR" sz="2400" dirty="0"/>
              <a:t> sınırlarının dışına çıkmasını engellemek için </a:t>
            </a:r>
            <a:r>
              <a:rPr lang="tr-TR" sz="2400" dirty="0" err="1"/>
              <a:t>box-sizing</a:t>
            </a:r>
            <a:r>
              <a:rPr lang="tr-TR" sz="2400" dirty="0"/>
              <a:t>: </a:t>
            </a:r>
            <a:r>
              <a:rPr lang="tr-TR" sz="2400" dirty="0" err="1"/>
              <a:t>border-box</a:t>
            </a:r>
            <a:r>
              <a:rPr lang="tr-TR" sz="2400" dirty="0"/>
              <a:t> komutunu </a:t>
            </a:r>
            <a:r>
              <a:rPr lang="tr-TR" sz="2400" dirty="0" err="1"/>
              <a:t>kullanırıyoruz</a:t>
            </a:r>
            <a:r>
              <a:rPr lang="tr-TR" sz="2400" dirty="0"/>
              <a:t> buna sebep olan genelde </a:t>
            </a:r>
            <a:r>
              <a:rPr lang="tr-TR" sz="2400" dirty="0" err="1"/>
              <a:t>padding</a:t>
            </a:r>
            <a:r>
              <a:rPr lang="tr-TR" sz="2400" dirty="0"/>
              <a:t> ve </a:t>
            </a:r>
            <a:r>
              <a:rPr lang="tr-TR" sz="2400" dirty="0" err="1"/>
              <a:t>border</a:t>
            </a:r>
            <a:r>
              <a:rPr lang="tr-TR" sz="2400" dirty="0"/>
              <a:t> komutlardır</a:t>
            </a:r>
          </a:p>
        </p:txBody>
      </p:sp>
      <p:pic>
        <p:nvPicPr>
          <p:cNvPr id="5" name="Resim 4">
            <a:extLst>
              <a:ext uri="{FF2B5EF4-FFF2-40B4-BE49-F238E27FC236}">
                <a16:creationId xmlns:a16="http://schemas.microsoft.com/office/drawing/2014/main" id="{84D323A4-540A-2C96-45FD-08CCA3C53DF1}"/>
              </a:ext>
            </a:extLst>
          </p:cNvPr>
          <p:cNvPicPr>
            <a:picLocks noChangeAspect="1"/>
          </p:cNvPicPr>
          <p:nvPr/>
        </p:nvPicPr>
        <p:blipFill>
          <a:blip r:embed="rId2"/>
          <a:stretch>
            <a:fillRect/>
          </a:stretch>
        </p:blipFill>
        <p:spPr>
          <a:xfrm>
            <a:off x="838200" y="2167611"/>
            <a:ext cx="2735054" cy="2286402"/>
          </a:xfrm>
          <a:prstGeom prst="rect">
            <a:avLst/>
          </a:prstGeom>
        </p:spPr>
      </p:pic>
      <p:pic>
        <p:nvPicPr>
          <p:cNvPr id="10" name="Resim 9">
            <a:extLst>
              <a:ext uri="{FF2B5EF4-FFF2-40B4-BE49-F238E27FC236}">
                <a16:creationId xmlns:a16="http://schemas.microsoft.com/office/drawing/2014/main" id="{36F79F4B-6087-F83C-8CA0-AC2F390AE97A}"/>
              </a:ext>
            </a:extLst>
          </p:cNvPr>
          <p:cNvPicPr>
            <a:picLocks noChangeAspect="1"/>
          </p:cNvPicPr>
          <p:nvPr/>
        </p:nvPicPr>
        <p:blipFill>
          <a:blip r:embed="rId3"/>
          <a:stretch>
            <a:fillRect/>
          </a:stretch>
        </p:blipFill>
        <p:spPr>
          <a:xfrm>
            <a:off x="3573254" y="2167611"/>
            <a:ext cx="4587520" cy="2286402"/>
          </a:xfrm>
          <a:prstGeom prst="rect">
            <a:avLst/>
          </a:prstGeom>
        </p:spPr>
      </p:pic>
      <p:pic>
        <p:nvPicPr>
          <p:cNvPr id="12" name="Resim 11">
            <a:extLst>
              <a:ext uri="{FF2B5EF4-FFF2-40B4-BE49-F238E27FC236}">
                <a16:creationId xmlns:a16="http://schemas.microsoft.com/office/drawing/2014/main" id="{9B8CC0EF-BC62-CF15-C59B-C78F6835B8FB}"/>
              </a:ext>
            </a:extLst>
          </p:cNvPr>
          <p:cNvPicPr>
            <a:picLocks noChangeAspect="1"/>
          </p:cNvPicPr>
          <p:nvPr/>
        </p:nvPicPr>
        <p:blipFill>
          <a:blip r:embed="rId4"/>
          <a:stretch>
            <a:fillRect/>
          </a:stretch>
        </p:blipFill>
        <p:spPr>
          <a:xfrm>
            <a:off x="3573254" y="4454013"/>
            <a:ext cx="4587520" cy="1889924"/>
          </a:xfrm>
          <a:prstGeom prst="rect">
            <a:avLst/>
          </a:prstGeom>
        </p:spPr>
      </p:pic>
      <p:pic>
        <p:nvPicPr>
          <p:cNvPr id="14" name="Resim 13">
            <a:extLst>
              <a:ext uri="{FF2B5EF4-FFF2-40B4-BE49-F238E27FC236}">
                <a16:creationId xmlns:a16="http://schemas.microsoft.com/office/drawing/2014/main" id="{8CEE8FE8-EDF7-2FAC-E95D-D803C59D609B}"/>
              </a:ext>
            </a:extLst>
          </p:cNvPr>
          <p:cNvPicPr>
            <a:picLocks noChangeAspect="1"/>
          </p:cNvPicPr>
          <p:nvPr/>
        </p:nvPicPr>
        <p:blipFill>
          <a:blip r:embed="rId5"/>
          <a:stretch>
            <a:fillRect/>
          </a:stretch>
        </p:blipFill>
        <p:spPr>
          <a:xfrm>
            <a:off x="8251459" y="2167610"/>
            <a:ext cx="2980517" cy="3564595"/>
          </a:xfrm>
          <a:prstGeom prst="rect">
            <a:avLst/>
          </a:prstGeom>
        </p:spPr>
      </p:pic>
    </p:spTree>
    <p:extLst>
      <p:ext uri="{BB962C8B-B14F-4D97-AF65-F5344CB8AC3E}">
        <p14:creationId xmlns:p14="http://schemas.microsoft.com/office/powerpoint/2010/main" val="2309677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142438-0033-8C24-A39A-2DA4873637B8}"/>
              </a:ext>
            </a:extLst>
          </p:cNvPr>
          <p:cNvSpPr>
            <a:spLocks noGrp="1"/>
          </p:cNvSpPr>
          <p:nvPr>
            <p:ph type="title"/>
          </p:nvPr>
        </p:nvSpPr>
        <p:spPr/>
        <p:txBody>
          <a:bodyPr/>
          <a:lstStyle/>
          <a:p>
            <a:r>
              <a:rPr lang="tr-TR" dirty="0"/>
              <a:t>1.Soru</a:t>
            </a:r>
          </a:p>
        </p:txBody>
      </p:sp>
      <p:sp>
        <p:nvSpPr>
          <p:cNvPr id="3" name="İçerik Yer Tutucusu 2">
            <a:extLst>
              <a:ext uri="{FF2B5EF4-FFF2-40B4-BE49-F238E27FC236}">
                <a16:creationId xmlns:a16="http://schemas.microsoft.com/office/drawing/2014/main" id="{ADD80F23-542B-BAB1-1142-525ED3187AA1}"/>
              </a:ext>
            </a:extLst>
          </p:cNvPr>
          <p:cNvSpPr>
            <a:spLocks noGrp="1"/>
          </p:cNvSpPr>
          <p:nvPr>
            <p:ph idx="1"/>
          </p:nvPr>
        </p:nvSpPr>
        <p:spPr/>
        <p:txBody>
          <a:bodyPr/>
          <a:lstStyle/>
          <a:p>
            <a:endParaRPr lang="tr-TR" dirty="0"/>
          </a:p>
        </p:txBody>
      </p:sp>
      <p:pic>
        <p:nvPicPr>
          <p:cNvPr id="5" name="Resim 4">
            <a:extLst>
              <a:ext uri="{FF2B5EF4-FFF2-40B4-BE49-F238E27FC236}">
                <a16:creationId xmlns:a16="http://schemas.microsoft.com/office/drawing/2014/main" id="{1126C915-E118-5F81-E364-A138218A0B38}"/>
              </a:ext>
            </a:extLst>
          </p:cNvPr>
          <p:cNvPicPr>
            <a:picLocks noChangeAspect="1"/>
          </p:cNvPicPr>
          <p:nvPr/>
        </p:nvPicPr>
        <p:blipFill>
          <a:blip r:embed="rId2"/>
          <a:stretch>
            <a:fillRect/>
          </a:stretch>
        </p:blipFill>
        <p:spPr>
          <a:xfrm>
            <a:off x="838200" y="1825625"/>
            <a:ext cx="9210869" cy="3862153"/>
          </a:xfrm>
          <a:prstGeom prst="rect">
            <a:avLst/>
          </a:prstGeom>
        </p:spPr>
      </p:pic>
    </p:spTree>
    <p:extLst>
      <p:ext uri="{BB962C8B-B14F-4D97-AF65-F5344CB8AC3E}">
        <p14:creationId xmlns:p14="http://schemas.microsoft.com/office/powerpoint/2010/main" val="27206236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922692-F9C8-34BE-3F07-DA0E156A3030}"/>
              </a:ext>
            </a:extLst>
          </p:cNvPr>
          <p:cNvSpPr>
            <a:spLocks noGrp="1"/>
          </p:cNvSpPr>
          <p:nvPr>
            <p:ph type="title"/>
          </p:nvPr>
        </p:nvSpPr>
        <p:spPr/>
        <p:txBody>
          <a:bodyPr/>
          <a:lstStyle/>
          <a:p>
            <a:r>
              <a:rPr lang="tr-TR" dirty="0"/>
              <a:t>1.Yanıt</a:t>
            </a:r>
          </a:p>
        </p:txBody>
      </p:sp>
      <p:pic>
        <p:nvPicPr>
          <p:cNvPr id="6" name="İçerik Yer Tutucusu 5">
            <a:extLst>
              <a:ext uri="{FF2B5EF4-FFF2-40B4-BE49-F238E27FC236}">
                <a16:creationId xmlns:a16="http://schemas.microsoft.com/office/drawing/2014/main" id="{C5A59034-4095-E4FF-D12B-56A5F7B63096}"/>
              </a:ext>
            </a:extLst>
          </p:cNvPr>
          <p:cNvPicPr>
            <a:picLocks noGrp="1" noChangeAspect="1"/>
          </p:cNvPicPr>
          <p:nvPr>
            <p:ph idx="1"/>
          </p:nvPr>
        </p:nvPicPr>
        <p:blipFill>
          <a:blip r:embed="rId2"/>
          <a:stretch>
            <a:fillRect/>
          </a:stretch>
        </p:blipFill>
        <p:spPr>
          <a:xfrm>
            <a:off x="1558085" y="1825625"/>
            <a:ext cx="9734744" cy="4667250"/>
          </a:xfrm>
        </p:spPr>
      </p:pic>
    </p:spTree>
    <p:extLst>
      <p:ext uri="{BB962C8B-B14F-4D97-AF65-F5344CB8AC3E}">
        <p14:creationId xmlns:p14="http://schemas.microsoft.com/office/powerpoint/2010/main" val="3931437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0D6B32-1A02-1F90-08C0-61D96857686B}"/>
              </a:ext>
            </a:extLst>
          </p:cNvPr>
          <p:cNvSpPr>
            <a:spLocks noGrp="1"/>
          </p:cNvSpPr>
          <p:nvPr>
            <p:ph type="title"/>
          </p:nvPr>
        </p:nvSpPr>
        <p:spPr/>
        <p:txBody>
          <a:bodyPr/>
          <a:lstStyle/>
          <a:p>
            <a:r>
              <a:rPr lang="tr-TR" b="1" dirty="0"/>
              <a:t>HTTP yapısı nedir? </a:t>
            </a:r>
          </a:p>
        </p:txBody>
      </p:sp>
      <p:sp>
        <p:nvSpPr>
          <p:cNvPr id="3" name="İçerik Yer Tutucusu 2">
            <a:extLst>
              <a:ext uri="{FF2B5EF4-FFF2-40B4-BE49-F238E27FC236}">
                <a16:creationId xmlns:a16="http://schemas.microsoft.com/office/drawing/2014/main" id="{6DF5E80C-9B2A-AD46-0E33-CA26897C9917}"/>
              </a:ext>
            </a:extLst>
          </p:cNvPr>
          <p:cNvSpPr>
            <a:spLocks noGrp="1"/>
          </p:cNvSpPr>
          <p:nvPr>
            <p:ph idx="1"/>
          </p:nvPr>
        </p:nvSpPr>
        <p:spPr/>
        <p:txBody>
          <a:bodyPr>
            <a:normAutofit/>
          </a:bodyPr>
          <a:lstStyle/>
          <a:p>
            <a:r>
              <a:rPr lang="tr-TR" sz="2400" dirty="0"/>
              <a:t>“</a:t>
            </a:r>
            <a:r>
              <a:rPr lang="tr-TR" sz="2400" b="1" dirty="0"/>
              <a:t>HTTP</a:t>
            </a:r>
            <a:r>
              <a:rPr lang="tr-TR" sz="2400" dirty="0"/>
              <a:t>”, bilginin sunucudan kullanıcıya nasıl ve ne şekilde aktarılacağını gösteren protokoldür. Açılımı “</a:t>
            </a:r>
            <a:r>
              <a:rPr lang="tr-TR" sz="2400" b="1" dirty="0" err="1"/>
              <a:t>Hyper</a:t>
            </a:r>
            <a:r>
              <a:rPr lang="tr-TR" sz="2400" b="1" dirty="0"/>
              <a:t> </a:t>
            </a:r>
            <a:r>
              <a:rPr lang="tr-TR" sz="2400" b="1" dirty="0" err="1"/>
              <a:t>Text</a:t>
            </a:r>
            <a:r>
              <a:rPr lang="tr-TR" sz="2400" b="1" dirty="0"/>
              <a:t> Transfer Protocol</a:t>
            </a:r>
            <a:r>
              <a:rPr lang="tr-TR" sz="2400" dirty="0"/>
              <a:t>” olan bu kavram dilimizde “</a:t>
            </a:r>
            <a:r>
              <a:rPr lang="tr-TR" sz="2400" b="1" dirty="0"/>
              <a:t>Üstün Metin Transfer Protokolü</a:t>
            </a:r>
            <a:r>
              <a:rPr lang="tr-TR" sz="2400" dirty="0"/>
              <a:t>” olarak biliniyor. İnternet kullanıcıları bunu aktif olarak kullanmasa da otomatik olarak arama çubuğu bu protokolü koyar.</a:t>
            </a:r>
          </a:p>
          <a:p>
            <a:r>
              <a:rPr lang="tr-TR" sz="2400" dirty="0"/>
              <a:t>Aslında en basit haliyle web sayfalarının görüntülenmesini sağlayan protokoldür. HTTP, kullanıcının bilgisayarı ve sunucu(server) arasındaki veri alışverişinin kurallarını belirler. Bu protokolü kullanmak için tarayıcı kullanılır. Google </a:t>
            </a:r>
            <a:r>
              <a:rPr lang="tr-TR" sz="2400" dirty="0" err="1"/>
              <a:t>Chrome</a:t>
            </a:r>
            <a:r>
              <a:rPr lang="tr-TR" sz="2400" dirty="0"/>
              <a:t>, </a:t>
            </a:r>
            <a:r>
              <a:rPr lang="tr-TR" sz="2400" dirty="0" err="1"/>
              <a:t>Mozilla</a:t>
            </a:r>
            <a:r>
              <a:rPr lang="tr-TR" sz="2400" dirty="0"/>
              <a:t> </a:t>
            </a:r>
            <a:r>
              <a:rPr lang="tr-TR" sz="2400" dirty="0" err="1"/>
              <a:t>Firefox</a:t>
            </a:r>
            <a:r>
              <a:rPr lang="tr-TR" sz="2400" dirty="0"/>
              <a:t>, Internet Explorer bu web tarayıcılarından bazılarıdır. Bu tarayıcılar yardımı ile herhangi bir internet sitesine girmek için adres çubuğuna sitenin adresini yazdığınız vakit HTTP ile sunucuya bir istek gönderilir ve sunucu bu isteğe cevap verdiği vakit internet sitesinin verileri size gelir. Yani internet sitesine girmiş olursunuz.</a:t>
            </a:r>
          </a:p>
          <a:p>
            <a:endParaRPr lang="tr-TR" sz="2400" dirty="0"/>
          </a:p>
          <a:p>
            <a:endParaRPr lang="tr-TR" sz="2400" dirty="0"/>
          </a:p>
        </p:txBody>
      </p:sp>
    </p:spTree>
    <p:extLst>
      <p:ext uri="{BB962C8B-B14F-4D97-AF65-F5344CB8AC3E}">
        <p14:creationId xmlns:p14="http://schemas.microsoft.com/office/powerpoint/2010/main" val="352419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CF4BC9-9359-5474-482D-0A9D8ED26F81}"/>
              </a:ext>
            </a:extLst>
          </p:cNvPr>
          <p:cNvSpPr>
            <a:spLocks noGrp="1"/>
          </p:cNvSpPr>
          <p:nvPr>
            <p:ph type="title"/>
          </p:nvPr>
        </p:nvSpPr>
        <p:spPr/>
        <p:txBody>
          <a:bodyPr/>
          <a:lstStyle/>
          <a:p>
            <a:r>
              <a:rPr lang="tr-TR" b="1" dirty="0"/>
              <a:t>2.Soru</a:t>
            </a:r>
          </a:p>
        </p:txBody>
      </p:sp>
      <p:pic>
        <p:nvPicPr>
          <p:cNvPr id="5" name="İçerik Yer Tutucusu 4">
            <a:extLst>
              <a:ext uri="{FF2B5EF4-FFF2-40B4-BE49-F238E27FC236}">
                <a16:creationId xmlns:a16="http://schemas.microsoft.com/office/drawing/2014/main" id="{B6788E05-E73A-1CD7-9950-505B294D12FE}"/>
              </a:ext>
            </a:extLst>
          </p:cNvPr>
          <p:cNvPicPr>
            <a:picLocks noGrp="1" noChangeAspect="1"/>
          </p:cNvPicPr>
          <p:nvPr>
            <p:ph idx="1"/>
          </p:nvPr>
        </p:nvPicPr>
        <p:blipFill>
          <a:blip r:embed="rId2"/>
          <a:stretch>
            <a:fillRect/>
          </a:stretch>
        </p:blipFill>
        <p:spPr>
          <a:xfrm>
            <a:off x="2442609" y="1833469"/>
            <a:ext cx="7306781" cy="3704687"/>
          </a:xfrm>
        </p:spPr>
      </p:pic>
    </p:spTree>
    <p:extLst>
      <p:ext uri="{BB962C8B-B14F-4D97-AF65-F5344CB8AC3E}">
        <p14:creationId xmlns:p14="http://schemas.microsoft.com/office/powerpoint/2010/main" val="14163608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FF1CFD-CC3F-8C03-4CEA-D9F19CC8DAE2}"/>
              </a:ext>
            </a:extLst>
          </p:cNvPr>
          <p:cNvSpPr>
            <a:spLocks noGrp="1"/>
          </p:cNvSpPr>
          <p:nvPr>
            <p:ph type="title"/>
          </p:nvPr>
        </p:nvSpPr>
        <p:spPr/>
        <p:txBody>
          <a:bodyPr/>
          <a:lstStyle/>
          <a:p>
            <a:r>
              <a:rPr lang="tr-TR" b="1" dirty="0"/>
              <a:t>2.Yanit</a:t>
            </a:r>
          </a:p>
        </p:txBody>
      </p:sp>
      <p:pic>
        <p:nvPicPr>
          <p:cNvPr id="7" name="İçerik Yer Tutucusu 6">
            <a:extLst>
              <a:ext uri="{FF2B5EF4-FFF2-40B4-BE49-F238E27FC236}">
                <a16:creationId xmlns:a16="http://schemas.microsoft.com/office/drawing/2014/main" id="{D2BA3832-9C74-E859-3369-A7BEE312F828}"/>
              </a:ext>
            </a:extLst>
          </p:cNvPr>
          <p:cNvPicPr>
            <a:picLocks noGrp="1" noChangeAspect="1"/>
          </p:cNvPicPr>
          <p:nvPr>
            <p:ph idx="1"/>
          </p:nvPr>
        </p:nvPicPr>
        <p:blipFill>
          <a:blip r:embed="rId2"/>
          <a:stretch>
            <a:fillRect/>
          </a:stretch>
        </p:blipFill>
        <p:spPr>
          <a:xfrm>
            <a:off x="1993144" y="1825625"/>
            <a:ext cx="8205711" cy="4351338"/>
          </a:xfrm>
        </p:spPr>
      </p:pic>
    </p:spTree>
    <p:extLst>
      <p:ext uri="{BB962C8B-B14F-4D97-AF65-F5344CB8AC3E}">
        <p14:creationId xmlns:p14="http://schemas.microsoft.com/office/powerpoint/2010/main" val="12831717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464A59-FCA8-8DF2-F37F-75FBC4819E4C}"/>
              </a:ext>
            </a:extLst>
          </p:cNvPr>
          <p:cNvSpPr>
            <a:spLocks noGrp="1"/>
          </p:cNvSpPr>
          <p:nvPr>
            <p:ph type="title"/>
          </p:nvPr>
        </p:nvSpPr>
        <p:spPr/>
        <p:txBody>
          <a:bodyPr/>
          <a:lstStyle/>
          <a:p>
            <a:r>
              <a:rPr lang="tr-TR" b="1" dirty="0" err="1"/>
              <a:t>Integritiy</a:t>
            </a:r>
            <a:r>
              <a:rPr lang="tr-TR" b="1" dirty="0"/>
              <a:t> </a:t>
            </a:r>
            <a:r>
              <a:rPr lang="tr-TR" b="1" dirty="0" err="1"/>
              <a:t>Attribute</a:t>
            </a:r>
            <a:endParaRPr lang="tr-TR" b="1" dirty="0"/>
          </a:p>
        </p:txBody>
      </p:sp>
      <p:sp>
        <p:nvSpPr>
          <p:cNvPr id="3" name="İçerik Yer Tutucusu 2">
            <a:extLst>
              <a:ext uri="{FF2B5EF4-FFF2-40B4-BE49-F238E27FC236}">
                <a16:creationId xmlns:a16="http://schemas.microsoft.com/office/drawing/2014/main" id="{6BC994F7-9950-0534-A5FA-4D61907A3BF4}"/>
              </a:ext>
            </a:extLst>
          </p:cNvPr>
          <p:cNvSpPr>
            <a:spLocks noGrp="1"/>
          </p:cNvSpPr>
          <p:nvPr>
            <p:ph idx="1"/>
          </p:nvPr>
        </p:nvSpPr>
        <p:spPr/>
        <p:txBody>
          <a:bodyPr>
            <a:normAutofit/>
          </a:bodyPr>
          <a:lstStyle/>
          <a:p>
            <a:r>
              <a:rPr lang="tr-TR" sz="2400" dirty="0"/>
              <a:t>Data kaynağından uygun doğrulamaya yardımcı olur.  CDN server </a:t>
            </a:r>
            <a:r>
              <a:rPr lang="tr-TR" sz="2400" dirty="0" err="1"/>
              <a:t>ında</a:t>
            </a:r>
            <a:r>
              <a:rPr lang="tr-TR" sz="2400" dirty="0"/>
              <a:t> yer alan kaynak dosyası tarafından istenilen miktarda doğru dosya kaynağında ki numaraların browser ile doğrulanmasına izin verir.</a:t>
            </a:r>
          </a:p>
          <a:p>
            <a:r>
              <a:rPr lang="tr-TR" sz="2400" dirty="0"/>
              <a:t>Biraz daha derine inersek, bu kaynağın şifrelenmiş </a:t>
            </a:r>
            <a:r>
              <a:rPr lang="tr-TR" sz="2400" dirty="0" err="1"/>
              <a:t>hash</a:t>
            </a:r>
            <a:r>
              <a:rPr lang="tr-TR" sz="2400" dirty="0"/>
              <a:t> kodu ve tarayıcıda önceden tanımlanmış bir değere uygunluğunun kontrol edilmesi durumunda - kod yürütülür ve kullanıcı isteği başarıyla işlenir.</a:t>
            </a:r>
          </a:p>
        </p:txBody>
      </p:sp>
    </p:spTree>
    <p:extLst>
      <p:ext uri="{BB962C8B-B14F-4D97-AF65-F5344CB8AC3E}">
        <p14:creationId xmlns:p14="http://schemas.microsoft.com/office/powerpoint/2010/main" val="21712188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D0EA93-602F-552B-E081-B2B6C7FFB104}"/>
              </a:ext>
            </a:extLst>
          </p:cNvPr>
          <p:cNvSpPr>
            <a:spLocks noGrp="1"/>
          </p:cNvSpPr>
          <p:nvPr>
            <p:ph type="title"/>
          </p:nvPr>
        </p:nvSpPr>
        <p:spPr/>
        <p:txBody>
          <a:bodyPr/>
          <a:lstStyle/>
          <a:p>
            <a:r>
              <a:rPr lang="tr-TR" b="1" dirty="0" err="1"/>
              <a:t>Crossorigin</a:t>
            </a:r>
            <a:r>
              <a:rPr lang="tr-TR" b="1" dirty="0"/>
              <a:t> </a:t>
            </a:r>
            <a:r>
              <a:rPr lang="tr-TR" b="1" dirty="0" err="1"/>
              <a:t>attribute</a:t>
            </a:r>
            <a:endParaRPr lang="tr-TR" b="1" dirty="0"/>
          </a:p>
        </p:txBody>
      </p:sp>
      <p:sp>
        <p:nvSpPr>
          <p:cNvPr id="3" name="İçerik Yer Tutucusu 2">
            <a:extLst>
              <a:ext uri="{FF2B5EF4-FFF2-40B4-BE49-F238E27FC236}">
                <a16:creationId xmlns:a16="http://schemas.microsoft.com/office/drawing/2014/main" id="{F3BC63B9-6E68-A6CB-753B-C86FE7078BF0}"/>
              </a:ext>
            </a:extLst>
          </p:cNvPr>
          <p:cNvSpPr>
            <a:spLocks noGrp="1"/>
          </p:cNvSpPr>
          <p:nvPr>
            <p:ph idx="1"/>
          </p:nvPr>
        </p:nvSpPr>
        <p:spPr/>
        <p:txBody>
          <a:bodyPr/>
          <a:lstStyle/>
          <a:p>
            <a:r>
              <a:rPr lang="tr-TR" dirty="0" err="1"/>
              <a:t>Crossorigin</a:t>
            </a:r>
            <a:r>
              <a:rPr lang="tr-TR" dirty="0"/>
              <a:t> </a:t>
            </a:r>
            <a:r>
              <a:rPr lang="tr-TR" dirty="0" err="1"/>
              <a:t>attribute</a:t>
            </a:r>
            <a:r>
              <a:rPr lang="tr-TR" dirty="0"/>
              <a:t>, geliştiricilerin CDN performans oranlarını optimize etmelerine ve aynı zamanda web sitesi kodunu kötü amaçlı komut dosyalarından korumalarına yardımcı olur.</a:t>
            </a:r>
          </a:p>
          <a:p>
            <a:r>
              <a:rPr lang="tr-TR" dirty="0"/>
              <a:t>Özellikle, </a:t>
            </a:r>
            <a:r>
              <a:rPr lang="tr-TR" dirty="0" err="1"/>
              <a:t>Crossorigin</a:t>
            </a:r>
            <a:r>
              <a:rPr lang="tr-TR" dirty="0"/>
              <a:t>, çerezleri indirmeden veya kimlik doğrulama prosedürünü gerçekleştirmeden sitenin program kodunu anonim </a:t>
            </a:r>
            <a:r>
              <a:rPr lang="tr-TR" dirty="0" err="1"/>
              <a:t>modda</a:t>
            </a:r>
            <a:r>
              <a:rPr lang="tr-TR" dirty="0"/>
              <a:t> indirir. Bu şekilde, siteyi belirli bir CDN sunucusuna ilk yüklediğinizde, ağ dolandırıcılarının adresleri kolayca değiştirebileceği kullanıcı verilerinin sızmasını önler</a:t>
            </a:r>
          </a:p>
        </p:txBody>
      </p:sp>
    </p:spTree>
    <p:extLst>
      <p:ext uri="{BB962C8B-B14F-4D97-AF65-F5344CB8AC3E}">
        <p14:creationId xmlns:p14="http://schemas.microsoft.com/office/powerpoint/2010/main" val="1814208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4827A7-9E8F-B760-6A86-010D799E7298}"/>
              </a:ext>
            </a:extLst>
          </p:cNvPr>
          <p:cNvSpPr>
            <a:spLocks noGrp="1"/>
          </p:cNvSpPr>
          <p:nvPr>
            <p:ph type="title"/>
          </p:nvPr>
        </p:nvSpPr>
        <p:spPr/>
        <p:txBody>
          <a:bodyPr/>
          <a:lstStyle/>
          <a:p>
            <a:r>
              <a:rPr lang="tr-TR" b="1" dirty="0"/>
              <a:t>Soru:1</a:t>
            </a:r>
          </a:p>
        </p:txBody>
      </p:sp>
      <p:pic>
        <p:nvPicPr>
          <p:cNvPr id="5" name="İçerik Yer Tutucusu 4">
            <a:extLst>
              <a:ext uri="{FF2B5EF4-FFF2-40B4-BE49-F238E27FC236}">
                <a16:creationId xmlns:a16="http://schemas.microsoft.com/office/drawing/2014/main" id="{28D0345D-F44D-8343-0E39-D5987C1A5708}"/>
              </a:ext>
            </a:extLst>
          </p:cNvPr>
          <p:cNvPicPr>
            <a:picLocks noGrp="1" noChangeAspect="1"/>
          </p:cNvPicPr>
          <p:nvPr>
            <p:ph idx="1"/>
          </p:nvPr>
        </p:nvPicPr>
        <p:blipFill>
          <a:blip r:embed="rId2"/>
          <a:stretch>
            <a:fillRect/>
          </a:stretch>
        </p:blipFill>
        <p:spPr>
          <a:xfrm>
            <a:off x="1467153" y="2034073"/>
            <a:ext cx="9257694" cy="3714507"/>
          </a:xfrm>
        </p:spPr>
      </p:pic>
    </p:spTree>
    <p:extLst>
      <p:ext uri="{BB962C8B-B14F-4D97-AF65-F5344CB8AC3E}">
        <p14:creationId xmlns:p14="http://schemas.microsoft.com/office/powerpoint/2010/main" val="3452710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FFA039-12C9-3C47-F091-23A479BA222B}"/>
              </a:ext>
            </a:extLst>
          </p:cNvPr>
          <p:cNvSpPr>
            <a:spLocks noGrp="1"/>
          </p:cNvSpPr>
          <p:nvPr>
            <p:ph type="title"/>
          </p:nvPr>
        </p:nvSpPr>
        <p:spPr/>
        <p:txBody>
          <a:bodyPr/>
          <a:lstStyle/>
          <a:p>
            <a:r>
              <a:rPr lang="tr-TR" b="1" dirty="0"/>
              <a:t>Yanıt:1</a:t>
            </a:r>
          </a:p>
        </p:txBody>
      </p:sp>
      <p:pic>
        <p:nvPicPr>
          <p:cNvPr id="15" name="İçerik Yer Tutucusu 14">
            <a:extLst>
              <a:ext uri="{FF2B5EF4-FFF2-40B4-BE49-F238E27FC236}">
                <a16:creationId xmlns:a16="http://schemas.microsoft.com/office/drawing/2014/main" id="{A0345B01-C6CE-8AE5-9CED-1F698AB68EA6}"/>
              </a:ext>
            </a:extLst>
          </p:cNvPr>
          <p:cNvPicPr>
            <a:picLocks noGrp="1" noChangeAspect="1"/>
          </p:cNvPicPr>
          <p:nvPr>
            <p:ph idx="1"/>
          </p:nvPr>
        </p:nvPicPr>
        <p:blipFill>
          <a:blip r:embed="rId2"/>
          <a:stretch>
            <a:fillRect/>
          </a:stretch>
        </p:blipFill>
        <p:spPr>
          <a:xfrm>
            <a:off x="2413300" y="1382189"/>
            <a:ext cx="7365400" cy="5110686"/>
          </a:xfrm>
        </p:spPr>
      </p:pic>
    </p:spTree>
    <p:extLst>
      <p:ext uri="{BB962C8B-B14F-4D97-AF65-F5344CB8AC3E}">
        <p14:creationId xmlns:p14="http://schemas.microsoft.com/office/powerpoint/2010/main" val="31328696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B3F5AA-CE99-6A67-ADAA-6FA0F24C31A2}"/>
              </a:ext>
            </a:extLst>
          </p:cNvPr>
          <p:cNvSpPr>
            <a:spLocks noGrp="1"/>
          </p:cNvSpPr>
          <p:nvPr>
            <p:ph type="title"/>
          </p:nvPr>
        </p:nvSpPr>
        <p:spPr>
          <a:xfrm>
            <a:off x="838200" y="365126"/>
            <a:ext cx="10515600" cy="804914"/>
          </a:xfrm>
        </p:spPr>
        <p:txBody>
          <a:bodyPr/>
          <a:lstStyle/>
          <a:p>
            <a:r>
              <a:rPr lang="tr-TR" b="1" dirty="0"/>
              <a:t>.mb-md-0 nedir?</a:t>
            </a:r>
          </a:p>
        </p:txBody>
      </p:sp>
      <p:sp>
        <p:nvSpPr>
          <p:cNvPr id="3" name="İçerik Yer Tutucusu 2">
            <a:extLst>
              <a:ext uri="{FF2B5EF4-FFF2-40B4-BE49-F238E27FC236}">
                <a16:creationId xmlns:a16="http://schemas.microsoft.com/office/drawing/2014/main" id="{E0909AF1-7BE7-A1CD-68A1-06DDCF49F0F9}"/>
              </a:ext>
            </a:extLst>
          </p:cNvPr>
          <p:cNvSpPr>
            <a:spLocks noGrp="1"/>
          </p:cNvSpPr>
          <p:nvPr>
            <p:ph idx="1"/>
          </p:nvPr>
        </p:nvSpPr>
        <p:spPr>
          <a:xfrm>
            <a:off x="838200" y="1376516"/>
            <a:ext cx="10515600" cy="4800447"/>
          </a:xfrm>
        </p:spPr>
        <p:txBody>
          <a:bodyPr>
            <a:normAutofit/>
          </a:bodyPr>
          <a:lstStyle/>
          <a:p>
            <a:r>
              <a:rPr lang="tr-TR" sz="2400" dirty="0"/>
              <a:t>m- belirlenen sınıflar için </a:t>
            </a:r>
            <a:r>
              <a:rPr lang="tr-TR" sz="2400" dirty="0" err="1"/>
              <a:t>margin</a:t>
            </a:r>
            <a:r>
              <a:rPr lang="tr-TR" sz="2400" dirty="0"/>
              <a:t> p- belirlenen sınıflar için </a:t>
            </a:r>
            <a:r>
              <a:rPr lang="tr-TR" sz="2400" dirty="0" err="1"/>
              <a:t>padding</a:t>
            </a:r>
            <a:r>
              <a:rPr lang="tr-TR" sz="2400" dirty="0"/>
              <a:t> anlamına gelmektedir.</a:t>
            </a:r>
          </a:p>
          <a:p>
            <a:r>
              <a:rPr lang="tr-TR" sz="2400" dirty="0" err="1"/>
              <a:t>mb</a:t>
            </a:r>
            <a:r>
              <a:rPr lang="tr-TR" sz="2400" dirty="0"/>
              <a:t>(</a:t>
            </a:r>
            <a:r>
              <a:rPr lang="tr-TR" sz="2400" dirty="0" err="1"/>
              <a:t>medium</a:t>
            </a:r>
            <a:r>
              <a:rPr lang="tr-TR" sz="2400" dirty="0"/>
              <a:t>=768px=&gt;), </a:t>
            </a:r>
            <a:r>
              <a:rPr lang="tr-TR" sz="2400" dirty="0" err="1"/>
              <a:t>sm</a:t>
            </a:r>
            <a:r>
              <a:rPr lang="tr-TR" sz="2400" dirty="0"/>
              <a:t>(</a:t>
            </a:r>
            <a:r>
              <a:rPr lang="tr-TR" sz="2400" dirty="0" err="1"/>
              <a:t>small</a:t>
            </a:r>
            <a:r>
              <a:rPr lang="tr-TR" sz="2400" dirty="0"/>
              <a:t>= 576px)=&gt;), </a:t>
            </a:r>
            <a:r>
              <a:rPr lang="tr-TR" sz="2400" dirty="0" err="1"/>
              <a:t>lg</a:t>
            </a:r>
            <a:r>
              <a:rPr lang="tr-TR" sz="2400" dirty="0"/>
              <a:t>(</a:t>
            </a:r>
            <a:r>
              <a:rPr lang="tr-TR" sz="2400" dirty="0" err="1"/>
              <a:t>large</a:t>
            </a:r>
            <a:r>
              <a:rPr lang="tr-TR" sz="2400" dirty="0"/>
              <a:t>=992px=&gt;) gibi anlamlara gelmektedir.</a:t>
            </a:r>
          </a:p>
          <a:p>
            <a:r>
              <a:rPr lang="tr-TR" sz="2400" dirty="0"/>
              <a:t>Yanlarına yazılan sayı ise sayı değeri büyüklüğünce 0,25 katında büyütme meydana getiriyor.</a:t>
            </a:r>
          </a:p>
          <a:p>
            <a:r>
              <a:rPr lang="tr-TR" sz="2400" dirty="0"/>
              <a:t>.mb-md-0 kodumuz ekranımız sadece </a:t>
            </a:r>
            <a:r>
              <a:rPr lang="tr-TR" sz="2400" dirty="0" err="1"/>
              <a:t>medium</a:t>
            </a:r>
            <a:r>
              <a:rPr lang="tr-TR" sz="2400" dirty="0"/>
              <a:t> pikselleri arasında olursa çalışacaktır. Bunun üzeri ve altı olduğu piksellerde çalışmayacaktır.</a:t>
            </a:r>
          </a:p>
        </p:txBody>
      </p:sp>
    </p:spTree>
    <p:extLst>
      <p:ext uri="{BB962C8B-B14F-4D97-AF65-F5344CB8AC3E}">
        <p14:creationId xmlns:p14="http://schemas.microsoft.com/office/powerpoint/2010/main" val="38673044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463C7C-EC75-609C-432B-BE33FD55AD1A}"/>
              </a:ext>
            </a:extLst>
          </p:cNvPr>
          <p:cNvSpPr>
            <a:spLocks noGrp="1"/>
          </p:cNvSpPr>
          <p:nvPr>
            <p:ph type="title"/>
          </p:nvPr>
        </p:nvSpPr>
        <p:spPr>
          <a:xfrm>
            <a:off x="838200" y="365125"/>
            <a:ext cx="10515600" cy="596167"/>
          </a:xfrm>
        </p:spPr>
        <p:txBody>
          <a:bodyPr>
            <a:normAutofit fontScale="90000"/>
          </a:bodyPr>
          <a:lstStyle/>
          <a:p>
            <a:r>
              <a:rPr lang="tr-TR" b="1" dirty="0"/>
              <a:t>.mb-md-0 nedir?</a:t>
            </a:r>
          </a:p>
        </p:txBody>
      </p:sp>
      <p:pic>
        <p:nvPicPr>
          <p:cNvPr id="9" name="İçerik Yer Tutucusu 8">
            <a:extLst>
              <a:ext uri="{FF2B5EF4-FFF2-40B4-BE49-F238E27FC236}">
                <a16:creationId xmlns:a16="http://schemas.microsoft.com/office/drawing/2014/main" id="{0A1C3011-8E98-BA27-EC6D-0F878DEF757E}"/>
              </a:ext>
            </a:extLst>
          </p:cNvPr>
          <p:cNvPicPr>
            <a:picLocks noGrp="1" noChangeAspect="1"/>
          </p:cNvPicPr>
          <p:nvPr>
            <p:ph idx="1"/>
          </p:nvPr>
        </p:nvPicPr>
        <p:blipFill>
          <a:blip r:embed="rId2"/>
          <a:stretch>
            <a:fillRect/>
          </a:stretch>
        </p:blipFill>
        <p:spPr>
          <a:xfrm>
            <a:off x="838200" y="1253331"/>
            <a:ext cx="6081245" cy="4351338"/>
          </a:xfrm>
        </p:spPr>
      </p:pic>
      <p:pic>
        <p:nvPicPr>
          <p:cNvPr id="11" name="Resim 10">
            <a:extLst>
              <a:ext uri="{FF2B5EF4-FFF2-40B4-BE49-F238E27FC236}">
                <a16:creationId xmlns:a16="http://schemas.microsoft.com/office/drawing/2014/main" id="{97A35C9B-F040-7EC1-8058-7A50A2E1AFCE}"/>
              </a:ext>
            </a:extLst>
          </p:cNvPr>
          <p:cNvPicPr>
            <a:picLocks noChangeAspect="1"/>
          </p:cNvPicPr>
          <p:nvPr/>
        </p:nvPicPr>
        <p:blipFill>
          <a:blip r:embed="rId3"/>
          <a:stretch>
            <a:fillRect/>
          </a:stretch>
        </p:blipFill>
        <p:spPr>
          <a:xfrm>
            <a:off x="7221415" y="1253331"/>
            <a:ext cx="4583723" cy="4307524"/>
          </a:xfrm>
          <a:prstGeom prst="rect">
            <a:avLst/>
          </a:prstGeom>
        </p:spPr>
      </p:pic>
    </p:spTree>
    <p:extLst>
      <p:ext uri="{BB962C8B-B14F-4D97-AF65-F5344CB8AC3E}">
        <p14:creationId xmlns:p14="http://schemas.microsoft.com/office/powerpoint/2010/main" val="22485887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EC14E4-9502-20C2-490B-38C6B3C6F79D}"/>
              </a:ext>
            </a:extLst>
          </p:cNvPr>
          <p:cNvSpPr>
            <a:spLocks noGrp="1"/>
          </p:cNvSpPr>
          <p:nvPr>
            <p:ph type="title"/>
          </p:nvPr>
        </p:nvSpPr>
        <p:spPr/>
        <p:txBody>
          <a:bodyPr/>
          <a:lstStyle/>
          <a:p>
            <a:r>
              <a:rPr lang="tr-TR" b="1" dirty="0"/>
              <a:t>.mb-md-0 nedir?</a:t>
            </a:r>
          </a:p>
        </p:txBody>
      </p:sp>
      <p:pic>
        <p:nvPicPr>
          <p:cNvPr id="5" name="İçerik Yer Tutucusu 4">
            <a:extLst>
              <a:ext uri="{FF2B5EF4-FFF2-40B4-BE49-F238E27FC236}">
                <a16:creationId xmlns:a16="http://schemas.microsoft.com/office/drawing/2014/main" id="{CF4769EC-B8D9-9D8E-7276-D9FF59D13CCC}"/>
              </a:ext>
            </a:extLst>
          </p:cNvPr>
          <p:cNvPicPr>
            <a:picLocks noGrp="1" noChangeAspect="1"/>
          </p:cNvPicPr>
          <p:nvPr>
            <p:ph idx="1"/>
          </p:nvPr>
        </p:nvPicPr>
        <p:blipFill>
          <a:blip r:embed="rId2"/>
          <a:stretch>
            <a:fillRect/>
          </a:stretch>
        </p:blipFill>
        <p:spPr>
          <a:xfrm>
            <a:off x="2930769" y="1655631"/>
            <a:ext cx="5725773" cy="4243207"/>
          </a:xfrm>
        </p:spPr>
      </p:pic>
    </p:spTree>
    <p:extLst>
      <p:ext uri="{BB962C8B-B14F-4D97-AF65-F5344CB8AC3E}">
        <p14:creationId xmlns:p14="http://schemas.microsoft.com/office/powerpoint/2010/main" val="25815423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E1DA7E-E1A0-FF23-9C24-9366DE182FB9}"/>
              </a:ext>
            </a:extLst>
          </p:cNvPr>
          <p:cNvSpPr>
            <a:spLocks noGrp="1"/>
          </p:cNvSpPr>
          <p:nvPr>
            <p:ph type="title"/>
          </p:nvPr>
        </p:nvSpPr>
        <p:spPr/>
        <p:txBody>
          <a:bodyPr/>
          <a:lstStyle/>
          <a:p>
            <a:r>
              <a:rPr lang="en-US" b="1" dirty="0"/>
              <a:t>List-</a:t>
            </a:r>
            <a:r>
              <a:rPr lang="en-US" b="1" dirty="0" err="1"/>
              <a:t>unstayled</a:t>
            </a:r>
            <a:endParaRPr lang="tr-TR" b="1" dirty="0"/>
          </a:p>
        </p:txBody>
      </p:sp>
      <p:sp>
        <p:nvSpPr>
          <p:cNvPr id="3" name="İçerik Yer Tutucusu 2">
            <a:extLst>
              <a:ext uri="{FF2B5EF4-FFF2-40B4-BE49-F238E27FC236}">
                <a16:creationId xmlns:a16="http://schemas.microsoft.com/office/drawing/2014/main" id="{05741626-4F65-3707-66A6-32362899F7C3}"/>
              </a:ext>
            </a:extLst>
          </p:cNvPr>
          <p:cNvSpPr>
            <a:spLocks noGrp="1"/>
          </p:cNvSpPr>
          <p:nvPr>
            <p:ph idx="1"/>
          </p:nvPr>
        </p:nvSpPr>
        <p:spPr/>
        <p:txBody>
          <a:bodyPr>
            <a:normAutofit/>
          </a:bodyPr>
          <a:lstStyle/>
          <a:p>
            <a:r>
              <a:rPr lang="en-US" sz="2400" dirty="0" err="1"/>
              <a:t>Bazen</a:t>
            </a:r>
            <a:r>
              <a:rPr lang="en-US" sz="2400" dirty="0"/>
              <a:t> l</a:t>
            </a:r>
            <a:r>
              <a:rPr lang="tr-TR" sz="2400" dirty="0" err="1"/>
              <a:t>isteleri</a:t>
            </a:r>
            <a:r>
              <a:rPr lang="tr-TR" sz="2400" dirty="0"/>
              <a:t> kullanırken başında oluşan noktayı kaldırmak isteriz bunun için bu kodu kullanırız. </a:t>
            </a:r>
          </a:p>
        </p:txBody>
      </p:sp>
      <p:pic>
        <p:nvPicPr>
          <p:cNvPr id="5" name="Resim 4">
            <a:extLst>
              <a:ext uri="{FF2B5EF4-FFF2-40B4-BE49-F238E27FC236}">
                <a16:creationId xmlns:a16="http://schemas.microsoft.com/office/drawing/2014/main" id="{6CB61650-A563-D9A8-B9EB-D1E90F779A06}"/>
              </a:ext>
            </a:extLst>
          </p:cNvPr>
          <p:cNvPicPr>
            <a:picLocks noChangeAspect="1"/>
          </p:cNvPicPr>
          <p:nvPr/>
        </p:nvPicPr>
        <p:blipFill>
          <a:blip r:embed="rId2"/>
          <a:stretch>
            <a:fillRect/>
          </a:stretch>
        </p:blipFill>
        <p:spPr>
          <a:xfrm>
            <a:off x="838200" y="2679109"/>
            <a:ext cx="4678140" cy="3145958"/>
          </a:xfrm>
          <a:prstGeom prst="rect">
            <a:avLst/>
          </a:prstGeom>
        </p:spPr>
      </p:pic>
      <p:pic>
        <p:nvPicPr>
          <p:cNvPr id="7" name="Resim 6">
            <a:extLst>
              <a:ext uri="{FF2B5EF4-FFF2-40B4-BE49-F238E27FC236}">
                <a16:creationId xmlns:a16="http://schemas.microsoft.com/office/drawing/2014/main" id="{9BED1D9D-C47C-DEEE-367C-FB4B143E18FD}"/>
              </a:ext>
            </a:extLst>
          </p:cNvPr>
          <p:cNvPicPr>
            <a:picLocks noChangeAspect="1"/>
          </p:cNvPicPr>
          <p:nvPr/>
        </p:nvPicPr>
        <p:blipFill>
          <a:blip r:embed="rId3"/>
          <a:stretch>
            <a:fillRect/>
          </a:stretch>
        </p:blipFill>
        <p:spPr>
          <a:xfrm>
            <a:off x="6675662" y="2679109"/>
            <a:ext cx="4412362" cy="2299291"/>
          </a:xfrm>
          <a:prstGeom prst="rect">
            <a:avLst/>
          </a:prstGeom>
        </p:spPr>
      </p:pic>
    </p:spTree>
    <p:extLst>
      <p:ext uri="{BB962C8B-B14F-4D97-AF65-F5344CB8AC3E}">
        <p14:creationId xmlns:p14="http://schemas.microsoft.com/office/powerpoint/2010/main" val="2606008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10D1F0-5A29-35DC-D4A5-213B814373AC}"/>
              </a:ext>
            </a:extLst>
          </p:cNvPr>
          <p:cNvSpPr>
            <a:spLocks noGrp="1"/>
          </p:cNvSpPr>
          <p:nvPr>
            <p:ph type="title"/>
          </p:nvPr>
        </p:nvSpPr>
        <p:spPr/>
        <p:txBody>
          <a:bodyPr/>
          <a:lstStyle/>
          <a:p>
            <a:r>
              <a:rPr lang="tr-TR" b="1" dirty="0"/>
              <a:t>HTTP ne için kullanılır? </a:t>
            </a:r>
          </a:p>
        </p:txBody>
      </p:sp>
      <p:sp>
        <p:nvSpPr>
          <p:cNvPr id="3" name="İçerik Yer Tutucusu 2">
            <a:extLst>
              <a:ext uri="{FF2B5EF4-FFF2-40B4-BE49-F238E27FC236}">
                <a16:creationId xmlns:a16="http://schemas.microsoft.com/office/drawing/2014/main" id="{02316D7C-CD24-DF91-7339-77486E07A420}"/>
              </a:ext>
            </a:extLst>
          </p:cNvPr>
          <p:cNvSpPr>
            <a:spLocks noGrp="1"/>
          </p:cNvSpPr>
          <p:nvPr>
            <p:ph idx="1"/>
          </p:nvPr>
        </p:nvSpPr>
        <p:spPr/>
        <p:txBody>
          <a:bodyPr/>
          <a:lstStyle/>
          <a:p>
            <a:r>
              <a:rPr lang="tr-TR" dirty="0"/>
              <a:t>“Bu protokol günlük hayatta ne işimize yarar?” diye sorulacak olursa da aslında internette gezinmemizi sağlayan, internet sitelerini anında önümüze getiren bağlantı bu protokol sayesinde sağlanıyor.</a:t>
            </a:r>
          </a:p>
          <a:p>
            <a:pPr marL="0" indent="0">
              <a:buNone/>
            </a:pPr>
            <a:endParaRPr lang="tr-TR" dirty="0"/>
          </a:p>
          <a:p>
            <a:endParaRPr lang="tr-TR" dirty="0"/>
          </a:p>
        </p:txBody>
      </p:sp>
      <p:pic>
        <p:nvPicPr>
          <p:cNvPr id="1028" name="Picture 4">
            <a:extLst>
              <a:ext uri="{FF2B5EF4-FFF2-40B4-BE49-F238E27FC236}">
                <a16:creationId xmlns:a16="http://schemas.microsoft.com/office/drawing/2014/main" id="{5E986CD9-1FE2-B179-A269-35EBB21EA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562" y="3295748"/>
            <a:ext cx="700087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7870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09B7F5-FFC3-11FF-660D-05868E09F9B2}"/>
              </a:ext>
            </a:extLst>
          </p:cNvPr>
          <p:cNvSpPr>
            <a:spLocks noGrp="1"/>
          </p:cNvSpPr>
          <p:nvPr>
            <p:ph type="title"/>
          </p:nvPr>
        </p:nvSpPr>
        <p:spPr/>
        <p:txBody>
          <a:bodyPr/>
          <a:lstStyle/>
          <a:p>
            <a:r>
              <a:rPr lang="tr-TR" b="1" dirty="0"/>
              <a:t>JS-</a:t>
            </a:r>
            <a:r>
              <a:rPr lang="tr-TR" b="1" dirty="0" err="1"/>
              <a:t>Maths</a:t>
            </a:r>
            <a:r>
              <a:rPr lang="tr-TR" b="1" dirty="0"/>
              <a:t> Komutaları</a:t>
            </a:r>
          </a:p>
        </p:txBody>
      </p:sp>
      <p:pic>
        <p:nvPicPr>
          <p:cNvPr id="5" name="İçerik Yer Tutucusu 4">
            <a:extLst>
              <a:ext uri="{FF2B5EF4-FFF2-40B4-BE49-F238E27FC236}">
                <a16:creationId xmlns:a16="http://schemas.microsoft.com/office/drawing/2014/main" id="{7E2CD274-2E62-AFDE-5FCF-17BB95715242}"/>
              </a:ext>
            </a:extLst>
          </p:cNvPr>
          <p:cNvPicPr>
            <a:picLocks noGrp="1" noChangeAspect="1"/>
          </p:cNvPicPr>
          <p:nvPr>
            <p:ph idx="1"/>
          </p:nvPr>
        </p:nvPicPr>
        <p:blipFill>
          <a:blip r:embed="rId2"/>
          <a:stretch>
            <a:fillRect/>
          </a:stretch>
        </p:blipFill>
        <p:spPr>
          <a:xfrm>
            <a:off x="838200" y="1380400"/>
            <a:ext cx="10841818" cy="5207213"/>
          </a:xfrm>
        </p:spPr>
      </p:pic>
    </p:spTree>
    <p:extLst>
      <p:ext uri="{BB962C8B-B14F-4D97-AF65-F5344CB8AC3E}">
        <p14:creationId xmlns:p14="http://schemas.microsoft.com/office/powerpoint/2010/main" val="3951433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6A602C-2218-8DA5-788E-9C4ADA9E8FDE}"/>
              </a:ext>
            </a:extLst>
          </p:cNvPr>
          <p:cNvSpPr>
            <a:spLocks noGrp="1"/>
          </p:cNvSpPr>
          <p:nvPr>
            <p:ph type="title"/>
          </p:nvPr>
        </p:nvSpPr>
        <p:spPr>
          <a:xfrm>
            <a:off x="838200" y="365125"/>
            <a:ext cx="10515600" cy="716423"/>
          </a:xfrm>
        </p:spPr>
        <p:txBody>
          <a:bodyPr/>
          <a:lstStyle/>
          <a:p>
            <a:r>
              <a:rPr lang="tr-TR" b="1" dirty="0"/>
              <a:t>JS-</a:t>
            </a:r>
            <a:r>
              <a:rPr lang="tr-TR" b="1" dirty="0" err="1"/>
              <a:t>String</a:t>
            </a:r>
            <a:r>
              <a:rPr lang="tr-TR" b="1" dirty="0"/>
              <a:t> Komutları</a:t>
            </a:r>
          </a:p>
        </p:txBody>
      </p:sp>
      <p:pic>
        <p:nvPicPr>
          <p:cNvPr id="5" name="İçerik Yer Tutucusu 4">
            <a:extLst>
              <a:ext uri="{FF2B5EF4-FFF2-40B4-BE49-F238E27FC236}">
                <a16:creationId xmlns:a16="http://schemas.microsoft.com/office/drawing/2014/main" id="{7AB7B8BD-B1C3-018B-75F3-F879B7F8EB1B}"/>
              </a:ext>
            </a:extLst>
          </p:cNvPr>
          <p:cNvPicPr>
            <a:picLocks noGrp="1" noChangeAspect="1"/>
          </p:cNvPicPr>
          <p:nvPr>
            <p:ph idx="1"/>
          </p:nvPr>
        </p:nvPicPr>
        <p:blipFill>
          <a:blip r:embed="rId2"/>
          <a:stretch>
            <a:fillRect/>
          </a:stretch>
        </p:blipFill>
        <p:spPr>
          <a:xfrm>
            <a:off x="838200" y="1081548"/>
            <a:ext cx="6919452" cy="5713175"/>
          </a:xfrm>
        </p:spPr>
      </p:pic>
    </p:spTree>
    <p:extLst>
      <p:ext uri="{BB962C8B-B14F-4D97-AF65-F5344CB8AC3E}">
        <p14:creationId xmlns:p14="http://schemas.microsoft.com/office/powerpoint/2010/main" val="39264459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5E1815-F390-4008-8B58-289B943C3A5A}"/>
              </a:ext>
            </a:extLst>
          </p:cNvPr>
          <p:cNvSpPr>
            <a:spLocks noGrp="1"/>
          </p:cNvSpPr>
          <p:nvPr>
            <p:ph type="title"/>
          </p:nvPr>
        </p:nvSpPr>
        <p:spPr>
          <a:xfrm>
            <a:off x="838200" y="365125"/>
            <a:ext cx="10515600" cy="411623"/>
          </a:xfrm>
        </p:spPr>
        <p:txBody>
          <a:bodyPr>
            <a:normAutofit fontScale="90000"/>
          </a:bodyPr>
          <a:lstStyle/>
          <a:p>
            <a:r>
              <a:rPr lang="tr-TR" b="1" dirty="0"/>
              <a:t>Sorular</a:t>
            </a:r>
          </a:p>
        </p:txBody>
      </p:sp>
      <p:pic>
        <p:nvPicPr>
          <p:cNvPr id="5" name="İçerik Yer Tutucusu 4">
            <a:extLst>
              <a:ext uri="{FF2B5EF4-FFF2-40B4-BE49-F238E27FC236}">
                <a16:creationId xmlns:a16="http://schemas.microsoft.com/office/drawing/2014/main" id="{C74E8722-CF39-41A0-B1DE-51F506611FE3}"/>
              </a:ext>
            </a:extLst>
          </p:cNvPr>
          <p:cNvPicPr>
            <a:picLocks noGrp="1" noChangeAspect="1"/>
          </p:cNvPicPr>
          <p:nvPr>
            <p:ph idx="1"/>
          </p:nvPr>
        </p:nvPicPr>
        <p:blipFill>
          <a:blip r:embed="rId2"/>
          <a:stretch>
            <a:fillRect/>
          </a:stretch>
        </p:blipFill>
        <p:spPr>
          <a:xfrm>
            <a:off x="838199" y="894735"/>
            <a:ext cx="11270657" cy="4699820"/>
          </a:xfrm>
        </p:spPr>
      </p:pic>
    </p:spTree>
    <p:extLst>
      <p:ext uri="{BB962C8B-B14F-4D97-AF65-F5344CB8AC3E}">
        <p14:creationId xmlns:p14="http://schemas.microsoft.com/office/powerpoint/2010/main" val="14393648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20002-C93D-49F4-933E-EAE2D104EFF6}"/>
              </a:ext>
            </a:extLst>
          </p:cNvPr>
          <p:cNvSpPr>
            <a:spLocks noGrp="1"/>
          </p:cNvSpPr>
          <p:nvPr>
            <p:ph type="title"/>
          </p:nvPr>
        </p:nvSpPr>
        <p:spPr>
          <a:xfrm>
            <a:off x="838200" y="365125"/>
            <a:ext cx="10515600" cy="401791"/>
          </a:xfrm>
        </p:spPr>
        <p:txBody>
          <a:bodyPr>
            <a:normAutofit fontScale="90000"/>
          </a:bodyPr>
          <a:lstStyle/>
          <a:p>
            <a:r>
              <a:rPr lang="tr-TR" b="1" dirty="0"/>
              <a:t>Cevaplar</a:t>
            </a:r>
          </a:p>
        </p:txBody>
      </p:sp>
      <p:pic>
        <p:nvPicPr>
          <p:cNvPr id="5" name="İçerik Yer Tutucusu 4">
            <a:extLst>
              <a:ext uri="{FF2B5EF4-FFF2-40B4-BE49-F238E27FC236}">
                <a16:creationId xmlns:a16="http://schemas.microsoft.com/office/drawing/2014/main" id="{FAC15634-0E44-E519-F5E9-9F59C33A31CA}"/>
              </a:ext>
            </a:extLst>
          </p:cNvPr>
          <p:cNvPicPr>
            <a:picLocks noGrp="1" noChangeAspect="1"/>
          </p:cNvPicPr>
          <p:nvPr>
            <p:ph idx="1"/>
          </p:nvPr>
        </p:nvPicPr>
        <p:blipFill>
          <a:blip r:embed="rId2"/>
          <a:stretch>
            <a:fillRect/>
          </a:stretch>
        </p:blipFill>
        <p:spPr>
          <a:xfrm>
            <a:off x="3308635" y="438158"/>
            <a:ext cx="6602281" cy="6265322"/>
          </a:xfrm>
        </p:spPr>
      </p:pic>
    </p:spTree>
    <p:extLst>
      <p:ext uri="{BB962C8B-B14F-4D97-AF65-F5344CB8AC3E}">
        <p14:creationId xmlns:p14="http://schemas.microsoft.com/office/powerpoint/2010/main" val="13425167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20002-C93D-49F4-933E-EAE2D104EFF6}"/>
              </a:ext>
            </a:extLst>
          </p:cNvPr>
          <p:cNvSpPr>
            <a:spLocks noGrp="1"/>
          </p:cNvSpPr>
          <p:nvPr>
            <p:ph type="title"/>
          </p:nvPr>
        </p:nvSpPr>
        <p:spPr>
          <a:xfrm>
            <a:off x="838200" y="365125"/>
            <a:ext cx="10515600" cy="401791"/>
          </a:xfrm>
        </p:spPr>
        <p:txBody>
          <a:bodyPr>
            <a:normAutofit fontScale="90000"/>
          </a:bodyPr>
          <a:lstStyle/>
          <a:p>
            <a:r>
              <a:rPr lang="tr-TR" b="1" dirty="0"/>
              <a:t>Cevaplar</a:t>
            </a:r>
          </a:p>
        </p:txBody>
      </p:sp>
      <p:pic>
        <p:nvPicPr>
          <p:cNvPr id="7" name="Resim 6">
            <a:extLst>
              <a:ext uri="{FF2B5EF4-FFF2-40B4-BE49-F238E27FC236}">
                <a16:creationId xmlns:a16="http://schemas.microsoft.com/office/drawing/2014/main" id="{EE0EBB5C-4844-6C99-0E9A-1A31B14E388E}"/>
              </a:ext>
            </a:extLst>
          </p:cNvPr>
          <p:cNvPicPr>
            <a:picLocks noChangeAspect="1"/>
          </p:cNvPicPr>
          <p:nvPr/>
        </p:nvPicPr>
        <p:blipFill>
          <a:blip r:embed="rId2"/>
          <a:stretch>
            <a:fillRect/>
          </a:stretch>
        </p:blipFill>
        <p:spPr>
          <a:xfrm>
            <a:off x="3623095" y="566019"/>
            <a:ext cx="6510132" cy="6169077"/>
          </a:xfrm>
          <a:prstGeom prst="rect">
            <a:avLst/>
          </a:prstGeom>
        </p:spPr>
      </p:pic>
    </p:spTree>
    <p:extLst>
      <p:ext uri="{BB962C8B-B14F-4D97-AF65-F5344CB8AC3E}">
        <p14:creationId xmlns:p14="http://schemas.microsoft.com/office/powerpoint/2010/main" val="32895125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20002-C93D-49F4-933E-EAE2D104EFF6}"/>
              </a:ext>
            </a:extLst>
          </p:cNvPr>
          <p:cNvSpPr>
            <a:spLocks noGrp="1"/>
          </p:cNvSpPr>
          <p:nvPr>
            <p:ph type="title"/>
          </p:nvPr>
        </p:nvSpPr>
        <p:spPr>
          <a:xfrm>
            <a:off x="838200" y="365125"/>
            <a:ext cx="10515600" cy="401791"/>
          </a:xfrm>
        </p:spPr>
        <p:txBody>
          <a:bodyPr>
            <a:normAutofit fontScale="90000"/>
          </a:bodyPr>
          <a:lstStyle/>
          <a:p>
            <a:r>
              <a:rPr lang="tr-TR" b="1" dirty="0"/>
              <a:t>Cevaplar</a:t>
            </a:r>
          </a:p>
        </p:txBody>
      </p:sp>
      <p:pic>
        <p:nvPicPr>
          <p:cNvPr id="4" name="Resim 3">
            <a:extLst>
              <a:ext uri="{FF2B5EF4-FFF2-40B4-BE49-F238E27FC236}">
                <a16:creationId xmlns:a16="http://schemas.microsoft.com/office/drawing/2014/main" id="{397D557B-4C1B-AD79-C088-6D08829911A0}"/>
              </a:ext>
            </a:extLst>
          </p:cNvPr>
          <p:cNvPicPr>
            <a:picLocks noChangeAspect="1"/>
          </p:cNvPicPr>
          <p:nvPr/>
        </p:nvPicPr>
        <p:blipFill>
          <a:blip r:embed="rId2"/>
          <a:stretch>
            <a:fillRect/>
          </a:stretch>
        </p:blipFill>
        <p:spPr>
          <a:xfrm>
            <a:off x="3714543" y="103273"/>
            <a:ext cx="6617092" cy="6754727"/>
          </a:xfrm>
          <a:prstGeom prst="rect">
            <a:avLst/>
          </a:prstGeom>
        </p:spPr>
      </p:pic>
    </p:spTree>
    <p:extLst>
      <p:ext uri="{BB962C8B-B14F-4D97-AF65-F5344CB8AC3E}">
        <p14:creationId xmlns:p14="http://schemas.microsoft.com/office/powerpoint/2010/main" val="17212931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20002-C93D-49F4-933E-EAE2D104EFF6}"/>
              </a:ext>
            </a:extLst>
          </p:cNvPr>
          <p:cNvSpPr>
            <a:spLocks noGrp="1"/>
          </p:cNvSpPr>
          <p:nvPr>
            <p:ph type="title"/>
          </p:nvPr>
        </p:nvSpPr>
        <p:spPr>
          <a:xfrm>
            <a:off x="838200" y="365125"/>
            <a:ext cx="10515600" cy="401791"/>
          </a:xfrm>
        </p:spPr>
        <p:txBody>
          <a:bodyPr>
            <a:normAutofit fontScale="90000"/>
          </a:bodyPr>
          <a:lstStyle/>
          <a:p>
            <a:r>
              <a:rPr lang="tr-TR" b="1" dirty="0"/>
              <a:t>Cevaplar</a:t>
            </a:r>
          </a:p>
        </p:txBody>
      </p:sp>
      <p:pic>
        <p:nvPicPr>
          <p:cNvPr id="5" name="Resim 4">
            <a:extLst>
              <a:ext uri="{FF2B5EF4-FFF2-40B4-BE49-F238E27FC236}">
                <a16:creationId xmlns:a16="http://schemas.microsoft.com/office/drawing/2014/main" id="{4DA30EDC-1712-5875-600F-FD2C544DCC70}"/>
              </a:ext>
            </a:extLst>
          </p:cNvPr>
          <p:cNvPicPr>
            <a:picLocks noChangeAspect="1"/>
          </p:cNvPicPr>
          <p:nvPr/>
        </p:nvPicPr>
        <p:blipFill>
          <a:blip r:embed="rId2"/>
          <a:stretch>
            <a:fillRect/>
          </a:stretch>
        </p:blipFill>
        <p:spPr>
          <a:xfrm>
            <a:off x="2912376" y="365125"/>
            <a:ext cx="8030928" cy="6426467"/>
          </a:xfrm>
          <a:prstGeom prst="rect">
            <a:avLst/>
          </a:prstGeom>
        </p:spPr>
      </p:pic>
    </p:spTree>
    <p:extLst>
      <p:ext uri="{BB962C8B-B14F-4D97-AF65-F5344CB8AC3E}">
        <p14:creationId xmlns:p14="http://schemas.microsoft.com/office/powerpoint/2010/main" val="28227264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C5DC56-7539-E4AD-5BD3-B8BECF56B006}"/>
              </a:ext>
            </a:extLst>
          </p:cNvPr>
          <p:cNvSpPr>
            <a:spLocks noGrp="1"/>
          </p:cNvSpPr>
          <p:nvPr>
            <p:ph type="title"/>
          </p:nvPr>
        </p:nvSpPr>
        <p:spPr>
          <a:xfrm>
            <a:off x="838200" y="365125"/>
            <a:ext cx="10515600" cy="686927"/>
          </a:xfrm>
        </p:spPr>
        <p:txBody>
          <a:bodyPr>
            <a:normAutofit fontScale="90000"/>
          </a:bodyPr>
          <a:lstStyle/>
          <a:p>
            <a:r>
              <a:rPr lang="tr-TR" b="1" dirty="0"/>
              <a:t>Cevaplar</a:t>
            </a:r>
          </a:p>
        </p:txBody>
      </p:sp>
      <p:pic>
        <p:nvPicPr>
          <p:cNvPr id="7" name="İçerik Yer Tutucusu 6">
            <a:extLst>
              <a:ext uri="{FF2B5EF4-FFF2-40B4-BE49-F238E27FC236}">
                <a16:creationId xmlns:a16="http://schemas.microsoft.com/office/drawing/2014/main" id="{83EDEEC2-6ECF-D30D-49CE-33B034F39A50}"/>
              </a:ext>
            </a:extLst>
          </p:cNvPr>
          <p:cNvPicPr>
            <a:picLocks noGrp="1" noChangeAspect="1"/>
          </p:cNvPicPr>
          <p:nvPr>
            <p:ph idx="1"/>
          </p:nvPr>
        </p:nvPicPr>
        <p:blipFill>
          <a:blip r:embed="rId2"/>
          <a:stretch>
            <a:fillRect/>
          </a:stretch>
        </p:blipFill>
        <p:spPr>
          <a:xfrm>
            <a:off x="838200" y="2471523"/>
            <a:ext cx="11021562" cy="2180863"/>
          </a:xfrm>
        </p:spPr>
      </p:pic>
    </p:spTree>
    <p:extLst>
      <p:ext uri="{BB962C8B-B14F-4D97-AF65-F5344CB8AC3E}">
        <p14:creationId xmlns:p14="http://schemas.microsoft.com/office/powerpoint/2010/main" val="1668152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33DD08-14CC-0D22-1E2E-9DA2B4AB066C}"/>
              </a:ext>
            </a:extLst>
          </p:cNvPr>
          <p:cNvSpPr>
            <a:spLocks noGrp="1"/>
          </p:cNvSpPr>
          <p:nvPr>
            <p:ph type="title"/>
          </p:nvPr>
        </p:nvSpPr>
        <p:spPr/>
        <p:txBody>
          <a:bodyPr/>
          <a:lstStyle/>
          <a:p>
            <a:r>
              <a:rPr lang="tr-TR" b="1" dirty="0"/>
              <a:t>Node.js</a:t>
            </a:r>
          </a:p>
        </p:txBody>
      </p:sp>
      <p:sp>
        <p:nvSpPr>
          <p:cNvPr id="3" name="İçerik Yer Tutucusu 2">
            <a:extLst>
              <a:ext uri="{FF2B5EF4-FFF2-40B4-BE49-F238E27FC236}">
                <a16:creationId xmlns:a16="http://schemas.microsoft.com/office/drawing/2014/main" id="{BEBDE668-F3C5-0001-901E-0653D5DCCB98}"/>
              </a:ext>
            </a:extLst>
          </p:cNvPr>
          <p:cNvSpPr>
            <a:spLocks noGrp="1"/>
          </p:cNvSpPr>
          <p:nvPr>
            <p:ph idx="1"/>
          </p:nvPr>
        </p:nvSpPr>
        <p:spPr/>
        <p:txBody>
          <a:bodyPr>
            <a:normAutofit fontScale="92500" lnSpcReduction="20000"/>
          </a:bodyPr>
          <a:lstStyle/>
          <a:p>
            <a:r>
              <a:rPr lang="tr-TR" b="1" dirty="0"/>
              <a:t>Node.js</a:t>
            </a:r>
            <a:r>
              <a:rPr lang="tr-TR" dirty="0"/>
              <a:t>; bir </a:t>
            </a:r>
            <a:r>
              <a:rPr lang="tr-TR" dirty="0" err="1"/>
              <a:t>JavaScript</a:t>
            </a:r>
            <a:r>
              <a:rPr lang="tr-TR" dirty="0"/>
              <a:t> kodunu sadece tarayıcılarda değil aynı zamanda bilgisayarınızda bağımsız şekilde çalışacak bir uygulama şeklinde kullanmak istenmesinden ortaya çıkmıştır. </a:t>
            </a:r>
          </a:p>
          <a:p>
            <a:endParaRPr lang="tr-TR" dirty="0"/>
          </a:p>
          <a:p>
            <a:r>
              <a:rPr lang="tr-TR" dirty="0"/>
              <a:t>Böylece </a:t>
            </a:r>
            <a:r>
              <a:rPr lang="tr-TR" dirty="0" err="1"/>
              <a:t>JavaScript</a:t>
            </a:r>
            <a:r>
              <a:rPr lang="tr-TR" dirty="0"/>
              <a:t> sadece web uygulamaları için kullanılan bir teknoloji olmaktan çıkmış, </a:t>
            </a:r>
            <a:r>
              <a:rPr lang="tr-TR" dirty="0" err="1"/>
              <a:t>Python</a:t>
            </a:r>
            <a:r>
              <a:rPr lang="tr-TR" dirty="0"/>
              <a:t> gibi Java gibi programlama dilleri ile aynı kapasitelere ulaşmıştır.</a:t>
            </a:r>
          </a:p>
          <a:p>
            <a:endParaRPr lang="tr-TR" b="1" dirty="0"/>
          </a:p>
          <a:p>
            <a:r>
              <a:rPr lang="tr-TR" b="1" dirty="0"/>
              <a:t>Node.js</a:t>
            </a:r>
            <a:r>
              <a:rPr lang="tr-TR" dirty="0"/>
              <a:t>, yüksek performans ve hız sunduğu için anlık mesajlaşma, </a:t>
            </a:r>
            <a:r>
              <a:rPr lang="tr-TR" dirty="0" err="1"/>
              <a:t>chat</a:t>
            </a:r>
            <a:r>
              <a:rPr lang="tr-TR" dirty="0"/>
              <a:t>, gerçek zamanlı uygulamalar veya ağır yük altında çalışan uygulamalar yapmak için biçilmiş kaftandır. Windows, Linux ve OS X işletim sistemlerinde sorunsuz bir şekilde çalışabilir.</a:t>
            </a:r>
          </a:p>
        </p:txBody>
      </p:sp>
      <p:pic>
        <p:nvPicPr>
          <p:cNvPr id="1026" name="Picture 2" descr="4 Solutions To Run Multiple Node.js or NPM Commands Simultaneously | by  Paige Niedringhaus | ITNEXT">
            <a:extLst>
              <a:ext uri="{FF2B5EF4-FFF2-40B4-BE49-F238E27FC236}">
                <a16:creationId xmlns:a16="http://schemas.microsoft.com/office/drawing/2014/main" id="{765CA6A0-6AFF-C3F4-9450-16D48E0FF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71014"/>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359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A2C3C6-F6AE-9B02-2BA1-602DC20E8006}"/>
              </a:ext>
            </a:extLst>
          </p:cNvPr>
          <p:cNvSpPr>
            <a:spLocks noGrp="1"/>
          </p:cNvSpPr>
          <p:nvPr>
            <p:ph type="title"/>
          </p:nvPr>
        </p:nvSpPr>
        <p:spPr/>
        <p:txBody>
          <a:bodyPr/>
          <a:lstStyle/>
          <a:p>
            <a:r>
              <a:rPr lang="tr-TR" b="1" dirty="0"/>
              <a:t>Node.js</a:t>
            </a:r>
          </a:p>
        </p:txBody>
      </p:sp>
      <p:sp>
        <p:nvSpPr>
          <p:cNvPr id="3" name="İçerik Yer Tutucusu 2">
            <a:extLst>
              <a:ext uri="{FF2B5EF4-FFF2-40B4-BE49-F238E27FC236}">
                <a16:creationId xmlns:a16="http://schemas.microsoft.com/office/drawing/2014/main" id="{2C6EA8D3-4FDF-956B-F0EA-964C92AFF2A0}"/>
              </a:ext>
            </a:extLst>
          </p:cNvPr>
          <p:cNvSpPr>
            <a:spLocks noGrp="1"/>
          </p:cNvSpPr>
          <p:nvPr>
            <p:ph idx="1"/>
          </p:nvPr>
        </p:nvSpPr>
        <p:spPr/>
        <p:txBody>
          <a:bodyPr/>
          <a:lstStyle/>
          <a:p>
            <a:r>
              <a:rPr lang="nl-NL" sz="2400" b="1" i="0" dirty="0">
                <a:solidFill>
                  <a:srgbClr val="405261"/>
                </a:solidFill>
                <a:effectLst/>
                <a:latin typeface="AvenirBold"/>
              </a:rPr>
              <a:t>Neden Node.js Kullanmak Gerekir?</a:t>
            </a:r>
            <a:endParaRPr lang="tr-TR" sz="2400" b="1" i="0" dirty="0">
              <a:solidFill>
                <a:srgbClr val="405261"/>
              </a:solidFill>
              <a:effectLst/>
              <a:latin typeface="AvenirBold"/>
            </a:endParaRPr>
          </a:p>
          <a:p>
            <a:r>
              <a:rPr lang="nl-NL" sz="2400" b="0" i="0" dirty="0">
                <a:solidFill>
                  <a:srgbClr val="405261"/>
                </a:solidFill>
                <a:effectLst/>
                <a:latin typeface="AvenirBold"/>
              </a:rPr>
              <a:t>I/O ve network işlemlerini non-blocking olarak çalıştıran Node.js, zaman ve kaynak kullanımı konusunda çok başarılıdır. </a:t>
            </a:r>
          </a:p>
          <a:p>
            <a:r>
              <a:rPr lang="nl-NL" sz="2400" b="0" i="0" dirty="0">
                <a:solidFill>
                  <a:srgbClr val="405261"/>
                </a:solidFill>
                <a:effectLst/>
                <a:latin typeface="AvenirBold"/>
              </a:rPr>
              <a:t>Non-bloking; bir uygulama üzerinde bir işlem yaparken işlemlerin birbiririni beklemediği, asekron olarak gerçekleştiği anlamına gelir. </a:t>
            </a:r>
          </a:p>
          <a:p>
            <a:r>
              <a:rPr lang="tr-TR" sz="2400" dirty="0" err="1">
                <a:solidFill>
                  <a:srgbClr val="405261"/>
                </a:solidFill>
                <a:latin typeface="AvenirBold"/>
              </a:rPr>
              <a:t>JavaScript</a:t>
            </a:r>
            <a:r>
              <a:rPr lang="tr-TR" sz="2400" dirty="0">
                <a:solidFill>
                  <a:srgbClr val="405261"/>
                </a:solidFill>
                <a:latin typeface="AvenirBold"/>
              </a:rPr>
              <a:t> tek bir </a:t>
            </a:r>
            <a:r>
              <a:rPr lang="tr-TR" sz="2400" dirty="0" err="1">
                <a:solidFill>
                  <a:srgbClr val="405261"/>
                </a:solidFill>
                <a:latin typeface="AvenirBold"/>
              </a:rPr>
              <a:t>thread</a:t>
            </a:r>
            <a:r>
              <a:rPr lang="tr-TR" sz="2400" dirty="0">
                <a:solidFill>
                  <a:srgbClr val="405261"/>
                </a:solidFill>
                <a:latin typeface="AvenirBold"/>
              </a:rPr>
              <a:t> ile çalışır. Uygulamadaki tüm işleri tek bir </a:t>
            </a:r>
            <a:r>
              <a:rPr lang="tr-TR" sz="2400" dirty="0" err="1">
                <a:solidFill>
                  <a:srgbClr val="405261"/>
                </a:solidFill>
                <a:latin typeface="AvenirBold"/>
              </a:rPr>
              <a:t>thread</a:t>
            </a:r>
            <a:r>
              <a:rPr lang="tr-TR" sz="2400" dirty="0">
                <a:solidFill>
                  <a:srgbClr val="405261"/>
                </a:solidFill>
                <a:latin typeface="AvenirBold"/>
              </a:rPr>
              <a:t> koşturur. Yapılması gereken işler </a:t>
            </a:r>
            <a:r>
              <a:rPr lang="tr-TR" sz="2400" dirty="0" err="1">
                <a:solidFill>
                  <a:srgbClr val="405261"/>
                </a:solidFill>
                <a:latin typeface="AvenirBold"/>
              </a:rPr>
              <a:t>JavaScript</a:t>
            </a:r>
            <a:r>
              <a:rPr lang="tr-TR" sz="2400" dirty="0">
                <a:solidFill>
                  <a:srgbClr val="405261"/>
                </a:solidFill>
                <a:latin typeface="AvenirBold"/>
              </a:rPr>
              <a:t> </a:t>
            </a:r>
            <a:r>
              <a:rPr lang="tr-TR" sz="2400" dirty="0" err="1">
                <a:solidFill>
                  <a:srgbClr val="405261"/>
                </a:solidFill>
                <a:latin typeface="AvenirBold"/>
              </a:rPr>
              <a:t>Runtime’ına</a:t>
            </a:r>
            <a:r>
              <a:rPr lang="tr-TR" sz="2400" dirty="0">
                <a:solidFill>
                  <a:srgbClr val="405261"/>
                </a:solidFill>
                <a:latin typeface="AvenirBold"/>
              </a:rPr>
              <a:t> </a:t>
            </a:r>
            <a:r>
              <a:rPr lang="tr-TR" sz="2400" dirty="0" err="1">
                <a:solidFill>
                  <a:srgbClr val="405261"/>
                </a:solidFill>
                <a:latin typeface="AvenirBold"/>
              </a:rPr>
              <a:t>Event’ler</a:t>
            </a:r>
            <a:r>
              <a:rPr lang="tr-TR" sz="2400" dirty="0">
                <a:solidFill>
                  <a:srgbClr val="405261"/>
                </a:solidFill>
                <a:latin typeface="AvenirBold"/>
              </a:rPr>
              <a:t> ve </a:t>
            </a:r>
            <a:r>
              <a:rPr lang="tr-TR" sz="2400" dirty="0" err="1">
                <a:solidFill>
                  <a:srgbClr val="405261"/>
                </a:solidFill>
                <a:latin typeface="AvenirBold"/>
              </a:rPr>
              <a:t>Callback’ler</a:t>
            </a:r>
            <a:r>
              <a:rPr lang="tr-TR" sz="2400" dirty="0">
                <a:solidFill>
                  <a:srgbClr val="405261"/>
                </a:solidFill>
                <a:latin typeface="AvenirBold"/>
              </a:rPr>
              <a:t> ile iletilir. Tüm bu </a:t>
            </a:r>
            <a:r>
              <a:rPr lang="tr-TR" sz="2400" dirty="0" err="1">
                <a:solidFill>
                  <a:srgbClr val="405261"/>
                </a:solidFill>
                <a:latin typeface="AvenirBold"/>
              </a:rPr>
              <a:t>eventler</a:t>
            </a:r>
            <a:r>
              <a:rPr lang="tr-TR" sz="2400" dirty="0">
                <a:solidFill>
                  <a:srgbClr val="405261"/>
                </a:solidFill>
                <a:latin typeface="AvenirBold"/>
              </a:rPr>
              <a:t> ve </a:t>
            </a:r>
            <a:r>
              <a:rPr lang="tr-TR" sz="2400" dirty="0" err="1">
                <a:solidFill>
                  <a:srgbClr val="405261"/>
                </a:solidFill>
                <a:latin typeface="AvenirBold"/>
              </a:rPr>
              <a:t>callbackler</a:t>
            </a:r>
            <a:r>
              <a:rPr lang="tr-TR" sz="2400" dirty="0">
                <a:solidFill>
                  <a:srgbClr val="405261"/>
                </a:solidFill>
                <a:latin typeface="AvenirBold"/>
              </a:rPr>
              <a:t> bir kuyrukta tutulur. </a:t>
            </a:r>
            <a:r>
              <a:rPr lang="tr-TR" sz="2400" dirty="0" err="1">
                <a:solidFill>
                  <a:srgbClr val="405261"/>
                </a:solidFill>
                <a:latin typeface="AvenirBold"/>
              </a:rPr>
              <a:t>Thread</a:t>
            </a:r>
            <a:r>
              <a:rPr lang="tr-TR" sz="2400" dirty="0">
                <a:solidFill>
                  <a:srgbClr val="405261"/>
                </a:solidFill>
                <a:latin typeface="AvenirBold"/>
              </a:rPr>
              <a:t> her defasında kuyruktaki ilk </a:t>
            </a:r>
            <a:r>
              <a:rPr lang="tr-TR" sz="2400" dirty="0" err="1">
                <a:solidFill>
                  <a:srgbClr val="405261"/>
                </a:solidFill>
                <a:latin typeface="AvenirBold"/>
              </a:rPr>
              <a:t>eventi</a:t>
            </a:r>
            <a:r>
              <a:rPr lang="tr-TR" sz="2400" dirty="0">
                <a:solidFill>
                  <a:srgbClr val="405261"/>
                </a:solidFill>
                <a:latin typeface="AvenirBold"/>
              </a:rPr>
              <a:t> işler. Bu işleme </a:t>
            </a:r>
            <a:r>
              <a:rPr lang="tr-TR" sz="2400" dirty="0" err="1">
                <a:solidFill>
                  <a:srgbClr val="405261"/>
                </a:solidFill>
                <a:latin typeface="AvenirBold"/>
              </a:rPr>
              <a:t>Event</a:t>
            </a:r>
            <a:r>
              <a:rPr lang="tr-TR" sz="2400" dirty="0">
                <a:solidFill>
                  <a:srgbClr val="405261"/>
                </a:solidFill>
                <a:latin typeface="AvenirBold"/>
              </a:rPr>
              <a:t> </a:t>
            </a:r>
            <a:r>
              <a:rPr lang="tr-TR" sz="2400" dirty="0" err="1">
                <a:solidFill>
                  <a:srgbClr val="405261"/>
                </a:solidFill>
                <a:latin typeface="AvenirBold"/>
              </a:rPr>
              <a:t>Loop</a:t>
            </a:r>
            <a:r>
              <a:rPr lang="tr-TR" sz="2400" dirty="0">
                <a:solidFill>
                  <a:srgbClr val="405261"/>
                </a:solidFill>
                <a:latin typeface="AvenirBold"/>
              </a:rPr>
              <a:t> adı verilir.</a:t>
            </a:r>
          </a:p>
        </p:txBody>
      </p:sp>
      <p:pic>
        <p:nvPicPr>
          <p:cNvPr id="4" name="Picture 2" descr="4 Solutions To Run Multiple Node.js or NPM Commands Simultaneously | by  Paige Niedringhaus | ITNEXT">
            <a:extLst>
              <a:ext uri="{FF2B5EF4-FFF2-40B4-BE49-F238E27FC236}">
                <a16:creationId xmlns:a16="http://schemas.microsoft.com/office/drawing/2014/main" id="{D224868D-DDBE-5FAA-6904-73AFAF7F2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00600"/>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817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F83D8A-48D5-2EA3-D67F-992595F25517}"/>
              </a:ext>
            </a:extLst>
          </p:cNvPr>
          <p:cNvSpPr>
            <a:spLocks noGrp="1"/>
          </p:cNvSpPr>
          <p:nvPr>
            <p:ph type="title"/>
          </p:nvPr>
        </p:nvSpPr>
        <p:spPr/>
        <p:txBody>
          <a:bodyPr/>
          <a:lstStyle/>
          <a:p>
            <a:r>
              <a:rPr lang="tr-TR" b="1" dirty="0"/>
              <a:t>NPM Paket Yönetimi</a:t>
            </a:r>
          </a:p>
        </p:txBody>
      </p:sp>
      <p:sp>
        <p:nvSpPr>
          <p:cNvPr id="3" name="İçerik Yer Tutucusu 2">
            <a:extLst>
              <a:ext uri="{FF2B5EF4-FFF2-40B4-BE49-F238E27FC236}">
                <a16:creationId xmlns:a16="http://schemas.microsoft.com/office/drawing/2014/main" id="{06DE49C4-887E-B45C-2500-6109976CB62F}"/>
              </a:ext>
            </a:extLst>
          </p:cNvPr>
          <p:cNvSpPr>
            <a:spLocks noGrp="1"/>
          </p:cNvSpPr>
          <p:nvPr>
            <p:ph idx="1"/>
          </p:nvPr>
        </p:nvSpPr>
        <p:spPr/>
        <p:txBody>
          <a:bodyPr>
            <a:normAutofit/>
          </a:bodyPr>
          <a:lstStyle/>
          <a:p>
            <a:r>
              <a:rPr lang="tr-TR" dirty="0"/>
              <a:t> </a:t>
            </a:r>
            <a:r>
              <a:rPr lang="tr-TR" sz="2400" b="1" dirty="0" err="1"/>
              <a:t>Npm</a:t>
            </a:r>
            <a:r>
              <a:rPr lang="tr-TR" sz="2400" dirty="0"/>
              <a:t>, Node.js projelerinde kullanılmak üzere içerisinde bir çok modül barındıran bir depo gibi düşünebiliriz. Bu modüller </a:t>
            </a:r>
            <a:r>
              <a:rPr lang="tr-TR" sz="2400" dirty="0" err="1"/>
              <a:t>open-source</a:t>
            </a:r>
            <a:r>
              <a:rPr lang="tr-TR" sz="2400" dirty="0"/>
              <a:t> geliştiricileri tarafından yazılarak npmjs.com üzerine yüklenmektedir.</a:t>
            </a:r>
          </a:p>
          <a:p>
            <a:r>
              <a:rPr lang="tr-TR" sz="2400" b="1" dirty="0" err="1"/>
              <a:t>Npm</a:t>
            </a:r>
            <a:r>
              <a:rPr lang="tr-TR" sz="2400" dirty="0"/>
              <a:t> aynı zamanda Node.js ile beraber gelen bir konsol uygulamasıdır. Uygulama geliştirme süreçlerinizi hızlandırmak, ek </a:t>
            </a:r>
            <a:r>
              <a:rPr lang="tr-TR" sz="2400" dirty="0" err="1"/>
              <a:t>fonksiyonaliteler</a:t>
            </a:r>
            <a:r>
              <a:rPr lang="tr-TR" sz="2400" dirty="0"/>
              <a:t> eklemek için ihtiyaç duyduğunuz paketleri </a:t>
            </a:r>
            <a:r>
              <a:rPr lang="tr-TR" sz="2400" dirty="0" err="1"/>
              <a:t>npm</a:t>
            </a:r>
            <a:r>
              <a:rPr lang="tr-TR" sz="2400" dirty="0"/>
              <a:t> aracılığı ile projelerinize ekleyebilirsiniz.</a:t>
            </a:r>
          </a:p>
          <a:p>
            <a:r>
              <a:rPr lang="tr-TR" sz="2400" b="1" dirty="0" err="1"/>
              <a:t>Npm</a:t>
            </a:r>
            <a:r>
              <a:rPr lang="tr-TR" sz="2400" dirty="0"/>
              <a:t> dünyanın en büyük yazılım kayıt defteridir. </a:t>
            </a:r>
          </a:p>
          <a:p>
            <a:r>
              <a:rPr lang="tr-TR" sz="2400" b="1" dirty="0" err="1"/>
              <a:t>Npm</a:t>
            </a:r>
            <a:r>
              <a:rPr lang="tr-TR" sz="2400" dirty="0"/>
              <a:t> 800binden fazla kod paketi içerir.</a:t>
            </a:r>
          </a:p>
          <a:p>
            <a:r>
              <a:rPr lang="tr-TR" sz="2400" dirty="0"/>
              <a:t>Açık kaynak kodlu geliştiriciler yazılımlarını paylaşmak için </a:t>
            </a:r>
            <a:r>
              <a:rPr lang="tr-TR" sz="2400" b="1" dirty="0" err="1"/>
              <a:t>npm</a:t>
            </a:r>
            <a:r>
              <a:rPr lang="tr-TR" sz="2400" dirty="0"/>
              <a:t> kullanırlar</a:t>
            </a:r>
          </a:p>
          <a:p>
            <a:endParaRPr lang="tr-TR" sz="2400" dirty="0"/>
          </a:p>
        </p:txBody>
      </p:sp>
      <p:pic>
        <p:nvPicPr>
          <p:cNvPr id="4" name="Picture 2" descr="4 Solutions To Run Multiple Node.js or NPM Commands Simultaneously | by  Paige Niedringhaus | ITNEXT">
            <a:extLst>
              <a:ext uri="{FF2B5EF4-FFF2-40B4-BE49-F238E27FC236}">
                <a16:creationId xmlns:a16="http://schemas.microsoft.com/office/drawing/2014/main" id="{B00123E8-A859-1CAF-38A2-8697425BAB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00600"/>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104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2993BF-AE36-7129-D893-D01CC1892FD9}"/>
              </a:ext>
            </a:extLst>
          </p:cNvPr>
          <p:cNvSpPr>
            <a:spLocks noGrp="1"/>
          </p:cNvSpPr>
          <p:nvPr>
            <p:ph type="title"/>
          </p:nvPr>
        </p:nvSpPr>
        <p:spPr/>
        <p:txBody>
          <a:bodyPr/>
          <a:lstStyle/>
          <a:p>
            <a:r>
              <a:rPr lang="tr-TR" b="1" dirty="0"/>
              <a:t>Java 8 neden hala popüler?</a:t>
            </a:r>
          </a:p>
        </p:txBody>
      </p:sp>
      <p:sp>
        <p:nvSpPr>
          <p:cNvPr id="3" name="İçerik Yer Tutucusu 2">
            <a:extLst>
              <a:ext uri="{FF2B5EF4-FFF2-40B4-BE49-F238E27FC236}">
                <a16:creationId xmlns:a16="http://schemas.microsoft.com/office/drawing/2014/main" id="{1B9F163E-216B-20E9-AB8A-D824D5EE882C}"/>
              </a:ext>
            </a:extLst>
          </p:cNvPr>
          <p:cNvSpPr>
            <a:spLocks noGrp="1"/>
          </p:cNvSpPr>
          <p:nvPr>
            <p:ph idx="1"/>
          </p:nvPr>
        </p:nvSpPr>
        <p:spPr/>
        <p:txBody>
          <a:bodyPr>
            <a:normAutofit/>
          </a:bodyPr>
          <a:lstStyle/>
          <a:p>
            <a:r>
              <a:rPr lang="tr-TR" sz="2400" dirty="0"/>
              <a:t>Java 8'in hala bu kadar popüler olmasının temel nedenlerinden biri, bir </a:t>
            </a:r>
            <a:r>
              <a:rPr lang="tr-TR" sz="2400" b="1" dirty="0"/>
              <a:t>LTS</a:t>
            </a:r>
            <a:r>
              <a:rPr lang="tr-TR" sz="2400" dirty="0"/>
              <a:t> ( </a:t>
            </a:r>
            <a:r>
              <a:rPr lang="tr-TR" sz="2400" dirty="0" err="1"/>
              <a:t>Long-Term</a:t>
            </a:r>
            <a:r>
              <a:rPr lang="tr-TR" sz="2400" dirty="0"/>
              <a:t> </a:t>
            </a:r>
            <a:r>
              <a:rPr lang="tr-TR" sz="2400" dirty="0" err="1"/>
              <a:t>Support</a:t>
            </a:r>
            <a:r>
              <a:rPr lang="tr-TR" sz="2400" dirty="0"/>
              <a:t>) sürümü olmasıdır. Ne yazık ki, Java'nın tüm sürümleri </a:t>
            </a:r>
            <a:r>
              <a:rPr lang="tr-TR" sz="2400" b="1" dirty="0"/>
              <a:t>LTS</a:t>
            </a:r>
            <a:r>
              <a:rPr lang="tr-TR" sz="2400" dirty="0"/>
              <a:t> sürümleri değildir! Bu politika kullanıma sunulduğundan beri yalnızca Java 8 (2014) ve Java 11 (2018) </a:t>
            </a:r>
            <a:r>
              <a:rPr lang="tr-TR" sz="2400" dirty="0" err="1"/>
              <a:t>LTS'ye</a:t>
            </a:r>
            <a:r>
              <a:rPr lang="tr-TR" sz="2400" dirty="0"/>
              <a:t> sahip olarak belirlenmiştir. </a:t>
            </a:r>
          </a:p>
          <a:p>
            <a:endParaRPr lang="tr-TR" sz="2400" dirty="0"/>
          </a:p>
          <a:p>
            <a:r>
              <a:rPr lang="tr-TR" sz="2400" dirty="0"/>
              <a:t>2018'de </a:t>
            </a:r>
            <a:r>
              <a:rPr lang="tr-TR" sz="2400" dirty="0" err="1"/>
              <a:t>Oracle</a:t>
            </a:r>
            <a:r>
              <a:rPr lang="tr-TR" sz="2400" dirty="0"/>
              <a:t>, Java'nın lisanslanma biçiminde temel değişiklikler yaptığını duyurdu. 2019'dan itibaren, bir kuruluş Java 11+ '</a:t>
            </a:r>
            <a:r>
              <a:rPr lang="tr-TR" sz="2400" dirty="0" err="1"/>
              <a:t>yı</a:t>
            </a:r>
            <a:r>
              <a:rPr lang="tr-TR" sz="2400" dirty="0"/>
              <a:t> ticari olarak kullanıyorsa, bunun bedelini ödemeleri gerekir. Bu, Java 8'den Java 11'in bir sonraki LTS sürümüne geçmenin önemli finansal veya yasal etkileri olabileceği anlamına gelir. Bu nedenlerle Java 8 ve Java11 bu denli popülerdir.</a:t>
            </a:r>
          </a:p>
        </p:txBody>
      </p:sp>
    </p:spTree>
    <p:extLst>
      <p:ext uri="{BB962C8B-B14F-4D97-AF65-F5344CB8AC3E}">
        <p14:creationId xmlns:p14="http://schemas.microsoft.com/office/powerpoint/2010/main" val="80164014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TM03090434[[fn=Tahta Yazı]]</Template>
  <TotalTime>668</TotalTime>
  <Words>1987</Words>
  <Application>Microsoft Office PowerPoint</Application>
  <PresentationFormat>Geniş ekran</PresentationFormat>
  <Paragraphs>176</Paragraphs>
  <Slides>57</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57</vt:i4>
      </vt:variant>
    </vt:vector>
  </HeadingPairs>
  <TitlesOfParts>
    <vt:vector size="62" baseType="lpstr">
      <vt:lpstr>Arial</vt:lpstr>
      <vt:lpstr>AvenirBold</vt:lpstr>
      <vt:lpstr>Calibri</vt:lpstr>
      <vt:lpstr>Calibri Light</vt:lpstr>
      <vt:lpstr>Office Teması</vt:lpstr>
      <vt:lpstr>Araştırmalar ve Günlük Ödevler</vt:lpstr>
      <vt:lpstr>URL ve URI arasındaki farklar nelerdir?</vt:lpstr>
      <vt:lpstr>URL ve URI arasındaki farklar nelerdir?</vt:lpstr>
      <vt:lpstr>HTTP yapısı nedir? </vt:lpstr>
      <vt:lpstr>HTTP ne için kullanılır? </vt:lpstr>
      <vt:lpstr>Node.js</vt:lpstr>
      <vt:lpstr>Node.js</vt:lpstr>
      <vt:lpstr>NPM Paket Yönetimi</vt:lpstr>
      <vt:lpstr>Java 8 neden hala popüler?</vt:lpstr>
      <vt:lpstr>XHTML ile HTML5 arasindaki farklar nelerdir?</vt:lpstr>
      <vt:lpstr>Semantic ve Non-Semantic nedir arasindaki farklar nelerdir?</vt:lpstr>
      <vt:lpstr>Sematic Code Örneği</vt:lpstr>
      <vt:lpstr>Non Sematic Code Örneği</vt:lpstr>
      <vt:lpstr>Soru:1</vt:lpstr>
      <vt:lpstr>Yanıt:1</vt:lpstr>
      <vt:lpstr>Soru: 2</vt:lpstr>
      <vt:lpstr>Yanıt: 2 </vt:lpstr>
      <vt:lpstr>Soru:3</vt:lpstr>
      <vt:lpstr>Yanıt: 3</vt:lpstr>
      <vt:lpstr>Soru: 4</vt:lpstr>
      <vt:lpstr>Yanıt: 4</vt:lpstr>
      <vt:lpstr>Soru: 5</vt:lpstr>
      <vt:lpstr>Yanıt: 5</vt:lpstr>
      <vt:lpstr>display:none; Nedir?</vt:lpstr>
      <vt:lpstr>display:none; Nedir?</vt:lpstr>
      <vt:lpstr>visibility:hidden; Nedir?</vt:lpstr>
      <vt:lpstr>pseudo class ile pseudo element nedir?</vt:lpstr>
      <vt:lpstr>Dinamik Pseudo Sınıfları</vt:lpstr>
      <vt:lpstr>Pseudo Elementleri</vt:lpstr>
      <vt:lpstr>Css’te group selectors (grup seçiciler) nedir, nasıl kullanılır? </vt:lpstr>
      <vt:lpstr>Css’te group selectors (grup seçiciler) nedir, nasıl kullanılır? </vt:lpstr>
      <vt:lpstr>div p{}</vt:lpstr>
      <vt:lpstr>div,p{}</vt:lpstr>
      <vt:lpstr>div&gt;p{}</vt:lpstr>
      <vt:lpstr>div~p{}</vt:lpstr>
      <vt:lpstr>div+p{}</vt:lpstr>
      <vt:lpstr>box-sizing: border-box ve box-sizing: content-box;</vt:lpstr>
      <vt:lpstr>1.Soru</vt:lpstr>
      <vt:lpstr>1.Yanıt</vt:lpstr>
      <vt:lpstr>2.Soru</vt:lpstr>
      <vt:lpstr>2.Yanit</vt:lpstr>
      <vt:lpstr>Integritiy Attribute</vt:lpstr>
      <vt:lpstr>Crossorigin attribute</vt:lpstr>
      <vt:lpstr>Soru:1</vt:lpstr>
      <vt:lpstr>Yanıt:1</vt:lpstr>
      <vt:lpstr>.mb-md-0 nedir?</vt:lpstr>
      <vt:lpstr>.mb-md-0 nedir?</vt:lpstr>
      <vt:lpstr>.mb-md-0 nedir?</vt:lpstr>
      <vt:lpstr>List-unstayled</vt:lpstr>
      <vt:lpstr>JS-Maths Komutaları</vt:lpstr>
      <vt:lpstr>JS-String Komutları</vt:lpstr>
      <vt:lpstr>Sorular</vt:lpstr>
      <vt:lpstr>Cevaplar</vt:lpstr>
      <vt:lpstr>Cevaplar</vt:lpstr>
      <vt:lpstr>Cevaplar</vt:lpstr>
      <vt:lpstr>Cevaplar</vt:lpstr>
      <vt:lpstr>Cevaplar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Gün Ödevi</dc:title>
  <dc:creator>Ali Furkan</dc:creator>
  <cp:lastModifiedBy>Ali Furkan</cp:lastModifiedBy>
  <cp:revision>32</cp:revision>
  <dcterms:created xsi:type="dcterms:W3CDTF">2022-05-23T16:40:00Z</dcterms:created>
  <dcterms:modified xsi:type="dcterms:W3CDTF">2022-06-02T17:15:17Z</dcterms:modified>
</cp:coreProperties>
</file>