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3" r:id="rId56"/>
    <p:sldId id="314" r:id="rId57"/>
    <p:sldId id="311"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 Hafta 1.Gün Ödevi" id="{405AA5AA-F93F-4AF8-9988-4506BCE1EC5F}">
          <p14:sldIdLst>
            <p14:sldId id="257"/>
            <p14:sldId id="258"/>
            <p14:sldId id="259"/>
            <p14:sldId id="260"/>
            <p14:sldId id="261"/>
            <p14:sldId id="262"/>
            <p14:sldId id="263"/>
            <p14:sldId id="264"/>
          </p14:sldIdLst>
        </p14:section>
        <p14:section name="1. Hafta 2.Gün Ödevi" id="{38C1E372-23E4-4E37-9738-F603E80A3970}">
          <p14:sldIdLst>
            <p14:sldId id="265"/>
            <p14:sldId id="267"/>
            <p14:sldId id="268"/>
            <p14:sldId id="269"/>
          </p14:sldIdLst>
        </p14:section>
        <p14:section name="1. Hafta  2.Gün HTML İsterler" id="{953FF81B-24F6-4449-B362-FDAB2C9E95D3}">
          <p14:sldIdLst>
            <p14:sldId id="270"/>
            <p14:sldId id="271"/>
            <p14:sldId id="272"/>
            <p14:sldId id="273"/>
            <p14:sldId id="274"/>
            <p14:sldId id="275"/>
            <p14:sldId id="276"/>
            <p14:sldId id="277"/>
            <p14:sldId id="278"/>
            <p14:sldId id="279"/>
          </p14:sldIdLst>
        </p14:section>
        <p14:section name="1. Hafta 3.Gün Ödevi" id="{A893BB02-AA54-4638-BE55-0F5673DC16E3}">
          <p14:sldIdLst>
            <p14:sldId id="280"/>
            <p14:sldId id="281"/>
            <p14:sldId id="282"/>
            <p14:sldId id="283"/>
            <p14:sldId id="284"/>
            <p14:sldId id="285"/>
            <p14:sldId id="286"/>
            <p14:sldId id="287"/>
            <p14:sldId id="288"/>
            <p14:sldId id="289"/>
            <p14:sldId id="290"/>
            <p14:sldId id="291"/>
            <p14:sldId id="292"/>
            <p14:sldId id="293"/>
          </p14:sldIdLst>
        </p14:section>
        <p14:section name="1.Hafta 3Gün CSS Soruları" id="{2BDEEB1F-B160-463E-B594-9DFA0A8D45B6}">
          <p14:sldIdLst>
            <p14:sldId id="295"/>
            <p14:sldId id="296"/>
            <p14:sldId id="297"/>
            <p14:sldId id="298"/>
          </p14:sldIdLst>
        </p14:section>
        <p14:section name="1 Hafta 4.Gün" id="{9E48892D-56CC-4D31-82A7-743D1EFAEAA9}">
          <p14:sldIdLst>
            <p14:sldId id="299"/>
            <p14:sldId id="300"/>
          </p14:sldIdLst>
        </p14:section>
        <p14:section name="Bootstrap Ödevi" id="{0D7346D3-E370-40A9-8743-DED964EDF1DA}">
          <p14:sldIdLst>
            <p14:sldId id="301"/>
            <p14:sldId id="302"/>
          </p14:sldIdLst>
        </p14:section>
        <p14:section name="2,Haftra 1.Gün" id="{2D0FDFED-F2CD-46AD-BCD0-55012C751914}">
          <p14:sldIdLst>
            <p14:sldId id="303"/>
            <p14:sldId id="304"/>
            <p14:sldId id="305"/>
            <p14:sldId id="306"/>
          </p14:sldIdLst>
        </p14:section>
        <p14:section name="2.Hafta 3.Gün Ödev" id="{18DB2A4E-F719-47A4-941B-D0B30D0A62D4}">
          <p14:sldIdLst>
            <p14:sldId id="307"/>
            <p14:sldId id="308"/>
          </p14:sldIdLst>
        </p14:section>
        <p14:section name="2,Hafta 4.Gün Ödev" id="{071BA30B-2020-4725-ACED-7DE61FF4D5DF}">
          <p14:sldIdLst>
            <p14:sldId id="309"/>
            <p14:sldId id="310"/>
            <p14:sldId id="312"/>
            <p14:sldId id="313"/>
            <p14:sldId id="314"/>
            <p14:sldId id="311"/>
          </p14:sldIdLst>
        </p14:section>
        <p14:section name="2.Hafta 5.Gün Ödev" id="{AA035A14-7F69-4A76-8851-8D860C5D16EA}">
          <p14:sldIdLst>
            <p14:sldId id="315"/>
            <p14:sldId id="316"/>
          </p14:sldIdLst>
        </p14:section>
        <p14:section name="2.Hafta Araştırma Ödevleri" id="{3D9C9290-05FB-4739-92F9-1522AAF52A6F}">
          <p14:sldIdLst>
            <p14:sldId id="317"/>
            <p14:sldId id="318"/>
            <p14:sldId id="319"/>
            <p14:sldId id="320"/>
            <p14:sldId id="321"/>
            <p14:sldId id="322"/>
            <p14:sldId id="323"/>
            <p14:sldId id="324"/>
            <p14:sldId id="325"/>
            <p14:sldId id="326"/>
            <p14:sldId id="327"/>
            <p14:sldId id="328"/>
            <p14:sldId id="329"/>
            <p14:sldId id="330"/>
          </p14:sldIdLst>
        </p14:section>
        <p14:section name="3.Hafta 1 Gün Ödev" id="{F0469B8C-39DD-4FAD-9B38-60C88BF47AB0}">
          <p14:sldIdLst>
            <p14:sldId id="331"/>
            <p14:sldId id="332"/>
            <p14:sldId id="333"/>
            <p14:sldId id="334"/>
          </p14:sldIdLst>
        </p14:section>
        <p14:section name="3.Hafta 2.Gün Ödev" id="{17C88541-4811-4363-A49D-325CAE7228C1}">
          <p14:sldIdLst>
            <p14:sldId id="3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7.06.2022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7.06.2022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7.06.2022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7.06.2022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7.06.2022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7.06.2022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7.06.2022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7.06.2022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7.06.2022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7.06.2022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7.06.2022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7.06.2022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7" name="İçerik Yer Tutucusu 6">
            <a:extLst>
              <a:ext uri="{FF2B5EF4-FFF2-40B4-BE49-F238E27FC236}">
                <a16:creationId xmlns:a16="http://schemas.microsoft.com/office/drawing/2014/main" id="{AB7F7374-0453-F4D1-E3E1-E2802281AECD}"/>
              </a:ext>
            </a:extLst>
          </p:cNvPr>
          <p:cNvPicPr>
            <a:picLocks noGrp="1" noChangeAspect="1"/>
          </p:cNvPicPr>
          <p:nvPr>
            <p:ph idx="1"/>
          </p:nvPr>
        </p:nvPicPr>
        <p:blipFill>
          <a:blip r:embed="rId2"/>
          <a:stretch>
            <a:fillRect/>
          </a:stretch>
        </p:blipFill>
        <p:spPr>
          <a:xfrm>
            <a:off x="1417824" y="1825625"/>
            <a:ext cx="9356352" cy="4351338"/>
          </a:xfrm>
        </p:spPr>
      </p:pic>
    </p:spTree>
    <p:extLst>
      <p:ext uri="{BB962C8B-B14F-4D97-AF65-F5344CB8AC3E}">
        <p14:creationId xmlns:p14="http://schemas.microsoft.com/office/powerpoint/2010/main" val="126842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38407-27E2-C2A2-D74F-F5DDE80C63AD}"/>
              </a:ext>
            </a:extLst>
          </p:cNvPr>
          <p:cNvSpPr>
            <a:spLocks noGrp="1"/>
          </p:cNvSpPr>
          <p:nvPr>
            <p:ph type="title"/>
          </p:nvPr>
        </p:nvSpPr>
        <p:spPr/>
        <p:txBody>
          <a:bodyPr/>
          <a:lstStyle/>
          <a:p>
            <a:r>
              <a:rPr lang="tr-TR" b="1" dirty="0" err="1"/>
              <a:t>display:none</a:t>
            </a:r>
            <a:r>
              <a:rPr lang="tr-TR" b="1" dirty="0"/>
              <a:t>; Nedir?</a:t>
            </a:r>
          </a:p>
        </p:txBody>
      </p:sp>
      <p:sp>
        <p:nvSpPr>
          <p:cNvPr id="3" name="İçerik Yer Tutucusu 2">
            <a:extLst>
              <a:ext uri="{FF2B5EF4-FFF2-40B4-BE49-F238E27FC236}">
                <a16:creationId xmlns:a16="http://schemas.microsoft.com/office/drawing/2014/main" id="{0CCC42C7-8F81-D64A-0662-73684BDC3AD2}"/>
              </a:ext>
            </a:extLst>
          </p:cNvPr>
          <p:cNvSpPr>
            <a:spLocks noGrp="1"/>
          </p:cNvSpPr>
          <p:nvPr>
            <p:ph idx="1"/>
          </p:nvPr>
        </p:nvSpPr>
        <p:spPr>
          <a:xfrm>
            <a:off x="838200" y="1825625"/>
            <a:ext cx="10515600" cy="757800"/>
          </a:xfrm>
        </p:spPr>
        <p:txBody>
          <a:bodyPr>
            <a:normAutofit/>
          </a:bodyPr>
          <a:lstStyle/>
          <a:p>
            <a:r>
              <a:rPr lang="tr-TR" sz="2400" dirty="0"/>
              <a:t>Bir elementi gizlemek (</a:t>
            </a:r>
            <a:r>
              <a:rPr lang="tr-TR" sz="2400" dirty="0" err="1"/>
              <a:t>hide</a:t>
            </a:r>
            <a:r>
              <a:rPr lang="tr-TR" sz="2400" dirty="0"/>
              <a:t>) istediğimizde </a:t>
            </a:r>
            <a:r>
              <a:rPr lang="tr-TR" sz="2400" dirty="0" err="1"/>
              <a:t>display</a:t>
            </a:r>
            <a:r>
              <a:rPr lang="tr-TR" sz="2400" dirty="0"/>
              <a:t>: </a:t>
            </a:r>
            <a:r>
              <a:rPr lang="tr-TR" sz="2400" dirty="0" err="1"/>
              <a:t>none</a:t>
            </a:r>
            <a:r>
              <a:rPr lang="tr-TR" sz="2400" dirty="0"/>
              <a:t> özelliğini kullanabiliriz. Bu sayede element bulunduğu alanda hiçbir etki oluşturmaksızın gizlenecektir.</a:t>
            </a:r>
          </a:p>
          <a:p>
            <a:endParaRPr lang="tr-TR" sz="2400" dirty="0"/>
          </a:p>
        </p:txBody>
      </p:sp>
      <p:pic>
        <p:nvPicPr>
          <p:cNvPr id="8" name="Resim 7">
            <a:extLst>
              <a:ext uri="{FF2B5EF4-FFF2-40B4-BE49-F238E27FC236}">
                <a16:creationId xmlns:a16="http://schemas.microsoft.com/office/drawing/2014/main" id="{9FE741CB-CEE9-AA6D-5CFE-C418B5C0C34E}"/>
              </a:ext>
            </a:extLst>
          </p:cNvPr>
          <p:cNvPicPr>
            <a:picLocks noChangeAspect="1"/>
          </p:cNvPicPr>
          <p:nvPr/>
        </p:nvPicPr>
        <p:blipFill>
          <a:blip r:embed="rId2"/>
          <a:stretch>
            <a:fillRect/>
          </a:stretch>
        </p:blipFill>
        <p:spPr>
          <a:xfrm>
            <a:off x="1151549" y="2583425"/>
            <a:ext cx="6919560" cy="1501270"/>
          </a:xfrm>
          <a:prstGeom prst="rect">
            <a:avLst/>
          </a:prstGeom>
        </p:spPr>
      </p:pic>
      <p:sp>
        <p:nvSpPr>
          <p:cNvPr id="9" name="Metin kutusu 8">
            <a:extLst>
              <a:ext uri="{FF2B5EF4-FFF2-40B4-BE49-F238E27FC236}">
                <a16:creationId xmlns:a16="http://schemas.microsoft.com/office/drawing/2014/main" id="{FCF29D14-0AAB-A8B3-30A8-F82EC9DE8949}"/>
              </a:ext>
            </a:extLst>
          </p:cNvPr>
          <p:cNvSpPr txBox="1"/>
          <p:nvPr/>
        </p:nvSpPr>
        <p:spPr>
          <a:xfrm>
            <a:off x="1120877" y="4274576"/>
            <a:ext cx="10232923" cy="1107996"/>
          </a:xfrm>
          <a:prstGeom prst="rect">
            <a:avLst/>
          </a:prstGeom>
          <a:noFill/>
        </p:spPr>
        <p:txBody>
          <a:bodyPr wrap="square" rtlCol="0">
            <a:spAutoFit/>
          </a:bodyPr>
          <a:lstStyle/>
          <a:p>
            <a:pPr marL="285750" indent="-285750">
              <a:buFont typeface="Arial" panose="020B0604020202020204" pitchFamily="34" charset="0"/>
              <a:buChar char="•"/>
            </a:pPr>
            <a:r>
              <a:rPr lang="tr-TR" sz="2400" dirty="0"/>
              <a:t>div için </a:t>
            </a:r>
            <a:r>
              <a:rPr lang="tr-TR" sz="2400" dirty="0" err="1"/>
              <a:t>display</a:t>
            </a:r>
            <a:r>
              <a:rPr lang="tr-TR" sz="2400" dirty="0"/>
              <a:t>: inline-</a:t>
            </a:r>
            <a:r>
              <a:rPr lang="tr-TR" sz="2400" dirty="0" err="1"/>
              <a:t>block</a:t>
            </a:r>
            <a:r>
              <a:rPr lang="tr-TR" sz="2400" dirty="0"/>
              <a:t> tanımını yapalım ve 3 </a:t>
            </a:r>
            <a:r>
              <a:rPr lang="tr-TR" sz="2400" dirty="0" err="1"/>
              <a:t>child</a:t>
            </a:r>
            <a:r>
              <a:rPr lang="tr-TR" sz="2400" dirty="0"/>
              <a:t> elementi yan yana yukarıda ki gibi dizelim.</a:t>
            </a:r>
          </a:p>
          <a:p>
            <a:endParaRPr lang="tr-TR" dirty="0"/>
          </a:p>
        </p:txBody>
      </p:sp>
    </p:spTree>
    <p:extLst>
      <p:ext uri="{BB962C8B-B14F-4D97-AF65-F5344CB8AC3E}">
        <p14:creationId xmlns:p14="http://schemas.microsoft.com/office/powerpoint/2010/main" val="70005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77698-DED3-68CA-E5F1-5A00CB84672F}"/>
              </a:ext>
            </a:extLst>
          </p:cNvPr>
          <p:cNvSpPr>
            <a:spLocks noGrp="1"/>
          </p:cNvSpPr>
          <p:nvPr>
            <p:ph type="title"/>
          </p:nvPr>
        </p:nvSpPr>
        <p:spPr/>
        <p:txBody>
          <a:bodyPr/>
          <a:lstStyle/>
          <a:p>
            <a:r>
              <a:rPr lang="tr-TR" b="1" dirty="0" err="1"/>
              <a:t>display:none</a:t>
            </a:r>
            <a:r>
              <a:rPr lang="tr-TR" b="1" dirty="0"/>
              <a:t>; Nedir?</a:t>
            </a:r>
            <a:endParaRPr lang="tr-TR" dirty="0"/>
          </a:p>
        </p:txBody>
      </p:sp>
      <p:sp>
        <p:nvSpPr>
          <p:cNvPr id="3" name="İçerik Yer Tutucusu 2">
            <a:extLst>
              <a:ext uri="{FF2B5EF4-FFF2-40B4-BE49-F238E27FC236}">
                <a16:creationId xmlns:a16="http://schemas.microsoft.com/office/drawing/2014/main" id="{18A9CA46-04C6-CFAE-D47D-B81E079DB88C}"/>
              </a:ext>
            </a:extLst>
          </p:cNvPr>
          <p:cNvSpPr>
            <a:spLocks noGrp="1"/>
          </p:cNvSpPr>
          <p:nvPr>
            <p:ph idx="1"/>
          </p:nvPr>
        </p:nvSpPr>
        <p:spPr>
          <a:xfrm>
            <a:off x="838200" y="3706761"/>
            <a:ext cx="10515600" cy="2470201"/>
          </a:xfrm>
        </p:spPr>
        <p:txBody>
          <a:bodyPr/>
          <a:lstStyle/>
          <a:p>
            <a:r>
              <a:rPr lang="tr-TR" dirty="0"/>
              <a:t>2. </a:t>
            </a:r>
            <a:r>
              <a:rPr lang="tr-TR" dirty="0" err="1"/>
              <a:t>child</a:t>
            </a:r>
            <a:r>
              <a:rPr lang="tr-TR" dirty="0"/>
              <a:t> element için </a:t>
            </a:r>
            <a:r>
              <a:rPr lang="tr-TR" b="1" dirty="0" err="1"/>
              <a:t>display</a:t>
            </a:r>
            <a:r>
              <a:rPr lang="tr-TR" b="1" dirty="0"/>
              <a:t>: </a:t>
            </a:r>
            <a:r>
              <a:rPr lang="tr-TR" b="1" dirty="0" err="1"/>
              <a:t>none</a:t>
            </a:r>
            <a:r>
              <a:rPr lang="tr-TR" dirty="0"/>
              <a:t> özeliğini tanımladığımızda elementin tamamen ortadan kalktığını ve 3. </a:t>
            </a:r>
            <a:r>
              <a:rPr lang="tr-TR" dirty="0" err="1"/>
              <a:t>child</a:t>
            </a:r>
            <a:r>
              <a:rPr lang="tr-TR" dirty="0"/>
              <a:t> elementin 2. sıraya geçtiğini görebilirsiniz.</a:t>
            </a:r>
          </a:p>
        </p:txBody>
      </p:sp>
      <p:pic>
        <p:nvPicPr>
          <p:cNvPr id="8" name="Resim 7">
            <a:extLst>
              <a:ext uri="{FF2B5EF4-FFF2-40B4-BE49-F238E27FC236}">
                <a16:creationId xmlns:a16="http://schemas.microsoft.com/office/drawing/2014/main" id="{44C8DD48-9A80-414F-58A2-0FAABC02A883}"/>
              </a:ext>
            </a:extLst>
          </p:cNvPr>
          <p:cNvPicPr>
            <a:picLocks noChangeAspect="1"/>
          </p:cNvPicPr>
          <p:nvPr/>
        </p:nvPicPr>
        <p:blipFill>
          <a:blip r:embed="rId2"/>
          <a:stretch>
            <a:fillRect/>
          </a:stretch>
        </p:blipFill>
        <p:spPr>
          <a:xfrm>
            <a:off x="1167777" y="2042040"/>
            <a:ext cx="6828112" cy="1386960"/>
          </a:xfrm>
          <a:prstGeom prst="rect">
            <a:avLst/>
          </a:prstGeom>
        </p:spPr>
      </p:pic>
    </p:spTree>
    <p:extLst>
      <p:ext uri="{BB962C8B-B14F-4D97-AF65-F5344CB8AC3E}">
        <p14:creationId xmlns:p14="http://schemas.microsoft.com/office/powerpoint/2010/main" val="37162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7A4D0-18E4-FBC7-F98D-B4D15C3A38E1}"/>
              </a:ext>
            </a:extLst>
          </p:cNvPr>
          <p:cNvSpPr>
            <a:spLocks noGrp="1"/>
          </p:cNvSpPr>
          <p:nvPr>
            <p:ph type="title"/>
          </p:nvPr>
        </p:nvSpPr>
        <p:spPr/>
        <p:txBody>
          <a:bodyPr/>
          <a:lstStyle/>
          <a:p>
            <a:r>
              <a:rPr lang="tr-TR" b="1" dirty="0" err="1"/>
              <a:t>visibility:hidden</a:t>
            </a:r>
            <a:r>
              <a:rPr lang="tr-TR" b="1" dirty="0"/>
              <a:t>; Nedir?</a:t>
            </a:r>
          </a:p>
        </p:txBody>
      </p:sp>
      <p:sp>
        <p:nvSpPr>
          <p:cNvPr id="3" name="İçerik Yer Tutucusu 2">
            <a:extLst>
              <a:ext uri="{FF2B5EF4-FFF2-40B4-BE49-F238E27FC236}">
                <a16:creationId xmlns:a16="http://schemas.microsoft.com/office/drawing/2014/main" id="{EAD62CE0-660C-C398-E21E-22A0DEB36D4E}"/>
              </a:ext>
            </a:extLst>
          </p:cNvPr>
          <p:cNvSpPr>
            <a:spLocks noGrp="1"/>
          </p:cNvSpPr>
          <p:nvPr>
            <p:ph idx="1"/>
          </p:nvPr>
        </p:nvSpPr>
        <p:spPr>
          <a:xfrm>
            <a:off x="838200" y="1990315"/>
            <a:ext cx="10515600" cy="1438685"/>
          </a:xfrm>
        </p:spPr>
        <p:txBody>
          <a:bodyPr/>
          <a:lstStyle/>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6" name="Resim 5">
            <a:extLst>
              <a:ext uri="{FF2B5EF4-FFF2-40B4-BE49-F238E27FC236}">
                <a16:creationId xmlns:a16="http://schemas.microsoft.com/office/drawing/2014/main" id="{E1611967-3810-8AA6-2218-7E26DB711326}"/>
              </a:ext>
            </a:extLst>
          </p:cNvPr>
          <p:cNvPicPr>
            <a:picLocks noChangeAspect="1"/>
          </p:cNvPicPr>
          <p:nvPr/>
        </p:nvPicPr>
        <p:blipFill>
          <a:blip r:embed="rId2"/>
          <a:stretch>
            <a:fillRect/>
          </a:stretch>
        </p:blipFill>
        <p:spPr>
          <a:xfrm>
            <a:off x="838200" y="3728627"/>
            <a:ext cx="6828112" cy="1425063"/>
          </a:xfrm>
          <a:prstGeom prst="rect">
            <a:avLst/>
          </a:prstGeom>
        </p:spPr>
      </p:pic>
    </p:spTree>
    <p:extLst>
      <p:ext uri="{BB962C8B-B14F-4D97-AF65-F5344CB8AC3E}">
        <p14:creationId xmlns:p14="http://schemas.microsoft.com/office/powerpoint/2010/main" val="125519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555C-D473-16D8-6E17-5220F641F949}"/>
              </a:ext>
            </a:extLst>
          </p:cNvPr>
          <p:cNvSpPr>
            <a:spLocks noGrp="1"/>
          </p:cNvSpPr>
          <p:nvPr>
            <p:ph type="title"/>
          </p:nvPr>
        </p:nvSpPr>
        <p:spPr/>
        <p:txBody>
          <a:bodyPr/>
          <a:lstStyle/>
          <a:p>
            <a:r>
              <a:rPr lang="tr-TR" b="1" dirty="0" err="1"/>
              <a:t>pseudo</a:t>
            </a:r>
            <a:r>
              <a:rPr lang="tr-TR" b="1" dirty="0"/>
              <a:t> </a:t>
            </a:r>
            <a:r>
              <a:rPr lang="tr-TR" b="1" dirty="0" err="1"/>
              <a:t>class</a:t>
            </a:r>
            <a:r>
              <a:rPr lang="tr-TR" b="1" dirty="0"/>
              <a:t> ile </a:t>
            </a:r>
            <a:r>
              <a:rPr lang="tr-TR" b="1" dirty="0" err="1"/>
              <a:t>pseudo</a:t>
            </a:r>
            <a:r>
              <a:rPr lang="tr-TR" b="1" dirty="0"/>
              <a:t> element nedir?</a:t>
            </a:r>
          </a:p>
        </p:txBody>
      </p:sp>
      <p:sp>
        <p:nvSpPr>
          <p:cNvPr id="3" name="İçerik Yer Tutucusu 2">
            <a:extLst>
              <a:ext uri="{FF2B5EF4-FFF2-40B4-BE49-F238E27FC236}">
                <a16:creationId xmlns:a16="http://schemas.microsoft.com/office/drawing/2014/main" id="{209DC0AB-BF11-75A5-16BF-FDEB57552CB5}"/>
              </a:ext>
            </a:extLst>
          </p:cNvPr>
          <p:cNvSpPr>
            <a:spLocks noGrp="1"/>
          </p:cNvSpPr>
          <p:nvPr>
            <p:ph idx="1"/>
          </p:nvPr>
        </p:nvSpPr>
        <p:spPr/>
        <p:txBody>
          <a:bodyPr>
            <a:normAutofit/>
          </a:bodyPr>
          <a:lstStyle/>
          <a:p>
            <a:r>
              <a:rPr lang="tr-TR" sz="2400" dirty="0"/>
              <a:t>CSS </a:t>
            </a:r>
            <a:r>
              <a:rPr lang="tr-TR" sz="2400" b="1" dirty="0" err="1"/>
              <a:t>pseudo-class</a:t>
            </a:r>
            <a:r>
              <a:rPr lang="tr-TR" sz="2400" dirty="0"/>
              <a:t> ve </a:t>
            </a:r>
            <a:r>
              <a:rPr lang="tr-TR" sz="2400" b="1" dirty="0" err="1"/>
              <a:t>pseudo-elements</a:t>
            </a:r>
            <a:r>
              <a:rPr lang="tr-TR" sz="2400" dirty="0"/>
              <a:t> </a:t>
            </a:r>
            <a:r>
              <a:rPr lang="tr-TR" sz="2400" dirty="0" err="1"/>
              <a:t>CSS’i</a:t>
            </a:r>
            <a:r>
              <a:rPr lang="tr-TR" sz="2400" dirty="0"/>
              <a:t> destekleyen web tarayıcıları tarafından otomatik olarak tanınan </a:t>
            </a:r>
            <a:r>
              <a:rPr lang="tr-TR" sz="2400" b="1" dirty="0"/>
              <a:t>(x)html </a:t>
            </a:r>
            <a:r>
              <a:rPr lang="tr-TR" sz="2400" dirty="0"/>
              <a:t>hiyerarşisi ile erişemediğimiz element ve sınıflara erişmemizi sağlayan özel sınıf ve elementler olarak adlandırılmaktadır.</a:t>
            </a:r>
          </a:p>
          <a:p>
            <a:r>
              <a:rPr lang="tr-TR" sz="2400" b="1" dirty="0" err="1"/>
              <a:t>Pseudo-class</a:t>
            </a:r>
            <a:r>
              <a:rPr lang="tr-TR" sz="2400" b="1" dirty="0"/>
              <a:t>: Link </a:t>
            </a:r>
            <a:r>
              <a:rPr lang="tr-TR" sz="2400" b="1" dirty="0" err="1"/>
              <a:t>Pseduo</a:t>
            </a:r>
            <a:r>
              <a:rPr lang="tr-TR" sz="2400" b="1" dirty="0"/>
              <a:t> </a:t>
            </a:r>
            <a:r>
              <a:rPr lang="tr-TR" sz="2400" b="1" dirty="0" err="1"/>
              <a:t>Sınıfıları</a:t>
            </a:r>
            <a:r>
              <a:rPr lang="tr-TR" sz="2400" b="1" dirty="0"/>
              <a:t> </a:t>
            </a:r>
            <a:r>
              <a:rPr lang="tr-TR" sz="2400" dirty="0"/>
              <a:t>ve </a:t>
            </a:r>
            <a:r>
              <a:rPr lang="tr-TR" sz="2400" b="1" dirty="0"/>
              <a:t>Dinamik </a:t>
            </a:r>
            <a:r>
              <a:rPr lang="tr-TR" sz="2400" b="1" dirty="0" err="1"/>
              <a:t>Pseudo</a:t>
            </a:r>
            <a:r>
              <a:rPr lang="tr-TR" sz="2400" b="1" dirty="0"/>
              <a:t> Sınıfları </a:t>
            </a:r>
            <a:r>
              <a:rPr lang="tr-TR" sz="2400" dirty="0"/>
              <a:t>olmak üzere ikiye ayrılır:</a:t>
            </a:r>
          </a:p>
          <a:p>
            <a:r>
              <a:rPr lang="tr-TR" sz="2400" b="1" dirty="0"/>
              <a:t>Link </a:t>
            </a:r>
            <a:r>
              <a:rPr lang="tr-TR" sz="2400" b="1" dirty="0" err="1"/>
              <a:t>Pseduo</a:t>
            </a:r>
            <a:r>
              <a:rPr lang="tr-TR" sz="2400" b="1" dirty="0"/>
              <a:t> </a:t>
            </a:r>
            <a:r>
              <a:rPr lang="tr-TR" sz="2400" b="1" dirty="0" err="1"/>
              <a:t>Sınıfıları</a:t>
            </a:r>
            <a:r>
              <a:rPr lang="tr-TR" sz="2400" b="1" dirty="0"/>
              <a:t>:  </a:t>
            </a:r>
            <a:r>
              <a:rPr lang="tr-TR" sz="2400" dirty="0" err="1"/>
              <a:t>Y</a:t>
            </a:r>
            <a:r>
              <a:rPr lang="tr-TR" sz="2000" dirty="0" err="1"/>
              <a:t>anlızca</a:t>
            </a:r>
            <a:r>
              <a:rPr lang="tr-TR" sz="2000" dirty="0"/>
              <a:t> linklere uygulanan iki tane Link </a:t>
            </a:r>
            <a:r>
              <a:rPr lang="tr-TR" sz="2000" dirty="0" err="1"/>
              <a:t>Pseduo</a:t>
            </a:r>
            <a:r>
              <a:rPr lang="tr-TR" sz="2000" dirty="0"/>
              <a:t> sınıfı vardır. </a:t>
            </a:r>
            <a:r>
              <a:rPr lang="tr-TR" sz="2000" b="1" dirty="0"/>
              <a:t>:link </a:t>
            </a:r>
            <a:r>
              <a:rPr lang="tr-TR" sz="2000" dirty="0"/>
              <a:t>: Ziyaret edilmemiş sayfanın linkine stil tanımlaması yapmak için kullanılır. </a:t>
            </a:r>
            <a:r>
              <a:rPr lang="tr-TR" sz="2000" b="1" dirty="0"/>
              <a:t>:</a:t>
            </a:r>
            <a:r>
              <a:rPr lang="tr-TR" sz="2000" b="1" dirty="0" err="1"/>
              <a:t>visited</a:t>
            </a:r>
            <a:r>
              <a:rPr lang="tr-TR" sz="2000" b="1" dirty="0"/>
              <a:t> </a:t>
            </a:r>
            <a:r>
              <a:rPr lang="tr-TR" sz="2000" dirty="0"/>
              <a:t>: Henüz ziyaret edilmiş sayfa linklerine stil tanımlaması yapmak için kullanılır.</a:t>
            </a:r>
          </a:p>
          <a:p>
            <a:endParaRPr lang="tr-TR" sz="2000" dirty="0"/>
          </a:p>
        </p:txBody>
      </p:sp>
      <p:pic>
        <p:nvPicPr>
          <p:cNvPr id="7" name="Resim 6">
            <a:extLst>
              <a:ext uri="{FF2B5EF4-FFF2-40B4-BE49-F238E27FC236}">
                <a16:creationId xmlns:a16="http://schemas.microsoft.com/office/drawing/2014/main" id="{F20AD0EB-A86B-FF5D-C3A6-75F8E3F27154}"/>
              </a:ext>
            </a:extLst>
          </p:cNvPr>
          <p:cNvPicPr>
            <a:picLocks noChangeAspect="1"/>
          </p:cNvPicPr>
          <p:nvPr/>
        </p:nvPicPr>
        <p:blipFill>
          <a:blip r:embed="rId2"/>
          <a:stretch>
            <a:fillRect/>
          </a:stretch>
        </p:blipFill>
        <p:spPr>
          <a:xfrm>
            <a:off x="4711967" y="4597171"/>
            <a:ext cx="2768066" cy="2260829"/>
          </a:xfrm>
          <a:prstGeom prst="rect">
            <a:avLst/>
          </a:prstGeom>
        </p:spPr>
      </p:pic>
    </p:spTree>
    <p:extLst>
      <p:ext uri="{BB962C8B-B14F-4D97-AF65-F5344CB8AC3E}">
        <p14:creationId xmlns:p14="http://schemas.microsoft.com/office/powerpoint/2010/main" val="39429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E1C02-AFB7-CFBD-2C12-E16F829C8874}"/>
              </a:ext>
            </a:extLst>
          </p:cNvPr>
          <p:cNvSpPr>
            <a:spLocks noGrp="1"/>
          </p:cNvSpPr>
          <p:nvPr>
            <p:ph type="title"/>
          </p:nvPr>
        </p:nvSpPr>
        <p:spPr/>
        <p:txBody>
          <a:bodyPr/>
          <a:lstStyle/>
          <a:p>
            <a:r>
              <a:rPr lang="tr-TR" b="1" dirty="0"/>
              <a:t>Dinamik </a:t>
            </a:r>
            <a:r>
              <a:rPr lang="tr-TR" b="1" dirty="0" err="1"/>
              <a:t>Pseudo</a:t>
            </a:r>
            <a:r>
              <a:rPr lang="tr-TR" b="1" dirty="0"/>
              <a:t> Sınıfları</a:t>
            </a:r>
          </a:p>
        </p:txBody>
      </p:sp>
      <p:sp>
        <p:nvSpPr>
          <p:cNvPr id="3" name="İçerik Yer Tutucusu 2">
            <a:extLst>
              <a:ext uri="{FF2B5EF4-FFF2-40B4-BE49-F238E27FC236}">
                <a16:creationId xmlns:a16="http://schemas.microsoft.com/office/drawing/2014/main" id="{C9CBB6CA-1C49-E53D-742F-5BB01A9D5719}"/>
              </a:ext>
            </a:extLst>
          </p:cNvPr>
          <p:cNvSpPr>
            <a:spLocks noGrp="1"/>
          </p:cNvSpPr>
          <p:nvPr>
            <p:ph idx="1"/>
          </p:nvPr>
        </p:nvSpPr>
        <p:spPr>
          <a:xfrm>
            <a:off x="838200" y="1825625"/>
            <a:ext cx="7951237" cy="4351338"/>
          </a:xfrm>
        </p:spPr>
        <p:txBody>
          <a:bodyPr>
            <a:normAutofit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active"sıralaması</a:t>
            </a:r>
            <a:r>
              <a:rPr lang="tr-TR" dirty="0"/>
              <a:t> yapılmalıdır.</a:t>
            </a:r>
          </a:p>
          <a:p>
            <a:r>
              <a:rPr lang="tr-TR" b="1" dirty="0"/>
              <a:t>:</a:t>
            </a:r>
            <a:r>
              <a:rPr lang="tr-TR" b="1" dirty="0" err="1"/>
              <a:t>hover</a:t>
            </a:r>
            <a:r>
              <a:rPr lang="tr-TR" b="1" dirty="0"/>
              <a:t> </a:t>
            </a:r>
            <a:r>
              <a:rPr lang="tr-TR" dirty="0"/>
              <a:t>: Bir elementin üzerine farenin imleci geldiğinde yapılacak tanımlama için kullanılır.:</a:t>
            </a:r>
            <a:r>
              <a:rPr lang="tr-TR" dirty="0" err="1"/>
              <a:t>active</a:t>
            </a:r>
            <a:r>
              <a:rPr lang="tr-TR" dirty="0"/>
              <a:t> </a:t>
            </a:r>
          </a:p>
          <a:p>
            <a:r>
              <a:rPr lang="tr-TR" b="1" dirty="0"/>
              <a:t>: </a:t>
            </a:r>
            <a:r>
              <a:rPr lang="tr-TR" b="1" dirty="0" err="1"/>
              <a:t>active</a:t>
            </a:r>
            <a:r>
              <a:rPr lang="tr-TR" b="1" dirty="0"/>
              <a:t> </a:t>
            </a:r>
            <a:r>
              <a:rPr lang="tr-TR" dirty="0"/>
              <a:t>olan elemente stil atamak için kullanılır.</a:t>
            </a:r>
          </a:p>
          <a:p>
            <a:r>
              <a:rPr lang="tr-TR" b="1" dirty="0"/>
              <a:t>:</a:t>
            </a:r>
            <a:r>
              <a:rPr lang="tr-TR" b="1" dirty="0" err="1"/>
              <a:t>focus</a:t>
            </a:r>
            <a:r>
              <a:rPr lang="tr-TR" b="1" dirty="0"/>
              <a:t> : </a:t>
            </a:r>
            <a:r>
              <a:rPr lang="tr-TR" dirty="0"/>
              <a:t>Odaklanan elemente stil </a:t>
            </a:r>
            <a:r>
              <a:rPr lang="tr-TR" dirty="0" err="1"/>
              <a:t>tanımlası</a:t>
            </a:r>
            <a:r>
              <a:rPr lang="tr-TR" dirty="0"/>
              <a:t> yapmak için </a:t>
            </a:r>
            <a:r>
              <a:rPr lang="tr-TR" dirty="0" err="1"/>
              <a:t>kullanılır.Örnekler</a:t>
            </a:r>
            <a:r>
              <a:rPr lang="tr-TR" dirty="0"/>
              <a:t> </a:t>
            </a:r>
            <a:r>
              <a:rPr lang="tr-TR" dirty="0" err="1"/>
              <a:t>vericek</a:t>
            </a:r>
            <a:r>
              <a:rPr lang="tr-TR" dirty="0"/>
              <a:t> olursak;</a:t>
            </a:r>
          </a:p>
        </p:txBody>
      </p:sp>
      <p:pic>
        <p:nvPicPr>
          <p:cNvPr id="5" name="Resim 4">
            <a:extLst>
              <a:ext uri="{FF2B5EF4-FFF2-40B4-BE49-F238E27FC236}">
                <a16:creationId xmlns:a16="http://schemas.microsoft.com/office/drawing/2014/main" id="{8B4DD06C-DA2A-22ED-A171-75F23ADB3770}"/>
              </a:ext>
            </a:extLst>
          </p:cNvPr>
          <p:cNvPicPr>
            <a:picLocks noChangeAspect="1"/>
          </p:cNvPicPr>
          <p:nvPr/>
        </p:nvPicPr>
        <p:blipFill>
          <a:blip r:embed="rId2"/>
          <a:stretch>
            <a:fillRect/>
          </a:stretch>
        </p:blipFill>
        <p:spPr>
          <a:xfrm>
            <a:off x="8712894" y="1686023"/>
            <a:ext cx="3407571" cy="4145610"/>
          </a:xfrm>
          <a:prstGeom prst="rect">
            <a:avLst/>
          </a:prstGeom>
        </p:spPr>
      </p:pic>
    </p:spTree>
    <p:extLst>
      <p:ext uri="{BB962C8B-B14F-4D97-AF65-F5344CB8AC3E}">
        <p14:creationId xmlns:p14="http://schemas.microsoft.com/office/powerpoint/2010/main" val="159139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8D689-BF9B-2A68-8C90-A39A67576DBB}"/>
              </a:ext>
            </a:extLst>
          </p:cNvPr>
          <p:cNvSpPr>
            <a:spLocks noGrp="1"/>
          </p:cNvSpPr>
          <p:nvPr>
            <p:ph type="title"/>
          </p:nvPr>
        </p:nvSpPr>
        <p:spPr/>
        <p:txBody>
          <a:bodyPr/>
          <a:lstStyle/>
          <a:p>
            <a:r>
              <a:rPr lang="tr-TR" b="1" dirty="0" err="1"/>
              <a:t>Pseudo</a:t>
            </a:r>
            <a:r>
              <a:rPr lang="tr-TR" b="1" dirty="0"/>
              <a:t> Elementleri</a:t>
            </a:r>
          </a:p>
        </p:txBody>
      </p:sp>
      <p:sp>
        <p:nvSpPr>
          <p:cNvPr id="3" name="İçerik Yer Tutucusu 2">
            <a:extLst>
              <a:ext uri="{FF2B5EF4-FFF2-40B4-BE49-F238E27FC236}">
                <a16:creationId xmlns:a16="http://schemas.microsoft.com/office/drawing/2014/main" id="{DD7B7B28-48F0-33D2-E441-960679F6B4D7}"/>
              </a:ext>
            </a:extLst>
          </p:cNvPr>
          <p:cNvSpPr>
            <a:spLocks noGrp="1"/>
          </p:cNvSpPr>
          <p:nvPr>
            <p:ph idx="1"/>
          </p:nvPr>
        </p:nvSpPr>
        <p:spPr/>
        <p:txBody>
          <a:bodyPr>
            <a:normAutofit/>
          </a:bodyPr>
          <a:lstStyle/>
          <a:p>
            <a:r>
              <a:rPr lang="tr-TR" sz="2400" b="1" dirty="0" err="1"/>
              <a:t>pseudo</a:t>
            </a:r>
            <a:r>
              <a:rPr lang="tr-TR" sz="2400" b="1" dirty="0"/>
              <a:t> elementleri </a:t>
            </a:r>
            <a:r>
              <a:rPr lang="tr-TR" sz="2400" dirty="0"/>
              <a:t>ile elemanları da sayfalarda bulunan elemanları seçerken daha detaylı ve değişik bir biçimde seçim yapmamızı sağlayan elemanlardır. En yaygın kullanılan </a:t>
            </a:r>
            <a:r>
              <a:rPr lang="tr-TR" sz="2400" dirty="0" err="1"/>
              <a:t>pseudo</a:t>
            </a:r>
            <a:r>
              <a:rPr lang="tr-TR" sz="2400" dirty="0"/>
              <a:t> elementlerinden </a:t>
            </a:r>
            <a:r>
              <a:rPr lang="tr-TR" sz="2400" dirty="0" err="1"/>
              <a:t>bikaç</a:t>
            </a:r>
            <a:r>
              <a:rPr lang="tr-TR" sz="2400" dirty="0"/>
              <a:t> tanesini paylaşmak gerekirse;</a:t>
            </a:r>
          </a:p>
          <a:p>
            <a:r>
              <a:rPr lang="tr-TR" sz="2400" b="1" dirty="0" err="1"/>
              <a:t>first-letter</a:t>
            </a:r>
            <a:r>
              <a:rPr lang="tr-TR" sz="2400" dirty="0"/>
              <a:t> ile sayfamızda bulunan bir elemanın ilk harfini seçerek, sadece ilk harfi biçimlendirmemize yarayan işimizi çok kolaylaştıran bir özelliktir.</a:t>
            </a:r>
          </a:p>
          <a:p>
            <a:pPr marL="0" indent="0">
              <a:buNone/>
            </a:pPr>
            <a:r>
              <a:rPr lang="tr-TR" sz="2400" dirty="0"/>
              <a:t>	</a:t>
            </a:r>
            <a:r>
              <a:rPr lang="tr-TR" sz="2400" dirty="0" err="1"/>
              <a:t>div:first-letter</a:t>
            </a:r>
            <a:r>
              <a:rPr lang="tr-TR" sz="2400" dirty="0"/>
              <a:t> {</a:t>
            </a:r>
          </a:p>
          <a:p>
            <a:pPr marL="0" indent="0">
              <a:buNone/>
            </a:pPr>
            <a:r>
              <a:rPr lang="tr-TR" sz="2400" dirty="0"/>
              <a:t>    	 </a:t>
            </a:r>
            <a:r>
              <a:rPr lang="tr-TR" sz="2400" dirty="0" err="1"/>
              <a:t>font-weight:bold</a:t>
            </a:r>
            <a:r>
              <a:rPr lang="tr-TR" sz="2400" dirty="0"/>
              <a:t>;</a:t>
            </a:r>
          </a:p>
          <a:p>
            <a:pPr marL="0" indent="0">
              <a:buNone/>
            </a:pPr>
            <a:r>
              <a:rPr lang="tr-TR" sz="2400" dirty="0"/>
              <a:t>	}</a:t>
            </a:r>
          </a:p>
          <a:p>
            <a:pPr marL="0" indent="0">
              <a:buNone/>
            </a:pPr>
            <a:endParaRPr lang="tr-TR" sz="2400" dirty="0"/>
          </a:p>
          <a:p>
            <a:endParaRPr lang="tr-TR" sz="2400" dirty="0"/>
          </a:p>
        </p:txBody>
      </p:sp>
    </p:spTree>
    <p:extLst>
      <p:ext uri="{BB962C8B-B14F-4D97-AF65-F5344CB8AC3E}">
        <p14:creationId xmlns:p14="http://schemas.microsoft.com/office/powerpoint/2010/main" val="12672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D0D42-088C-0247-363A-09EC73164C43}"/>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p>
        </p:txBody>
      </p:sp>
      <p:sp>
        <p:nvSpPr>
          <p:cNvPr id="3" name="İçerik Yer Tutucusu 2">
            <a:extLst>
              <a:ext uri="{FF2B5EF4-FFF2-40B4-BE49-F238E27FC236}">
                <a16:creationId xmlns:a16="http://schemas.microsoft.com/office/drawing/2014/main" id="{A37CBFA6-555A-173E-AB87-3E60575E2059}"/>
              </a:ext>
            </a:extLst>
          </p:cNvPr>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p>
          <a:p>
            <a:r>
              <a:rPr lang="tr-TR" sz="2400" dirty="0"/>
              <a:t> (*)    —&gt; Tüm etiketler </a:t>
            </a:r>
          </a:p>
          <a:p>
            <a:r>
              <a:rPr lang="tr-TR" sz="2400" dirty="0"/>
              <a:t>    (p)    —&gt; Tüm p etiketleri</a:t>
            </a:r>
          </a:p>
          <a:p>
            <a:r>
              <a:rPr lang="tr-TR" sz="2400" dirty="0"/>
              <a:t>    (div p) —&gt; </a:t>
            </a:r>
            <a:r>
              <a:rPr lang="tr-TR" sz="2400" dirty="0" err="1"/>
              <a:t>Div</a:t>
            </a:r>
            <a:r>
              <a:rPr lang="tr-TR" sz="2400" dirty="0"/>
              <a:t> içindeki tüm p etiketleri</a:t>
            </a:r>
          </a:p>
          <a:p>
            <a:r>
              <a:rPr lang="tr-TR" sz="2400" dirty="0"/>
              <a:t>    (</a:t>
            </a:r>
            <a:r>
              <a:rPr lang="tr-TR" sz="2400" dirty="0" err="1"/>
              <a:t>div,p</a:t>
            </a:r>
            <a:r>
              <a:rPr lang="tr-TR" sz="2400" dirty="0"/>
              <a:t>) —&gt; Tüm div ve tüm p etiketleri</a:t>
            </a:r>
          </a:p>
          <a:p>
            <a:r>
              <a:rPr lang="tr-TR" sz="2400" dirty="0"/>
              <a:t>    (div &gt; p) —&gt; Üst etiketi div olan tüm p etiketleri</a:t>
            </a:r>
          </a:p>
          <a:p>
            <a:r>
              <a:rPr lang="tr-TR" sz="2400" dirty="0"/>
              <a:t>    (p ~ div) —&gt; P ile aynı seviyede tüm div etiketleri</a:t>
            </a:r>
          </a:p>
          <a:p>
            <a:r>
              <a:rPr lang="tr-TR" sz="2400" dirty="0"/>
              <a:t>    (p + div) —&gt; P etiketinden sonra gelen aynı seviyedeki div etiketi</a:t>
            </a:r>
          </a:p>
        </p:txBody>
      </p:sp>
    </p:spTree>
    <p:extLst>
      <p:ext uri="{BB962C8B-B14F-4D97-AF65-F5344CB8AC3E}">
        <p14:creationId xmlns:p14="http://schemas.microsoft.com/office/powerpoint/2010/main" val="212750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658AE9-C02C-3CB1-A669-0D48C5055976}"/>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endParaRPr lang="tr-TR" dirty="0"/>
          </a:p>
        </p:txBody>
      </p:sp>
      <p:pic>
        <p:nvPicPr>
          <p:cNvPr id="5" name="İçerik Yer Tutucusu 4">
            <a:extLst>
              <a:ext uri="{FF2B5EF4-FFF2-40B4-BE49-F238E27FC236}">
                <a16:creationId xmlns:a16="http://schemas.microsoft.com/office/drawing/2014/main" id="{4422CA01-6281-BDD9-20D7-04E915DFFB2E}"/>
              </a:ext>
            </a:extLst>
          </p:cNvPr>
          <p:cNvPicPr>
            <a:picLocks noGrp="1" noChangeAspect="1"/>
          </p:cNvPicPr>
          <p:nvPr>
            <p:ph idx="1"/>
          </p:nvPr>
        </p:nvPicPr>
        <p:blipFill>
          <a:blip r:embed="rId2"/>
          <a:stretch>
            <a:fillRect/>
          </a:stretch>
        </p:blipFill>
        <p:spPr>
          <a:xfrm>
            <a:off x="2049429" y="1690687"/>
            <a:ext cx="8926987" cy="4719443"/>
          </a:xfrm>
        </p:spPr>
      </p:pic>
    </p:spTree>
    <p:extLst>
      <p:ext uri="{BB962C8B-B14F-4D97-AF65-F5344CB8AC3E}">
        <p14:creationId xmlns:p14="http://schemas.microsoft.com/office/powerpoint/2010/main" val="41509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93FB-BF70-1746-71F4-653C56E520C7}"/>
              </a:ext>
            </a:extLst>
          </p:cNvPr>
          <p:cNvSpPr>
            <a:spLocks noGrp="1"/>
          </p:cNvSpPr>
          <p:nvPr>
            <p:ph type="title"/>
          </p:nvPr>
        </p:nvSpPr>
        <p:spPr/>
        <p:txBody>
          <a:bodyPr/>
          <a:lstStyle/>
          <a:p>
            <a:r>
              <a:rPr lang="tr-TR" b="1" dirty="0"/>
              <a:t>div p{}</a:t>
            </a:r>
          </a:p>
        </p:txBody>
      </p:sp>
      <p:sp>
        <p:nvSpPr>
          <p:cNvPr id="3" name="İçerik Yer Tutucusu 2">
            <a:extLst>
              <a:ext uri="{FF2B5EF4-FFF2-40B4-BE49-F238E27FC236}">
                <a16:creationId xmlns:a16="http://schemas.microsoft.com/office/drawing/2014/main" id="{1F119472-0637-4C1B-FDAE-FD5CE5266A58}"/>
              </a:ext>
            </a:extLst>
          </p:cNvPr>
          <p:cNvSpPr>
            <a:spLocks noGrp="1"/>
          </p:cNvSpPr>
          <p:nvPr>
            <p:ph idx="1"/>
          </p:nvPr>
        </p:nvSpPr>
        <p:spPr>
          <a:xfrm>
            <a:off x="838200" y="1825625"/>
            <a:ext cx="3948404" cy="4351338"/>
          </a:xfrm>
        </p:spPr>
        <p:txBody>
          <a:bodyPr/>
          <a:lstStyle/>
          <a:p>
            <a:endParaRPr lang="tr-TR" dirty="0"/>
          </a:p>
          <a:p>
            <a:endParaRPr lang="tr-TR" dirty="0"/>
          </a:p>
          <a:p>
            <a:r>
              <a:rPr lang="en-US" dirty="0"/>
              <a:t>div p {</a:t>
            </a:r>
          </a:p>
          <a:p>
            <a:r>
              <a:rPr lang="en-US" dirty="0"/>
              <a:t>        font-size: 30px;</a:t>
            </a:r>
          </a:p>
          <a:p>
            <a:r>
              <a:rPr lang="en-US" dirty="0"/>
              <a:t>        color: green;</a:t>
            </a:r>
          </a:p>
          <a:p>
            <a:r>
              <a:rPr lang="en-US" dirty="0"/>
              <a:t>    }</a:t>
            </a:r>
            <a:endParaRPr lang="tr-TR" dirty="0"/>
          </a:p>
          <a:p>
            <a:r>
              <a:rPr lang="tr-TR" dirty="0" err="1"/>
              <a:t>Div</a:t>
            </a:r>
            <a:r>
              <a:rPr lang="tr-TR" dirty="0"/>
              <a:t> içinde olan tüm p </a:t>
            </a:r>
            <a:r>
              <a:rPr lang="tr-TR" dirty="0" err="1"/>
              <a:t>ler</a:t>
            </a:r>
            <a:r>
              <a:rPr lang="tr-TR" dirty="0"/>
              <a:t> değişikliğe uğradı.</a:t>
            </a:r>
          </a:p>
        </p:txBody>
      </p:sp>
      <p:pic>
        <p:nvPicPr>
          <p:cNvPr id="7" name="Resim 6">
            <a:extLst>
              <a:ext uri="{FF2B5EF4-FFF2-40B4-BE49-F238E27FC236}">
                <a16:creationId xmlns:a16="http://schemas.microsoft.com/office/drawing/2014/main" id="{7F0C6C4A-44CC-3A9E-A126-E45CC7C21BC3}"/>
              </a:ext>
            </a:extLst>
          </p:cNvPr>
          <p:cNvPicPr>
            <a:picLocks noChangeAspect="1"/>
          </p:cNvPicPr>
          <p:nvPr/>
        </p:nvPicPr>
        <p:blipFill>
          <a:blip r:embed="rId2"/>
          <a:stretch>
            <a:fillRect/>
          </a:stretch>
        </p:blipFill>
        <p:spPr>
          <a:xfrm>
            <a:off x="4877490" y="1962264"/>
            <a:ext cx="6476310" cy="3374845"/>
          </a:xfrm>
          <a:prstGeom prst="rect">
            <a:avLst/>
          </a:prstGeom>
        </p:spPr>
      </p:pic>
    </p:spTree>
    <p:extLst>
      <p:ext uri="{BB962C8B-B14F-4D97-AF65-F5344CB8AC3E}">
        <p14:creationId xmlns:p14="http://schemas.microsoft.com/office/powerpoint/2010/main" val="326830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292DDD-E6C9-19A8-2B5D-6FF3F52D9DAB}"/>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90C02CCF-7DD1-CB5E-671F-BC56A4B14EAA}"/>
              </a:ext>
            </a:extLst>
          </p:cNvPr>
          <p:cNvSpPr>
            <a:spLocks noGrp="1"/>
          </p:cNvSpPr>
          <p:nvPr>
            <p:ph idx="1"/>
          </p:nvPr>
        </p:nvSpPr>
        <p:spPr>
          <a:xfrm>
            <a:off x="838200" y="1825625"/>
            <a:ext cx="4722845" cy="4351338"/>
          </a:xfrm>
        </p:spPr>
        <p:txBody>
          <a:bodyPr/>
          <a:lstStyle/>
          <a:p>
            <a:r>
              <a:rPr lang="tr-TR" dirty="0" err="1"/>
              <a:t>div,p</a:t>
            </a:r>
            <a:r>
              <a:rPr lang="tr-TR" dirty="0"/>
              <a:t> {</a:t>
            </a:r>
          </a:p>
          <a:p>
            <a:r>
              <a:rPr lang="tr-TR" dirty="0"/>
              <a:t>        font-size: 30px;</a:t>
            </a:r>
          </a:p>
          <a:p>
            <a:r>
              <a:rPr lang="tr-TR" dirty="0"/>
              <a:t>        </a:t>
            </a:r>
            <a:r>
              <a:rPr lang="tr-TR" dirty="0" err="1"/>
              <a:t>color</a:t>
            </a:r>
            <a:r>
              <a:rPr lang="tr-TR" dirty="0"/>
              <a:t>: </a:t>
            </a:r>
            <a:r>
              <a:rPr lang="tr-TR" dirty="0" err="1"/>
              <a:t>green</a:t>
            </a:r>
            <a:r>
              <a:rPr lang="tr-TR" dirty="0"/>
              <a:t>;</a:t>
            </a:r>
          </a:p>
          <a:p>
            <a:r>
              <a:rPr lang="tr-TR" dirty="0"/>
              <a:t>        </a:t>
            </a:r>
            <a:r>
              <a:rPr lang="tr-TR" dirty="0" err="1"/>
              <a:t>font-family:sans-serif</a:t>
            </a:r>
            <a:r>
              <a:rPr lang="tr-TR" dirty="0"/>
              <a:t>;</a:t>
            </a:r>
          </a:p>
          <a:p>
            <a:r>
              <a:rPr lang="tr-TR" dirty="0"/>
              <a:t>    }</a:t>
            </a:r>
          </a:p>
          <a:p>
            <a:r>
              <a:rPr lang="tr-TR" dirty="0"/>
              <a:t>Şimdi ise sayfada bulunan tüm div ve p seçicilerimize özellik verelim. Burada virgül </a:t>
            </a:r>
            <a:r>
              <a:rPr lang="tr-TR" b="1" dirty="0"/>
              <a:t>ve</a:t>
            </a:r>
            <a:r>
              <a:rPr lang="tr-TR" dirty="0"/>
              <a:t> görevi görmektedir.</a:t>
            </a:r>
          </a:p>
          <a:p>
            <a:endParaRPr lang="tr-TR" dirty="0"/>
          </a:p>
        </p:txBody>
      </p:sp>
      <p:pic>
        <p:nvPicPr>
          <p:cNvPr id="6" name="Resim 5">
            <a:extLst>
              <a:ext uri="{FF2B5EF4-FFF2-40B4-BE49-F238E27FC236}">
                <a16:creationId xmlns:a16="http://schemas.microsoft.com/office/drawing/2014/main" id="{05173909-B124-2550-E382-569B886AF00B}"/>
              </a:ext>
            </a:extLst>
          </p:cNvPr>
          <p:cNvPicPr>
            <a:picLocks noChangeAspect="1"/>
          </p:cNvPicPr>
          <p:nvPr/>
        </p:nvPicPr>
        <p:blipFill>
          <a:blip r:embed="rId2"/>
          <a:stretch>
            <a:fillRect/>
          </a:stretch>
        </p:blipFill>
        <p:spPr>
          <a:xfrm>
            <a:off x="6095999" y="1825624"/>
            <a:ext cx="5820737" cy="3968685"/>
          </a:xfrm>
          <a:prstGeom prst="rect">
            <a:avLst/>
          </a:prstGeom>
        </p:spPr>
      </p:pic>
    </p:spTree>
    <p:extLst>
      <p:ext uri="{BB962C8B-B14F-4D97-AF65-F5344CB8AC3E}">
        <p14:creationId xmlns:p14="http://schemas.microsoft.com/office/powerpoint/2010/main" val="74996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C5135-5620-74B8-CD54-3885BE2E3571}"/>
              </a:ext>
            </a:extLst>
          </p:cNvPr>
          <p:cNvSpPr>
            <a:spLocks noGrp="1"/>
          </p:cNvSpPr>
          <p:nvPr>
            <p:ph type="title"/>
          </p:nvPr>
        </p:nvSpPr>
        <p:spPr/>
        <p:txBody>
          <a:bodyPr/>
          <a:lstStyle/>
          <a:p>
            <a:r>
              <a:rPr lang="tr-TR" b="1" dirty="0"/>
              <a:t>div&gt;p{}</a:t>
            </a:r>
          </a:p>
        </p:txBody>
      </p:sp>
      <p:sp>
        <p:nvSpPr>
          <p:cNvPr id="3" name="İçerik Yer Tutucusu 2">
            <a:extLst>
              <a:ext uri="{FF2B5EF4-FFF2-40B4-BE49-F238E27FC236}">
                <a16:creationId xmlns:a16="http://schemas.microsoft.com/office/drawing/2014/main" id="{D152FE8A-E51A-446A-31A1-1D92ADD7FE5B}"/>
              </a:ext>
            </a:extLst>
          </p:cNvPr>
          <p:cNvSpPr>
            <a:spLocks noGrp="1"/>
          </p:cNvSpPr>
          <p:nvPr>
            <p:ph idx="1"/>
          </p:nvPr>
        </p:nvSpPr>
        <p:spPr>
          <a:xfrm>
            <a:off x="838200" y="1825625"/>
            <a:ext cx="5257800" cy="4351338"/>
          </a:xfrm>
        </p:spPr>
        <p:txBody>
          <a:bodyPr/>
          <a:lstStyle/>
          <a:p>
            <a:r>
              <a:rPr lang="en-US" dirty="0"/>
              <a:t>div &gt; p {</a:t>
            </a:r>
          </a:p>
          <a:p>
            <a:r>
              <a:rPr lang="en-US" dirty="0"/>
              <a:t>        font-size: 20px;</a:t>
            </a:r>
          </a:p>
          <a:p>
            <a:r>
              <a:rPr lang="en-US" dirty="0"/>
              <a:t>        color: tomato;</a:t>
            </a:r>
          </a:p>
          <a:p>
            <a:r>
              <a:rPr lang="en-US" dirty="0"/>
              <a:t>        </a:t>
            </a:r>
          </a:p>
          <a:p>
            <a:r>
              <a:rPr lang="en-US" dirty="0"/>
              <a:t>    }</a:t>
            </a:r>
            <a:endParaRPr lang="tr-TR" dirty="0"/>
          </a:p>
          <a:p>
            <a:r>
              <a:rPr lang="tr-TR" dirty="0"/>
              <a:t>Üst etiketi div olan tüm p ‘</a:t>
            </a:r>
            <a:r>
              <a:rPr lang="tr-TR" dirty="0" err="1"/>
              <a:t>ler</a:t>
            </a:r>
            <a:r>
              <a:rPr lang="tr-TR" dirty="0"/>
              <a:t> </a:t>
            </a:r>
            <a:r>
              <a:rPr lang="tr-TR" dirty="0" err="1"/>
              <a:t>etkilenir.En</a:t>
            </a:r>
            <a:r>
              <a:rPr lang="tr-TR" dirty="0"/>
              <a:t> üstteki p etiketimiz etkilenmeyecektir</a:t>
            </a:r>
          </a:p>
          <a:p>
            <a:pPr marL="0" indent="0">
              <a:buNone/>
            </a:pPr>
            <a:endParaRPr lang="tr-TR" dirty="0"/>
          </a:p>
        </p:txBody>
      </p:sp>
      <p:pic>
        <p:nvPicPr>
          <p:cNvPr id="6" name="Resim 5">
            <a:extLst>
              <a:ext uri="{FF2B5EF4-FFF2-40B4-BE49-F238E27FC236}">
                <a16:creationId xmlns:a16="http://schemas.microsoft.com/office/drawing/2014/main" id="{44D17AE1-99C1-AA9D-EAC5-01713441A741}"/>
              </a:ext>
            </a:extLst>
          </p:cNvPr>
          <p:cNvPicPr>
            <a:picLocks noChangeAspect="1"/>
          </p:cNvPicPr>
          <p:nvPr/>
        </p:nvPicPr>
        <p:blipFill>
          <a:blip r:embed="rId2"/>
          <a:stretch>
            <a:fillRect/>
          </a:stretch>
        </p:blipFill>
        <p:spPr>
          <a:xfrm>
            <a:off x="6096000" y="1825624"/>
            <a:ext cx="5717359" cy="4033999"/>
          </a:xfrm>
          <a:prstGeom prst="rect">
            <a:avLst/>
          </a:prstGeom>
        </p:spPr>
      </p:pic>
    </p:spTree>
    <p:extLst>
      <p:ext uri="{BB962C8B-B14F-4D97-AF65-F5344CB8AC3E}">
        <p14:creationId xmlns:p14="http://schemas.microsoft.com/office/powerpoint/2010/main" val="8123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5DC8-7867-8579-1F31-7E2BCE78D937}"/>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E0AB119A-8048-5509-DF7C-84873B30C6BE}"/>
              </a:ext>
            </a:extLst>
          </p:cNvPr>
          <p:cNvSpPr>
            <a:spLocks noGrp="1"/>
          </p:cNvSpPr>
          <p:nvPr>
            <p:ph idx="1"/>
          </p:nvPr>
        </p:nvSpPr>
        <p:spPr>
          <a:xfrm>
            <a:off x="838200" y="1825625"/>
            <a:ext cx="5257800" cy="4351338"/>
          </a:xfrm>
        </p:spPr>
        <p:txBody>
          <a:bodyPr>
            <a:normAutofit fontScale="92500" lnSpcReduction="10000"/>
          </a:bodyPr>
          <a:lstStyle/>
          <a:p>
            <a:r>
              <a:rPr lang="tr-TR" dirty="0" err="1"/>
              <a:t>p~div</a:t>
            </a:r>
            <a:r>
              <a:rPr lang="tr-TR" dirty="0"/>
              <a:t> {</a:t>
            </a:r>
          </a:p>
          <a:p>
            <a:r>
              <a:rPr lang="tr-TR" dirty="0"/>
              <a:t>        font-size: 20px;</a:t>
            </a:r>
          </a:p>
          <a:p>
            <a:r>
              <a:rPr lang="tr-TR" dirty="0"/>
              <a:t>        </a:t>
            </a:r>
            <a:r>
              <a:rPr lang="tr-TR" dirty="0" err="1"/>
              <a:t>color</a:t>
            </a:r>
            <a:r>
              <a:rPr lang="tr-TR" dirty="0"/>
              <a:t>: </a:t>
            </a:r>
            <a:r>
              <a:rPr lang="tr-TR" dirty="0" err="1"/>
              <a:t>purple</a:t>
            </a:r>
            <a:r>
              <a:rPr lang="tr-TR" dirty="0"/>
              <a:t>;</a:t>
            </a:r>
          </a:p>
          <a:p>
            <a:r>
              <a:rPr lang="tr-TR" dirty="0"/>
              <a:t>        </a:t>
            </a:r>
            <a:r>
              <a:rPr lang="tr-TR" dirty="0" err="1"/>
              <a:t>font-style:italic</a:t>
            </a:r>
            <a:r>
              <a:rPr lang="tr-TR" dirty="0"/>
              <a:t>;</a:t>
            </a:r>
          </a:p>
          <a:p>
            <a:pPr marL="0" indent="0">
              <a:buNone/>
            </a:pPr>
            <a:r>
              <a:rPr lang="tr-TR" dirty="0"/>
              <a:t>}</a:t>
            </a:r>
          </a:p>
          <a:p>
            <a:pPr marL="0" indent="0">
              <a:buNone/>
            </a:pPr>
            <a:r>
              <a:rPr lang="tr-TR" dirty="0"/>
              <a:t> Burada ise p ile aynı seviyede bulunan </a:t>
            </a:r>
            <a:r>
              <a:rPr lang="tr-TR" dirty="0" err="1"/>
              <a:t>div’ler</a:t>
            </a:r>
            <a:r>
              <a:rPr lang="tr-TR" dirty="0"/>
              <a:t> etkilenecektir.</a:t>
            </a:r>
          </a:p>
          <a:p>
            <a:pPr marL="0" indent="0">
              <a:buNone/>
            </a:pPr>
            <a:endParaRPr lang="tr-TR" dirty="0"/>
          </a:p>
          <a:p>
            <a:pPr marL="0" indent="0">
              <a:buNone/>
            </a:pPr>
            <a:r>
              <a:rPr lang="tr-TR" dirty="0"/>
              <a:t>Not: </a:t>
            </a:r>
            <a:r>
              <a:rPr lang="tr-TR" dirty="0" err="1"/>
              <a:t>Tilde</a:t>
            </a:r>
            <a:r>
              <a:rPr lang="tr-TR" dirty="0"/>
              <a:t> ( ~ ) İşareti  alt+0126 ile yapılabilir.</a:t>
            </a:r>
          </a:p>
          <a:p>
            <a:endParaRPr lang="tr-TR" dirty="0"/>
          </a:p>
        </p:txBody>
      </p:sp>
      <p:pic>
        <p:nvPicPr>
          <p:cNvPr id="6" name="Resim 5">
            <a:extLst>
              <a:ext uri="{FF2B5EF4-FFF2-40B4-BE49-F238E27FC236}">
                <a16:creationId xmlns:a16="http://schemas.microsoft.com/office/drawing/2014/main" id="{97DB330B-C119-73AF-587D-99429DAFC455}"/>
              </a:ext>
            </a:extLst>
          </p:cNvPr>
          <p:cNvPicPr>
            <a:picLocks noChangeAspect="1"/>
          </p:cNvPicPr>
          <p:nvPr/>
        </p:nvPicPr>
        <p:blipFill>
          <a:blip r:embed="rId2"/>
          <a:stretch>
            <a:fillRect/>
          </a:stretch>
        </p:blipFill>
        <p:spPr>
          <a:xfrm>
            <a:off x="6096000" y="1690688"/>
            <a:ext cx="5944402" cy="4672790"/>
          </a:xfrm>
          <a:prstGeom prst="rect">
            <a:avLst/>
          </a:prstGeom>
        </p:spPr>
      </p:pic>
    </p:spTree>
    <p:extLst>
      <p:ext uri="{BB962C8B-B14F-4D97-AF65-F5344CB8AC3E}">
        <p14:creationId xmlns:p14="http://schemas.microsoft.com/office/powerpoint/2010/main" val="26495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D1AE4-F6CD-4945-9C3C-A9CDE124B2F1}"/>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46FFBA90-8967-61A1-91B0-7E0C8EFAA964}"/>
              </a:ext>
            </a:extLst>
          </p:cNvPr>
          <p:cNvSpPr>
            <a:spLocks noGrp="1"/>
          </p:cNvSpPr>
          <p:nvPr>
            <p:ph idx="1"/>
          </p:nvPr>
        </p:nvSpPr>
        <p:spPr>
          <a:xfrm>
            <a:off x="838200" y="1825625"/>
            <a:ext cx="5257800" cy="4351338"/>
          </a:xfrm>
        </p:spPr>
        <p:txBody>
          <a:bodyPr>
            <a:normAutofit lnSpcReduction="10000"/>
          </a:bodyPr>
          <a:lstStyle/>
          <a:p>
            <a:r>
              <a:rPr lang="tr-TR" dirty="0"/>
              <a:t>p + div {</a:t>
            </a:r>
          </a:p>
          <a:p>
            <a:r>
              <a:rPr lang="tr-TR" dirty="0"/>
              <a:t>        font-size: 20px;</a:t>
            </a:r>
          </a:p>
          <a:p>
            <a:r>
              <a:rPr lang="tr-TR" dirty="0"/>
              <a:t>        </a:t>
            </a:r>
            <a:r>
              <a:rPr lang="tr-TR" dirty="0" err="1"/>
              <a:t>color</a:t>
            </a:r>
            <a:r>
              <a:rPr lang="tr-TR" dirty="0"/>
              <a:t>: </a:t>
            </a:r>
            <a:r>
              <a:rPr lang="tr-TR" dirty="0" err="1"/>
              <a:t>orange</a:t>
            </a:r>
            <a:r>
              <a:rPr lang="tr-TR" dirty="0"/>
              <a:t>;</a:t>
            </a:r>
          </a:p>
          <a:p>
            <a:r>
              <a:rPr lang="tr-TR" dirty="0"/>
              <a:t>    }</a:t>
            </a:r>
          </a:p>
          <a:p>
            <a:r>
              <a:rPr lang="tr-TR" dirty="0"/>
              <a:t>Son olarak göstereceğim grup seçici ise</a:t>
            </a:r>
            <a:r>
              <a:rPr lang="tr-TR" b="1" dirty="0"/>
              <a:t>, p etiketinden sonra gelen ilk div </a:t>
            </a:r>
            <a:r>
              <a:rPr lang="tr-TR" dirty="0"/>
              <a:t>etkilenecektir. Bir önceki örnekte tüm </a:t>
            </a:r>
            <a:r>
              <a:rPr lang="tr-TR" dirty="0" err="1"/>
              <a:t>div’ler</a:t>
            </a:r>
            <a:r>
              <a:rPr lang="tr-TR" dirty="0"/>
              <a:t> etkilendi burada ise ilk div etkilenecektir.</a:t>
            </a:r>
          </a:p>
          <a:p>
            <a:endParaRPr lang="tr-TR" dirty="0"/>
          </a:p>
          <a:p>
            <a:endParaRPr lang="tr-TR" dirty="0"/>
          </a:p>
        </p:txBody>
      </p:sp>
      <p:pic>
        <p:nvPicPr>
          <p:cNvPr id="5" name="Resim 4">
            <a:extLst>
              <a:ext uri="{FF2B5EF4-FFF2-40B4-BE49-F238E27FC236}">
                <a16:creationId xmlns:a16="http://schemas.microsoft.com/office/drawing/2014/main" id="{6DB1051B-5E64-007B-6714-6F562335F88F}"/>
              </a:ext>
            </a:extLst>
          </p:cNvPr>
          <p:cNvPicPr>
            <a:picLocks noChangeAspect="1"/>
          </p:cNvPicPr>
          <p:nvPr/>
        </p:nvPicPr>
        <p:blipFill>
          <a:blip r:embed="rId2"/>
          <a:stretch>
            <a:fillRect/>
          </a:stretch>
        </p:blipFill>
        <p:spPr>
          <a:xfrm>
            <a:off x="6301005" y="1825625"/>
            <a:ext cx="5407176" cy="4351338"/>
          </a:xfrm>
          <a:prstGeom prst="rect">
            <a:avLst/>
          </a:prstGeom>
        </p:spPr>
      </p:pic>
    </p:spTree>
    <p:extLst>
      <p:ext uri="{BB962C8B-B14F-4D97-AF65-F5344CB8AC3E}">
        <p14:creationId xmlns:p14="http://schemas.microsoft.com/office/powerpoint/2010/main" val="339688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86E7B-9E32-60A4-0813-EA6119CCA1B6}"/>
              </a:ext>
            </a:extLst>
          </p:cNvPr>
          <p:cNvSpPr>
            <a:spLocks noGrp="1"/>
          </p:cNvSpPr>
          <p:nvPr>
            <p:ph type="title"/>
          </p:nvPr>
        </p:nvSpPr>
        <p:spPr>
          <a:xfrm>
            <a:off x="838200" y="365125"/>
            <a:ext cx="10515600" cy="932733"/>
          </a:xfrm>
        </p:spPr>
        <p:txBody>
          <a:bodyPr>
            <a:normAutofit fontScale="90000"/>
          </a:bodyPr>
          <a:lstStyle/>
          <a:p>
            <a:r>
              <a:rPr lang="tr-TR" b="1" dirty="0" err="1"/>
              <a:t>box-sizing</a:t>
            </a:r>
            <a:r>
              <a:rPr lang="tr-TR" b="1" dirty="0"/>
              <a:t>: </a:t>
            </a:r>
            <a:r>
              <a:rPr lang="tr-TR" b="1" dirty="0" err="1"/>
              <a:t>border-box</a:t>
            </a:r>
            <a:r>
              <a:rPr lang="tr-TR" b="1" dirty="0"/>
              <a:t> ve </a:t>
            </a:r>
            <a:r>
              <a:rPr lang="tr-TR" b="1" dirty="0" err="1"/>
              <a:t>box-sizing</a:t>
            </a:r>
            <a:r>
              <a:rPr lang="tr-TR" b="1" dirty="0"/>
              <a:t>: </a:t>
            </a:r>
            <a:r>
              <a:rPr lang="tr-TR" b="1" dirty="0" err="1"/>
              <a:t>content-box</a:t>
            </a:r>
            <a:r>
              <a:rPr lang="tr-TR" b="1" dirty="0"/>
              <a:t>;</a:t>
            </a:r>
          </a:p>
        </p:txBody>
      </p:sp>
      <p:sp>
        <p:nvSpPr>
          <p:cNvPr id="3" name="İçerik Yer Tutucusu 2">
            <a:extLst>
              <a:ext uri="{FF2B5EF4-FFF2-40B4-BE49-F238E27FC236}">
                <a16:creationId xmlns:a16="http://schemas.microsoft.com/office/drawing/2014/main" id="{C5F72E43-BDCF-3881-E3F3-70D32343CA7F}"/>
              </a:ext>
            </a:extLst>
          </p:cNvPr>
          <p:cNvSpPr>
            <a:spLocks noGrp="1"/>
          </p:cNvSpPr>
          <p:nvPr>
            <p:ph idx="1"/>
          </p:nvPr>
        </p:nvSpPr>
        <p:spPr>
          <a:xfrm>
            <a:off x="838200" y="1234878"/>
            <a:ext cx="10515600" cy="833599"/>
          </a:xfrm>
        </p:spPr>
        <p:txBody>
          <a:bodyPr>
            <a:normAutofit/>
          </a:bodyPr>
          <a:lstStyle/>
          <a:p>
            <a:r>
              <a:rPr lang="tr-TR" sz="2400" dirty="0" err="1"/>
              <a:t>Div’lerimizin</a:t>
            </a:r>
            <a:r>
              <a:rPr lang="tr-TR" sz="2400" dirty="0"/>
              <a:t> sınırlarının dışına çıkmasını engellemek için </a:t>
            </a:r>
            <a:r>
              <a:rPr lang="tr-TR" sz="2400" dirty="0" err="1"/>
              <a:t>box-sizing</a:t>
            </a:r>
            <a:r>
              <a:rPr lang="tr-TR" sz="2400" dirty="0"/>
              <a:t>: </a:t>
            </a:r>
            <a:r>
              <a:rPr lang="tr-TR" sz="2400" dirty="0" err="1"/>
              <a:t>border-box</a:t>
            </a:r>
            <a:r>
              <a:rPr lang="tr-TR" sz="2400" dirty="0"/>
              <a:t> komutunu </a:t>
            </a:r>
            <a:r>
              <a:rPr lang="tr-TR" sz="2400" dirty="0" err="1"/>
              <a:t>kullanırıyoruz</a:t>
            </a:r>
            <a:r>
              <a:rPr lang="tr-TR" sz="2400" dirty="0"/>
              <a:t> buna sebep olan genelde </a:t>
            </a:r>
            <a:r>
              <a:rPr lang="tr-TR" sz="2400" dirty="0" err="1"/>
              <a:t>padding</a:t>
            </a:r>
            <a:r>
              <a:rPr lang="tr-TR" sz="2400" dirty="0"/>
              <a:t> ve </a:t>
            </a:r>
            <a:r>
              <a:rPr lang="tr-TR" sz="2400" dirty="0" err="1"/>
              <a:t>border</a:t>
            </a:r>
            <a:r>
              <a:rPr lang="tr-TR" sz="2400" dirty="0"/>
              <a:t> komutlardır</a:t>
            </a:r>
          </a:p>
        </p:txBody>
      </p:sp>
      <p:pic>
        <p:nvPicPr>
          <p:cNvPr id="5" name="Resim 4">
            <a:extLst>
              <a:ext uri="{FF2B5EF4-FFF2-40B4-BE49-F238E27FC236}">
                <a16:creationId xmlns:a16="http://schemas.microsoft.com/office/drawing/2014/main" id="{84D323A4-540A-2C96-45FD-08CCA3C53DF1}"/>
              </a:ext>
            </a:extLst>
          </p:cNvPr>
          <p:cNvPicPr>
            <a:picLocks noChangeAspect="1"/>
          </p:cNvPicPr>
          <p:nvPr/>
        </p:nvPicPr>
        <p:blipFill>
          <a:blip r:embed="rId2"/>
          <a:stretch>
            <a:fillRect/>
          </a:stretch>
        </p:blipFill>
        <p:spPr>
          <a:xfrm>
            <a:off x="838200" y="2167611"/>
            <a:ext cx="2735054" cy="2286402"/>
          </a:xfrm>
          <a:prstGeom prst="rect">
            <a:avLst/>
          </a:prstGeom>
        </p:spPr>
      </p:pic>
      <p:pic>
        <p:nvPicPr>
          <p:cNvPr id="10" name="Resim 9">
            <a:extLst>
              <a:ext uri="{FF2B5EF4-FFF2-40B4-BE49-F238E27FC236}">
                <a16:creationId xmlns:a16="http://schemas.microsoft.com/office/drawing/2014/main" id="{36F79F4B-6087-F83C-8CA0-AC2F390AE97A}"/>
              </a:ext>
            </a:extLst>
          </p:cNvPr>
          <p:cNvPicPr>
            <a:picLocks noChangeAspect="1"/>
          </p:cNvPicPr>
          <p:nvPr/>
        </p:nvPicPr>
        <p:blipFill>
          <a:blip r:embed="rId3"/>
          <a:stretch>
            <a:fillRect/>
          </a:stretch>
        </p:blipFill>
        <p:spPr>
          <a:xfrm>
            <a:off x="3573254" y="2167611"/>
            <a:ext cx="4587520" cy="2286402"/>
          </a:xfrm>
          <a:prstGeom prst="rect">
            <a:avLst/>
          </a:prstGeom>
        </p:spPr>
      </p:pic>
      <p:pic>
        <p:nvPicPr>
          <p:cNvPr id="12" name="Resim 11">
            <a:extLst>
              <a:ext uri="{FF2B5EF4-FFF2-40B4-BE49-F238E27FC236}">
                <a16:creationId xmlns:a16="http://schemas.microsoft.com/office/drawing/2014/main" id="{9B8CC0EF-BC62-CF15-C59B-C78F6835B8FB}"/>
              </a:ext>
            </a:extLst>
          </p:cNvPr>
          <p:cNvPicPr>
            <a:picLocks noChangeAspect="1"/>
          </p:cNvPicPr>
          <p:nvPr/>
        </p:nvPicPr>
        <p:blipFill>
          <a:blip r:embed="rId4"/>
          <a:stretch>
            <a:fillRect/>
          </a:stretch>
        </p:blipFill>
        <p:spPr>
          <a:xfrm>
            <a:off x="3573254" y="4454013"/>
            <a:ext cx="4587520" cy="1889924"/>
          </a:xfrm>
          <a:prstGeom prst="rect">
            <a:avLst/>
          </a:prstGeom>
        </p:spPr>
      </p:pic>
      <p:pic>
        <p:nvPicPr>
          <p:cNvPr id="14" name="Resim 13">
            <a:extLst>
              <a:ext uri="{FF2B5EF4-FFF2-40B4-BE49-F238E27FC236}">
                <a16:creationId xmlns:a16="http://schemas.microsoft.com/office/drawing/2014/main" id="{8CEE8FE8-EDF7-2FAC-E95D-D803C59D609B}"/>
              </a:ext>
            </a:extLst>
          </p:cNvPr>
          <p:cNvPicPr>
            <a:picLocks noChangeAspect="1"/>
          </p:cNvPicPr>
          <p:nvPr/>
        </p:nvPicPr>
        <p:blipFill>
          <a:blip r:embed="rId5"/>
          <a:stretch>
            <a:fillRect/>
          </a:stretch>
        </p:blipFill>
        <p:spPr>
          <a:xfrm>
            <a:off x="8251459" y="2167610"/>
            <a:ext cx="2980517" cy="3564595"/>
          </a:xfrm>
          <a:prstGeom prst="rect">
            <a:avLst/>
          </a:prstGeom>
        </p:spPr>
      </p:pic>
    </p:spTree>
    <p:extLst>
      <p:ext uri="{BB962C8B-B14F-4D97-AF65-F5344CB8AC3E}">
        <p14:creationId xmlns:p14="http://schemas.microsoft.com/office/powerpoint/2010/main" val="230967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42438-0033-8C24-A39A-2DA4873637B8}"/>
              </a:ext>
            </a:extLst>
          </p:cNvPr>
          <p:cNvSpPr>
            <a:spLocks noGrp="1"/>
          </p:cNvSpPr>
          <p:nvPr>
            <p:ph type="title"/>
          </p:nvPr>
        </p:nvSpPr>
        <p:spPr/>
        <p:txBody>
          <a:bodyPr/>
          <a:lstStyle/>
          <a:p>
            <a:r>
              <a:rPr lang="tr-TR" dirty="0"/>
              <a:t>1.Soru</a:t>
            </a:r>
          </a:p>
        </p:txBody>
      </p:sp>
      <p:sp>
        <p:nvSpPr>
          <p:cNvPr id="3" name="İçerik Yer Tutucusu 2">
            <a:extLst>
              <a:ext uri="{FF2B5EF4-FFF2-40B4-BE49-F238E27FC236}">
                <a16:creationId xmlns:a16="http://schemas.microsoft.com/office/drawing/2014/main" id="{ADD80F23-542B-BAB1-1142-525ED3187AA1}"/>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26C915-E118-5F81-E364-A138218A0B38}"/>
              </a:ext>
            </a:extLst>
          </p:cNvPr>
          <p:cNvPicPr>
            <a:picLocks noChangeAspect="1"/>
          </p:cNvPicPr>
          <p:nvPr/>
        </p:nvPicPr>
        <p:blipFill>
          <a:blip r:embed="rId2"/>
          <a:stretch>
            <a:fillRect/>
          </a:stretch>
        </p:blipFill>
        <p:spPr>
          <a:xfrm>
            <a:off x="838200" y="1825625"/>
            <a:ext cx="9210869" cy="3862153"/>
          </a:xfrm>
          <a:prstGeom prst="rect">
            <a:avLst/>
          </a:prstGeom>
        </p:spPr>
      </p:pic>
    </p:spTree>
    <p:extLst>
      <p:ext uri="{BB962C8B-B14F-4D97-AF65-F5344CB8AC3E}">
        <p14:creationId xmlns:p14="http://schemas.microsoft.com/office/powerpoint/2010/main" val="272062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22692-F9C8-34BE-3F07-DA0E156A3030}"/>
              </a:ext>
            </a:extLst>
          </p:cNvPr>
          <p:cNvSpPr>
            <a:spLocks noGrp="1"/>
          </p:cNvSpPr>
          <p:nvPr>
            <p:ph type="title"/>
          </p:nvPr>
        </p:nvSpPr>
        <p:spPr/>
        <p:txBody>
          <a:bodyPr/>
          <a:lstStyle/>
          <a:p>
            <a:r>
              <a:rPr lang="tr-TR" dirty="0"/>
              <a:t>1.Yanıt</a:t>
            </a:r>
          </a:p>
        </p:txBody>
      </p:sp>
      <p:pic>
        <p:nvPicPr>
          <p:cNvPr id="6" name="İçerik Yer Tutucusu 5">
            <a:extLst>
              <a:ext uri="{FF2B5EF4-FFF2-40B4-BE49-F238E27FC236}">
                <a16:creationId xmlns:a16="http://schemas.microsoft.com/office/drawing/2014/main" id="{C5A59034-4095-E4FF-D12B-56A5F7B63096}"/>
              </a:ext>
            </a:extLst>
          </p:cNvPr>
          <p:cNvPicPr>
            <a:picLocks noGrp="1" noChangeAspect="1"/>
          </p:cNvPicPr>
          <p:nvPr>
            <p:ph idx="1"/>
          </p:nvPr>
        </p:nvPicPr>
        <p:blipFill>
          <a:blip r:embed="rId2"/>
          <a:stretch>
            <a:fillRect/>
          </a:stretch>
        </p:blipFill>
        <p:spPr>
          <a:xfrm>
            <a:off x="1558085" y="1825625"/>
            <a:ext cx="9734744" cy="4667250"/>
          </a:xfrm>
        </p:spPr>
      </p:pic>
    </p:spTree>
    <p:extLst>
      <p:ext uri="{BB962C8B-B14F-4D97-AF65-F5344CB8AC3E}">
        <p14:creationId xmlns:p14="http://schemas.microsoft.com/office/powerpoint/2010/main" val="393143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F4BC9-9359-5474-482D-0A9D8ED26F81}"/>
              </a:ext>
            </a:extLst>
          </p:cNvPr>
          <p:cNvSpPr>
            <a:spLocks noGrp="1"/>
          </p:cNvSpPr>
          <p:nvPr>
            <p:ph type="title"/>
          </p:nvPr>
        </p:nvSpPr>
        <p:spPr/>
        <p:txBody>
          <a:bodyPr/>
          <a:lstStyle/>
          <a:p>
            <a:r>
              <a:rPr lang="tr-TR" b="1" dirty="0"/>
              <a:t>2.Soru</a:t>
            </a:r>
          </a:p>
        </p:txBody>
      </p:sp>
      <p:pic>
        <p:nvPicPr>
          <p:cNvPr id="5" name="İçerik Yer Tutucusu 4">
            <a:extLst>
              <a:ext uri="{FF2B5EF4-FFF2-40B4-BE49-F238E27FC236}">
                <a16:creationId xmlns:a16="http://schemas.microsoft.com/office/drawing/2014/main" id="{B6788E05-E73A-1CD7-9950-505B294D12FE}"/>
              </a:ext>
            </a:extLst>
          </p:cNvPr>
          <p:cNvPicPr>
            <a:picLocks noGrp="1" noChangeAspect="1"/>
          </p:cNvPicPr>
          <p:nvPr>
            <p:ph idx="1"/>
          </p:nvPr>
        </p:nvPicPr>
        <p:blipFill>
          <a:blip r:embed="rId2"/>
          <a:stretch>
            <a:fillRect/>
          </a:stretch>
        </p:blipFill>
        <p:spPr>
          <a:xfrm>
            <a:off x="2442609" y="1833469"/>
            <a:ext cx="7306781" cy="3704687"/>
          </a:xfrm>
        </p:spPr>
      </p:pic>
    </p:spTree>
    <p:extLst>
      <p:ext uri="{BB962C8B-B14F-4D97-AF65-F5344CB8AC3E}">
        <p14:creationId xmlns:p14="http://schemas.microsoft.com/office/powerpoint/2010/main" val="1416360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FF1CFD-CC3F-8C03-4CEA-D9F19CC8DAE2}"/>
              </a:ext>
            </a:extLst>
          </p:cNvPr>
          <p:cNvSpPr>
            <a:spLocks noGrp="1"/>
          </p:cNvSpPr>
          <p:nvPr>
            <p:ph type="title"/>
          </p:nvPr>
        </p:nvSpPr>
        <p:spPr/>
        <p:txBody>
          <a:bodyPr/>
          <a:lstStyle/>
          <a:p>
            <a:r>
              <a:rPr lang="tr-TR" b="1" dirty="0"/>
              <a:t>2.Yanit</a:t>
            </a:r>
          </a:p>
        </p:txBody>
      </p:sp>
      <p:pic>
        <p:nvPicPr>
          <p:cNvPr id="7" name="İçerik Yer Tutucusu 6">
            <a:extLst>
              <a:ext uri="{FF2B5EF4-FFF2-40B4-BE49-F238E27FC236}">
                <a16:creationId xmlns:a16="http://schemas.microsoft.com/office/drawing/2014/main" id="{D2BA3832-9C74-E859-3369-A7BEE312F828}"/>
              </a:ext>
            </a:extLst>
          </p:cNvPr>
          <p:cNvPicPr>
            <a:picLocks noGrp="1" noChangeAspect="1"/>
          </p:cNvPicPr>
          <p:nvPr>
            <p:ph idx="1"/>
          </p:nvPr>
        </p:nvPicPr>
        <p:blipFill>
          <a:blip r:embed="rId2"/>
          <a:stretch>
            <a:fillRect/>
          </a:stretch>
        </p:blipFill>
        <p:spPr>
          <a:xfrm>
            <a:off x="1993144" y="1825625"/>
            <a:ext cx="8205711" cy="4351338"/>
          </a:xfrm>
        </p:spPr>
      </p:pic>
    </p:spTree>
    <p:extLst>
      <p:ext uri="{BB962C8B-B14F-4D97-AF65-F5344CB8AC3E}">
        <p14:creationId xmlns:p14="http://schemas.microsoft.com/office/powerpoint/2010/main" val="1283171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64A59-FCA8-8DF2-F37F-75FBC4819E4C}"/>
              </a:ext>
            </a:extLst>
          </p:cNvPr>
          <p:cNvSpPr>
            <a:spLocks noGrp="1"/>
          </p:cNvSpPr>
          <p:nvPr>
            <p:ph type="title"/>
          </p:nvPr>
        </p:nvSpPr>
        <p:spPr/>
        <p:txBody>
          <a:bodyPr/>
          <a:lstStyle/>
          <a:p>
            <a:r>
              <a:rPr lang="tr-TR" b="1" dirty="0" err="1"/>
              <a:t>Integritiy</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6BC994F7-9950-0534-A5FA-4D61907A3BF4}"/>
              </a:ext>
            </a:extLst>
          </p:cNvPr>
          <p:cNvSpPr>
            <a:spLocks noGrp="1"/>
          </p:cNvSpPr>
          <p:nvPr>
            <p:ph idx="1"/>
          </p:nvPr>
        </p:nvSpPr>
        <p:spPr/>
        <p:txBody>
          <a:bodyPr>
            <a:normAutofit/>
          </a:bodyPr>
          <a:lstStyle/>
          <a:p>
            <a:r>
              <a:rPr lang="tr-TR" sz="2400" dirty="0"/>
              <a:t>Data kaynağından uygun doğrulamaya yardımcı olur.  CDN server </a:t>
            </a:r>
            <a:r>
              <a:rPr lang="tr-TR" sz="2400" dirty="0" err="1"/>
              <a:t>ında</a:t>
            </a:r>
            <a:r>
              <a:rPr lang="tr-TR" sz="2400" dirty="0"/>
              <a:t> yer alan kaynak dosyası tarafından istenilen miktarda doğru dosya kaynağında ki numaraların browser ile doğrulanmasına izin verir.</a:t>
            </a:r>
          </a:p>
          <a:p>
            <a:r>
              <a:rPr lang="tr-TR" sz="2400" dirty="0"/>
              <a:t>Biraz daha derine inersek, bu kaynağın şifrelenmiş </a:t>
            </a:r>
            <a:r>
              <a:rPr lang="tr-TR" sz="2400" dirty="0" err="1"/>
              <a:t>hash</a:t>
            </a:r>
            <a:r>
              <a:rPr lang="tr-TR" sz="2400" dirty="0"/>
              <a:t> kodu ve tarayıcıda önceden tanımlanmış bir değere uygunluğunun kontrol edilmesi durumunda - kod yürütülür ve kullanıcı isteği başarıyla işlenir.</a:t>
            </a:r>
          </a:p>
        </p:txBody>
      </p:sp>
    </p:spTree>
    <p:extLst>
      <p:ext uri="{BB962C8B-B14F-4D97-AF65-F5344CB8AC3E}">
        <p14:creationId xmlns:p14="http://schemas.microsoft.com/office/powerpoint/2010/main" val="217121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D0EA93-602F-552B-E081-B2B6C7FFB104}"/>
              </a:ext>
            </a:extLst>
          </p:cNvPr>
          <p:cNvSpPr>
            <a:spLocks noGrp="1"/>
          </p:cNvSpPr>
          <p:nvPr>
            <p:ph type="title"/>
          </p:nvPr>
        </p:nvSpPr>
        <p:spPr/>
        <p:txBody>
          <a:bodyPr/>
          <a:lstStyle/>
          <a:p>
            <a:r>
              <a:rPr lang="tr-TR" b="1" dirty="0" err="1"/>
              <a:t>Crossorigin</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F3BC63B9-6E68-A6CB-753B-C86FE7078BF0}"/>
              </a:ext>
            </a:extLst>
          </p:cNvPr>
          <p:cNvSpPr>
            <a:spLocks noGrp="1"/>
          </p:cNvSpPr>
          <p:nvPr>
            <p:ph idx="1"/>
          </p:nvPr>
        </p:nvSpPr>
        <p:spPr/>
        <p:txBody>
          <a:bodyPr/>
          <a:lstStyle/>
          <a:p>
            <a:r>
              <a:rPr lang="tr-TR" dirty="0" err="1"/>
              <a:t>Crossorigin</a:t>
            </a:r>
            <a:r>
              <a:rPr lang="tr-TR" dirty="0"/>
              <a:t> </a:t>
            </a:r>
            <a:r>
              <a:rPr lang="tr-TR" dirty="0" err="1"/>
              <a:t>attribute</a:t>
            </a:r>
            <a:r>
              <a:rPr lang="tr-TR" dirty="0"/>
              <a:t>, geliştiricilerin CDN performans oranlarını optimize etmelerine ve aynı zamanda web sitesi kodunu kötü amaçlı komut dosyalarından korumalarına yardımcı olur.</a:t>
            </a:r>
          </a:p>
          <a:p>
            <a:r>
              <a:rPr lang="tr-TR" dirty="0"/>
              <a:t>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siteyi belirli bir CDN sunucusuna ilk yüklediğinizde, ağ dolandırıcılarının adresleri kolayca değiştirebileceği kullanıcı verilerinin sızmasını önler</a:t>
            </a:r>
          </a:p>
        </p:txBody>
      </p:sp>
    </p:spTree>
    <p:extLst>
      <p:ext uri="{BB962C8B-B14F-4D97-AF65-F5344CB8AC3E}">
        <p14:creationId xmlns:p14="http://schemas.microsoft.com/office/powerpoint/2010/main" val="1814208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827A7-9E8F-B760-6A86-010D799E7298}"/>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28D0345D-F44D-8343-0E39-D5987C1A5708}"/>
              </a:ext>
            </a:extLst>
          </p:cNvPr>
          <p:cNvPicPr>
            <a:picLocks noGrp="1" noChangeAspect="1"/>
          </p:cNvPicPr>
          <p:nvPr>
            <p:ph idx="1"/>
          </p:nvPr>
        </p:nvPicPr>
        <p:blipFill>
          <a:blip r:embed="rId2"/>
          <a:stretch>
            <a:fillRect/>
          </a:stretch>
        </p:blipFill>
        <p:spPr>
          <a:xfrm>
            <a:off x="1467153" y="2034073"/>
            <a:ext cx="9257694" cy="3714507"/>
          </a:xfrm>
        </p:spPr>
      </p:pic>
    </p:spTree>
    <p:extLst>
      <p:ext uri="{BB962C8B-B14F-4D97-AF65-F5344CB8AC3E}">
        <p14:creationId xmlns:p14="http://schemas.microsoft.com/office/powerpoint/2010/main" val="3452710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FA039-12C9-3C47-F091-23A479BA222B}"/>
              </a:ext>
            </a:extLst>
          </p:cNvPr>
          <p:cNvSpPr>
            <a:spLocks noGrp="1"/>
          </p:cNvSpPr>
          <p:nvPr>
            <p:ph type="title"/>
          </p:nvPr>
        </p:nvSpPr>
        <p:spPr/>
        <p:txBody>
          <a:bodyPr/>
          <a:lstStyle/>
          <a:p>
            <a:r>
              <a:rPr lang="tr-TR" b="1" dirty="0"/>
              <a:t>Yanıt:1</a:t>
            </a:r>
          </a:p>
        </p:txBody>
      </p:sp>
      <p:pic>
        <p:nvPicPr>
          <p:cNvPr id="15" name="İçerik Yer Tutucusu 14">
            <a:extLst>
              <a:ext uri="{FF2B5EF4-FFF2-40B4-BE49-F238E27FC236}">
                <a16:creationId xmlns:a16="http://schemas.microsoft.com/office/drawing/2014/main" id="{A0345B01-C6CE-8AE5-9CED-1F698AB68EA6}"/>
              </a:ext>
            </a:extLst>
          </p:cNvPr>
          <p:cNvPicPr>
            <a:picLocks noGrp="1" noChangeAspect="1"/>
          </p:cNvPicPr>
          <p:nvPr>
            <p:ph idx="1"/>
          </p:nvPr>
        </p:nvPicPr>
        <p:blipFill>
          <a:blip r:embed="rId2"/>
          <a:stretch>
            <a:fillRect/>
          </a:stretch>
        </p:blipFill>
        <p:spPr>
          <a:xfrm>
            <a:off x="2413300" y="1382189"/>
            <a:ext cx="7365400" cy="5110686"/>
          </a:xfrm>
        </p:spPr>
      </p:pic>
    </p:spTree>
    <p:extLst>
      <p:ext uri="{BB962C8B-B14F-4D97-AF65-F5344CB8AC3E}">
        <p14:creationId xmlns:p14="http://schemas.microsoft.com/office/powerpoint/2010/main" val="3132869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3F5AA-CE99-6A67-ADAA-6FA0F24C31A2}"/>
              </a:ext>
            </a:extLst>
          </p:cNvPr>
          <p:cNvSpPr>
            <a:spLocks noGrp="1"/>
          </p:cNvSpPr>
          <p:nvPr>
            <p:ph type="title"/>
          </p:nvPr>
        </p:nvSpPr>
        <p:spPr>
          <a:xfrm>
            <a:off x="838200" y="365126"/>
            <a:ext cx="10515600" cy="804914"/>
          </a:xfrm>
        </p:spPr>
        <p:txBody>
          <a:bodyPr/>
          <a:lstStyle/>
          <a:p>
            <a:r>
              <a:rPr lang="tr-TR" b="1" dirty="0"/>
              <a:t>.mb-md-0 nedir?</a:t>
            </a:r>
          </a:p>
        </p:txBody>
      </p:sp>
      <p:sp>
        <p:nvSpPr>
          <p:cNvPr id="3" name="İçerik Yer Tutucusu 2">
            <a:extLst>
              <a:ext uri="{FF2B5EF4-FFF2-40B4-BE49-F238E27FC236}">
                <a16:creationId xmlns:a16="http://schemas.microsoft.com/office/drawing/2014/main" id="{E0909AF1-7BE7-A1CD-68A1-06DDCF49F0F9}"/>
              </a:ext>
            </a:extLst>
          </p:cNvPr>
          <p:cNvSpPr>
            <a:spLocks noGrp="1"/>
          </p:cNvSpPr>
          <p:nvPr>
            <p:ph idx="1"/>
          </p:nvPr>
        </p:nvSpPr>
        <p:spPr>
          <a:xfrm>
            <a:off x="838200" y="1376516"/>
            <a:ext cx="10515600" cy="4800447"/>
          </a:xfrm>
        </p:spPr>
        <p:txBody>
          <a:bodyPr>
            <a:normAutofit/>
          </a:bodyPr>
          <a:lstStyle/>
          <a:p>
            <a:r>
              <a:rPr lang="tr-TR" sz="2400" dirty="0"/>
              <a:t>m- belirlenen sınıflar için </a:t>
            </a:r>
            <a:r>
              <a:rPr lang="tr-TR" sz="2400" dirty="0" err="1"/>
              <a:t>margin</a:t>
            </a:r>
            <a:r>
              <a:rPr lang="tr-TR" sz="2400" dirty="0"/>
              <a:t> p- belirlenen sınıflar için </a:t>
            </a:r>
            <a:r>
              <a:rPr lang="tr-TR" sz="2400" dirty="0" err="1"/>
              <a:t>padding</a:t>
            </a:r>
            <a:r>
              <a:rPr lang="tr-TR" sz="2400" dirty="0"/>
              <a:t> anlamına gelmektedir.</a:t>
            </a:r>
          </a:p>
          <a:p>
            <a:r>
              <a:rPr lang="tr-TR" sz="2400" dirty="0" err="1"/>
              <a:t>mb</a:t>
            </a:r>
            <a:r>
              <a:rPr lang="tr-TR" sz="2400" dirty="0"/>
              <a:t>(</a:t>
            </a:r>
            <a:r>
              <a:rPr lang="tr-TR" sz="2400" dirty="0" err="1"/>
              <a:t>medium</a:t>
            </a:r>
            <a:r>
              <a:rPr lang="tr-TR" sz="2400" dirty="0"/>
              <a:t>=768px=&gt;), </a:t>
            </a:r>
            <a:r>
              <a:rPr lang="tr-TR" sz="2400" dirty="0" err="1"/>
              <a:t>sm</a:t>
            </a:r>
            <a:r>
              <a:rPr lang="tr-TR" sz="2400" dirty="0"/>
              <a:t>(</a:t>
            </a:r>
            <a:r>
              <a:rPr lang="tr-TR" sz="2400" dirty="0" err="1"/>
              <a:t>small</a:t>
            </a:r>
            <a:r>
              <a:rPr lang="tr-TR" sz="2400" dirty="0"/>
              <a:t>= 576px)=&gt;), </a:t>
            </a:r>
            <a:r>
              <a:rPr lang="tr-TR" sz="2400" dirty="0" err="1"/>
              <a:t>lg</a:t>
            </a:r>
            <a:r>
              <a:rPr lang="tr-TR" sz="2400" dirty="0"/>
              <a:t>(</a:t>
            </a:r>
            <a:r>
              <a:rPr lang="tr-TR" sz="2400" dirty="0" err="1"/>
              <a:t>large</a:t>
            </a:r>
            <a:r>
              <a:rPr lang="tr-TR" sz="2400" dirty="0"/>
              <a:t>=992px=&gt;) gibi anlamlara gelmektedir.</a:t>
            </a:r>
          </a:p>
          <a:p>
            <a:r>
              <a:rPr lang="tr-TR" sz="2400" dirty="0"/>
              <a:t>Yanlarına yazılan sayı ise sayı değeri büyüklüğünce 0,25 katında büyütme meydana getiriyor.</a:t>
            </a:r>
          </a:p>
          <a:p>
            <a:r>
              <a:rPr lang="tr-TR" sz="2400" dirty="0"/>
              <a:t>.mb-md-0 kodumuz ekranımız sadece </a:t>
            </a:r>
            <a:r>
              <a:rPr lang="tr-TR" sz="2400" dirty="0" err="1"/>
              <a:t>medium</a:t>
            </a:r>
            <a:r>
              <a:rPr lang="tr-TR" sz="2400" dirty="0"/>
              <a:t> pikselleri arasında olursa çalışacaktır. Bunun üzeri ve altı olduğu piksellerde çalışmayacaktır.</a:t>
            </a:r>
          </a:p>
        </p:txBody>
      </p:sp>
    </p:spTree>
    <p:extLst>
      <p:ext uri="{BB962C8B-B14F-4D97-AF65-F5344CB8AC3E}">
        <p14:creationId xmlns:p14="http://schemas.microsoft.com/office/powerpoint/2010/main" val="3867304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463C7C-EC75-609C-432B-BE33FD55AD1A}"/>
              </a:ext>
            </a:extLst>
          </p:cNvPr>
          <p:cNvSpPr>
            <a:spLocks noGrp="1"/>
          </p:cNvSpPr>
          <p:nvPr>
            <p:ph type="title"/>
          </p:nvPr>
        </p:nvSpPr>
        <p:spPr>
          <a:xfrm>
            <a:off x="838200" y="365125"/>
            <a:ext cx="10515600" cy="596167"/>
          </a:xfrm>
        </p:spPr>
        <p:txBody>
          <a:bodyPr>
            <a:normAutofit fontScale="90000"/>
          </a:bodyPr>
          <a:lstStyle/>
          <a:p>
            <a:r>
              <a:rPr lang="tr-TR" b="1" dirty="0"/>
              <a:t>.mb-md-0 nedir?</a:t>
            </a:r>
          </a:p>
        </p:txBody>
      </p:sp>
      <p:pic>
        <p:nvPicPr>
          <p:cNvPr id="9" name="İçerik Yer Tutucusu 8">
            <a:extLst>
              <a:ext uri="{FF2B5EF4-FFF2-40B4-BE49-F238E27FC236}">
                <a16:creationId xmlns:a16="http://schemas.microsoft.com/office/drawing/2014/main" id="{0A1C3011-8E98-BA27-EC6D-0F878DEF757E}"/>
              </a:ext>
            </a:extLst>
          </p:cNvPr>
          <p:cNvPicPr>
            <a:picLocks noGrp="1" noChangeAspect="1"/>
          </p:cNvPicPr>
          <p:nvPr>
            <p:ph idx="1"/>
          </p:nvPr>
        </p:nvPicPr>
        <p:blipFill>
          <a:blip r:embed="rId2"/>
          <a:stretch>
            <a:fillRect/>
          </a:stretch>
        </p:blipFill>
        <p:spPr>
          <a:xfrm>
            <a:off x="838200" y="1253331"/>
            <a:ext cx="6081245" cy="4351338"/>
          </a:xfrm>
        </p:spPr>
      </p:pic>
      <p:pic>
        <p:nvPicPr>
          <p:cNvPr id="11" name="Resim 10">
            <a:extLst>
              <a:ext uri="{FF2B5EF4-FFF2-40B4-BE49-F238E27FC236}">
                <a16:creationId xmlns:a16="http://schemas.microsoft.com/office/drawing/2014/main" id="{97A35C9B-F040-7EC1-8058-7A50A2E1AFCE}"/>
              </a:ext>
            </a:extLst>
          </p:cNvPr>
          <p:cNvPicPr>
            <a:picLocks noChangeAspect="1"/>
          </p:cNvPicPr>
          <p:nvPr/>
        </p:nvPicPr>
        <p:blipFill>
          <a:blip r:embed="rId3"/>
          <a:stretch>
            <a:fillRect/>
          </a:stretch>
        </p:blipFill>
        <p:spPr>
          <a:xfrm>
            <a:off x="7221415" y="1253331"/>
            <a:ext cx="4583723" cy="4307524"/>
          </a:xfrm>
          <a:prstGeom prst="rect">
            <a:avLst/>
          </a:prstGeom>
        </p:spPr>
      </p:pic>
    </p:spTree>
    <p:extLst>
      <p:ext uri="{BB962C8B-B14F-4D97-AF65-F5344CB8AC3E}">
        <p14:creationId xmlns:p14="http://schemas.microsoft.com/office/powerpoint/2010/main" val="2248588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EC14E4-9502-20C2-490B-38C6B3C6F79D}"/>
              </a:ext>
            </a:extLst>
          </p:cNvPr>
          <p:cNvSpPr>
            <a:spLocks noGrp="1"/>
          </p:cNvSpPr>
          <p:nvPr>
            <p:ph type="title"/>
          </p:nvPr>
        </p:nvSpPr>
        <p:spPr/>
        <p:txBody>
          <a:bodyPr/>
          <a:lstStyle/>
          <a:p>
            <a:r>
              <a:rPr lang="tr-TR" b="1" dirty="0"/>
              <a:t>.mb-md-0 nedir?</a:t>
            </a:r>
          </a:p>
        </p:txBody>
      </p:sp>
      <p:pic>
        <p:nvPicPr>
          <p:cNvPr id="5" name="İçerik Yer Tutucusu 4">
            <a:extLst>
              <a:ext uri="{FF2B5EF4-FFF2-40B4-BE49-F238E27FC236}">
                <a16:creationId xmlns:a16="http://schemas.microsoft.com/office/drawing/2014/main" id="{CF4769EC-B8D9-9D8E-7276-D9FF59D13CCC}"/>
              </a:ext>
            </a:extLst>
          </p:cNvPr>
          <p:cNvPicPr>
            <a:picLocks noGrp="1" noChangeAspect="1"/>
          </p:cNvPicPr>
          <p:nvPr>
            <p:ph idx="1"/>
          </p:nvPr>
        </p:nvPicPr>
        <p:blipFill>
          <a:blip r:embed="rId2"/>
          <a:stretch>
            <a:fillRect/>
          </a:stretch>
        </p:blipFill>
        <p:spPr>
          <a:xfrm>
            <a:off x="2930769" y="1655631"/>
            <a:ext cx="5725773" cy="4243207"/>
          </a:xfrm>
        </p:spPr>
      </p:pic>
    </p:spTree>
    <p:extLst>
      <p:ext uri="{BB962C8B-B14F-4D97-AF65-F5344CB8AC3E}">
        <p14:creationId xmlns:p14="http://schemas.microsoft.com/office/powerpoint/2010/main" val="2581542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E1DA7E-E1A0-FF23-9C24-9366DE182FB9}"/>
              </a:ext>
            </a:extLst>
          </p:cNvPr>
          <p:cNvSpPr>
            <a:spLocks noGrp="1"/>
          </p:cNvSpPr>
          <p:nvPr>
            <p:ph type="title"/>
          </p:nvPr>
        </p:nvSpPr>
        <p:spPr/>
        <p:txBody>
          <a:bodyPr/>
          <a:lstStyle/>
          <a:p>
            <a:r>
              <a:rPr lang="en-US" b="1" dirty="0"/>
              <a:t>List-</a:t>
            </a:r>
            <a:r>
              <a:rPr lang="en-US" b="1" dirty="0" err="1"/>
              <a:t>unstayled</a:t>
            </a:r>
            <a:endParaRPr lang="tr-TR" b="1" dirty="0"/>
          </a:p>
        </p:txBody>
      </p:sp>
      <p:sp>
        <p:nvSpPr>
          <p:cNvPr id="3" name="İçerik Yer Tutucusu 2">
            <a:extLst>
              <a:ext uri="{FF2B5EF4-FFF2-40B4-BE49-F238E27FC236}">
                <a16:creationId xmlns:a16="http://schemas.microsoft.com/office/drawing/2014/main" id="{05741626-4F65-3707-66A6-32362899F7C3}"/>
              </a:ext>
            </a:extLst>
          </p:cNvPr>
          <p:cNvSpPr>
            <a:spLocks noGrp="1"/>
          </p:cNvSpPr>
          <p:nvPr>
            <p:ph idx="1"/>
          </p:nvPr>
        </p:nvSpPr>
        <p:spPr/>
        <p:txBody>
          <a:bodyPr>
            <a:normAutofit/>
          </a:bodyPr>
          <a:lstStyle/>
          <a:p>
            <a:r>
              <a:rPr lang="en-US" sz="2400" dirty="0" err="1"/>
              <a:t>Bazen</a:t>
            </a:r>
            <a:r>
              <a:rPr lang="en-US" sz="2400" dirty="0"/>
              <a:t> l</a:t>
            </a:r>
            <a:r>
              <a:rPr lang="tr-TR" sz="2400" dirty="0" err="1"/>
              <a:t>isteleri</a:t>
            </a:r>
            <a:r>
              <a:rPr lang="tr-TR" sz="2400" dirty="0"/>
              <a:t> kullanırken başında oluşan noktayı kaldırmak isteriz bunun için bu kodu kullanırız. </a:t>
            </a:r>
          </a:p>
        </p:txBody>
      </p:sp>
      <p:pic>
        <p:nvPicPr>
          <p:cNvPr id="5" name="Resim 4">
            <a:extLst>
              <a:ext uri="{FF2B5EF4-FFF2-40B4-BE49-F238E27FC236}">
                <a16:creationId xmlns:a16="http://schemas.microsoft.com/office/drawing/2014/main" id="{6CB61650-A563-D9A8-B9EB-D1E90F779A06}"/>
              </a:ext>
            </a:extLst>
          </p:cNvPr>
          <p:cNvPicPr>
            <a:picLocks noChangeAspect="1"/>
          </p:cNvPicPr>
          <p:nvPr/>
        </p:nvPicPr>
        <p:blipFill>
          <a:blip r:embed="rId2"/>
          <a:stretch>
            <a:fillRect/>
          </a:stretch>
        </p:blipFill>
        <p:spPr>
          <a:xfrm>
            <a:off x="838200" y="2679109"/>
            <a:ext cx="4678140" cy="3145958"/>
          </a:xfrm>
          <a:prstGeom prst="rect">
            <a:avLst/>
          </a:prstGeom>
        </p:spPr>
      </p:pic>
      <p:pic>
        <p:nvPicPr>
          <p:cNvPr id="7" name="Resim 6">
            <a:extLst>
              <a:ext uri="{FF2B5EF4-FFF2-40B4-BE49-F238E27FC236}">
                <a16:creationId xmlns:a16="http://schemas.microsoft.com/office/drawing/2014/main" id="{9BED1D9D-C47C-DEEE-367C-FB4B143E18FD}"/>
              </a:ext>
            </a:extLst>
          </p:cNvPr>
          <p:cNvPicPr>
            <a:picLocks noChangeAspect="1"/>
          </p:cNvPicPr>
          <p:nvPr/>
        </p:nvPicPr>
        <p:blipFill>
          <a:blip r:embed="rId3"/>
          <a:stretch>
            <a:fillRect/>
          </a:stretch>
        </p:blipFill>
        <p:spPr>
          <a:xfrm>
            <a:off x="6675662" y="2679109"/>
            <a:ext cx="4412362" cy="2299291"/>
          </a:xfrm>
          <a:prstGeom prst="rect">
            <a:avLst/>
          </a:prstGeom>
        </p:spPr>
      </p:pic>
    </p:spTree>
    <p:extLst>
      <p:ext uri="{BB962C8B-B14F-4D97-AF65-F5344CB8AC3E}">
        <p14:creationId xmlns:p14="http://schemas.microsoft.com/office/powerpoint/2010/main" val="260600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09B7F5-FFC3-11FF-660D-05868E09F9B2}"/>
              </a:ext>
            </a:extLst>
          </p:cNvPr>
          <p:cNvSpPr>
            <a:spLocks noGrp="1"/>
          </p:cNvSpPr>
          <p:nvPr>
            <p:ph type="title"/>
          </p:nvPr>
        </p:nvSpPr>
        <p:spPr/>
        <p:txBody>
          <a:bodyPr/>
          <a:lstStyle/>
          <a:p>
            <a:r>
              <a:rPr lang="tr-TR" b="1" dirty="0"/>
              <a:t>JS-</a:t>
            </a:r>
            <a:r>
              <a:rPr lang="tr-TR" b="1" dirty="0" err="1"/>
              <a:t>Maths</a:t>
            </a:r>
            <a:r>
              <a:rPr lang="tr-TR" b="1" dirty="0"/>
              <a:t> Komutaları</a:t>
            </a:r>
          </a:p>
        </p:txBody>
      </p:sp>
      <p:pic>
        <p:nvPicPr>
          <p:cNvPr id="5" name="İçerik Yer Tutucusu 4">
            <a:extLst>
              <a:ext uri="{FF2B5EF4-FFF2-40B4-BE49-F238E27FC236}">
                <a16:creationId xmlns:a16="http://schemas.microsoft.com/office/drawing/2014/main" id="{7E2CD274-2E62-AFDE-5FCF-17BB95715242}"/>
              </a:ext>
            </a:extLst>
          </p:cNvPr>
          <p:cNvPicPr>
            <a:picLocks noGrp="1" noChangeAspect="1"/>
          </p:cNvPicPr>
          <p:nvPr>
            <p:ph idx="1"/>
          </p:nvPr>
        </p:nvPicPr>
        <p:blipFill>
          <a:blip r:embed="rId2"/>
          <a:stretch>
            <a:fillRect/>
          </a:stretch>
        </p:blipFill>
        <p:spPr>
          <a:xfrm>
            <a:off x="838200" y="1380400"/>
            <a:ext cx="10841818" cy="5207213"/>
          </a:xfrm>
        </p:spPr>
      </p:pic>
    </p:spTree>
    <p:extLst>
      <p:ext uri="{BB962C8B-B14F-4D97-AF65-F5344CB8AC3E}">
        <p14:creationId xmlns:p14="http://schemas.microsoft.com/office/powerpoint/2010/main" val="39514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6A602C-2218-8DA5-788E-9C4ADA9E8FDE}"/>
              </a:ext>
            </a:extLst>
          </p:cNvPr>
          <p:cNvSpPr>
            <a:spLocks noGrp="1"/>
          </p:cNvSpPr>
          <p:nvPr>
            <p:ph type="title"/>
          </p:nvPr>
        </p:nvSpPr>
        <p:spPr>
          <a:xfrm>
            <a:off x="838200" y="365125"/>
            <a:ext cx="10515600" cy="716423"/>
          </a:xfrm>
        </p:spPr>
        <p:txBody>
          <a:bodyPr/>
          <a:lstStyle/>
          <a:p>
            <a:r>
              <a:rPr lang="tr-TR" b="1" dirty="0"/>
              <a:t>JS-</a:t>
            </a:r>
            <a:r>
              <a:rPr lang="tr-TR" b="1" dirty="0" err="1"/>
              <a:t>String</a:t>
            </a:r>
            <a:r>
              <a:rPr lang="tr-TR" b="1" dirty="0"/>
              <a:t> Komutları</a:t>
            </a:r>
          </a:p>
        </p:txBody>
      </p:sp>
      <p:pic>
        <p:nvPicPr>
          <p:cNvPr id="5" name="İçerik Yer Tutucusu 4">
            <a:extLst>
              <a:ext uri="{FF2B5EF4-FFF2-40B4-BE49-F238E27FC236}">
                <a16:creationId xmlns:a16="http://schemas.microsoft.com/office/drawing/2014/main" id="{7AB7B8BD-B1C3-018B-75F3-F879B7F8EB1B}"/>
              </a:ext>
            </a:extLst>
          </p:cNvPr>
          <p:cNvPicPr>
            <a:picLocks noGrp="1" noChangeAspect="1"/>
          </p:cNvPicPr>
          <p:nvPr>
            <p:ph idx="1"/>
          </p:nvPr>
        </p:nvPicPr>
        <p:blipFill>
          <a:blip r:embed="rId2"/>
          <a:stretch>
            <a:fillRect/>
          </a:stretch>
        </p:blipFill>
        <p:spPr>
          <a:xfrm>
            <a:off x="838200" y="1081548"/>
            <a:ext cx="6919452" cy="5713175"/>
          </a:xfrm>
        </p:spPr>
      </p:pic>
    </p:spTree>
    <p:extLst>
      <p:ext uri="{BB962C8B-B14F-4D97-AF65-F5344CB8AC3E}">
        <p14:creationId xmlns:p14="http://schemas.microsoft.com/office/powerpoint/2010/main" val="3926445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5E1815-F390-4008-8B58-289B943C3A5A}"/>
              </a:ext>
            </a:extLst>
          </p:cNvPr>
          <p:cNvSpPr>
            <a:spLocks noGrp="1"/>
          </p:cNvSpPr>
          <p:nvPr>
            <p:ph type="title"/>
          </p:nvPr>
        </p:nvSpPr>
        <p:spPr>
          <a:xfrm>
            <a:off x="838200" y="365125"/>
            <a:ext cx="10515600" cy="411623"/>
          </a:xfrm>
        </p:spPr>
        <p:txBody>
          <a:bodyPr>
            <a:normAutofit fontScale="90000"/>
          </a:bodyPr>
          <a:lstStyle/>
          <a:p>
            <a:r>
              <a:rPr lang="tr-TR" b="1" dirty="0"/>
              <a:t>Sorular</a:t>
            </a:r>
          </a:p>
        </p:txBody>
      </p:sp>
      <p:pic>
        <p:nvPicPr>
          <p:cNvPr id="5" name="İçerik Yer Tutucusu 4">
            <a:extLst>
              <a:ext uri="{FF2B5EF4-FFF2-40B4-BE49-F238E27FC236}">
                <a16:creationId xmlns:a16="http://schemas.microsoft.com/office/drawing/2014/main" id="{C74E8722-CF39-41A0-B1DE-51F506611FE3}"/>
              </a:ext>
            </a:extLst>
          </p:cNvPr>
          <p:cNvPicPr>
            <a:picLocks noGrp="1" noChangeAspect="1"/>
          </p:cNvPicPr>
          <p:nvPr>
            <p:ph idx="1"/>
          </p:nvPr>
        </p:nvPicPr>
        <p:blipFill>
          <a:blip r:embed="rId2"/>
          <a:stretch>
            <a:fillRect/>
          </a:stretch>
        </p:blipFill>
        <p:spPr>
          <a:xfrm>
            <a:off x="838199" y="894735"/>
            <a:ext cx="11270657" cy="4699820"/>
          </a:xfrm>
        </p:spPr>
      </p:pic>
    </p:spTree>
    <p:extLst>
      <p:ext uri="{BB962C8B-B14F-4D97-AF65-F5344CB8AC3E}">
        <p14:creationId xmlns:p14="http://schemas.microsoft.com/office/powerpoint/2010/main" val="1439364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İçerik Yer Tutucusu 4">
            <a:extLst>
              <a:ext uri="{FF2B5EF4-FFF2-40B4-BE49-F238E27FC236}">
                <a16:creationId xmlns:a16="http://schemas.microsoft.com/office/drawing/2014/main" id="{FAC15634-0E44-E519-F5E9-9F59C33A31CA}"/>
              </a:ext>
            </a:extLst>
          </p:cNvPr>
          <p:cNvPicPr>
            <a:picLocks noGrp="1" noChangeAspect="1"/>
          </p:cNvPicPr>
          <p:nvPr>
            <p:ph idx="1"/>
          </p:nvPr>
        </p:nvPicPr>
        <p:blipFill>
          <a:blip r:embed="rId2"/>
          <a:stretch>
            <a:fillRect/>
          </a:stretch>
        </p:blipFill>
        <p:spPr>
          <a:xfrm>
            <a:off x="3308635" y="438158"/>
            <a:ext cx="6602281" cy="6265322"/>
          </a:xfrm>
        </p:spPr>
      </p:pic>
    </p:spTree>
    <p:extLst>
      <p:ext uri="{BB962C8B-B14F-4D97-AF65-F5344CB8AC3E}">
        <p14:creationId xmlns:p14="http://schemas.microsoft.com/office/powerpoint/2010/main" val="1342516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7" name="Resim 6">
            <a:extLst>
              <a:ext uri="{FF2B5EF4-FFF2-40B4-BE49-F238E27FC236}">
                <a16:creationId xmlns:a16="http://schemas.microsoft.com/office/drawing/2014/main" id="{EE0EBB5C-4844-6C99-0E9A-1A31B14E388E}"/>
              </a:ext>
            </a:extLst>
          </p:cNvPr>
          <p:cNvPicPr>
            <a:picLocks noChangeAspect="1"/>
          </p:cNvPicPr>
          <p:nvPr/>
        </p:nvPicPr>
        <p:blipFill>
          <a:blip r:embed="rId2"/>
          <a:stretch>
            <a:fillRect/>
          </a:stretch>
        </p:blipFill>
        <p:spPr>
          <a:xfrm>
            <a:off x="3623095" y="566019"/>
            <a:ext cx="6510132" cy="6169077"/>
          </a:xfrm>
          <a:prstGeom prst="rect">
            <a:avLst/>
          </a:prstGeom>
        </p:spPr>
      </p:pic>
    </p:spTree>
    <p:extLst>
      <p:ext uri="{BB962C8B-B14F-4D97-AF65-F5344CB8AC3E}">
        <p14:creationId xmlns:p14="http://schemas.microsoft.com/office/powerpoint/2010/main" val="3289512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4" name="Resim 3">
            <a:extLst>
              <a:ext uri="{FF2B5EF4-FFF2-40B4-BE49-F238E27FC236}">
                <a16:creationId xmlns:a16="http://schemas.microsoft.com/office/drawing/2014/main" id="{397D557B-4C1B-AD79-C088-6D08829911A0}"/>
              </a:ext>
            </a:extLst>
          </p:cNvPr>
          <p:cNvPicPr>
            <a:picLocks noChangeAspect="1"/>
          </p:cNvPicPr>
          <p:nvPr/>
        </p:nvPicPr>
        <p:blipFill>
          <a:blip r:embed="rId2"/>
          <a:stretch>
            <a:fillRect/>
          </a:stretch>
        </p:blipFill>
        <p:spPr>
          <a:xfrm>
            <a:off x="3714543" y="103273"/>
            <a:ext cx="6617092" cy="6754727"/>
          </a:xfrm>
          <a:prstGeom prst="rect">
            <a:avLst/>
          </a:prstGeom>
        </p:spPr>
      </p:pic>
    </p:spTree>
    <p:extLst>
      <p:ext uri="{BB962C8B-B14F-4D97-AF65-F5344CB8AC3E}">
        <p14:creationId xmlns:p14="http://schemas.microsoft.com/office/powerpoint/2010/main" val="1721293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Resim 4">
            <a:extLst>
              <a:ext uri="{FF2B5EF4-FFF2-40B4-BE49-F238E27FC236}">
                <a16:creationId xmlns:a16="http://schemas.microsoft.com/office/drawing/2014/main" id="{4DA30EDC-1712-5875-600F-FD2C544DCC70}"/>
              </a:ext>
            </a:extLst>
          </p:cNvPr>
          <p:cNvPicPr>
            <a:picLocks noChangeAspect="1"/>
          </p:cNvPicPr>
          <p:nvPr/>
        </p:nvPicPr>
        <p:blipFill>
          <a:blip r:embed="rId2"/>
          <a:stretch>
            <a:fillRect/>
          </a:stretch>
        </p:blipFill>
        <p:spPr>
          <a:xfrm>
            <a:off x="2912376" y="365125"/>
            <a:ext cx="8030928" cy="6426467"/>
          </a:xfrm>
          <a:prstGeom prst="rect">
            <a:avLst/>
          </a:prstGeom>
        </p:spPr>
      </p:pic>
    </p:spTree>
    <p:extLst>
      <p:ext uri="{BB962C8B-B14F-4D97-AF65-F5344CB8AC3E}">
        <p14:creationId xmlns:p14="http://schemas.microsoft.com/office/powerpoint/2010/main" val="2822726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C5DC56-7539-E4AD-5BD3-B8BECF56B006}"/>
              </a:ext>
            </a:extLst>
          </p:cNvPr>
          <p:cNvSpPr>
            <a:spLocks noGrp="1"/>
          </p:cNvSpPr>
          <p:nvPr>
            <p:ph type="title"/>
          </p:nvPr>
        </p:nvSpPr>
        <p:spPr>
          <a:xfrm>
            <a:off x="838200" y="365125"/>
            <a:ext cx="10515600" cy="686927"/>
          </a:xfrm>
        </p:spPr>
        <p:txBody>
          <a:bodyPr>
            <a:normAutofit fontScale="90000"/>
          </a:bodyPr>
          <a:lstStyle/>
          <a:p>
            <a:r>
              <a:rPr lang="tr-TR" b="1" dirty="0"/>
              <a:t>Cevaplar</a:t>
            </a:r>
          </a:p>
        </p:txBody>
      </p:sp>
      <p:pic>
        <p:nvPicPr>
          <p:cNvPr id="7" name="İçerik Yer Tutucusu 6">
            <a:extLst>
              <a:ext uri="{FF2B5EF4-FFF2-40B4-BE49-F238E27FC236}">
                <a16:creationId xmlns:a16="http://schemas.microsoft.com/office/drawing/2014/main" id="{83EDEEC2-6ECF-D30D-49CE-33B034F39A50}"/>
              </a:ext>
            </a:extLst>
          </p:cNvPr>
          <p:cNvPicPr>
            <a:picLocks noGrp="1" noChangeAspect="1"/>
          </p:cNvPicPr>
          <p:nvPr>
            <p:ph idx="1"/>
          </p:nvPr>
        </p:nvPicPr>
        <p:blipFill>
          <a:blip r:embed="rId2"/>
          <a:stretch>
            <a:fillRect/>
          </a:stretch>
        </p:blipFill>
        <p:spPr>
          <a:xfrm>
            <a:off x="838200" y="2471523"/>
            <a:ext cx="11021562" cy="2180863"/>
          </a:xfrm>
        </p:spPr>
      </p:pic>
    </p:spTree>
    <p:extLst>
      <p:ext uri="{BB962C8B-B14F-4D97-AF65-F5344CB8AC3E}">
        <p14:creationId xmlns:p14="http://schemas.microsoft.com/office/powerpoint/2010/main" val="1668152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471FB-DAA9-F320-B615-FCC6A52CED16}"/>
              </a:ext>
            </a:extLst>
          </p:cNvPr>
          <p:cNvSpPr>
            <a:spLocks noGrp="1"/>
          </p:cNvSpPr>
          <p:nvPr>
            <p:ph type="title"/>
          </p:nvPr>
        </p:nvSpPr>
        <p:spPr/>
        <p:txBody>
          <a:bodyPr/>
          <a:lstStyle/>
          <a:p>
            <a:r>
              <a:rPr lang="tr-TR" b="1" dirty="0"/>
              <a:t>Soru:</a:t>
            </a:r>
          </a:p>
        </p:txBody>
      </p:sp>
      <p:sp>
        <p:nvSpPr>
          <p:cNvPr id="3" name="İçerik Yer Tutucusu 2">
            <a:extLst>
              <a:ext uri="{FF2B5EF4-FFF2-40B4-BE49-F238E27FC236}">
                <a16:creationId xmlns:a16="http://schemas.microsoft.com/office/drawing/2014/main" id="{387BFAE5-61A6-13E4-8BDC-50D0DB04F70F}"/>
              </a:ext>
            </a:extLst>
          </p:cNvPr>
          <p:cNvSpPr>
            <a:spLocks noGrp="1"/>
          </p:cNvSpPr>
          <p:nvPr>
            <p:ph idx="1"/>
          </p:nvPr>
        </p:nvSpPr>
        <p:spPr/>
        <p:txBody>
          <a:bodyPr/>
          <a:lstStyle/>
          <a:p>
            <a:r>
              <a:rPr lang="tr-TR" dirty="0"/>
              <a:t>Kullanıcı tarafından iki kez şifre girilsin bunların doğruluğunu test eden bir </a:t>
            </a:r>
            <a:r>
              <a:rPr lang="tr-TR" dirty="0" err="1"/>
              <a:t>validation</a:t>
            </a:r>
            <a:r>
              <a:rPr lang="tr-TR" dirty="0"/>
              <a:t> örneği yapın.</a:t>
            </a:r>
          </a:p>
        </p:txBody>
      </p:sp>
    </p:spTree>
    <p:extLst>
      <p:ext uri="{BB962C8B-B14F-4D97-AF65-F5344CB8AC3E}">
        <p14:creationId xmlns:p14="http://schemas.microsoft.com/office/powerpoint/2010/main" val="25923455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3DC81-45D5-8A0F-9C64-A30BE84DC1C7}"/>
              </a:ext>
            </a:extLst>
          </p:cNvPr>
          <p:cNvSpPr>
            <a:spLocks noGrp="1"/>
          </p:cNvSpPr>
          <p:nvPr>
            <p:ph type="title"/>
          </p:nvPr>
        </p:nvSpPr>
        <p:spPr/>
        <p:txBody>
          <a:bodyPr/>
          <a:lstStyle/>
          <a:p>
            <a:r>
              <a:rPr lang="tr-TR" b="1" dirty="0"/>
              <a:t>Cevap:</a:t>
            </a:r>
          </a:p>
        </p:txBody>
      </p:sp>
      <p:pic>
        <p:nvPicPr>
          <p:cNvPr id="5" name="İçerik Yer Tutucusu 4">
            <a:extLst>
              <a:ext uri="{FF2B5EF4-FFF2-40B4-BE49-F238E27FC236}">
                <a16:creationId xmlns:a16="http://schemas.microsoft.com/office/drawing/2014/main" id="{2BBDAACA-6087-8056-9A55-D51733CEFF12}"/>
              </a:ext>
            </a:extLst>
          </p:cNvPr>
          <p:cNvPicPr>
            <a:picLocks noGrp="1" noChangeAspect="1"/>
          </p:cNvPicPr>
          <p:nvPr>
            <p:ph idx="1"/>
          </p:nvPr>
        </p:nvPicPr>
        <p:blipFill>
          <a:blip r:embed="rId2"/>
          <a:stretch>
            <a:fillRect/>
          </a:stretch>
        </p:blipFill>
        <p:spPr>
          <a:xfrm>
            <a:off x="838200" y="1469549"/>
            <a:ext cx="9383132" cy="5295045"/>
          </a:xfrm>
        </p:spPr>
      </p:pic>
    </p:spTree>
    <p:extLst>
      <p:ext uri="{BB962C8B-B14F-4D97-AF65-F5344CB8AC3E}">
        <p14:creationId xmlns:p14="http://schemas.microsoft.com/office/powerpoint/2010/main" val="10238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2D0F39-22A0-EBB5-6C04-64A0FAF027E0}"/>
              </a:ext>
            </a:extLst>
          </p:cNvPr>
          <p:cNvSpPr>
            <a:spLocks noGrp="1"/>
          </p:cNvSpPr>
          <p:nvPr>
            <p:ph type="title"/>
          </p:nvPr>
        </p:nvSpPr>
        <p:spPr/>
        <p:txBody>
          <a:bodyPr/>
          <a:lstStyle/>
          <a:p>
            <a:r>
              <a:rPr lang="en-US" b="1" dirty="0"/>
              <a:t>Stack Memory - Heap Memory </a:t>
            </a:r>
            <a:r>
              <a:rPr lang="en-US" b="1" dirty="0" err="1"/>
              <a:t>nedir</a:t>
            </a:r>
            <a:r>
              <a:rPr lang="en-US" b="1" dirty="0"/>
              <a:t>? </a:t>
            </a:r>
            <a:r>
              <a:rPr lang="en-US" b="1" dirty="0" err="1"/>
              <a:t>aralarındaki</a:t>
            </a:r>
            <a:r>
              <a:rPr lang="en-US" b="1" dirty="0"/>
              <a:t> Fark </a:t>
            </a:r>
            <a:endParaRPr lang="tr-TR" b="1" dirty="0"/>
          </a:p>
        </p:txBody>
      </p:sp>
      <p:sp>
        <p:nvSpPr>
          <p:cNvPr id="3" name="İçerik Yer Tutucusu 2">
            <a:extLst>
              <a:ext uri="{FF2B5EF4-FFF2-40B4-BE49-F238E27FC236}">
                <a16:creationId xmlns:a16="http://schemas.microsoft.com/office/drawing/2014/main" id="{35A854D8-FA62-9113-FB57-B55F2BE87857}"/>
              </a:ext>
            </a:extLst>
          </p:cNvPr>
          <p:cNvSpPr>
            <a:spLocks noGrp="1"/>
          </p:cNvSpPr>
          <p:nvPr>
            <p:ph idx="1"/>
          </p:nvPr>
        </p:nvSpPr>
        <p:spPr/>
        <p:txBody>
          <a:bodyPr>
            <a:normAutofit/>
          </a:bodyPr>
          <a:lstStyle/>
          <a:p>
            <a:r>
              <a:rPr lang="tr-TR" sz="2400" dirty="0" err="1"/>
              <a:t>Stack</a:t>
            </a:r>
            <a:r>
              <a:rPr lang="tr-TR" sz="2400" dirty="0"/>
              <a:t> = </a:t>
            </a:r>
            <a:r>
              <a:rPr lang="tr-TR" sz="2400" dirty="0" err="1"/>
              <a:t>Primitive</a:t>
            </a:r>
            <a:r>
              <a:rPr lang="tr-TR" sz="2400" dirty="0"/>
              <a:t> (</a:t>
            </a:r>
            <a:r>
              <a:rPr lang="tr-TR" sz="2400" dirty="0" err="1"/>
              <a:t>int</a:t>
            </a:r>
            <a:r>
              <a:rPr lang="tr-TR" sz="2400" dirty="0"/>
              <a:t>)     , Hafıza uzayı belli</a:t>
            </a:r>
          </a:p>
          <a:p>
            <a:r>
              <a:rPr lang="tr-TR" sz="2400" dirty="0" err="1"/>
              <a:t>Heap</a:t>
            </a:r>
            <a:r>
              <a:rPr lang="tr-TR" sz="2400" dirty="0"/>
              <a:t>  = </a:t>
            </a:r>
            <a:r>
              <a:rPr lang="tr-TR" sz="2400" dirty="0" err="1"/>
              <a:t>Wrapper</a:t>
            </a:r>
            <a:r>
              <a:rPr lang="tr-TR" sz="2400" dirty="0"/>
              <a:t>   (</a:t>
            </a:r>
            <a:r>
              <a:rPr lang="tr-TR" sz="2400" dirty="0" err="1"/>
              <a:t>Integer</a:t>
            </a:r>
            <a:r>
              <a:rPr lang="tr-TR" sz="2400" dirty="0"/>
              <a:t>) , Hafıza uzayı belli değilse (</a:t>
            </a:r>
            <a:r>
              <a:rPr lang="tr-TR" sz="2400" dirty="0" err="1"/>
              <a:t>collection</a:t>
            </a:r>
            <a:r>
              <a:rPr lang="tr-TR" sz="2400" dirty="0"/>
              <a:t>)</a:t>
            </a:r>
          </a:p>
          <a:p>
            <a:r>
              <a:rPr lang="tr-TR" sz="2400" dirty="0" err="1"/>
              <a:t>Stack</a:t>
            </a:r>
            <a:r>
              <a:rPr lang="tr-TR" sz="2400" dirty="0"/>
              <a:t> ve </a:t>
            </a:r>
            <a:r>
              <a:rPr lang="tr-TR" sz="2400" dirty="0" err="1"/>
              <a:t>Heap</a:t>
            </a:r>
            <a:r>
              <a:rPr lang="tr-TR" sz="2400" dirty="0"/>
              <a:t> bellekte (</a:t>
            </a:r>
            <a:r>
              <a:rPr lang="tr-TR" sz="2400" dirty="0" err="1"/>
              <a:t>RAM’de</a:t>
            </a:r>
            <a:r>
              <a:rPr lang="tr-TR" sz="2400" dirty="0"/>
              <a:t>) bulunan mantıksal yapılardır . Değer tip (</a:t>
            </a:r>
            <a:r>
              <a:rPr lang="tr-TR" sz="2400" dirty="0" err="1"/>
              <a:t>value</a:t>
            </a:r>
            <a:r>
              <a:rPr lang="tr-TR" sz="2400" dirty="0"/>
              <a:t> </a:t>
            </a:r>
            <a:r>
              <a:rPr lang="tr-TR" sz="2400" dirty="0" err="1"/>
              <a:t>type</a:t>
            </a:r>
            <a:r>
              <a:rPr lang="tr-TR" sz="2400" dirty="0"/>
              <a:t>) dediğimiz </a:t>
            </a:r>
            <a:r>
              <a:rPr lang="tr-TR" sz="2400" dirty="0" err="1"/>
              <a:t>int</a:t>
            </a:r>
            <a:r>
              <a:rPr lang="tr-TR" sz="2400" dirty="0"/>
              <a:t>, </a:t>
            </a:r>
            <a:r>
              <a:rPr lang="tr-TR" sz="2400" dirty="0" err="1"/>
              <a:t>short</a:t>
            </a:r>
            <a:r>
              <a:rPr lang="tr-TR" sz="2400" dirty="0"/>
              <a:t>, </a:t>
            </a:r>
            <a:r>
              <a:rPr lang="tr-TR" sz="2400" dirty="0" err="1"/>
              <a:t>byte</a:t>
            </a:r>
            <a:r>
              <a:rPr lang="tr-TR" sz="2400" dirty="0"/>
              <a:t>, </a:t>
            </a:r>
            <a:r>
              <a:rPr lang="tr-TR" sz="2400" dirty="0" err="1"/>
              <a:t>long</a:t>
            </a:r>
            <a:r>
              <a:rPr lang="tr-TR" sz="2400" dirty="0"/>
              <a:t>, </a:t>
            </a:r>
            <a:r>
              <a:rPr lang="tr-TR" sz="2400" dirty="0" err="1"/>
              <a:t>decimal</a:t>
            </a:r>
            <a:r>
              <a:rPr lang="tr-TR" sz="2400" dirty="0"/>
              <a:t>, </a:t>
            </a:r>
            <a:r>
              <a:rPr lang="tr-TR" sz="2400" dirty="0" err="1"/>
              <a:t>double</a:t>
            </a:r>
            <a:r>
              <a:rPr lang="tr-TR" sz="2400" dirty="0"/>
              <a:t>, </a:t>
            </a:r>
            <a:r>
              <a:rPr lang="tr-TR" sz="2400" dirty="0" err="1"/>
              <a:t>float</a:t>
            </a:r>
            <a:r>
              <a:rPr lang="tr-TR" sz="2400" dirty="0"/>
              <a:t> gibi tipler </a:t>
            </a:r>
            <a:r>
              <a:rPr lang="tr-TR" sz="2400" dirty="0" err="1"/>
              <a:t>stackte</a:t>
            </a:r>
            <a:r>
              <a:rPr lang="tr-TR" sz="2400" dirty="0"/>
              <a:t> tutulur. </a:t>
            </a:r>
            <a:r>
              <a:rPr lang="tr-TR" sz="2400" dirty="0" err="1"/>
              <a:t>Stackte</a:t>
            </a:r>
            <a:r>
              <a:rPr lang="tr-TR" sz="2400" dirty="0"/>
              <a:t> veriler üst üste (LIFO– </a:t>
            </a:r>
            <a:r>
              <a:rPr lang="tr-TR" sz="2400" dirty="0" err="1"/>
              <a:t>Last</a:t>
            </a:r>
            <a:r>
              <a:rPr lang="tr-TR" sz="2400" dirty="0"/>
              <a:t> in First </a:t>
            </a:r>
            <a:r>
              <a:rPr lang="tr-TR" sz="2400" dirty="0" err="1"/>
              <a:t>out</a:t>
            </a:r>
            <a:r>
              <a:rPr lang="tr-TR" sz="2400" dirty="0"/>
              <a:t>) mantığında dizilir ve sırası gelmeden aradaki bir değer ile işlem yapılamaz. Class </a:t>
            </a:r>
            <a:r>
              <a:rPr lang="tr-TR" sz="2400" dirty="0" err="1"/>
              <a:t>type</a:t>
            </a:r>
            <a:r>
              <a:rPr lang="tr-TR" sz="2400" dirty="0"/>
              <a:t> (Sınıf tipi) değişkenler referans tiplerdir referans ettikleri model (referans) </a:t>
            </a:r>
            <a:r>
              <a:rPr lang="tr-TR" sz="2400" dirty="0" err="1"/>
              <a:t>stackte</a:t>
            </a:r>
            <a:r>
              <a:rPr lang="tr-TR" sz="2400" dirty="0"/>
              <a:t> değerleri ise </a:t>
            </a:r>
            <a:r>
              <a:rPr lang="tr-TR" sz="2400" dirty="0" err="1"/>
              <a:t>heapde</a:t>
            </a:r>
            <a:r>
              <a:rPr lang="tr-TR" sz="2400" dirty="0"/>
              <a:t> saklanır.</a:t>
            </a:r>
          </a:p>
        </p:txBody>
      </p:sp>
    </p:spTree>
    <p:extLst>
      <p:ext uri="{BB962C8B-B14F-4D97-AF65-F5344CB8AC3E}">
        <p14:creationId xmlns:p14="http://schemas.microsoft.com/office/powerpoint/2010/main" val="28912232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05F59B-C20C-091A-F320-EF565AFE03D3}"/>
              </a:ext>
            </a:extLst>
          </p:cNvPr>
          <p:cNvSpPr>
            <a:spLocks noGrp="1"/>
          </p:cNvSpPr>
          <p:nvPr>
            <p:ph type="title"/>
          </p:nvPr>
        </p:nvSpPr>
        <p:spPr/>
        <p:txBody>
          <a:bodyPr/>
          <a:lstStyle/>
          <a:p>
            <a:r>
              <a:rPr lang="tr-TR" b="1" dirty="0"/>
              <a:t>Git CVCS - DVCS nedir aralarındaki farklar nelerdir ?</a:t>
            </a:r>
          </a:p>
        </p:txBody>
      </p:sp>
      <p:sp>
        <p:nvSpPr>
          <p:cNvPr id="3" name="İçerik Yer Tutucusu 2">
            <a:extLst>
              <a:ext uri="{FF2B5EF4-FFF2-40B4-BE49-F238E27FC236}">
                <a16:creationId xmlns:a16="http://schemas.microsoft.com/office/drawing/2014/main" id="{84016EF9-6902-97E3-6D2F-53A874A410B0}"/>
              </a:ext>
            </a:extLst>
          </p:cNvPr>
          <p:cNvSpPr>
            <a:spLocks noGrp="1"/>
          </p:cNvSpPr>
          <p:nvPr>
            <p:ph idx="1"/>
          </p:nvPr>
        </p:nvSpPr>
        <p:spPr/>
        <p:txBody>
          <a:bodyPr>
            <a:normAutofit fontScale="85000" lnSpcReduction="10000"/>
          </a:bodyPr>
          <a:lstStyle/>
          <a:p>
            <a:pPr marL="0" indent="0">
              <a:buNone/>
            </a:pPr>
            <a:r>
              <a:rPr lang="tr-TR" b="1" dirty="0"/>
              <a:t>Versiyon Kontrol Sistemi (VCS): </a:t>
            </a:r>
            <a:r>
              <a:rPr lang="tr-TR" dirty="0"/>
              <a:t>revizyon kontrol veya kaynak kontrol</a:t>
            </a:r>
          </a:p>
          <a:p>
            <a:pPr marL="0" indent="0">
              <a:buNone/>
            </a:pPr>
            <a:r>
              <a:rPr lang="tr-TR" dirty="0"/>
              <a:t>diye de geçip, değişiklik yönetim sistemi anlamına gelmektedir.  </a:t>
            </a:r>
          </a:p>
          <a:p>
            <a:pPr marL="0" indent="0">
              <a:buNone/>
            </a:pPr>
            <a:r>
              <a:rPr lang="tr-TR" dirty="0"/>
              <a:t>Bir ya da daha fazla dosya üzerinde yapılan değişiklikleri</a:t>
            </a:r>
          </a:p>
          <a:p>
            <a:pPr marL="0" indent="0">
              <a:buNone/>
            </a:pPr>
            <a:r>
              <a:rPr lang="tr-TR" dirty="0"/>
              <a:t>kaydeden ve daha sonra belirli bir sürüme geri dönebilmenizi sağlayan bir sistemdir.</a:t>
            </a:r>
          </a:p>
          <a:p>
            <a:pPr marL="0" indent="0">
              <a:buNone/>
            </a:pPr>
            <a:r>
              <a:rPr lang="tr-TR" dirty="0"/>
              <a:t>versiyon kontrol sistemi, dosyaların ya da bütün projenin geçmişteki belirli bir sürümüne erişmenizi, </a:t>
            </a:r>
          </a:p>
          <a:p>
            <a:pPr marL="0" indent="0">
              <a:buNone/>
            </a:pPr>
            <a:r>
              <a:rPr lang="tr-TR" dirty="0"/>
              <a:t>zaman içinde yapılan değişiklikleri karşılaştırmanızı, soruna neden olan şeyde en son kimin değişiklik yaptığını, </a:t>
            </a:r>
          </a:p>
          <a:p>
            <a:pPr marL="0" indent="0">
              <a:buNone/>
            </a:pPr>
            <a:r>
              <a:rPr lang="tr-TR" dirty="0"/>
              <a:t>belirli bir hatayı kimin, ne zaman sisteme dahil ettiğini ve</a:t>
            </a:r>
          </a:p>
          <a:p>
            <a:pPr marL="0" indent="0">
              <a:buNone/>
            </a:pPr>
            <a:r>
              <a:rPr lang="tr-TR" dirty="0"/>
              <a:t>başka pek çok şeyi görebilmenizi sağlar. Öte yandan, bir hata yaptığınızda ya da bazı dosyaları yanlışlıkla sildiğinizde durumu kolayca telâfi etmenize yardımcı olur. </a:t>
            </a:r>
          </a:p>
        </p:txBody>
      </p:sp>
    </p:spTree>
    <p:extLst>
      <p:ext uri="{BB962C8B-B14F-4D97-AF65-F5344CB8AC3E}">
        <p14:creationId xmlns:p14="http://schemas.microsoft.com/office/powerpoint/2010/main" val="11306004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A8512-B04F-01A8-1F6D-D9C0686AAE2E}"/>
              </a:ext>
            </a:extLst>
          </p:cNvPr>
          <p:cNvSpPr>
            <a:spLocks noGrp="1"/>
          </p:cNvSpPr>
          <p:nvPr>
            <p:ph type="title"/>
          </p:nvPr>
        </p:nvSpPr>
        <p:spPr/>
        <p:txBody>
          <a:bodyPr/>
          <a:lstStyle/>
          <a:p>
            <a:r>
              <a:rPr lang="tr-TR" b="1" dirty="0"/>
              <a:t>AMAÇLARI</a:t>
            </a:r>
          </a:p>
        </p:txBody>
      </p:sp>
      <p:sp>
        <p:nvSpPr>
          <p:cNvPr id="3" name="İçerik Yer Tutucusu 2">
            <a:extLst>
              <a:ext uri="{FF2B5EF4-FFF2-40B4-BE49-F238E27FC236}">
                <a16:creationId xmlns:a16="http://schemas.microsoft.com/office/drawing/2014/main" id="{D5329852-34A4-B961-F870-8BA2321BFC4F}"/>
              </a:ext>
            </a:extLst>
          </p:cNvPr>
          <p:cNvSpPr>
            <a:spLocks noGrp="1"/>
          </p:cNvSpPr>
          <p:nvPr>
            <p:ph idx="1"/>
          </p:nvPr>
        </p:nvSpPr>
        <p:spPr/>
        <p:txBody>
          <a:bodyPr>
            <a:normAutofit/>
          </a:bodyPr>
          <a:lstStyle/>
          <a:p>
            <a:r>
              <a:rPr lang="tr-TR" sz="2400" dirty="0"/>
              <a:t>1)Geliştiricilerin, kod değişikliklerini takip etmelerini sağlar.</a:t>
            </a:r>
          </a:p>
          <a:p>
            <a:r>
              <a:rPr lang="tr-TR" sz="2400" dirty="0"/>
              <a:t>2)Geliştiricilerin, kod değişiklik geçmişini görmelerini sağlar.</a:t>
            </a:r>
          </a:p>
          <a:p>
            <a:r>
              <a:rPr lang="tr-TR" sz="2400" dirty="0"/>
              <a:t>3)Geliştiricilerin, aynı kod dosyalarında aynı anda çalışmasına izin verir.</a:t>
            </a:r>
          </a:p>
          <a:p>
            <a:r>
              <a:rPr lang="tr-TR" sz="2400" dirty="0"/>
              <a:t>4)Geliştiricilerin, kodlarını dallanma yoluyla ayırmalarına izin verir.</a:t>
            </a:r>
          </a:p>
          <a:p>
            <a:r>
              <a:rPr lang="tr-TR" sz="2400" dirty="0"/>
              <a:t>5)Farklı dallardan yani </a:t>
            </a:r>
            <a:r>
              <a:rPr lang="tr-TR" sz="2400" dirty="0" err="1"/>
              <a:t>branch'lerden</a:t>
            </a:r>
            <a:r>
              <a:rPr lang="tr-TR" sz="2400" dirty="0"/>
              <a:t> kodları birleştirir.</a:t>
            </a:r>
          </a:p>
          <a:p>
            <a:r>
              <a:rPr lang="tr-TR" sz="2400" dirty="0"/>
              <a:t>6)Geliştiricilerin, çakışmalarını gösterir ve bunları çözmelerine izin verir.</a:t>
            </a:r>
          </a:p>
          <a:p>
            <a:r>
              <a:rPr lang="tr-TR" sz="2400" dirty="0"/>
              <a:t>7)Geliştiricilerin, değişikliklerini önceki bir duruma döndürmelerine izin verir.</a:t>
            </a:r>
          </a:p>
        </p:txBody>
      </p:sp>
    </p:spTree>
    <p:extLst>
      <p:ext uri="{BB962C8B-B14F-4D97-AF65-F5344CB8AC3E}">
        <p14:creationId xmlns:p14="http://schemas.microsoft.com/office/powerpoint/2010/main" val="15721034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6CC3A-EEBB-9863-413E-D0D17B58BFD9}"/>
              </a:ext>
            </a:extLst>
          </p:cNvPr>
          <p:cNvSpPr>
            <a:spLocks noGrp="1"/>
          </p:cNvSpPr>
          <p:nvPr>
            <p:ph type="title"/>
          </p:nvPr>
        </p:nvSpPr>
        <p:spPr/>
        <p:txBody>
          <a:bodyPr/>
          <a:lstStyle/>
          <a:p>
            <a:r>
              <a:rPr lang="tr-TR" b="1" dirty="0"/>
              <a:t>Dağıtık Sürüm Kontrol Sistemleri</a:t>
            </a:r>
          </a:p>
        </p:txBody>
      </p:sp>
      <p:sp>
        <p:nvSpPr>
          <p:cNvPr id="3" name="İçerik Yer Tutucusu 2">
            <a:extLst>
              <a:ext uri="{FF2B5EF4-FFF2-40B4-BE49-F238E27FC236}">
                <a16:creationId xmlns:a16="http://schemas.microsoft.com/office/drawing/2014/main" id="{BFA4E35D-2FFF-A63E-CF2D-18FB6B170481}"/>
              </a:ext>
            </a:extLst>
          </p:cNvPr>
          <p:cNvSpPr>
            <a:spLocks noGrp="1"/>
          </p:cNvSpPr>
          <p:nvPr>
            <p:ph idx="1"/>
          </p:nvPr>
        </p:nvSpPr>
        <p:spPr/>
        <p:txBody>
          <a:bodyPr>
            <a:normAutofit/>
          </a:bodyPr>
          <a:lstStyle/>
          <a:p>
            <a:pPr marL="0" indent="0">
              <a:buNone/>
            </a:pPr>
            <a:r>
              <a:rPr lang="tr-TR" dirty="0"/>
              <a:t>Kullanıcılar dosyaların yalnızca en son bellek kopyalarını almakla kalmaz, 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pPr marL="0" indent="0">
              <a:buNone/>
            </a:pPr>
            <a:r>
              <a:rPr lang="tr-TR" dirty="0"/>
              <a:t>Dağıtık sistemlerde üzerinde ortak çalışma </a:t>
            </a:r>
            <a:r>
              <a:rPr lang="tr-TR" dirty="0" err="1"/>
              <a:t>yütürülen</a:t>
            </a:r>
            <a:r>
              <a:rPr lang="tr-TR" dirty="0"/>
              <a:t> sunuculardan biri çökerse istemcilerden birinin yazılım havuzu 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pPr marL="0" indent="0">
              <a:buNone/>
            </a:pPr>
            <a:r>
              <a:rPr lang="tr-TR" dirty="0"/>
              <a:t>Dağıtık sistemlerin (DVCS) merkezi sistemlere (CVCS) kıyasla sundukları avantajları ve dezavantajları şu şekilde listeleyebiliriz.</a:t>
            </a:r>
          </a:p>
          <a:p>
            <a:pPr marL="0" indent="0">
              <a:buNone/>
            </a:pPr>
            <a:endParaRPr lang="tr-TR" dirty="0"/>
          </a:p>
        </p:txBody>
      </p:sp>
    </p:spTree>
    <p:extLst>
      <p:ext uri="{BB962C8B-B14F-4D97-AF65-F5344CB8AC3E}">
        <p14:creationId xmlns:p14="http://schemas.microsoft.com/office/powerpoint/2010/main" val="10510348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5CB1BF-D01A-A4C3-8F72-F2B72E62CC7C}"/>
              </a:ext>
            </a:extLst>
          </p:cNvPr>
          <p:cNvSpPr>
            <a:spLocks noGrp="1"/>
          </p:cNvSpPr>
          <p:nvPr>
            <p:ph type="title"/>
          </p:nvPr>
        </p:nvSpPr>
        <p:spPr/>
        <p:txBody>
          <a:bodyPr/>
          <a:lstStyle/>
          <a:p>
            <a:r>
              <a:rPr lang="tr-TR" b="1" dirty="0"/>
              <a:t>Dağıtık Sürüm Kontrol Sistemleri</a:t>
            </a:r>
            <a:endParaRPr lang="tr-TR" dirty="0"/>
          </a:p>
        </p:txBody>
      </p:sp>
      <p:sp>
        <p:nvSpPr>
          <p:cNvPr id="3" name="İçerik Yer Tutucusu 2">
            <a:extLst>
              <a:ext uri="{FF2B5EF4-FFF2-40B4-BE49-F238E27FC236}">
                <a16:creationId xmlns:a16="http://schemas.microsoft.com/office/drawing/2014/main" id="{75B0F621-DB3E-EFCD-C248-B8C3B95EA6F8}"/>
              </a:ext>
            </a:extLst>
          </p:cNvPr>
          <p:cNvSpPr>
            <a:spLocks noGrp="1"/>
          </p:cNvSpPr>
          <p:nvPr>
            <p:ph idx="1"/>
          </p:nvPr>
        </p:nvSpPr>
        <p:spPr>
          <a:xfrm>
            <a:off x="838200" y="1411111"/>
            <a:ext cx="10515600" cy="4765852"/>
          </a:xfrm>
        </p:spPr>
        <p:txBody>
          <a:bodyPr>
            <a:normAutofit fontScale="92500" lnSpcReduction="20000"/>
          </a:bodyPr>
          <a:lstStyle/>
          <a:p>
            <a:pPr marL="0" indent="0">
              <a:buNone/>
            </a:pPr>
            <a:r>
              <a:rPr lang="tr-TR" sz="2400" dirty="0"/>
              <a:t>Network bağlantısı </a:t>
            </a:r>
            <a:r>
              <a:rPr lang="tr-TR" sz="2400" dirty="0" err="1"/>
              <a:t>olmasada</a:t>
            </a:r>
            <a:r>
              <a:rPr lang="tr-TR" sz="2400" dirty="0"/>
              <a:t> kullanıcılar ilgili repo üzerinde çalışabilirler, dağıtık sistemler ortak işlemleri daha hızlı işler, çünkü merkezi bir sunucuyla iletişim kurmaya gerek yoktur. </a:t>
            </a:r>
          </a:p>
          <a:p>
            <a:pPr marL="0" indent="0">
              <a:buNone/>
            </a:pPr>
            <a:r>
              <a:rPr lang="tr-TR" sz="2400" dirty="0"/>
              <a:t>Dağıtık sistemler bu iletişime değişikliklerin diğer ortaklarla paylaşılacağı zaman ihtiyaç duyar. Özel çalışma alanları oluşturmak mümkündür.</a:t>
            </a:r>
          </a:p>
          <a:p>
            <a:pPr marL="0" indent="0">
              <a:buNone/>
            </a:pPr>
            <a:r>
              <a:rPr lang="tr-TR" sz="2400" dirty="0"/>
              <a:t>Böylece, kullanıcılar paylaşmak istemedikleri taslaklardaki değişiklikleri de kullanabilirler.</a:t>
            </a:r>
          </a:p>
          <a:p>
            <a:pPr marL="0" indent="0">
              <a:buNone/>
            </a:pPr>
            <a:r>
              <a:rPr lang="tr-TR" sz="2400" dirty="0"/>
              <a:t>Üzerinde çalışılan kopyalar aynı zamanda uzak yedek (</a:t>
            </a:r>
            <a:r>
              <a:rPr lang="tr-TR" sz="2400" dirty="0" err="1"/>
              <a:t>remote</a:t>
            </a:r>
            <a:r>
              <a:rPr lang="tr-TR" sz="2400" dirty="0"/>
              <a:t> </a:t>
            </a:r>
            <a:r>
              <a:rPr lang="tr-TR" sz="2400" dirty="0" err="1"/>
              <a:t>backup</a:t>
            </a:r>
            <a:r>
              <a:rPr lang="tr-TR" sz="2400" dirty="0"/>
              <a:t>) görevi görürler. </a:t>
            </a:r>
          </a:p>
          <a:p>
            <a:pPr marL="0" indent="0">
              <a:buNone/>
            </a:pPr>
            <a:r>
              <a:rPr lang="tr-TR" sz="2400" dirty="0"/>
              <a:t>Bu sayede herhangi bir donanım hatasından (kırılma noktası gibi) etkilenmezler.</a:t>
            </a:r>
          </a:p>
          <a:p>
            <a:pPr marL="0" indent="0">
              <a:buNone/>
            </a:pPr>
            <a:r>
              <a:rPr lang="tr-TR" sz="2400" dirty="0"/>
              <a:t>Farklı geliştirme modelleri (</a:t>
            </a:r>
            <a:r>
              <a:rPr lang="tr-TR" sz="2400" dirty="0" err="1"/>
              <a:t>development</a:t>
            </a:r>
            <a:r>
              <a:rPr lang="tr-TR" sz="2400" dirty="0"/>
              <a:t> </a:t>
            </a:r>
            <a:r>
              <a:rPr lang="tr-TR" sz="2400" dirty="0" err="1"/>
              <a:t>branches</a:t>
            </a:r>
            <a:r>
              <a:rPr lang="tr-TR" sz="2400" dirty="0"/>
              <a:t>, </a:t>
            </a:r>
            <a:r>
              <a:rPr lang="tr-TR" sz="2400" dirty="0" err="1"/>
              <a:t>commander</a:t>
            </a:r>
            <a:r>
              <a:rPr lang="tr-TR" sz="2400" dirty="0"/>
              <a:t>/</a:t>
            </a:r>
            <a:r>
              <a:rPr lang="tr-TR" sz="2400" dirty="0" err="1"/>
              <a:t>kieutenant</a:t>
            </a:r>
            <a:r>
              <a:rPr lang="tr-TR" sz="2400" dirty="0"/>
              <a:t> model gibi) </a:t>
            </a:r>
            <a:r>
              <a:rPr lang="tr-TR" sz="2400" dirty="0" err="1"/>
              <a:t>kullanılanibilir</a:t>
            </a:r>
            <a:r>
              <a:rPr lang="tr-TR" sz="2400" dirty="0"/>
              <a:t>.</a:t>
            </a:r>
          </a:p>
          <a:p>
            <a:pPr marL="0" indent="0">
              <a:buNone/>
            </a:pPr>
            <a:r>
              <a:rPr lang="tr-TR" sz="2400" dirty="0"/>
              <a:t>Projenin </a:t>
            </a:r>
            <a:r>
              <a:rPr lang="tr-TR" sz="2400" dirty="0" err="1"/>
              <a:t>release</a:t>
            </a:r>
            <a:r>
              <a:rPr lang="tr-TR" sz="2400" dirty="0"/>
              <a:t> </a:t>
            </a:r>
            <a:r>
              <a:rPr lang="tr-TR" sz="2400" dirty="0" err="1"/>
              <a:t>version’unun</a:t>
            </a:r>
            <a:r>
              <a:rPr lang="tr-TR" sz="2400" dirty="0"/>
              <a:t> kontrolü merkezi olarak gerçekleştirilebilir.</a:t>
            </a:r>
          </a:p>
          <a:p>
            <a:pPr marL="0" indent="0">
              <a:buNone/>
            </a:pPr>
            <a:r>
              <a:rPr lang="tr-TR" sz="2400" dirty="0"/>
              <a:t>FOSS (</a:t>
            </a:r>
            <a:r>
              <a:rPr lang="tr-TR" sz="2400" dirty="0" err="1"/>
              <a:t>Free</a:t>
            </a:r>
            <a:r>
              <a:rPr lang="tr-TR" sz="2400" dirty="0"/>
              <a:t> </a:t>
            </a:r>
            <a:r>
              <a:rPr lang="tr-TR" sz="2400" dirty="0" err="1"/>
              <a:t>and</a:t>
            </a:r>
            <a:r>
              <a:rPr lang="tr-TR" sz="2400" dirty="0"/>
              <a:t> Open-</a:t>
            </a:r>
            <a:r>
              <a:rPr lang="tr-TR" sz="2400" dirty="0" err="1"/>
              <a:t>source</a:t>
            </a:r>
            <a:r>
              <a:rPr lang="tr-TR" sz="2400" dirty="0"/>
              <a:t> Software / Özgür ve Açık Kaynaklı Yazılım) yazılım projelerinde, </a:t>
            </a:r>
          </a:p>
          <a:p>
            <a:pPr marL="0" indent="0">
              <a:buNone/>
            </a:pPr>
            <a:r>
              <a:rPr lang="tr-TR" sz="2400" dirty="0"/>
              <a:t>liderlik çatışmaları veya tasarımdaki anlaşmazlıklar nedeniyle durdurulmuş bir proje kolaylıkla çatallanarak (</a:t>
            </a:r>
            <a:r>
              <a:rPr lang="tr-TR" sz="2400" dirty="0" err="1"/>
              <a:t>fork</a:t>
            </a:r>
            <a:r>
              <a:rPr lang="tr-TR" sz="2400" dirty="0"/>
              <a:t>) sürdürülebilir.</a:t>
            </a:r>
          </a:p>
        </p:txBody>
      </p:sp>
    </p:spTree>
    <p:extLst>
      <p:ext uri="{BB962C8B-B14F-4D97-AF65-F5344CB8AC3E}">
        <p14:creationId xmlns:p14="http://schemas.microsoft.com/office/powerpoint/2010/main" val="3607186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FFDB99-96DB-ABDB-67CC-A6F33992508D}"/>
              </a:ext>
            </a:extLst>
          </p:cNvPr>
          <p:cNvSpPr>
            <a:spLocks noGrp="1"/>
          </p:cNvSpPr>
          <p:nvPr>
            <p:ph type="title"/>
          </p:nvPr>
        </p:nvSpPr>
        <p:spPr>
          <a:xfrm>
            <a:off x="838200" y="365126"/>
            <a:ext cx="10515600" cy="1170164"/>
          </a:xfrm>
        </p:spPr>
        <p:txBody>
          <a:bodyPr>
            <a:normAutofit fontScale="90000"/>
          </a:bodyPr>
          <a:lstStyle/>
          <a:p>
            <a:r>
              <a:rPr lang="tr-TR" b="1" dirty="0"/>
              <a:t>Senkron nedir ? Asenkron nedir ? aralarındaki fark ? </a:t>
            </a:r>
            <a:r>
              <a:rPr lang="tr-TR" b="1" dirty="0" err="1"/>
              <a:t>JavaScript</a:t>
            </a:r>
            <a:r>
              <a:rPr lang="tr-TR" b="1" dirty="0"/>
              <a:t> senkron mu ? </a:t>
            </a:r>
          </a:p>
        </p:txBody>
      </p:sp>
      <p:sp>
        <p:nvSpPr>
          <p:cNvPr id="3" name="İçerik Yer Tutucusu 2">
            <a:extLst>
              <a:ext uri="{FF2B5EF4-FFF2-40B4-BE49-F238E27FC236}">
                <a16:creationId xmlns:a16="http://schemas.microsoft.com/office/drawing/2014/main" id="{D8F14531-B0E9-B3CA-4FE1-18149D4D401E}"/>
              </a:ext>
            </a:extLst>
          </p:cNvPr>
          <p:cNvSpPr>
            <a:spLocks noGrp="1"/>
          </p:cNvSpPr>
          <p:nvPr>
            <p:ph idx="1"/>
          </p:nvPr>
        </p:nvSpPr>
        <p:spPr/>
        <p:txBody>
          <a:bodyPr>
            <a:normAutofit fontScale="70000" lnSpcReduction="20000"/>
          </a:bodyPr>
          <a:lstStyle/>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885626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C3B175-6535-455E-7918-8D3DEF0543C5}"/>
              </a:ext>
            </a:extLst>
          </p:cNvPr>
          <p:cNvSpPr>
            <a:spLocks noGrp="1"/>
          </p:cNvSpPr>
          <p:nvPr>
            <p:ph type="title"/>
          </p:nvPr>
        </p:nvSpPr>
        <p:spPr>
          <a:xfrm>
            <a:off x="838200" y="365125"/>
            <a:ext cx="10515600" cy="1012119"/>
          </a:xfrm>
        </p:spPr>
        <p:txBody>
          <a:bodyPr>
            <a:normAutofit fontScale="90000"/>
          </a:bodyPr>
          <a:lstStyle/>
          <a:p>
            <a:r>
              <a:rPr lang="tr-TR" b="1" dirty="0"/>
              <a:t>Compiler- </a:t>
            </a:r>
            <a:r>
              <a:rPr lang="tr-TR" b="1" dirty="0" err="1"/>
              <a:t>interpreter</a:t>
            </a:r>
            <a:r>
              <a:rPr lang="tr-TR" b="1" dirty="0"/>
              <a:t> ?</a:t>
            </a:r>
            <a:br>
              <a:rPr lang="tr-TR" b="1" dirty="0"/>
            </a:br>
            <a:r>
              <a:rPr lang="tr-TR" b="1" dirty="0"/>
              <a:t> </a:t>
            </a:r>
            <a:r>
              <a:rPr lang="tr-TR" b="1" dirty="0" err="1"/>
              <a:t>JavaScript</a:t>
            </a:r>
            <a:r>
              <a:rPr lang="tr-TR" b="1" dirty="0"/>
              <a:t> Compiler mi ? </a:t>
            </a:r>
            <a:r>
              <a:rPr lang="tr-TR" b="1" dirty="0" err="1"/>
              <a:t>interpreter</a:t>
            </a:r>
            <a:r>
              <a:rPr lang="tr-TR" b="1" dirty="0"/>
              <a:t> mi ?</a:t>
            </a:r>
          </a:p>
        </p:txBody>
      </p:sp>
      <p:sp>
        <p:nvSpPr>
          <p:cNvPr id="3" name="İçerik Yer Tutucusu 2">
            <a:extLst>
              <a:ext uri="{FF2B5EF4-FFF2-40B4-BE49-F238E27FC236}">
                <a16:creationId xmlns:a16="http://schemas.microsoft.com/office/drawing/2014/main" id="{BDF786EB-AC9A-5164-68E8-2E03A6F24680}"/>
              </a:ext>
            </a:extLst>
          </p:cNvPr>
          <p:cNvSpPr>
            <a:spLocks noGrp="1"/>
          </p:cNvSpPr>
          <p:nvPr>
            <p:ph idx="1"/>
          </p:nvPr>
        </p:nvSpPr>
        <p:spPr>
          <a:xfrm>
            <a:off x="838200" y="1478844"/>
            <a:ext cx="10515600" cy="5159023"/>
          </a:xfrm>
        </p:spPr>
        <p:txBody>
          <a:bodyPr>
            <a:normAutofit fontScale="85000" lnSpcReduction="10000"/>
          </a:bodyPr>
          <a:lstStyle/>
          <a:p>
            <a:r>
              <a:rPr lang="tr-TR" sz="2400" dirty="0"/>
              <a:t>Compiler(Derleyici): Geliştiricilerin herhangi bir programlama dilini kullanarak yazdığı kaynak kodu bilgisayarın anlayabileceği makine diline yani 0 ve 1’lere çeviren aracı yazılımdır.</a:t>
            </a:r>
          </a:p>
          <a:p>
            <a:r>
              <a:rPr lang="tr-TR" sz="2400" dirty="0"/>
              <a:t>Derleyici sayesinde geliştiriciler farklı programlama dillerini kullanarak aynı işlevi yerine getiren yazılımlar üretebilirler. Üstelik </a:t>
            </a:r>
            <a:r>
              <a:rPr lang="tr-TR" sz="2400" dirty="0" err="1"/>
              <a:t>Compiler’ların</a:t>
            </a:r>
            <a:r>
              <a:rPr lang="tr-TR" sz="2400" dirty="0"/>
              <a:t> varlığı, çok fazla programlama dilinin olmasına ve geliştiricilerin alternatif dillerle çalışmasına yardımcı olmaktadır.</a:t>
            </a:r>
          </a:p>
          <a:p>
            <a:r>
              <a:rPr lang="tr-TR" sz="2400" dirty="0"/>
              <a:t>Interpreter(Yorumlayıcı): Yüksek seviyeli programlama dili ile yazılmış bir </a:t>
            </a:r>
            <a:r>
              <a:rPr lang="tr-TR" sz="2400" dirty="0" err="1"/>
              <a:t>progamı</a:t>
            </a:r>
            <a:r>
              <a:rPr lang="tr-TR" sz="2400" dirty="0"/>
              <a:t> adım adım makine diline çeviren ve makine dilindeki talimatları çalıştıran programdır.</a:t>
            </a:r>
          </a:p>
          <a:p>
            <a:r>
              <a:rPr lang="tr-TR" sz="2400" dirty="0"/>
              <a:t>Interpreter bütün programın çalıştırılabilir bir kodunu üretmek yerine, programın adımlarını tek tek makine diline çevirir ve hemen çalıştırır. Program tekrar çalıştırılmak istenirse </a:t>
            </a:r>
            <a:r>
              <a:rPr lang="tr-TR" sz="2400" dirty="0" err="1"/>
              <a:t>interpreter</a:t>
            </a:r>
            <a:r>
              <a:rPr lang="tr-TR" sz="2400" dirty="0"/>
              <a:t> kaynak kod üzerinde yine aynı yolu izler.</a:t>
            </a:r>
          </a:p>
          <a:p>
            <a:r>
              <a:rPr lang="tr-TR" sz="2400" dirty="0" err="1"/>
              <a:t>JavaScript</a:t>
            </a:r>
            <a:r>
              <a:rPr lang="tr-TR" sz="2400" dirty="0"/>
              <a:t> Interpreter(Yorumlayıcı) bir dildir.  </a:t>
            </a:r>
            <a:r>
              <a:rPr lang="tr-TR" sz="2400" dirty="0" err="1"/>
              <a:t>JavaScript’in</a:t>
            </a:r>
            <a:r>
              <a:rPr lang="tr-TR" sz="2400" dirty="0"/>
              <a:t> </a:t>
            </a:r>
            <a:r>
              <a:rPr lang="tr-TR" sz="2400" dirty="0" err="1"/>
              <a:t>compiler</a:t>
            </a:r>
            <a:r>
              <a:rPr lang="tr-TR" sz="2400" dirty="0"/>
              <a:t> adımı yoktur. Bunun yerine, tarayıcıdaki bir </a:t>
            </a:r>
            <a:r>
              <a:rPr lang="tr-TR" sz="2400" dirty="0" err="1"/>
              <a:t>interpreter</a:t>
            </a:r>
            <a:r>
              <a:rPr lang="tr-TR" sz="2400" dirty="0"/>
              <a:t>(yorumlayıcı) </a:t>
            </a:r>
            <a:r>
              <a:rPr lang="tr-TR" sz="2400" dirty="0" err="1"/>
              <a:t>JavaScript</a:t>
            </a:r>
            <a:r>
              <a:rPr lang="tr-TR" sz="2400" dirty="0"/>
              <a:t> kodunu okur, her satırı yorumlar ve çalıştırır. Daha modern tarayıcılar, </a:t>
            </a:r>
            <a:r>
              <a:rPr lang="tr-TR" sz="2400" dirty="0" err="1"/>
              <a:t>JavaScript’i</a:t>
            </a:r>
            <a:r>
              <a:rPr lang="tr-TR" sz="2400" dirty="0"/>
              <a:t> tam çalışmak üzereyken yürütülebilir bayt koduna derleyen </a:t>
            </a:r>
            <a:r>
              <a:rPr lang="tr-TR" sz="2400" dirty="0" err="1"/>
              <a:t>Just</a:t>
            </a:r>
            <a:r>
              <a:rPr lang="tr-TR" sz="2400" dirty="0"/>
              <a:t>-</a:t>
            </a:r>
            <a:r>
              <a:rPr lang="tr-TR" sz="2400" dirty="0" err="1"/>
              <a:t>In</a:t>
            </a:r>
            <a:r>
              <a:rPr lang="tr-TR" sz="2400" dirty="0"/>
              <a:t>-Time(JIT) derlemesi olarak bilinen teknoloji kullanır.</a:t>
            </a:r>
          </a:p>
          <a:p>
            <a:r>
              <a:rPr lang="tr-TR" sz="2400" dirty="0" err="1"/>
              <a:t>Just</a:t>
            </a:r>
            <a:r>
              <a:rPr lang="tr-TR" sz="2400" dirty="0"/>
              <a:t>-</a:t>
            </a:r>
            <a:r>
              <a:rPr lang="tr-TR" sz="2400" dirty="0" err="1"/>
              <a:t>In</a:t>
            </a:r>
            <a:r>
              <a:rPr lang="tr-TR" sz="2400" dirty="0"/>
              <a:t>-time(JIT):</a:t>
            </a:r>
            <a:r>
              <a:rPr lang="tr-TR" sz="2400" dirty="0" err="1"/>
              <a:t>Just</a:t>
            </a:r>
            <a:r>
              <a:rPr lang="tr-TR" sz="2400" dirty="0"/>
              <a:t>-</a:t>
            </a:r>
            <a:r>
              <a:rPr lang="tr-TR" sz="2400" dirty="0" err="1"/>
              <a:t>In</a:t>
            </a:r>
            <a:r>
              <a:rPr lang="tr-TR" sz="2400" dirty="0"/>
              <a:t>-Time veya JIT, derleme, </a:t>
            </a:r>
            <a:r>
              <a:rPr lang="tr-TR" sz="2400" dirty="0" err="1"/>
              <a:t>JavaScript</a:t>
            </a:r>
            <a:r>
              <a:rPr lang="tr-TR" sz="2400"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15421361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A1F0CD-5088-EA44-0D43-1077B7413CFE}"/>
              </a:ext>
            </a:extLst>
          </p:cNvPr>
          <p:cNvSpPr>
            <a:spLocks noGrp="1"/>
          </p:cNvSpPr>
          <p:nvPr>
            <p:ph type="title"/>
          </p:nvPr>
        </p:nvSpPr>
        <p:spPr/>
        <p:txBody>
          <a:bodyPr/>
          <a:lstStyle/>
          <a:p>
            <a:r>
              <a:rPr lang="en-US" b="1" dirty="0"/>
              <a:t> for </a:t>
            </a:r>
            <a:r>
              <a:rPr lang="en-US" b="1" dirty="0" err="1"/>
              <a:t>ile</a:t>
            </a:r>
            <a:r>
              <a:rPr lang="en-US" b="1" dirty="0"/>
              <a:t> while </a:t>
            </a:r>
            <a:r>
              <a:rPr lang="en-US" b="1" dirty="0" err="1"/>
              <a:t>arasındaki</a:t>
            </a:r>
            <a:r>
              <a:rPr lang="en-US" b="1" dirty="0"/>
              <a:t> fark  ?</a:t>
            </a:r>
            <a:endParaRPr lang="tr-TR" b="1" dirty="0"/>
          </a:p>
        </p:txBody>
      </p:sp>
      <p:sp>
        <p:nvSpPr>
          <p:cNvPr id="3" name="İçerik Yer Tutucusu 2">
            <a:extLst>
              <a:ext uri="{FF2B5EF4-FFF2-40B4-BE49-F238E27FC236}">
                <a16:creationId xmlns:a16="http://schemas.microsoft.com/office/drawing/2014/main" id="{908C4AD9-7638-C751-B87D-3180492FC5D1}"/>
              </a:ext>
            </a:extLst>
          </p:cNvPr>
          <p:cNvSpPr>
            <a:spLocks noGrp="1"/>
          </p:cNvSpPr>
          <p:nvPr>
            <p:ph idx="1"/>
          </p:nvPr>
        </p:nvSpPr>
        <p:spPr/>
        <p:txBody>
          <a:bodyPr/>
          <a:lstStyle/>
          <a:p>
            <a:r>
              <a:rPr lang="tr-TR" dirty="0" err="1"/>
              <a:t>For</a:t>
            </a:r>
            <a:r>
              <a:rPr lang="tr-TR" dirty="0"/>
              <a:t>: Önceden ayarlanmış sayıda yinelenir.</a:t>
            </a:r>
          </a:p>
          <a:p>
            <a:r>
              <a:rPr lang="tr-TR" dirty="0"/>
              <a:t>Yalnızca yineleme sayısı bilindiğinde sonucu elde etmek için kullanılır.</a:t>
            </a:r>
          </a:p>
          <a:p>
            <a:r>
              <a:rPr lang="tr-TR" dirty="0"/>
              <a:t>Koşul '</a:t>
            </a:r>
            <a:r>
              <a:rPr lang="tr-TR" dirty="0" err="1"/>
              <a:t>for</a:t>
            </a:r>
            <a:r>
              <a:rPr lang="tr-TR" dirty="0"/>
              <a:t>' döngüsüne yerleştirilmezse, döngü sonsuz kez yinelenir.</a:t>
            </a:r>
          </a:p>
          <a:p>
            <a:r>
              <a:rPr lang="tr-TR" dirty="0" err="1"/>
              <a:t>While</a:t>
            </a:r>
            <a:r>
              <a:rPr lang="tr-TR" dirty="0"/>
              <a:t>: Bir koşul sağlanana kadar yinelenir.</a:t>
            </a:r>
          </a:p>
          <a:p>
            <a:r>
              <a:rPr lang="tr-TR" dirty="0"/>
              <a:t>Yineleme sayısı bilinmediğinde koşulu sağlamak için kullanılır. Koşulu True veya </a:t>
            </a:r>
            <a:r>
              <a:rPr lang="tr-TR" dirty="0" err="1"/>
              <a:t>False</a:t>
            </a:r>
            <a:r>
              <a:rPr lang="tr-TR" dirty="0"/>
              <a:t> değerine göre değerlendirmek için ifade belirtilir. </a:t>
            </a:r>
          </a:p>
          <a:p>
            <a:r>
              <a:rPr lang="tr-TR" dirty="0"/>
              <a:t>Koşul '</a:t>
            </a:r>
            <a:r>
              <a:rPr lang="tr-TR" dirty="0" err="1"/>
              <a:t>while</a:t>
            </a:r>
            <a:r>
              <a:rPr lang="tr-TR" dirty="0"/>
              <a:t>' döngüsüne yerleştirilmezse derleme hatası verir</a:t>
            </a:r>
          </a:p>
        </p:txBody>
      </p:sp>
    </p:spTree>
    <p:extLst>
      <p:ext uri="{BB962C8B-B14F-4D97-AF65-F5344CB8AC3E}">
        <p14:creationId xmlns:p14="http://schemas.microsoft.com/office/powerpoint/2010/main" val="2006916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6D5899-3115-1AE7-4635-554BABFFE271}"/>
              </a:ext>
            </a:extLst>
          </p:cNvPr>
          <p:cNvSpPr>
            <a:spLocks noGrp="1"/>
          </p:cNvSpPr>
          <p:nvPr>
            <p:ph type="title"/>
          </p:nvPr>
        </p:nvSpPr>
        <p:spPr>
          <a:xfrm>
            <a:off x="838200" y="365125"/>
            <a:ext cx="10515600" cy="1057275"/>
          </a:xfrm>
        </p:spPr>
        <p:txBody>
          <a:bodyPr/>
          <a:lstStyle/>
          <a:p>
            <a:r>
              <a:rPr lang="tr-TR" b="1" dirty="0"/>
              <a:t>Compiler - </a:t>
            </a:r>
            <a:r>
              <a:rPr lang="tr-TR" b="1" dirty="0" err="1"/>
              <a:t>Syntax</a:t>
            </a:r>
            <a:r>
              <a:rPr lang="tr-TR" b="1" dirty="0"/>
              <a:t> - Runtime </a:t>
            </a:r>
            <a:r>
              <a:rPr lang="tr-TR" b="1" dirty="0" err="1"/>
              <a:t>Error</a:t>
            </a:r>
            <a:r>
              <a:rPr lang="tr-TR" b="1" dirty="0"/>
              <a:t> </a:t>
            </a:r>
          </a:p>
        </p:txBody>
      </p:sp>
      <p:sp>
        <p:nvSpPr>
          <p:cNvPr id="3" name="İçerik Yer Tutucusu 2">
            <a:extLst>
              <a:ext uri="{FF2B5EF4-FFF2-40B4-BE49-F238E27FC236}">
                <a16:creationId xmlns:a16="http://schemas.microsoft.com/office/drawing/2014/main" id="{2B5FB3C0-4E03-23BD-AC6A-B8F2EA4324E0}"/>
              </a:ext>
            </a:extLst>
          </p:cNvPr>
          <p:cNvSpPr>
            <a:spLocks noGrp="1"/>
          </p:cNvSpPr>
          <p:nvPr>
            <p:ph idx="1"/>
          </p:nvPr>
        </p:nvSpPr>
        <p:spPr>
          <a:xfrm>
            <a:off x="838200" y="1546578"/>
            <a:ext cx="10515600" cy="4630385"/>
          </a:xfrm>
        </p:spPr>
        <p:txBody>
          <a:bodyPr>
            <a:normAutofit fontScale="70000" lnSpcReduction="20000"/>
          </a:bodyPr>
          <a:lstStyle/>
          <a:p>
            <a:r>
              <a:rPr lang="tr-TR" b="1" dirty="0"/>
              <a:t>Runtime </a:t>
            </a:r>
            <a:r>
              <a:rPr lang="tr-TR" b="1" dirty="0" err="1"/>
              <a:t>error</a:t>
            </a:r>
            <a:r>
              <a:rPr lang="tr-TR" b="1" dirty="0"/>
              <a:t> : </a:t>
            </a: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b="1" dirty="0" err="1"/>
              <a:t>Syntax</a:t>
            </a:r>
            <a:r>
              <a:rPr lang="tr-TR" b="1" dirty="0"/>
              <a:t> </a:t>
            </a:r>
            <a:r>
              <a:rPr lang="tr-TR" b="1" dirty="0" err="1"/>
              <a:t>error</a:t>
            </a:r>
            <a:r>
              <a:rPr lang="tr-TR" b="1"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b="1" dirty="0" err="1"/>
              <a:t>Compile</a:t>
            </a:r>
            <a:r>
              <a:rPr lang="tr-TR" b="1" dirty="0"/>
              <a:t> </a:t>
            </a:r>
            <a:r>
              <a:rPr lang="tr-TR" b="1" dirty="0" err="1"/>
              <a:t>error</a:t>
            </a:r>
            <a:r>
              <a:rPr lang="tr-TR" b="1"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dirty="0"/>
          </a:p>
        </p:txBody>
      </p:sp>
    </p:spTree>
    <p:extLst>
      <p:ext uri="{BB962C8B-B14F-4D97-AF65-F5344CB8AC3E}">
        <p14:creationId xmlns:p14="http://schemas.microsoft.com/office/powerpoint/2010/main" val="499064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C7D74A-9AA6-1291-56EF-0DBA5A3B8167}"/>
              </a:ext>
            </a:extLst>
          </p:cNvPr>
          <p:cNvSpPr>
            <a:spLocks noGrp="1"/>
          </p:cNvSpPr>
          <p:nvPr>
            <p:ph type="title"/>
          </p:nvPr>
        </p:nvSpPr>
        <p:spPr>
          <a:xfrm>
            <a:off x="838200" y="365125"/>
            <a:ext cx="10515600" cy="944385"/>
          </a:xfrm>
        </p:spPr>
        <p:txBody>
          <a:bodyPr>
            <a:normAutofit fontScale="90000"/>
          </a:bodyPr>
          <a:lstStyle/>
          <a:p>
            <a:r>
              <a:rPr lang="tr-TR" b="1" dirty="0"/>
              <a:t>ASCII Kodu Nedir?  Unicode Nedir?</a:t>
            </a:r>
            <a:br>
              <a:rPr lang="tr-TR" b="1" dirty="0"/>
            </a:br>
            <a:endParaRPr lang="tr-TR" b="1" dirty="0"/>
          </a:p>
        </p:txBody>
      </p:sp>
      <p:sp>
        <p:nvSpPr>
          <p:cNvPr id="3" name="İçerik Yer Tutucusu 2">
            <a:extLst>
              <a:ext uri="{FF2B5EF4-FFF2-40B4-BE49-F238E27FC236}">
                <a16:creationId xmlns:a16="http://schemas.microsoft.com/office/drawing/2014/main" id="{217CAB54-8AEE-74BE-50AB-72C266F6C1C0}"/>
              </a:ext>
            </a:extLst>
          </p:cNvPr>
          <p:cNvSpPr>
            <a:spLocks noGrp="1"/>
          </p:cNvSpPr>
          <p:nvPr>
            <p:ph idx="1"/>
          </p:nvPr>
        </p:nvSpPr>
        <p:spPr>
          <a:xfrm>
            <a:off x="838200" y="1049867"/>
            <a:ext cx="10515600" cy="5127096"/>
          </a:xfrm>
        </p:spPr>
        <p:txBody>
          <a:bodyPr>
            <a:normAutofit fontScale="62500" lnSpcReduction="20000"/>
          </a:bodyPr>
          <a:lstStyle/>
          <a:p>
            <a:pPr marL="0" indent="0">
              <a:buNone/>
            </a:pPr>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pPr marL="0" indent="0">
              <a:buNone/>
            </a:pPr>
            <a:r>
              <a:rPr lang="tr-TR" dirty="0" err="1"/>
              <a:t>Ascii</a:t>
            </a:r>
            <a:r>
              <a:rPr lang="tr-TR" dirty="0"/>
              <a:t> </a:t>
            </a:r>
            <a:r>
              <a:rPr lang="tr-TR" dirty="0" err="1"/>
              <a:t>İngilizce’de</a:t>
            </a:r>
            <a:r>
              <a:rPr lang="tr-TR" dirty="0"/>
              <a:t> kullanılan Latin alfabesi üzerine ANSI tarafından 1963 yılında kurulmuş bir karakter kodlamasıdır</a:t>
            </a:r>
          </a:p>
          <a:p>
            <a:pPr marL="0" indent="0">
              <a:buNone/>
            </a:pPr>
            <a:r>
              <a:rPr lang="tr-TR" dirty="0"/>
              <a:t>Unicode Nedir?</a:t>
            </a:r>
          </a:p>
          <a:p>
            <a:pPr marL="0" indent="0">
              <a:buNone/>
            </a:pPr>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pPr marL="0" indent="0">
              <a:buNone/>
            </a:pPr>
            <a:r>
              <a:rPr lang="tr-TR" dirty="0"/>
              <a:t>Her karakter için benzersiz bir numara kullanılarak platformlar arası karmaşalara çözüm getirildi. Unicode kullanıldığı sürece hangi platformu kullandığınızı hangi cihaz, yazılım veya dili kullandığınız fark etmiyor.</a:t>
            </a:r>
          </a:p>
          <a:p>
            <a:pPr marL="0" indent="0">
              <a:buNone/>
            </a:pPr>
            <a:r>
              <a:rPr lang="tr-TR" dirty="0"/>
              <a:t> Bugün Unicode kodlaması artık her yerde kullanılıyor. Tüm işletim sistemleri, arama motorları, internet tarayıcıları, bilgisayarlar ve hatta akıllı telefonlar bile Unicode karakter kodlaması üzerinden çalışıyor</a:t>
            </a:r>
          </a:p>
          <a:p>
            <a:pPr marL="0" indent="0">
              <a:buNone/>
            </a:pPr>
            <a:r>
              <a:rPr lang="tr-TR" dirty="0"/>
              <a:t>UTF, Unicode Dönüşüm Birimi anlamına gelir.</a:t>
            </a:r>
          </a:p>
          <a:p>
            <a:pPr marL="0" indent="0">
              <a:buNone/>
            </a:pPr>
            <a:r>
              <a:rPr lang="tr-TR" dirty="0"/>
              <a:t>•UTF-8: İngilizce karakterleri kodlamak için (8bit)</a:t>
            </a:r>
          </a:p>
          <a:p>
            <a:pPr marL="0" indent="0">
              <a:buNone/>
            </a:pPr>
            <a:r>
              <a:rPr lang="tr-TR" dirty="0"/>
              <a:t>•UTF-16: En çok kullanılan karakterleri kodlamak için iki bayt (16 bit) kullanır</a:t>
            </a:r>
          </a:p>
          <a:p>
            <a:pPr marL="0" indent="0">
              <a:buNone/>
            </a:pPr>
            <a:r>
              <a:rPr lang="tr-TR" dirty="0"/>
              <a:t>•UTF-32: 16 bitlik bir sayının tüm karakterleri temsil etmek için yetmediği karakterleri kodlamak için dört bayt (32 bit) kullanır.</a:t>
            </a:r>
          </a:p>
          <a:p>
            <a:pPr marL="0" indent="0">
              <a:buNone/>
            </a:pPr>
            <a:endParaRPr lang="tr-TR" dirty="0"/>
          </a:p>
        </p:txBody>
      </p:sp>
    </p:spTree>
    <p:extLst>
      <p:ext uri="{BB962C8B-B14F-4D97-AF65-F5344CB8AC3E}">
        <p14:creationId xmlns:p14="http://schemas.microsoft.com/office/powerpoint/2010/main" val="170912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BA4EED-9E6F-F04D-60E8-0094B7476885}"/>
              </a:ext>
            </a:extLst>
          </p:cNvPr>
          <p:cNvSpPr>
            <a:spLocks noGrp="1"/>
          </p:cNvSpPr>
          <p:nvPr>
            <p:ph type="title"/>
          </p:nvPr>
        </p:nvSpPr>
        <p:spPr/>
        <p:txBody>
          <a:bodyPr/>
          <a:lstStyle/>
          <a:p>
            <a:r>
              <a:rPr lang="tr-TR" b="1" dirty="0"/>
              <a:t>Libraries - Framework</a:t>
            </a:r>
          </a:p>
        </p:txBody>
      </p:sp>
      <p:sp>
        <p:nvSpPr>
          <p:cNvPr id="3" name="İçerik Yer Tutucusu 2">
            <a:extLst>
              <a:ext uri="{FF2B5EF4-FFF2-40B4-BE49-F238E27FC236}">
                <a16:creationId xmlns:a16="http://schemas.microsoft.com/office/drawing/2014/main" id="{970031B3-1819-3178-4397-D1C67F24839B}"/>
              </a:ext>
            </a:extLst>
          </p:cNvPr>
          <p:cNvSpPr>
            <a:spLocks noGrp="1"/>
          </p:cNvSpPr>
          <p:nvPr>
            <p:ph idx="1"/>
          </p:nvPr>
        </p:nvSpPr>
        <p:spPr/>
        <p:txBody>
          <a:bodyPr>
            <a:normAutofit lnSpcReduction="10000"/>
          </a:bodyPr>
          <a:lstStyle/>
          <a:p>
            <a:r>
              <a:rPr lang="tr-TR" sz="2400" b="1" dirty="0"/>
              <a:t>Library: </a:t>
            </a:r>
            <a:r>
              <a:rPr lang="tr-TR" sz="2400" dirty="0"/>
              <a:t>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400" dirty="0"/>
              <a:t>Örneğin: Bir JS kütüphanesi olan </a:t>
            </a:r>
            <a:r>
              <a:rPr lang="tr-TR" sz="2400" dirty="0" err="1"/>
              <a:t>JQuery</a:t>
            </a:r>
            <a:endParaRPr lang="tr-TR" sz="2400" dirty="0"/>
          </a:p>
          <a:p>
            <a:endParaRPr lang="tr-TR" sz="2400" dirty="0"/>
          </a:p>
          <a:p>
            <a:r>
              <a:rPr lang="tr-TR" sz="2400" b="1" dirty="0"/>
              <a:t>Framework: </a:t>
            </a:r>
            <a:r>
              <a:rPr lang="tr-TR" sz="2400" dirty="0"/>
              <a:t>Bir programlama dilini </a:t>
            </a:r>
            <a:r>
              <a:rPr lang="tr-TR" sz="2400" dirty="0" err="1"/>
              <a:t>base</a:t>
            </a:r>
            <a:r>
              <a:rPr lang="tr-TR" sz="2400" dirty="0"/>
              <a:t> alarak geliştirilen, belirli platformlar için uygulamalar oluşturan yazılım. </a:t>
            </a:r>
            <a:r>
              <a:rPr lang="tr-TR" sz="2400" dirty="0" err="1"/>
              <a:t>Frameworklerde</a:t>
            </a:r>
            <a:r>
              <a:rPr lang="tr-TR" sz="2400" dirty="0"/>
              <a:t> bir yazılım mimarisi bulunmaktadır ve içerisinden bir fonksiyonu ya da bir metodu kullanırken uymanız gereken standartlar vardır. Framework akıştan sorumludur. </a:t>
            </a:r>
          </a:p>
          <a:p>
            <a:r>
              <a:rPr lang="tr-TR" sz="2400" dirty="0"/>
              <a:t>Örneğin: Spring Framework Java için geliştirilmiş, açık kaynak olan bir uygulama geliştirme </a:t>
            </a:r>
            <a:r>
              <a:rPr lang="tr-TR" sz="2400" dirty="0" err="1"/>
              <a:t>framework'üdür</a:t>
            </a:r>
            <a:r>
              <a:rPr lang="tr-TR" sz="2400" dirty="0"/>
              <a:t>.</a:t>
            </a:r>
          </a:p>
        </p:txBody>
      </p:sp>
    </p:spTree>
    <p:extLst>
      <p:ext uri="{BB962C8B-B14F-4D97-AF65-F5344CB8AC3E}">
        <p14:creationId xmlns:p14="http://schemas.microsoft.com/office/powerpoint/2010/main" val="31681715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846077-9817-AC35-1568-3F85032D19A1}"/>
              </a:ext>
            </a:extLst>
          </p:cNvPr>
          <p:cNvSpPr>
            <a:spLocks noGrp="1"/>
          </p:cNvSpPr>
          <p:nvPr>
            <p:ph type="title"/>
          </p:nvPr>
        </p:nvSpPr>
        <p:spPr/>
        <p:txBody>
          <a:bodyPr/>
          <a:lstStyle/>
          <a:p>
            <a:r>
              <a:rPr lang="tr-TR" b="1" dirty="0"/>
              <a:t>SDK-JDK arasındaki farklar</a:t>
            </a:r>
          </a:p>
        </p:txBody>
      </p:sp>
      <p:sp>
        <p:nvSpPr>
          <p:cNvPr id="3" name="İçerik Yer Tutucusu 2">
            <a:extLst>
              <a:ext uri="{FF2B5EF4-FFF2-40B4-BE49-F238E27FC236}">
                <a16:creationId xmlns:a16="http://schemas.microsoft.com/office/drawing/2014/main" id="{05CD6957-9588-58B6-06CC-8D08E54444B5}"/>
              </a:ext>
            </a:extLst>
          </p:cNvPr>
          <p:cNvSpPr>
            <a:spLocks noGrp="1"/>
          </p:cNvSpPr>
          <p:nvPr>
            <p:ph idx="1"/>
          </p:nvPr>
        </p:nvSpPr>
        <p:spPr/>
        <p:txBody>
          <a:bodyPr>
            <a:normAutofit fontScale="77500" lnSpcReduction="20000"/>
          </a:bodyPr>
          <a:lstStyle/>
          <a:p>
            <a:r>
              <a:rPr lang="tr-TR" b="1"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b="1"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p:txBody>
      </p:sp>
    </p:spTree>
    <p:extLst>
      <p:ext uri="{BB962C8B-B14F-4D97-AF65-F5344CB8AC3E}">
        <p14:creationId xmlns:p14="http://schemas.microsoft.com/office/powerpoint/2010/main" val="1778861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EDDD1B-C06E-4817-0E28-351EEF989979}"/>
              </a:ext>
            </a:extLst>
          </p:cNvPr>
          <p:cNvSpPr>
            <a:spLocks noGrp="1"/>
          </p:cNvSpPr>
          <p:nvPr>
            <p:ph type="title"/>
          </p:nvPr>
        </p:nvSpPr>
        <p:spPr/>
        <p:txBody>
          <a:bodyPr/>
          <a:lstStyle/>
          <a:p>
            <a:r>
              <a:rPr lang="tr-TR" b="1" dirty="0" err="1"/>
              <a:t>Fast</a:t>
            </a:r>
            <a:r>
              <a:rPr lang="tr-TR" b="1" dirty="0"/>
              <a:t> </a:t>
            </a:r>
            <a:r>
              <a:rPr lang="tr-TR" b="1" dirty="0" err="1"/>
              <a:t>Forward</a:t>
            </a:r>
            <a:r>
              <a:rPr lang="tr-TR" b="1" dirty="0"/>
              <a:t> - </a:t>
            </a:r>
            <a:r>
              <a:rPr lang="tr-TR" b="1" dirty="0" err="1"/>
              <a:t>nofastforward</a:t>
            </a:r>
            <a:r>
              <a:rPr lang="tr-TR" b="1" dirty="0"/>
              <a:t> </a:t>
            </a:r>
          </a:p>
        </p:txBody>
      </p:sp>
      <p:sp>
        <p:nvSpPr>
          <p:cNvPr id="3" name="İçerik Yer Tutucusu 2">
            <a:extLst>
              <a:ext uri="{FF2B5EF4-FFF2-40B4-BE49-F238E27FC236}">
                <a16:creationId xmlns:a16="http://schemas.microsoft.com/office/drawing/2014/main" id="{85688461-7316-E668-8532-90892A4BF080}"/>
              </a:ext>
            </a:extLst>
          </p:cNvPr>
          <p:cNvSpPr>
            <a:spLocks noGrp="1"/>
          </p:cNvSpPr>
          <p:nvPr>
            <p:ph idx="1"/>
          </p:nvPr>
        </p:nvSpPr>
        <p:spPr/>
        <p:txBody>
          <a:bodyPr>
            <a:normAutofit fontScale="92500" lnSpcReduction="10000"/>
          </a:bodyPr>
          <a:lstStyle/>
          <a:p>
            <a:pPr marL="0" indent="0">
              <a:buNone/>
            </a:pPr>
            <a:r>
              <a:rPr lang="tr-TR" b="1" dirty="0" err="1"/>
              <a:t>Fast</a:t>
            </a:r>
            <a:r>
              <a:rPr lang="tr-TR" b="1" dirty="0"/>
              <a:t> </a:t>
            </a:r>
            <a:r>
              <a:rPr lang="tr-TR" b="1" dirty="0" err="1"/>
              <a:t>Forward</a:t>
            </a:r>
            <a:r>
              <a:rPr lang="tr-TR" b="1" dirty="0"/>
              <a:t>:  </a:t>
            </a:r>
          </a:p>
          <a:p>
            <a:pPr marL="0" indent="0">
              <a:buNone/>
            </a:pPr>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forwardolmaz</a:t>
            </a:r>
            <a:r>
              <a:rPr lang="tr-TR" dirty="0"/>
              <a:t> ve bizden hangi değişikleri kaydedeceğimize dair taahhüt bekler.</a:t>
            </a:r>
          </a:p>
          <a:p>
            <a:pPr marL="0" indent="0">
              <a:buNone/>
            </a:pPr>
            <a:endParaRPr lang="tr-TR" dirty="0"/>
          </a:p>
          <a:p>
            <a:pPr marL="0" indent="0">
              <a:buNone/>
            </a:pPr>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a:t>
            </a:r>
            <a:r>
              <a:rPr lang="tr-TR" dirty="0" err="1"/>
              <a:t>oluşur.Bu</a:t>
            </a:r>
            <a:r>
              <a:rPr lang="tr-TR" dirty="0"/>
              <a:t>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a:t>
            </a:r>
            <a:r>
              <a:rPr lang="tr-TR" dirty="0" err="1"/>
              <a:t>gidilir.Bu</a:t>
            </a:r>
            <a:r>
              <a:rPr lang="tr-TR" dirty="0"/>
              <a:t>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643846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8F8180-D83A-7339-3DA9-8115DB7C90A8}"/>
              </a:ext>
            </a:extLst>
          </p:cNvPr>
          <p:cNvSpPr>
            <a:spLocks noGrp="1"/>
          </p:cNvSpPr>
          <p:nvPr>
            <p:ph type="title"/>
          </p:nvPr>
        </p:nvSpPr>
        <p:spPr/>
        <p:txBody>
          <a:bodyPr/>
          <a:lstStyle/>
          <a:p>
            <a:r>
              <a:rPr lang="tr-TR" b="1" dirty="0" err="1"/>
              <a:t>Rebase-Fast</a:t>
            </a:r>
            <a:r>
              <a:rPr lang="tr-TR" b="1" dirty="0"/>
              <a:t> </a:t>
            </a:r>
            <a:r>
              <a:rPr lang="tr-TR" b="1" dirty="0" err="1"/>
              <a:t>Forward</a:t>
            </a:r>
            <a:endParaRPr lang="tr-TR" b="1" dirty="0"/>
          </a:p>
        </p:txBody>
      </p:sp>
      <p:sp>
        <p:nvSpPr>
          <p:cNvPr id="3" name="İçerik Yer Tutucusu 2">
            <a:extLst>
              <a:ext uri="{FF2B5EF4-FFF2-40B4-BE49-F238E27FC236}">
                <a16:creationId xmlns:a16="http://schemas.microsoft.com/office/drawing/2014/main" id="{BFDD6BEA-5935-4353-9015-5BCC89B66293}"/>
              </a:ext>
            </a:extLst>
          </p:cNvPr>
          <p:cNvSpPr>
            <a:spLocks noGrp="1"/>
          </p:cNvSpPr>
          <p:nvPr>
            <p:ph idx="1"/>
          </p:nvPr>
        </p:nvSpPr>
        <p:spPr>
          <a:xfrm>
            <a:off x="838200" y="1523999"/>
            <a:ext cx="10515600" cy="4968875"/>
          </a:xfrm>
        </p:spPr>
        <p:txBody>
          <a:bodyPr>
            <a:normAutofit fontScale="85000" lnSpcReduction="10000"/>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ilişkilendirir.</a:t>
            </a:r>
          </a:p>
          <a:p>
            <a:r>
              <a:rPr lang="tr-TR" dirty="0" err="1"/>
              <a:t>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4026273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99C83-459F-43DA-32E4-5900779E846D}"/>
              </a:ext>
            </a:extLst>
          </p:cNvPr>
          <p:cNvSpPr>
            <a:spLocks noGrp="1"/>
          </p:cNvSpPr>
          <p:nvPr>
            <p:ph type="title"/>
          </p:nvPr>
        </p:nvSpPr>
        <p:spPr/>
        <p:txBody>
          <a:bodyPr/>
          <a:lstStyle/>
          <a:p>
            <a:r>
              <a:rPr lang="tr-TR" dirty="0"/>
              <a:t>Soru 1:</a:t>
            </a:r>
          </a:p>
        </p:txBody>
      </p:sp>
      <p:sp>
        <p:nvSpPr>
          <p:cNvPr id="3" name="İçerik Yer Tutucusu 2">
            <a:extLst>
              <a:ext uri="{FF2B5EF4-FFF2-40B4-BE49-F238E27FC236}">
                <a16:creationId xmlns:a16="http://schemas.microsoft.com/office/drawing/2014/main" id="{4770786D-10E9-35B0-D83D-7C820913448A}"/>
              </a:ext>
            </a:extLst>
          </p:cNvPr>
          <p:cNvSpPr>
            <a:spLocks noGrp="1"/>
          </p:cNvSpPr>
          <p:nvPr>
            <p:ph idx="1"/>
          </p:nvPr>
        </p:nvSpPr>
        <p:spPr/>
        <p:txBody>
          <a:bodyPr>
            <a:normAutofit fontScale="92500" lnSpcReduction="20000"/>
          </a:bodyPr>
          <a:lstStyle/>
          <a:p>
            <a:endParaRPr lang="tr-TR" sz="1600" b="0" dirty="0">
              <a:solidFill>
                <a:srgbClr val="6A9955"/>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//ÖDEV: </a:t>
            </a:r>
            <a:r>
              <a:rPr lang="tr-TR" sz="1600" b="0" dirty="0" err="1">
                <a:solidFill>
                  <a:srgbClr val="6A9955"/>
                </a:solidFill>
                <a:effectLst/>
                <a:latin typeface="Consolas" panose="020B0609020204030204" pitchFamily="49" charset="0"/>
              </a:rPr>
              <a:t>Math.round</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Math.random</a:t>
            </a:r>
            <a:r>
              <a:rPr lang="tr-TR" sz="1600" b="0" dirty="0">
                <a:solidFill>
                  <a:srgbClr val="6A9955"/>
                </a:solidFill>
                <a:effectLst/>
                <a:latin typeface="Consolas" panose="020B0609020204030204" pitchFamily="49" charset="0"/>
              </a:rPr>
              <a:t>()*10+1))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bilgisayar tarafında rastgele  sayılar 1-10 arasında rastgele olsun oluştursun ve bitiş değeri 1&lt;=X&lt;=kullanıcı tarafından bitiş sayısına göre sayılar oluşturulsun </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 bir diziye atama yapalım</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ilk eleman  ===&gt; dizi[0]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son eleman ===&gt; dizi[dizi.length-1]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küçükten büyüğe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büyükten küçüğe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reverse</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toplamları  ===&gt;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=0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+=i;</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çift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tek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her birine 1 ekleyerek yeni bir dizi oluşturalım ==&gt; </a:t>
            </a:r>
            <a:r>
              <a:rPr lang="tr-TR" sz="1600" b="0" dirty="0" err="1">
                <a:solidFill>
                  <a:srgbClr val="6A9955"/>
                </a:solidFill>
                <a:effectLst/>
                <a:latin typeface="Consolas" panose="020B0609020204030204" pitchFamily="49" charset="0"/>
              </a:rPr>
              <a:t>iterative</a:t>
            </a:r>
            <a:r>
              <a:rPr lang="tr-TR" sz="1600" b="0" dirty="0">
                <a:solidFill>
                  <a:srgbClr val="6A9955"/>
                </a:solidFill>
                <a:effectLst/>
                <a:latin typeface="Consolas" panose="020B0609020204030204" pitchFamily="49" charset="0"/>
              </a:rPr>
              <a:t> </a:t>
            </a:r>
            <a:r>
              <a:rPr lang="tr-TR" sz="1600" b="0" dirty="0" err="1">
                <a:solidFill>
                  <a:srgbClr val="6A9955"/>
                </a:solidFill>
                <a:effectLst/>
                <a:latin typeface="Consolas" panose="020B0609020204030204" pitchFamily="49" charset="0"/>
              </a:rPr>
              <a:t>for</a:t>
            </a:r>
            <a:r>
              <a:rPr lang="tr-TR" sz="1600" b="0" dirty="0">
                <a:solidFill>
                  <a:srgbClr val="6A9955"/>
                </a:solidFill>
                <a:effectLst/>
                <a:latin typeface="Consolas" panose="020B0609020204030204" pitchFamily="49" charset="0"/>
              </a:rPr>
              <a:t> ile her bir eleman erişmek ve 1 eklemek bunun dinamik kısmını ES kısmında göreceğiz.</a:t>
            </a:r>
            <a:endParaRPr lang="tr-TR" sz="1600" b="0" dirty="0">
              <a:solidFill>
                <a:srgbClr val="D4D4D4"/>
              </a:solidFill>
              <a:effectLst/>
              <a:latin typeface="Consolas" panose="020B0609020204030204" pitchFamily="49" charset="0"/>
            </a:endParaRPr>
          </a:p>
          <a:p>
            <a:br>
              <a:rPr lang="tr-TR" sz="1600" b="0" dirty="0">
                <a:solidFill>
                  <a:srgbClr val="D4D4D4"/>
                </a:solidFill>
                <a:effectLst/>
                <a:latin typeface="Consolas" panose="020B0609020204030204" pitchFamily="49" charset="0"/>
              </a:rPr>
            </a:br>
            <a:endParaRPr lang="tr-TR" sz="1600" b="0" dirty="0">
              <a:solidFill>
                <a:srgbClr val="D4D4D4"/>
              </a:solidFill>
              <a:effectLst/>
              <a:latin typeface="Consolas" panose="020B0609020204030204" pitchFamily="49" charset="0"/>
            </a:endParaRPr>
          </a:p>
          <a:p>
            <a:endParaRPr lang="tr-TR" sz="1600" dirty="0"/>
          </a:p>
        </p:txBody>
      </p:sp>
    </p:spTree>
    <p:extLst>
      <p:ext uri="{BB962C8B-B14F-4D97-AF65-F5344CB8AC3E}">
        <p14:creationId xmlns:p14="http://schemas.microsoft.com/office/powerpoint/2010/main" val="34732819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2CFCE-36B8-3BEC-45EB-E92384EAF521}"/>
              </a:ext>
            </a:extLst>
          </p:cNvPr>
          <p:cNvSpPr>
            <a:spLocks noGrp="1"/>
          </p:cNvSpPr>
          <p:nvPr>
            <p:ph type="title"/>
          </p:nvPr>
        </p:nvSpPr>
        <p:spPr>
          <a:xfrm>
            <a:off x="838200" y="365125"/>
            <a:ext cx="10515600" cy="490281"/>
          </a:xfrm>
        </p:spPr>
        <p:txBody>
          <a:bodyPr>
            <a:normAutofit fontScale="90000"/>
          </a:bodyPr>
          <a:lstStyle/>
          <a:p>
            <a:r>
              <a:rPr lang="tr-TR" b="1" dirty="0"/>
              <a:t>Yanıt:1 </a:t>
            </a:r>
          </a:p>
        </p:txBody>
      </p:sp>
      <p:pic>
        <p:nvPicPr>
          <p:cNvPr id="5" name="İçerik Yer Tutucusu 4">
            <a:extLst>
              <a:ext uri="{FF2B5EF4-FFF2-40B4-BE49-F238E27FC236}">
                <a16:creationId xmlns:a16="http://schemas.microsoft.com/office/drawing/2014/main" id="{DD5308A6-6094-BFDC-B25E-4612D0889965}"/>
              </a:ext>
            </a:extLst>
          </p:cNvPr>
          <p:cNvPicPr>
            <a:picLocks noGrp="1" noChangeAspect="1"/>
          </p:cNvPicPr>
          <p:nvPr>
            <p:ph idx="1"/>
          </p:nvPr>
        </p:nvPicPr>
        <p:blipFill>
          <a:blip r:embed="rId2"/>
          <a:stretch>
            <a:fillRect/>
          </a:stretch>
        </p:blipFill>
        <p:spPr>
          <a:xfrm>
            <a:off x="140474" y="855406"/>
            <a:ext cx="7617178" cy="5940932"/>
          </a:xfrm>
        </p:spPr>
      </p:pic>
      <p:pic>
        <p:nvPicPr>
          <p:cNvPr id="7" name="Resim 6">
            <a:extLst>
              <a:ext uri="{FF2B5EF4-FFF2-40B4-BE49-F238E27FC236}">
                <a16:creationId xmlns:a16="http://schemas.microsoft.com/office/drawing/2014/main" id="{5CB68CDE-7D8A-B6E1-DBCA-09A8A8A6AE5D}"/>
              </a:ext>
            </a:extLst>
          </p:cNvPr>
          <p:cNvPicPr>
            <a:picLocks noChangeAspect="1"/>
          </p:cNvPicPr>
          <p:nvPr/>
        </p:nvPicPr>
        <p:blipFill>
          <a:blip r:embed="rId3"/>
          <a:stretch>
            <a:fillRect/>
          </a:stretch>
        </p:blipFill>
        <p:spPr>
          <a:xfrm>
            <a:off x="7772065" y="2416277"/>
            <a:ext cx="4419935" cy="2025446"/>
          </a:xfrm>
          <a:prstGeom prst="rect">
            <a:avLst/>
          </a:prstGeom>
        </p:spPr>
      </p:pic>
    </p:spTree>
    <p:extLst>
      <p:ext uri="{BB962C8B-B14F-4D97-AF65-F5344CB8AC3E}">
        <p14:creationId xmlns:p14="http://schemas.microsoft.com/office/powerpoint/2010/main" val="2916338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85BA70-203D-3933-599C-EA4AD9901417}"/>
              </a:ext>
            </a:extLst>
          </p:cNvPr>
          <p:cNvSpPr>
            <a:spLocks noGrp="1"/>
          </p:cNvSpPr>
          <p:nvPr>
            <p:ph type="title"/>
          </p:nvPr>
        </p:nvSpPr>
        <p:spPr>
          <a:xfrm>
            <a:off x="838200" y="365125"/>
            <a:ext cx="10515600" cy="765585"/>
          </a:xfrm>
        </p:spPr>
        <p:txBody>
          <a:bodyPr/>
          <a:lstStyle/>
          <a:p>
            <a:r>
              <a:rPr lang="tr-TR" dirty="0"/>
              <a:t>Soru : 2</a:t>
            </a:r>
          </a:p>
        </p:txBody>
      </p:sp>
      <p:sp>
        <p:nvSpPr>
          <p:cNvPr id="3" name="İçerik Yer Tutucusu 2">
            <a:extLst>
              <a:ext uri="{FF2B5EF4-FFF2-40B4-BE49-F238E27FC236}">
                <a16:creationId xmlns:a16="http://schemas.microsoft.com/office/drawing/2014/main" id="{0EF538D2-A7DA-0B3F-61D4-E418449A7B50}"/>
              </a:ext>
            </a:extLst>
          </p:cNvPr>
          <p:cNvSpPr>
            <a:spLocks noGrp="1"/>
          </p:cNvSpPr>
          <p:nvPr>
            <p:ph idx="1"/>
          </p:nvPr>
        </p:nvSpPr>
        <p:spPr>
          <a:xfrm>
            <a:off x="838200" y="1130710"/>
            <a:ext cx="10515600" cy="5046253"/>
          </a:xfrm>
        </p:spPr>
        <p:txBody>
          <a:bodyPr/>
          <a:lstStyle/>
          <a:p>
            <a:r>
              <a:rPr lang="tr-TR" dirty="0"/>
              <a:t>//Kullanıcıdan aldığımız verinin ilk harfi ve son harfi görünsün geriye kalan karakter kadar * (yıldız) olsun ==&gt; Alınan örneğin Hamit  ==&gt;  H***t</a:t>
            </a:r>
          </a:p>
          <a:p>
            <a:r>
              <a:rPr lang="tr-TR" dirty="0"/>
              <a:t>//Yardımcı </a:t>
            </a:r>
            <a:r>
              <a:rPr lang="tr-TR" dirty="0" err="1"/>
              <a:t>oalcak</a:t>
            </a:r>
            <a:r>
              <a:rPr lang="tr-TR" dirty="0"/>
              <a:t> metotlar </a:t>
            </a:r>
            <a:r>
              <a:rPr lang="tr-TR" dirty="0" err="1"/>
              <a:t>v.s</a:t>
            </a:r>
            <a:r>
              <a:rPr lang="tr-TR" dirty="0"/>
              <a:t>                                                                          </a:t>
            </a:r>
            <a:r>
              <a:rPr lang="tr-TR" dirty="0" err="1"/>
              <a:t>function</a:t>
            </a:r>
            <a:endParaRPr lang="tr-TR" dirty="0"/>
          </a:p>
          <a:p>
            <a:r>
              <a:rPr lang="tr-TR" dirty="0"/>
              <a:t>//</a:t>
            </a:r>
            <a:r>
              <a:rPr lang="tr-TR" dirty="0" err="1"/>
              <a:t>string</a:t>
            </a:r>
            <a:r>
              <a:rPr lang="tr-TR" dirty="0"/>
              <a:t> ==&gt; </a:t>
            </a:r>
            <a:r>
              <a:rPr lang="tr-TR" dirty="0" err="1"/>
              <a:t>replace,sub,String,charAt</a:t>
            </a:r>
            <a:r>
              <a:rPr lang="tr-TR" dirty="0"/>
              <a:t>()</a:t>
            </a:r>
          </a:p>
          <a:p>
            <a:endParaRPr lang="tr-TR" dirty="0"/>
          </a:p>
        </p:txBody>
      </p:sp>
    </p:spTree>
    <p:extLst>
      <p:ext uri="{BB962C8B-B14F-4D97-AF65-F5344CB8AC3E}">
        <p14:creationId xmlns:p14="http://schemas.microsoft.com/office/powerpoint/2010/main" val="4062165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E170CC-CE55-7BFA-6617-CB15865CA80A}"/>
              </a:ext>
            </a:extLst>
          </p:cNvPr>
          <p:cNvSpPr>
            <a:spLocks noGrp="1"/>
          </p:cNvSpPr>
          <p:nvPr>
            <p:ph type="title"/>
          </p:nvPr>
        </p:nvSpPr>
        <p:spPr/>
        <p:txBody>
          <a:bodyPr/>
          <a:lstStyle/>
          <a:p>
            <a:r>
              <a:rPr lang="tr-TR" dirty="0"/>
              <a:t>Cevap : 2</a:t>
            </a:r>
          </a:p>
        </p:txBody>
      </p:sp>
      <p:pic>
        <p:nvPicPr>
          <p:cNvPr id="9" name="İçerik Yer Tutucusu 8">
            <a:extLst>
              <a:ext uri="{FF2B5EF4-FFF2-40B4-BE49-F238E27FC236}">
                <a16:creationId xmlns:a16="http://schemas.microsoft.com/office/drawing/2014/main" id="{ACCDDF4A-28B8-A92A-B437-E8C3855AD1E2}"/>
              </a:ext>
            </a:extLst>
          </p:cNvPr>
          <p:cNvPicPr>
            <a:picLocks noGrp="1" noChangeAspect="1"/>
          </p:cNvPicPr>
          <p:nvPr>
            <p:ph idx="1"/>
          </p:nvPr>
        </p:nvPicPr>
        <p:blipFill>
          <a:blip r:embed="rId2"/>
          <a:stretch>
            <a:fillRect/>
          </a:stretch>
        </p:blipFill>
        <p:spPr>
          <a:xfrm>
            <a:off x="838199" y="1497162"/>
            <a:ext cx="5995219" cy="5313944"/>
          </a:xfrm>
        </p:spPr>
      </p:pic>
      <p:pic>
        <p:nvPicPr>
          <p:cNvPr id="11" name="Resim 10">
            <a:extLst>
              <a:ext uri="{FF2B5EF4-FFF2-40B4-BE49-F238E27FC236}">
                <a16:creationId xmlns:a16="http://schemas.microsoft.com/office/drawing/2014/main" id="{E0A51367-DE1A-995E-2D1A-680BB3B7A2EA}"/>
              </a:ext>
            </a:extLst>
          </p:cNvPr>
          <p:cNvPicPr>
            <a:picLocks noChangeAspect="1"/>
          </p:cNvPicPr>
          <p:nvPr/>
        </p:nvPicPr>
        <p:blipFill>
          <a:blip r:embed="rId3"/>
          <a:stretch>
            <a:fillRect/>
          </a:stretch>
        </p:blipFill>
        <p:spPr>
          <a:xfrm>
            <a:off x="6990362" y="2929188"/>
            <a:ext cx="4610141" cy="2449892"/>
          </a:xfrm>
          <a:prstGeom prst="rect">
            <a:avLst/>
          </a:prstGeom>
        </p:spPr>
      </p:pic>
    </p:spTree>
    <p:extLst>
      <p:ext uri="{BB962C8B-B14F-4D97-AF65-F5344CB8AC3E}">
        <p14:creationId xmlns:p14="http://schemas.microsoft.com/office/powerpoint/2010/main" val="41983944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58C0E-F31F-0454-BFCB-E4D10B98837C}"/>
              </a:ext>
            </a:extLst>
          </p:cNvPr>
          <p:cNvSpPr>
            <a:spLocks noGrp="1"/>
          </p:cNvSpPr>
          <p:nvPr>
            <p:ph type="title"/>
          </p:nvPr>
        </p:nvSpPr>
        <p:spPr/>
        <p:txBody>
          <a:bodyPr/>
          <a:lstStyle/>
          <a:p>
            <a:r>
              <a:rPr lang="tr-TR" b="1" dirty="0"/>
              <a:t>Soru: Butona tıklandığında tarih bilgileri gelsin!</a:t>
            </a:r>
          </a:p>
        </p:txBody>
      </p:sp>
      <p:pic>
        <p:nvPicPr>
          <p:cNvPr id="5" name="İçerik Yer Tutucusu 4">
            <a:extLst>
              <a:ext uri="{FF2B5EF4-FFF2-40B4-BE49-F238E27FC236}">
                <a16:creationId xmlns:a16="http://schemas.microsoft.com/office/drawing/2014/main" id="{CFA590AC-38C9-28B5-1BE0-125800B0FEC8}"/>
              </a:ext>
            </a:extLst>
          </p:cNvPr>
          <p:cNvPicPr>
            <a:picLocks noGrp="1" noChangeAspect="1"/>
          </p:cNvPicPr>
          <p:nvPr>
            <p:ph idx="1"/>
          </p:nvPr>
        </p:nvPicPr>
        <p:blipFill>
          <a:blip r:embed="rId2"/>
          <a:stretch>
            <a:fillRect/>
          </a:stretch>
        </p:blipFill>
        <p:spPr>
          <a:xfrm>
            <a:off x="983361" y="1690688"/>
            <a:ext cx="7569546" cy="728047"/>
          </a:xfrm>
        </p:spPr>
      </p:pic>
      <p:pic>
        <p:nvPicPr>
          <p:cNvPr id="7" name="Resim 6">
            <a:extLst>
              <a:ext uri="{FF2B5EF4-FFF2-40B4-BE49-F238E27FC236}">
                <a16:creationId xmlns:a16="http://schemas.microsoft.com/office/drawing/2014/main" id="{AA2F6C73-8528-FB3E-AE1E-8FE71E23C0E1}"/>
              </a:ext>
            </a:extLst>
          </p:cNvPr>
          <p:cNvPicPr>
            <a:picLocks noChangeAspect="1"/>
          </p:cNvPicPr>
          <p:nvPr/>
        </p:nvPicPr>
        <p:blipFill>
          <a:blip r:embed="rId3"/>
          <a:stretch>
            <a:fillRect/>
          </a:stretch>
        </p:blipFill>
        <p:spPr>
          <a:xfrm>
            <a:off x="983360" y="2452069"/>
            <a:ext cx="7604011" cy="1824963"/>
          </a:xfrm>
          <a:prstGeom prst="rect">
            <a:avLst/>
          </a:prstGeom>
        </p:spPr>
      </p:pic>
      <p:pic>
        <p:nvPicPr>
          <p:cNvPr id="9" name="Resim 8">
            <a:extLst>
              <a:ext uri="{FF2B5EF4-FFF2-40B4-BE49-F238E27FC236}">
                <a16:creationId xmlns:a16="http://schemas.microsoft.com/office/drawing/2014/main" id="{A231D722-E833-25A2-86BD-B19BC872CDDB}"/>
              </a:ext>
            </a:extLst>
          </p:cNvPr>
          <p:cNvPicPr>
            <a:picLocks noChangeAspect="1"/>
          </p:cNvPicPr>
          <p:nvPr/>
        </p:nvPicPr>
        <p:blipFill>
          <a:blip r:embed="rId4"/>
          <a:stretch>
            <a:fillRect/>
          </a:stretch>
        </p:blipFill>
        <p:spPr>
          <a:xfrm>
            <a:off x="983360" y="4436380"/>
            <a:ext cx="3991490" cy="1659619"/>
          </a:xfrm>
          <a:prstGeom prst="rect">
            <a:avLst/>
          </a:prstGeom>
        </p:spPr>
      </p:pic>
    </p:spTree>
    <p:extLst>
      <p:ext uri="{BB962C8B-B14F-4D97-AF65-F5344CB8AC3E}">
        <p14:creationId xmlns:p14="http://schemas.microsoft.com/office/powerpoint/2010/main" val="402836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720</TotalTime>
  <Words>4240</Words>
  <Application>Microsoft Office PowerPoint</Application>
  <PresentationFormat>Geniş ekran</PresentationFormat>
  <Paragraphs>294</Paragraphs>
  <Slides>78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78</vt:i4>
      </vt:variant>
    </vt:vector>
  </HeadingPairs>
  <TitlesOfParts>
    <vt:vector size="84" baseType="lpstr">
      <vt:lpstr>Arial</vt:lpstr>
      <vt:lpstr>AvenirBold</vt:lpstr>
      <vt:lpstr>Calibri</vt:lpstr>
      <vt:lpstr>Calibri Light</vt:lpstr>
      <vt:lpstr>Consolas</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lpstr>display:none; Nedir?</vt:lpstr>
      <vt:lpstr>display:none; Nedir?</vt:lpstr>
      <vt:lpstr>visibility:hidden; Nedir?</vt:lpstr>
      <vt:lpstr>pseudo class ile pseudo element nedir?</vt:lpstr>
      <vt:lpstr>Dinamik Pseudo Sınıfları</vt:lpstr>
      <vt:lpstr>Pseudo Elementleri</vt:lpstr>
      <vt:lpstr>Css’te group selectors (grup seçiciler) nedir, nasıl kullanılır? </vt:lpstr>
      <vt:lpstr>Css’te group selectors (grup seçiciler) nedir, nasıl kullanılır? </vt:lpstr>
      <vt:lpstr>div p{}</vt:lpstr>
      <vt:lpstr>div,p{}</vt:lpstr>
      <vt:lpstr>div&gt;p{}</vt:lpstr>
      <vt:lpstr>div~p{}</vt:lpstr>
      <vt:lpstr>div+p{}</vt:lpstr>
      <vt:lpstr>box-sizing: border-box ve box-sizing: content-box;</vt:lpstr>
      <vt:lpstr>1.Soru</vt:lpstr>
      <vt:lpstr>1.Yanıt</vt:lpstr>
      <vt:lpstr>2.Soru</vt:lpstr>
      <vt:lpstr>2.Yanit</vt:lpstr>
      <vt:lpstr>Integritiy Attribute</vt:lpstr>
      <vt:lpstr>Crossorigin attribute</vt:lpstr>
      <vt:lpstr>Soru:1</vt:lpstr>
      <vt:lpstr>Yanıt:1</vt:lpstr>
      <vt:lpstr>.mb-md-0 nedir?</vt:lpstr>
      <vt:lpstr>.mb-md-0 nedir?</vt:lpstr>
      <vt:lpstr>.mb-md-0 nedir?</vt:lpstr>
      <vt:lpstr>List-unstayled</vt:lpstr>
      <vt:lpstr>JS-Maths Komutaları</vt:lpstr>
      <vt:lpstr>JS-String Komutları</vt:lpstr>
      <vt:lpstr>Sorular</vt:lpstr>
      <vt:lpstr>Cevaplar</vt:lpstr>
      <vt:lpstr>Cevaplar</vt:lpstr>
      <vt:lpstr>Cevaplar</vt:lpstr>
      <vt:lpstr>Cevaplar</vt:lpstr>
      <vt:lpstr>Cevaplar</vt:lpstr>
      <vt:lpstr>Soru:</vt:lpstr>
      <vt:lpstr>Cevap:</vt:lpstr>
      <vt:lpstr>Stack Memory - Heap Memory nedir? aralarındaki Fark </vt:lpstr>
      <vt:lpstr>Git CVCS - DVCS nedir aralarındaki farklar nelerdir ?</vt:lpstr>
      <vt:lpstr>AMAÇLARI</vt:lpstr>
      <vt:lpstr>Dağıtık Sürüm Kontrol Sistemleri</vt:lpstr>
      <vt:lpstr>Dağıtık Sürüm Kontrol Sistemleri</vt:lpstr>
      <vt:lpstr>Senkron nedir ? Asenkron nedir ? aralarındaki fark ? JavaScript senkron mu ? </vt:lpstr>
      <vt:lpstr>Compiler- interpreter ?  JavaScript Compiler mi ? interpreter mi ?</vt:lpstr>
      <vt:lpstr> for ile while arasındaki fark  ?</vt:lpstr>
      <vt:lpstr>Compiler - Syntax - Runtime Error </vt:lpstr>
      <vt:lpstr>ASCII Kodu Nedir?  Unicode Nedir? </vt:lpstr>
      <vt:lpstr>Libraries - Framework</vt:lpstr>
      <vt:lpstr>SDK-JDK arasındaki farklar</vt:lpstr>
      <vt:lpstr>Fast Forward - nofastforward </vt:lpstr>
      <vt:lpstr>Rebase-Fast Forward</vt:lpstr>
      <vt:lpstr>Soru 1:</vt:lpstr>
      <vt:lpstr>Yanıt:1 </vt:lpstr>
      <vt:lpstr>Soru : 2</vt:lpstr>
      <vt:lpstr>Cevap : 2</vt:lpstr>
      <vt:lpstr>Soru: Butona tıklandığında tarih bilgileri gelsin!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cp:lastModifiedBy>
  <cp:revision>40</cp:revision>
  <dcterms:created xsi:type="dcterms:W3CDTF">2022-05-23T16:40:00Z</dcterms:created>
  <dcterms:modified xsi:type="dcterms:W3CDTF">2022-06-07T19:01:22Z</dcterms:modified>
</cp:coreProperties>
</file>