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2" r:id="rId55"/>
    <p:sldId id="313" r:id="rId56"/>
    <p:sldId id="314" r:id="rId57"/>
    <p:sldId id="311"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4985BCE2-1979-496B-987A-36F2F0143D07}">
          <p14:sldIdLst>
            <p14:sldId id="256"/>
          </p14:sldIdLst>
        </p14:section>
        <p14:section name="1. Hafta 1.Gün Ödevi" id="{405AA5AA-F93F-4AF8-9988-4506BCE1EC5F}">
          <p14:sldIdLst>
            <p14:sldId id="257"/>
            <p14:sldId id="258"/>
            <p14:sldId id="259"/>
            <p14:sldId id="260"/>
            <p14:sldId id="261"/>
            <p14:sldId id="262"/>
            <p14:sldId id="263"/>
            <p14:sldId id="264"/>
          </p14:sldIdLst>
        </p14:section>
        <p14:section name="1. Hafta 2.Gün Ödevi" id="{38C1E372-23E4-4E37-9738-F603E80A3970}">
          <p14:sldIdLst>
            <p14:sldId id="265"/>
            <p14:sldId id="267"/>
            <p14:sldId id="268"/>
            <p14:sldId id="269"/>
          </p14:sldIdLst>
        </p14:section>
        <p14:section name="1. Hafta  2.Gün HTML İsterler" id="{953FF81B-24F6-4449-B362-FDAB2C9E95D3}">
          <p14:sldIdLst>
            <p14:sldId id="270"/>
            <p14:sldId id="271"/>
            <p14:sldId id="272"/>
            <p14:sldId id="273"/>
            <p14:sldId id="274"/>
            <p14:sldId id="275"/>
            <p14:sldId id="276"/>
            <p14:sldId id="277"/>
            <p14:sldId id="278"/>
            <p14:sldId id="279"/>
          </p14:sldIdLst>
        </p14:section>
        <p14:section name="1. Hafta 3.Gün Ödevi" id="{A893BB02-AA54-4638-BE55-0F5673DC16E3}">
          <p14:sldIdLst>
            <p14:sldId id="280"/>
            <p14:sldId id="281"/>
            <p14:sldId id="282"/>
            <p14:sldId id="283"/>
            <p14:sldId id="284"/>
            <p14:sldId id="285"/>
            <p14:sldId id="286"/>
            <p14:sldId id="287"/>
            <p14:sldId id="288"/>
            <p14:sldId id="289"/>
            <p14:sldId id="290"/>
            <p14:sldId id="291"/>
            <p14:sldId id="292"/>
            <p14:sldId id="293"/>
          </p14:sldIdLst>
        </p14:section>
        <p14:section name="1.Hafta 3Gün CSS Soruları" id="{2BDEEB1F-B160-463E-B594-9DFA0A8D45B6}">
          <p14:sldIdLst>
            <p14:sldId id="295"/>
            <p14:sldId id="296"/>
            <p14:sldId id="297"/>
            <p14:sldId id="298"/>
          </p14:sldIdLst>
        </p14:section>
        <p14:section name="1 Hafta 4.Gün" id="{9E48892D-56CC-4D31-82A7-743D1EFAEAA9}">
          <p14:sldIdLst>
            <p14:sldId id="299"/>
            <p14:sldId id="300"/>
          </p14:sldIdLst>
        </p14:section>
        <p14:section name="Bootstrap Ödevi" id="{0D7346D3-E370-40A9-8743-DED964EDF1DA}">
          <p14:sldIdLst>
            <p14:sldId id="301"/>
            <p14:sldId id="302"/>
          </p14:sldIdLst>
        </p14:section>
        <p14:section name="2,Haftra 1.Gün" id="{2D0FDFED-F2CD-46AD-BCD0-55012C751914}">
          <p14:sldIdLst>
            <p14:sldId id="303"/>
            <p14:sldId id="304"/>
            <p14:sldId id="305"/>
            <p14:sldId id="306"/>
          </p14:sldIdLst>
        </p14:section>
        <p14:section name="2.Hafta 3.Gün Ödev" id="{18DB2A4E-F719-47A4-941B-D0B30D0A62D4}">
          <p14:sldIdLst>
            <p14:sldId id="307"/>
            <p14:sldId id="308"/>
          </p14:sldIdLst>
        </p14:section>
        <p14:section name="2,Hafta 4.Gün Ödev" id="{071BA30B-2020-4725-ACED-7DE61FF4D5DF}">
          <p14:sldIdLst>
            <p14:sldId id="309"/>
            <p14:sldId id="310"/>
            <p14:sldId id="312"/>
            <p14:sldId id="313"/>
            <p14:sldId id="314"/>
            <p14:sldId id="311"/>
          </p14:sldIdLst>
        </p14:section>
        <p14:section name="2.Hafta 5.Gün Ödev" id="{AA035A14-7F69-4A76-8851-8D860C5D16EA}">
          <p14:sldIdLst>
            <p14:sldId id="315"/>
            <p14:sldId id="316"/>
          </p14:sldIdLst>
        </p14:section>
        <p14:section name="2.Hafta Araştırma Ödevleri" id="{3D9C9290-05FB-4739-92F9-1522AAF52A6F}">
          <p14:sldIdLst>
            <p14:sldId id="317"/>
            <p14:sldId id="318"/>
            <p14:sldId id="319"/>
            <p14:sldId id="320"/>
            <p14:sldId id="321"/>
            <p14:sldId id="322"/>
            <p14:sldId id="323"/>
            <p14:sldId id="324"/>
            <p14:sldId id="325"/>
            <p14:sldId id="326"/>
            <p14:sldId id="327"/>
            <p14:sldId id="328"/>
            <p14:sldId id="329"/>
            <p14:sldId id="330"/>
          </p14:sldIdLst>
        </p14:section>
        <p14:section name="3.Hafta 1 Gün Ödev" id="{F0469B8C-39DD-4FAD-9B38-60C88BF47AB0}">
          <p14:sldIdLst>
            <p14:sldId id="331"/>
            <p14:sldId id="332"/>
            <p14:sldId id="333"/>
            <p14:sldId id="334"/>
          </p14:sldIdLst>
        </p14:section>
        <p14:section name="3.Hafta 2.Gün Ödev" id="{17C88541-4811-4363-A49D-325CAE7228C1}">
          <p14:sldIdLst>
            <p14:sldId id="335"/>
          </p14:sldIdLst>
        </p14:section>
        <p14:section name="3.Hafta Haftalık Odev" id="{C297CEFA-B80F-4D78-8F3F-5E21E90F66FE}">
          <p14:sldIdLst>
            <p14:sldId id="336"/>
            <p14:sldId id="337"/>
            <p14:sldId id="338"/>
            <p14:sldId id="339"/>
            <p14:sldId id="340"/>
            <p14:sldId id="341"/>
            <p14:sldId id="342"/>
            <p14:sldId id="343"/>
            <p14:sldId id="344"/>
            <p14:sldId id="345"/>
            <p14:sldId id="346"/>
            <p14:sldId id="347"/>
            <p14:sldId id="348"/>
            <p14:sldId id="34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EEA98D-04A3-D752-6703-4F6783AB94A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C7684925-C6F0-529E-6D20-7E72C20BED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6E25802-565E-F17C-58D4-AD318E63C14E}"/>
              </a:ext>
            </a:extLst>
          </p:cNvPr>
          <p:cNvSpPr>
            <a:spLocks noGrp="1"/>
          </p:cNvSpPr>
          <p:nvPr>
            <p:ph type="dt" sz="half" idx="10"/>
          </p:nvPr>
        </p:nvSpPr>
        <p:spPr/>
        <p:txBody>
          <a:bodyPr/>
          <a:lstStyle/>
          <a:p>
            <a:fld id="{5E24CE78-E103-4ACD-A135-59A94E32C238}" type="datetimeFigureOut">
              <a:rPr lang="tr-TR" smtClean="0"/>
              <a:t>13.06.2022</a:t>
            </a:fld>
            <a:endParaRPr lang="tr-TR" dirty="0"/>
          </a:p>
        </p:txBody>
      </p:sp>
      <p:sp>
        <p:nvSpPr>
          <p:cNvPr id="5" name="Alt Bilgi Yer Tutucusu 4">
            <a:extLst>
              <a:ext uri="{FF2B5EF4-FFF2-40B4-BE49-F238E27FC236}">
                <a16:creationId xmlns:a16="http://schemas.microsoft.com/office/drawing/2014/main" id="{BF70AE47-18D5-004A-2D1D-A3437117492A}"/>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217A7A53-D73D-F7F6-B680-4322E6BC2DE3}"/>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7735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37A48-3D6A-D05A-D73C-7D4E1CE7F17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7FBF0E0-93E3-F7EB-4EAF-C20D8596E00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C054D81-B59E-61E0-9AB6-DE3C716EFD24}"/>
              </a:ext>
            </a:extLst>
          </p:cNvPr>
          <p:cNvSpPr>
            <a:spLocks noGrp="1"/>
          </p:cNvSpPr>
          <p:nvPr>
            <p:ph type="dt" sz="half" idx="10"/>
          </p:nvPr>
        </p:nvSpPr>
        <p:spPr/>
        <p:txBody>
          <a:bodyPr/>
          <a:lstStyle/>
          <a:p>
            <a:fld id="{5E24CE78-E103-4ACD-A135-59A94E32C238}" type="datetimeFigureOut">
              <a:rPr lang="tr-TR" smtClean="0"/>
              <a:t>13.06.2022</a:t>
            </a:fld>
            <a:endParaRPr lang="tr-TR" dirty="0"/>
          </a:p>
        </p:txBody>
      </p:sp>
      <p:sp>
        <p:nvSpPr>
          <p:cNvPr id="5" name="Alt Bilgi Yer Tutucusu 4">
            <a:extLst>
              <a:ext uri="{FF2B5EF4-FFF2-40B4-BE49-F238E27FC236}">
                <a16:creationId xmlns:a16="http://schemas.microsoft.com/office/drawing/2014/main" id="{807724AD-1ECA-68A2-9794-E2961630CA12}"/>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E6F995F7-F986-FCBC-9453-9E537191706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003189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5411FAB-0894-FFED-A0E5-46DA9C91A74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EBD2AF5-63DB-7330-154E-CF341C243A4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EE1B42C-84DD-A33F-83A7-E5A0A90D8717}"/>
              </a:ext>
            </a:extLst>
          </p:cNvPr>
          <p:cNvSpPr>
            <a:spLocks noGrp="1"/>
          </p:cNvSpPr>
          <p:nvPr>
            <p:ph type="dt" sz="half" idx="10"/>
          </p:nvPr>
        </p:nvSpPr>
        <p:spPr/>
        <p:txBody>
          <a:bodyPr/>
          <a:lstStyle/>
          <a:p>
            <a:fld id="{5E24CE78-E103-4ACD-A135-59A94E32C238}" type="datetimeFigureOut">
              <a:rPr lang="tr-TR" smtClean="0"/>
              <a:t>13.06.2022</a:t>
            </a:fld>
            <a:endParaRPr lang="tr-TR" dirty="0"/>
          </a:p>
        </p:txBody>
      </p:sp>
      <p:sp>
        <p:nvSpPr>
          <p:cNvPr id="5" name="Alt Bilgi Yer Tutucusu 4">
            <a:extLst>
              <a:ext uri="{FF2B5EF4-FFF2-40B4-BE49-F238E27FC236}">
                <a16:creationId xmlns:a16="http://schemas.microsoft.com/office/drawing/2014/main" id="{D596807D-8D48-A001-D273-72F82EEFED1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59532C23-4B1B-3A14-0995-2C7C3A0FB081}"/>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560190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97501F-2AA0-B17D-8121-D6EDAF79D3A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F4B4C13-F074-95ED-88D9-8159E3CB427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8DE5906-CC30-F58A-0621-A7F2C81A80D3}"/>
              </a:ext>
            </a:extLst>
          </p:cNvPr>
          <p:cNvSpPr>
            <a:spLocks noGrp="1"/>
          </p:cNvSpPr>
          <p:nvPr>
            <p:ph type="dt" sz="half" idx="10"/>
          </p:nvPr>
        </p:nvSpPr>
        <p:spPr/>
        <p:txBody>
          <a:bodyPr/>
          <a:lstStyle/>
          <a:p>
            <a:fld id="{5E24CE78-E103-4ACD-A135-59A94E32C238}" type="datetimeFigureOut">
              <a:rPr lang="tr-TR" smtClean="0"/>
              <a:t>13.06.2022</a:t>
            </a:fld>
            <a:endParaRPr lang="tr-TR" dirty="0"/>
          </a:p>
        </p:txBody>
      </p:sp>
      <p:sp>
        <p:nvSpPr>
          <p:cNvPr id="5" name="Alt Bilgi Yer Tutucusu 4">
            <a:extLst>
              <a:ext uri="{FF2B5EF4-FFF2-40B4-BE49-F238E27FC236}">
                <a16:creationId xmlns:a16="http://schemas.microsoft.com/office/drawing/2014/main" id="{7A778D42-7B4B-76E6-1CF1-4F46C701375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78775E46-671F-D513-01B9-5C61B696048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50963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DE4663-2E0B-6486-F7D6-B0CE6B7332D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6B027E5-2E45-A286-055E-42508B7D03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3D201D3-1936-DC8C-21F8-A00D23F8BED5}"/>
              </a:ext>
            </a:extLst>
          </p:cNvPr>
          <p:cNvSpPr>
            <a:spLocks noGrp="1"/>
          </p:cNvSpPr>
          <p:nvPr>
            <p:ph type="dt" sz="half" idx="10"/>
          </p:nvPr>
        </p:nvSpPr>
        <p:spPr/>
        <p:txBody>
          <a:bodyPr/>
          <a:lstStyle/>
          <a:p>
            <a:fld id="{5E24CE78-E103-4ACD-A135-59A94E32C238}" type="datetimeFigureOut">
              <a:rPr lang="tr-TR" smtClean="0"/>
              <a:t>13.06.2022</a:t>
            </a:fld>
            <a:endParaRPr lang="tr-TR" dirty="0"/>
          </a:p>
        </p:txBody>
      </p:sp>
      <p:sp>
        <p:nvSpPr>
          <p:cNvPr id="5" name="Alt Bilgi Yer Tutucusu 4">
            <a:extLst>
              <a:ext uri="{FF2B5EF4-FFF2-40B4-BE49-F238E27FC236}">
                <a16:creationId xmlns:a16="http://schemas.microsoft.com/office/drawing/2014/main" id="{2D969A4C-7965-2021-9F33-60BF76D92C58}"/>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DB0F2B74-6F9A-F1F3-7F7A-71295465C987}"/>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9620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91B50B-C631-2385-DC54-BC16EC0639C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C018E9B-A41A-84B7-C652-E7313B8173F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1A427C2-F855-8ACD-D892-C6B250E0392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AD12D28-23C3-FBE7-1840-E9CADB53293D}"/>
              </a:ext>
            </a:extLst>
          </p:cNvPr>
          <p:cNvSpPr>
            <a:spLocks noGrp="1"/>
          </p:cNvSpPr>
          <p:nvPr>
            <p:ph type="dt" sz="half" idx="10"/>
          </p:nvPr>
        </p:nvSpPr>
        <p:spPr/>
        <p:txBody>
          <a:bodyPr/>
          <a:lstStyle/>
          <a:p>
            <a:fld id="{5E24CE78-E103-4ACD-A135-59A94E32C238}" type="datetimeFigureOut">
              <a:rPr lang="tr-TR" smtClean="0"/>
              <a:t>13.06.2022</a:t>
            </a:fld>
            <a:endParaRPr lang="tr-TR" dirty="0"/>
          </a:p>
        </p:txBody>
      </p:sp>
      <p:sp>
        <p:nvSpPr>
          <p:cNvPr id="6" name="Alt Bilgi Yer Tutucusu 5">
            <a:extLst>
              <a:ext uri="{FF2B5EF4-FFF2-40B4-BE49-F238E27FC236}">
                <a16:creationId xmlns:a16="http://schemas.microsoft.com/office/drawing/2014/main" id="{F5DC1C47-9071-89EB-4484-F9DB96C7ECFC}"/>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B2E1BBCE-CC09-7AB9-690C-DA3A8CF3DAF8}"/>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18404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603210-403B-6D3C-CF52-F8222F40081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F002663-4388-5B89-7B01-C620C2E4B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582087E-9A13-7217-FE17-0730C5ECC7F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2F3F624-DAC4-AB6E-0146-BA6F336970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89603C3-4E81-5666-84A2-4B9F2CEFA8F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F8D4D440-2D9B-FF1C-42B7-31CED2EEB2AA}"/>
              </a:ext>
            </a:extLst>
          </p:cNvPr>
          <p:cNvSpPr>
            <a:spLocks noGrp="1"/>
          </p:cNvSpPr>
          <p:nvPr>
            <p:ph type="dt" sz="half" idx="10"/>
          </p:nvPr>
        </p:nvSpPr>
        <p:spPr/>
        <p:txBody>
          <a:bodyPr/>
          <a:lstStyle/>
          <a:p>
            <a:fld id="{5E24CE78-E103-4ACD-A135-59A94E32C238}" type="datetimeFigureOut">
              <a:rPr lang="tr-TR" smtClean="0"/>
              <a:t>13.06.2022</a:t>
            </a:fld>
            <a:endParaRPr lang="tr-TR" dirty="0"/>
          </a:p>
        </p:txBody>
      </p:sp>
      <p:sp>
        <p:nvSpPr>
          <p:cNvPr id="8" name="Alt Bilgi Yer Tutucusu 7">
            <a:extLst>
              <a:ext uri="{FF2B5EF4-FFF2-40B4-BE49-F238E27FC236}">
                <a16:creationId xmlns:a16="http://schemas.microsoft.com/office/drawing/2014/main" id="{155ACAE6-D4D1-6542-44E6-CF72AA410618}"/>
              </a:ext>
            </a:extLst>
          </p:cNvPr>
          <p:cNvSpPr>
            <a:spLocks noGrp="1"/>
          </p:cNvSpPr>
          <p:nvPr>
            <p:ph type="ftr" sz="quarter" idx="11"/>
          </p:nvPr>
        </p:nvSpPr>
        <p:spPr/>
        <p:txBody>
          <a:bodyPr/>
          <a:lstStyle/>
          <a:p>
            <a:endParaRPr lang="tr-TR" dirty="0"/>
          </a:p>
        </p:txBody>
      </p:sp>
      <p:sp>
        <p:nvSpPr>
          <p:cNvPr id="9" name="Slayt Numarası Yer Tutucusu 8">
            <a:extLst>
              <a:ext uri="{FF2B5EF4-FFF2-40B4-BE49-F238E27FC236}">
                <a16:creationId xmlns:a16="http://schemas.microsoft.com/office/drawing/2014/main" id="{45F71DAF-CF74-C32F-E27D-AFF5D47CD61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78634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CF1A2C-38C0-B192-C192-3A61216F66B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FF828C9-559A-0F35-388B-D3107C61FBF4}"/>
              </a:ext>
            </a:extLst>
          </p:cNvPr>
          <p:cNvSpPr>
            <a:spLocks noGrp="1"/>
          </p:cNvSpPr>
          <p:nvPr>
            <p:ph type="dt" sz="half" idx="10"/>
          </p:nvPr>
        </p:nvSpPr>
        <p:spPr/>
        <p:txBody>
          <a:bodyPr/>
          <a:lstStyle/>
          <a:p>
            <a:fld id="{5E24CE78-E103-4ACD-A135-59A94E32C238}" type="datetimeFigureOut">
              <a:rPr lang="tr-TR" smtClean="0"/>
              <a:t>13.06.2022</a:t>
            </a:fld>
            <a:endParaRPr lang="tr-TR" dirty="0"/>
          </a:p>
        </p:txBody>
      </p:sp>
      <p:sp>
        <p:nvSpPr>
          <p:cNvPr id="4" name="Alt Bilgi Yer Tutucusu 3">
            <a:extLst>
              <a:ext uri="{FF2B5EF4-FFF2-40B4-BE49-F238E27FC236}">
                <a16:creationId xmlns:a16="http://schemas.microsoft.com/office/drawing/2014/main" id="{2B957F98-CEDF-8A07-3391-622CCC6EF5BD}"/>
              </a:ext>
            </a:extLst>
          </p:cNvPr>
          <p:cNvSpPr>
            <a:spLocks noGrp="1"/>
          </p:cNvSpPr>
          <p:nvPr>
            <p:ph type="ftr" sz="quarter" idx="11"/>
          </p:nvPr>
        </p:nvSpPr>
        <p:spPr/>
        <p:txBody>
          <a:bodyPr/>
          <a:lstStyle/>
          <a:p>
            <a:endParaRPr lang="tr-TR" dirty="0"/>
          </a:p>
        </p:txBody>
      </p:sp>
      <p:sp>
        <p:nvSpPr>
          <p:cNvPr id="5" name="Slayt Numarası Yer Tutucusu 4">
            <a:extLst>
              <a:ext uri="{FF2B5EF4-FFF2-40B4-BE49-F238E27FC236}">
                <a16:creationId xmlns:a16="http://schemas.microsoft.com/office/drawing/2014/main" id="{6545B848-248A-D5EA-377B-68AB491B3F5A}"/>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26946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72E3ED1-2A9B-E099-88BB-1CD3BE2DF285}"/>
              </a:ext>
            </a:extLst>
          </p:cNvPr>
          <p:cNvSpPr>
            <a:spLocks noGrp="1"/>
          </p:cNvSpPr>
          <p:nvPr>
            <p:ph type="dt" sz="half" idx="10"/>
          </p:nvPr>
        </p:nvSpPr>
        <p:spPr/>
        <p:txBody>
          <a:bodyPr/>
          <a:lstStyle/>
          <a:p>
            <a:fld id="{5E24CE78-E103-4ACD-A135-59A94E32C238}" type="datetimeFigureOut">
              <a:rPr lang="tr-TR" smtClean="0"/>
              <a:t>13.06.2022</a:t>
            </a:fld>
            <a:endParaRPr lang="tr-TR" dirty="0"/>
          </a:p>
        </p:txBody>
      </p:sp>
      <p:sp>
        <p:nvSpPr>
          <p:cNvPr id="3" name="Alt Bilgi Yer Tutucusu 2">
            <a:extLst>
              <a:ext uri="{FF2B5EF4-FFF2-40B4-BE49-F238E27FC236}">
                <a16:creationId xmlns:a16="http://schemas.microsoft.com/office/drawing/2014/main" id="{A8CA60B6-07D2-CAC3-27FD-55792B0EBC4D}"/>
              </a:ext>
            </a:extLst>
          </p:cNvPr>
          <p:cNvSpPr>
            <a:spLocks noGrp="1"/>
          </p:cNvSpPr>
          <p:nvPr>
            <p:ph type="ftr" sz="quarter" idx="11"/>
          </p:nvPr>
        </p:nvSpPr>
        <p:spPr/>
        <p:txBody>
          <a:bodyPr/>
          <a:lstStyle/>
          <a:p>
            <a:endParaRPr lang="tr-TR" dirty="0"/>
          </a:p>
        </p:txBody>
      </p:sp>
      <p:sp>
        <p:nvSpPr>
          <p:cNvPr id="4" name="Slayt Numarası Yer Tutucusu 3">
            <a:extLst>
              <a:ext uri="{FF2B5EF4-FFF2-40B4-BE49-F238E27FC236}">
                <a16:creationId xmlns:a16="http://schemas.microsoft.com/office/drawing/2014/main" id="{0D905A40-32D1-1B99-8698-792AE6A168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35087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94BD6E-34F3-11D6-764A-BC286A61D71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E46FF6E-9B7B-F97D-2397-F6019DE4D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3A2DCA2-7DF4-2767-E2AB-B95FDD548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64B4031-0795-5184-F9B4-8B90210FDC41}"/>
              </a:ext>
            </a:extLst>
          </p:cNvPr>
          <p:cNvSpPr>
            <a:spLocks noGrp="1"/>
          </p:cNvSpPr>
          <p:nvPr>
            <p:ph type="dt" sz="half" idx="10"/>
          </p:nvPr>
        </p:nvSpPr>
        <p:spPr/>
        <p:txBody>
          <a:bodyPr/>
          <a:lstStyle/>
          <a:p>
            <a:fld id="{5E24CE78-E103-4ACD-A135-59A94E32C238}" type="datetimeFigureOut">
              <a:rPr lang="tr-TR" smtClean="0"/>
              <a:t>13.06.2022</a:t>
            </a:fld>
            <a:endParaRPr lang="tr-TR" dirty="0"/>
          </a:p>
        </p:txBody>
      </p:sp>
      <p:sp>
        <p:nvSpPr>
          <p:cNvPr id="6" name="Alt Bilgi Yer Tutucusu 5">
            <a:extLst>
              <a:ext uri="{FF2B5EF4-FFF2-40B4-BE49-F238E27FC236}">
                <a16:creationId xmlns:a16="http://schemas.microsoft.com/office/drawing/2014/main" id="{9CA3BAE4-D376-C936-4507-251388561503}"/>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757E1C8A-CB04-901D-1021-0EABF5207C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913241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38FEB5-8D77-9F8B-140A-99055D565E9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63F9F91-4C6D-328C-E63F-99B8598DD5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dirty="0"/>
          </a:p>
        </p:txBody>
      </p:sp>
      <p:sp>
        <p:nvSpPr>
          <p:cNvPr id="4" name="Metin Yer Tutucusu 3">
            <a:extLst>
              <a:ext uri="{FF2B5EF4-FFF2-40B4-BE49-F238E27FC236}">
                <a16:creationId xmlns:a16="http://schemas.microsoft.com/office/drawing/2014/main" id="{344413BF-08A5-F8E4-6AAF-084DE37DD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125F985-05F6-B9CD-BA51-9FCFEBA11C0F}"/>
              </a:ext>
            </a:extLst>
          </p:cNvPr>
          <p:cNvSpPr>
            <a:spLocks noGrp="1"/>
          </p:cNvSpPr>
          <p:nvPr>
            <p:ph type="dt" sz="half" idx="10"/>
          </p:nvPr>
        </p:nvSpPr>
        <p:spPr/>
        <p:txBody>
          <a:bodyPr/>
          <a:lstStyle/>
          <a:p>
            <a:fld id="{5E24CE78-E103-4ACD-A135-59A94E32C238}" type="datetimeFigureOut">
              <a:rPr lang="tr-TR" smtClean="0"/>
              <a:t>13.06.2022</a:t>
            </a:fld>
            <a:endParaRPr lang="tr-TR" dirty="0"/>
          </a:p>
        </p:txBody>
      </p:sp>
      <p:sp>
        <p:nvSpPr>
          <p:cNvPr id="6" name="Alt Bilgi Yer Tutucusu 5">
            <a:extLst>
              <a:ext uri="{FF2B5EF4-FFF2-40B4-BE49-F238E27FC236}">
                <a16:creationId xmlns:a16="http://schemas.microsoft.com/office/drawing/2014/main" id="{35B6AEEA-E967-72CF-3CBB-35957DC01AD8}"/>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A96DA47C-DB4D-BA55-7A6F-119022E21F8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608841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28F1978-EDAE-0E7A-A6E2-B47D104F02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EB8A727-BAD4-5F7F-FD48-5041B7DEE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62C13D2-08F8-67C7-8C81-28FEF60BB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4CE78-E103-4ACD-A135-59A94E32C238}" type="datetimeFigureOut">
              <a:rPr lang="tr-TR" smtClean="0"/>
              <a:t>13.06.2022</a:t>
            </a:fld>
            <a:endParaRPr lang="tr-TR" dirty="0"/>
          </a:p>
        </p:txBody>
      </p:sp>
      <p:sp>
        <p:nvSpPr>
          <p:cNvPr id="5" name="Alt Bilgi Yer Tutucusu 4">
            <a:extLst>
              <a:ext uri="{FF2B5EF4-FFF2-40B4-BE49-F238E27FC236}">
                <a16:creationId xmlns:a16="http://schemas.microsoft.com/office/drawing/2014/main" id="{2AE785D6-A6EA-B9C8-88B1-E0E8774E97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a:p>
        </p:txBody>
      </p:sp>
      <p:sp>
        <p:nvSpPr>
          <p:cNvPr id="6" name="Slayt Numarası Yer Tutucusu 5">
            <a:extLst>
              <a:ext uri="{FF2B5EF4-FFF2-40B4-BE49-F238E27FC236}">
                <a16:creationId xmlns:a16="http://schemas.microsoft.com/office/drawing/2014/main" id="{686769CC-3A1F-D919-B404-3D8C43A1F8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B5F6E-AEA6-49DA-A46C-3BC99C81C3F2}" type="slidenum">
              <a:rPr lang="tr-TR" smtClean="0"/>
              <a:t>‹#›</a:t>
            </a:fld>
            <a:endParaRPr lang="tr-TR" dirty="0"/>
          </a:p>
        </p:txBody>
      </p:sp>
    </p:spTree>
    <p:extLst>
      <p:ext uri="{BB962C8B-B14F-4D97-AF65-F5344CB8AC3E}">
        <p14:creationId xmlns:p14="http://schemas.microsoft.com/office/powerpoint/2010/main" val="305542757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7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3933D8-0887-4F93-EA72-49069B5BE07F}"/>
              </a:ext>
            </a:extLst>
          </p:cNvPr>
          <p:cNvSpPr>
            <a:spLocks noGrp="1"/>
          </p:cNvSpPr>
          <p:nvPr>
            <p:ph type="ctrTitle"/>
          </p:nvPr>
        </p:nvSpPr>
        <p:spPr>
          <a:xfrm>
            <a:off x="279918" y="1122363"/>
            <a:ext cx="11188182" cy="2387600"/>
          </a:xfrm>
        </p:spPr>
        <p:txBody>
          <a:bodyPr/>
          <a:lstStyle/>
          <a:p>
            <a:r>
              <a:rPr lang="tr-TR" b="1" dirty="0"/>
              <a:t>Araştırmalar ve Günlük Ödevler</a:t>
            </a:r>
          </a:p>
        </p:txBody>
      </p:sp>
      <p:sp>
        <p:nvSpPr>
          <p:cNvPr id="3" name="Alt Başlık 2">
            <a:extLst>
              <a:ext uri="{FF2B5EF4-FFF2-40B4-BE49-F238E27FC236}">
                <a16:creationId xmlns:a16="http://schemas.microsoft.com/office/drawing/2014/main" id="{C4C7FF9B-26DA-344C-1429-1BA1D5F65057}"/>
              </a:ext>
            </a:extLst>
          </p:cNvPr>
          <p:cNvSpPr>
            <a:spLocks noGrp="1"/>
          </p:cNvSpPr>
          <p:nvPr>
            <p:ph type="subTitle" idx="1"/>
          </p:nvPr>
        </p:nvSpPr>
        <p:spPr/>
        <p:txBody>
          <a:bodyPr/>
          <a:lstStyle/>
          <a:p>
            <a:endParaRPr lang="tr-TR" dirty="0"/>
          </a:p>
          <a:p>
            <a:r>
              <a:rPr lang="tr-TR" sz="2800" dirty="0"/>
              <a:t>Hazırlayan: Ali Furkan ERGÜVEN</a:t>
            </a:r>
          </a:p>
          <a:p>
            <a:endParaRPr lang="tr-TR" dirty="0"/>
          </a:p>
        </p:txBody>
      </p:sp>
      <p:pic>
        <p:nvPicPr>
          <p:cNvPr id="4" name="Resim 3">
            <a:extLst>
              <a:ext uri="{FF2B5EF4-FFF2-40B4-BE49-F238E27FC236}">
                <a16:creationId xmlns:a16="http://schemas.microsoft.com/office/drawing/2014/main" id="{821FB941-ACEF-CD44-9102-3C450ADA5639}"/>
              </a:ext>
            </a:extLst>
          </p:cNvPr>
          <p:cNvPicPr>
            <a:picLocks noChangeAspect="1"/>
          </p:cNvPicPr>
          <p:nvPr/>
        </p:nvPicPr>
        <p:blipFill>
          <a:blip r:embed="rId2"/>
          <a:stretch>
            <a:fillRect/>
          </a:stretch>
        </p:blipFill>
        <p:spPr>
          <a:xfrm>
            <a:off x="723900" y="690562"/>
            <a:ext cx="10744200" cy="1819275"/>
          </a:xfrm>
          <a:prstGeom prst="rect">
            <a:avLst/>
          </a:prstGeom>
        </p:spPr>
      </p:pic>
      <p:pic>
        <p:nvPicPr>
          <p:cNvPr id="5" name="Resim 4">
            <a:extLst>
              <a:ext uri="{FF2B5EF4-FFF2-40B4-BE49-F238E27FC236}">
                <a16:creationId xmlns:a16="http://schemas.microsoft.com/office/drawing/2014/main" id="{CE0B1F0C-E062-B7AE-074D-AF3F17922DC8}"/>
              </a:ext>
            </a:extLst>
          </p:cNvPr>
          <p:cNvPicPr>
            <a:picLocks noChangeAspect="1"/>
          </p:cNvPicPr>
          <p:nvPr/>
        </p:nvPicPr>
        <p:blipFill>
          <a:blip r:embed="rId3"/>
          <a:stretch>
            <a:fillRect/>
          </a:stretch>
        </p:blipFill>
        <p:spPr>
          <a:xfrm>
            <a:off x="5143500" y="4397375"/>
            <a:ext cx="1905000" cy="1905000"/>
          </a:xfrm>
          <a:prstGeom prst="rect">
            <a:avLst/>
          </a:prstGeom>
        </p:spPr>
      </p:pic>
    </p:spTree>
    <p:extLst>
      <p:ext uri="{BB962C8B-B14F-4D97-AF65-F5344CB8AC3E}">
        <p14:creationId xmlns:p14="http://schemas.microsoft.com/office/powerpoint/2010/main" val="311149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4AA549-5094-E6A3-A4D7-737EB2533B40}"/>
              </a:ext>
            </a:extLst>
          </p:cNvPr>
          <p:cNvSpPr>
            <a:spLocks noGrp="1"/>
          </p:cNvSpPr>
          <p:nvPr>
            <p:ph type="title"/>
          </p:nvPr>
        </p:nvSpPr>
        <p:spPr/>
        <p:txBody>
          <a:bodyPr/>
          <a:lstStyle/>
          <a:p>
            <a:r>
              <a:rPr lang="tr-TR" b="1" dirty="0"/>
              <a:t>XHTML ile HTML5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E8FAE8A0-071F-832B-39C7-F77B0A348519}"/>
              </a:ext>
            </a:extLst>
          </p:cNvPr>
          <p:cNvSpPr>
            <a:spLocks noGrp="1"/>
          </p:cNvSpPr>
          <p:nvPr>
            <p:ph idx="1"/>
          </p:nvPr>
        </p:nvSpPr>
        <p:spPr>
          <a:xfrm>
            <a:off x="838200" y="1825625"/>
            <a:ext cx="7792616" cy="4667250"/>
          </a:xfrm>
        </p:spPr>
        <p:txBody>
          <a:bodyPr>
            <a:normAutofit fontScale="92500" lnSpcReduction="20000"/>
          </a:bodyPr>
          <a:lstStyle/>
          <a:p>
            <a:r>
              <a:rPr lang="tr-TR" sz="2400" dirty="0"/>
              <a:t>XHTML büyük / küçük harfe duyarlı olmasına rağmen, HTML5 değildir.(aynı zamanda HTML de büyük / küçük harf duyarlı değildir).</a:t>
            </a:r>
          </a:p>
          <a:p>
            <a:endParaRPr lang="tr-TR" sz="2400" dirty="0"/>
          </a:p>
          <a:p>
            <a:r>
              <a:rPr lang="tr-TR" sz="2400" dirty="0"/>
              <a:t>HTML5'in XHTML ve </a:t>
            </a:r>
            <a:r>
              <a:rPr lang="tr-TR" sz="2400" dirty="0" err="1"/>
              <a:t>HTML'den</a:t>
            </a:r>
            <a:r>
              <a:rPr lang="tr-TR" sz="2400" dirty="0"/>
              <a:t> çok daha basit bir  </a:t>
            </a:r>
            <a:r>
              <a:rPr lang="tr-TR" sz="2400" dirty="0" err="1"/>
              <a:t>doctype</a:t>
            </a:r>
            <a:r>
              <a:rPr lang="tr-TR" sz="2400" dirty="0"/>
              <a:t> yapısı vardır.(</a:t>
            </a:r>
            <a:r>
              <a:rPr lang="tr-TR" sz="2400" dirty="0" err="1"/>
              <a:t>Doctype</a:t>
            </a:r>
            <a:r>
              <a:rPr lang="tr-TR" sz="2400" dirty="0"/>
              <a:t> tarayıcıya verileri nasıl yorumlayacağını anlatır.)</a:t>
            </a:r>
          </a:p>
          <a:p>
            <a:endParaRPr lang="tr-TR" sz="2400" dirty="0"/>
          </a:p>
          <a:p>
            <a:r>
              <a:rPr lang="tr-TR" sz="2400" dirty="0"/>
              <a:t>HTML5 tüm tarayıcılarla uyumluyken, XHTML değildir.</a:t>
            </a:r>
          </a:p>
          <a:p>
            <a:endParaRPr lang="tr-TR" sz="2400" dirty="0"/>
          </a:p>
          <a:p>
            <a:r>
              <a:rPr lang="tr-TR" sz="2400" dirty="0"/>
              <a:t>HTML5, HTML4'ün izlerini takip ederken, </a:t>
            </a:r>
            <a:r>
              <a:rPr lang="tr-TR" sz="2400" dirty="0" err="1"/>
              <a:t>XHTML'den</a:t>
            </a:r>
            <a:r>
              <a:rPr lang="tr-TR" sz="2400" dirty="0"/>
              <a:t> daha katıdır.</a:t>
            </a:r>
          </a:p>
          <a:p>
            <a:endParaRPr lang="tr-TR" sz="2400" dirty="0"/>
          </a:p>
          <a:p>
            <a:r>
              <a:rPr lang="tr-TR" sz="2400" dirty="0"/>
              <a:t>HTML5, tabletler ve telefonlar gibi mobil cihazlar için daha uygunken, XHTML bilgisayar ekranları için  uygundur.</a:t>
            </a:r>
          </a:p>
        </p:txBody>
      </p:sp>
      <p:pic>
        <p:nvPicPr>
          <p:cNvPr id="4" name="Resim 3">
            <a:extLst>
              <a:ext uri="{FF2B5EF4-FFF2-40B4-BE49-F238E27FC236}">
                <a16:creationId xmlns:a16="http://schemas.microsoft.com/office/drawing/2014/main" id="{FDA95A0D-001D-DECA-9A74-52BA86F469B9}"/>
              </a:ext>
            </a:extLst>
          </p:cNvPr>
          <p:cNvPicPr>
            <a:picLocks noChangeAspect="1"/>
          </p:cNvPicPr>
          <p:nvPr/>
        </p:nvPicPr>
        <p:blipFill>
          <a:blip r:embed="rId2"/>
          <a:stretch>
            <a:fillRect/>
          </a:stretch>
        </p:blipFill>
        <p:spPr>
          <a:xfrm>
            <a:off x="8790797" y="3147040"/>
            <a:ext cx="2914650" cy="1571625"/>
          </a:xfrm>
          <a:prstGeom prst="rect">
            <a:avLst/>
          </a:prstGeom>
        </p:spPr>
      </p:pic>
    </p:spTree>
    <p:extLst>
      <p:ext uri="{BB962C8B-B14F-4D97-AF65-F5344CB8AC3E}">
        <p14:creationId xmlns:p14="http://schemas.microsoft.com/office/powerpoint/2010/main" val="3244915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780DA5-C335-9D86-2AAE-667E9368093A}"/>
              </a:ext>
            </a:extLst>
          </p:cNvPr>
          <p:cNvSpPr>
            <a:spLocks noGrp="1"/>
          </p:cNvSpPr>
          <p:nvPr>
            <p:ph type="title"/>
          </p:nvPr>
        </p:nvSpPr>
        <p:spPr/>
        <p:txBody>
          <a:bodyPr/>
          <a:lstStyle/>
          <a:p>
            <a:r>
              <a:rPr lang="tr-TR" b="1" dirty="0" err="1"/>
              <a:t>Semantic</a:t>
            </a:r>
            <a:r>
              <a:rPr lang="tr-TR" b="1" dirty="0"/>
              <a:t> ve </a:t>
            </a:r>
            <a:r>
              <a:rPr lang="tr-TR" b="1" dirty="0" err="1"/>
              <a:t>Non-Semantic</a:t>
            </a:r>
            <a:r>
              <a:rPr lang="tr-TR" b="1" dirty="0"/>
              <a:t> nedir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7903565E-3CA2-D357-90A0-EE12E3C6A17F}"/>
              </a:ext>
            </a:extLst>
          </p:cNvPr>
          <p:cNvSpPr>
            <a:spLocks noGrp="1"/>
          </p:cNvSpPr>
          <p:nvPr>
            <p:ph idx="1"/>
          </p:nvPr>
        </p:nvSpPr>
        <p:spPr/>
        <p:txBody>
          <a:bodyPr>
            <a:normAutofit/>
          </a:bodyPr>
          <a:lstStyle/>
          <a:p>
            <a:r>
              <a:rPr lang="tr-TR" sz="2000" b="1" dirty="0" err="1"/>
              <a:t>Sematic</a:t>
            </a:r>
            <a:r>
              <a:rPr lang="tr-TR" sz="2000" b="1" dirty="0"/>
              <a:t> HTML </a:t>
            </a:r>
            <a:r>
              <a:rPr lang="tr-TR" sz="2000" b="1" dirty="0" err="1"/>
              <a:t>elements</a:t>
            </a:r>
            <a:r>
              <a:rPr lang="tr-TR" sz="2000" b="1" dirty="0"/>
              <a:t>: </a:t>
            </a:r>
            <a:r>
              <a:rPr lang="tr-TR" sz="2000" dirty="0"/>
              <a:t>koddaki tanımın tarayıcıya ve geliştiriciye ne yapmaları gerektiğini söylemesidir. Daha basit bir deyişle, bu öğeler içermesi gereken içerik türünü tanımlar.</a:t>
            </a:r>
          </a:p>
          <a:p>
            <a:pPr lvl="1"/>
            <a:r>
              <a:rPr lang="tr-TR" sz="1800" dirty="0"/>
              <a:t>Bazı</a:t>
            </a:r>
            <a:r>
              <a:rPr lang="tr-TR" sz="1800" b="1" dirty="0"/>
              <a:t> </a:t>
            </a:r>
            <a:r>
              <a:rPr lang="tr-TR" sz="1800" b="1" dirty="0" err="1"/>
              <a:t>Sematic</a:t>
            </a:r>
            <a:r>
              <a:rPr lang="tr-TR" sz="1800" b="1" dirty="0"/>
              <a:t> </a:t>
            </a:r>
            <a:r>
              <a:rPr lang="tr-TR" sz="1800" b="1" dirty="0" err="1"/>
              <a:t>elements</a:t>
            </a:r>
            <a:r>
              <a:rPr lang="tr-TR" sz="1800" b="1" dirty="0"/>
              <a:t> </a:t>
            </a:r>
            <a:r>
              <a:rPr lang="tr-TR" sz="1800" dirty="0"/>
              <a:t>listesi : </a:t>
            </a:r>
            <a:r>
              <a:rPr lang="tr-TR" sz="1800" dirty="0" err="1"/>
              <a:t>article</a:t>
            </a:r>
            <a:r>
              <a:rPr lang="tr-TR" sz="1800" dirty="0"/>
              <a:t> ,aside, </a:t>
            </a:r>
            <a:r>
              <a:rPr lang="tr-TR" sz="1800" dirty="0" err="1"/>
              <a:t>details</a:t>
            </a:r>
            <a:r>
              <a:rPr lang="tr-TR" sz="1800" dirty="0"/>
              <a:t>, </a:t>
            </a:r>
            <a:r>
              <a:rPr lang="tr-TR" sz="1800" dirty="0" err="1"/>
              <a:t>figcaption</a:t>
            </a:r>
            <a:r>
              <a:rPr lang="tr-TR" sz="1800" dirty="0"/>
              <a:t>, figüre, </a:t>
            </a:r>
            <a:r>
              <a:rPr lang="tr-TR" sz="1800" dirty="0" err="1"/>
              <a:t>footer</a:t>
            </a:r>
            <a:r>
              <a:rPr lang="tr-TR" sz="1800" dirty="0"/>
              <a:t>, form ,</a:t>
            </a:r>
            <a:r>
              <a:rPr lang="tr-TR" sz="1800" dirty="0" err="1"/>
              <a:t>header</a:t>
            </a:r>
            <a:r>
              <a:rPr lang="tr-TR" sz="1800" dirty="0"/>
              <a:t> main, mark, </a:t>
            </a:r>
            <a:r>
              <a:rPr lang="tr-TR" sz="1800" dirty="0" err="1"/>
              <a:t>nav</a:t>
            </a:r>
            <a:r>
              <a:rPr lang="tr-TR" sz="1800" dirty="0"/>
              <a:t>, </a:t>
            </a:r>
            <a:r>
              <a:rPr lang="tr-TR" sz="1800" dirty="0" err="1"/>
              <a:t>table</a:t>
            </a:r>
            <a:r>
              <a:rPr lang="tr-TR" sz="1800" dirty="0"/>
              <a:t> ,</a:t>
            </a:r>
            <a:r>
              <a:rPr lang="tr-TR" sz="1800" dirty="0" err="1"/>
              <a:t>section</a:t>
            </a:r>
            <a:r>
              <a:rPr lang="tr-TR" sz="1800" dirty="0"/>
              <a:t>.</a:t>
            </a:r>
          </a:p>
          <a:p>
            <a:r>
              <a:rPr lang="tr-TR" sz="2000" b="1" dirty="0" err="1"/>
              <a:t>Non-Sematic</a:t>
            </a:r>
            <a:r>
              <a:rPr lang="tr-TR" sz="2000" b="1" dirty="0"/>
              <a:t> </a:t>
            </a:r>
            <a:r>
              <a:rPr lang="tr-TR" sz="2000" b="1" dirty="0" err="1"/>
              <a:t>elements</a:t>
            </a:r>
            <a:r>
              <a:rPr lang="tr-TR" sz="2000" dirty="0"/>
              <a:t>: Anlamsal öğelerin aksine anlamları yoktur. İçerdikleri içerik hakkında hiçbir şey söylemiyorlar. Bir grup için ortak anlambilimi işaretlemek için farklı özniteliklerle kullanılabilirler.</a:t>
            </a:r>
          </a:p>
          <a:p>
            <a:pPr lvl="1"/>
            <a:r>
              <a:rPr lang="tr-TR" sz="1600" dirty="0"/>
              <a:t>Bazı</a:t>
            </a:r>
            <a:r>
              <a:rPr lang="tr-TR" sz="1600" b="1" dirty="0"/>
              <a:t> </a:t>
            </a:r>
            <a:r>
              <a:rPr lang="tr-TR" sz="1600" b="1" dirty="0" err="1"/>
              <a:t>Non-Sematic</a:t>
            </a:r>
            <a:r>
              <a:rPr lang="tr-TR" sz="1600" b="1" dirty="0"/>
              <a:t> </a:t>
            </a:r>
            <a:r>
              <a:rPr lang="tr-TR" sz="1600" b="1" dirty="0" err="1"/>
              <a:t>elements</a:t>
            </a:r>
            <a:r>
              <a:rPr lang="tr-TR" sz="1600" b="1" dirty="0"/>
              <a:t> </a:t>
            </a:r>
            <a:r>
              <a:rPr lang="tr-TR" sz="1600" dirty="0"/>
              <a:t>öğelerin listesi : div, </a:t>
            </a:r>
            <a:r>
              <a:rPr lang="tr-TR" sz="1600" dirty="0" err="1"/>
              <a:t>span</a:t>
            </a:r>
            <a:r>
              <a:rPr lang="tr-TR" sz="1600" dirty="0"/>
              <a:t>.</a:t>
            </a:r>
          </a:p>
          <a:p>
            <a:endParaRPr lang="tr-TR" sz="2400" dirty="0"/>
          </a:p>
        </p:txBody>
      </p:sp>
      <p:graphicFrame>
        <p:nvGraphicFramePr>
          <p:cNvPr id="4" name="Tablo 4">
            <a:extLst>
              <a:ext uri="{FF2B5EF4-FFF2-40B4-BE49-F238E27FC236}">
                <a16:creationId xmlns:a16="http://schemas.microsoft.com/office/drawing/2014/main" id="{5F86E689-BA41-C466-1E10-023AFAEA3C97}"/>
              </a:ext>
            </a:extLst>
          </p:cNvPr>
          <p:cNvGraphicFramePr>
            <a:graphicFrameLocks noGrp="1"/>
          </p:cNvGraphicFramePr>
          <p:nvPr>
            <p:extLst>
              <p:ext uri="{D42A27DB-BD31-4B8C-83A1-F6EECF244321}">
                <p14:modId xmlns:p14="http://schemas.microsoft.com/office/powerpoint/2010/main" val="325873543"/>
              </p:ext>
            </p:extLst>
          </p:nvPr>
        </p:nvGraphicFramePr>
        <p:xfrm>
          <a:off x="2032000" y="4348370"/>
          <a:ext cx="8128000" cy="2021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47187896"/>
                    </a:ext>
                  </a:extLst>
                </a:gridCol>
                <a:gridCol w="4064000">
                  <a:extLst>
                    <a:ext uri="{9D8B030D-6E8A-4147-A177-3AD203B41FA5}">
                      <a16:colId xmlns:a16="http://schemas.microsoft.com/office/drawing/2014/main" val="3125368636"/>
                    </a:ext>
                  </a:extLst>
                </a:gridCol>
              </a:tblGrid>
              <a:tr h="370840">
                <a:tc>
                  <a:txBody>
                    <a:bodyPr/>
                    <a:lstStyle/>
                    <a:p>
                      <a:r>
                        <a:rPr lang="tr-TR" sz="1800" b="0" i="0" kern="1200" dirty="0" err="1">
                          <a:solidFill>
                            <a:schemeClr val="lt1"/>
                          </a:solidFill>
                          <a:effectLst/>
                          <a:latin typeface="+mn-lt"/>
                          <a:ea typeface="+mn-ea"/>
                          <a:cs typeface="+mn-cs"/>
                        </a:rPr>
                        <a:t>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tc>
                  <a:txBody>
                    <a:bodyPr/>
                    <a:lstStyle/>
                    <a:p>
                      <a:r>
                        <a:rPr lang="tr-TR" sz="1800" b="0" i="0" kern="1200" dirty="0" err="1">
                          <a:solidFill>
                            <a:schemeClr val="lt1"/>
                          </a:solidFill>
                          <a:effectLst/>
                          <a:latin typeface="+mn-lt"/>
                          <a:ea typeface="+mn-ea"/>
                          <a:cs typeface="+mn-cs"/>
                        </a:rPr>
                        <a:t>Non-Semantic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extLst>
                  <a:ext uri="{0D108BD9-81ED-4DB2-BD59-A6C34878D82A}">
                    <a16:rowId xmlns:a16="http://schemas.microsoft.com/office/drawing/2014/main" val="3480883565"/>
                  </a:ext>
                </a:extLst>
              </a:tr>
              <a:tr h="370840">
                <a:tc>
                  <a:txBody>
                    <a:bodyPr/>
                    <a:lstStyle/>
                    <a:p>
                      <a:r>
                        <a:rPr lang="tr-TR" dirty="0"/>
                        <a:t>Anlamlıdırlar</a:t>
                      </a:r>
                    </a:p>
                  </a:txBody>
                  <a:tcPr/>
                </a:tc>
                <a:tc>
                  <a:txBody>
                    <a:bodyPr/>
                    <a:lstStyle/>
                    <a:p>
                      <a:r>
                        <a:rPr lang="tr-TR" dirty="0"/>
                        <a:t>Bir anlamı yoktur</a:t>
                      </a:r>
                    </a:p>
                  </a:txBody>
                  <a:tcPr/>
                </a:tc>
                <a:extLst>
                  <a:ext uri="{0D108BD9-81ED-4DB2-BD59-A6C34878D82A}">
                    <a16:rowId xmlns:a16="http://schemas.microsoft.com/office/drawing/2014/main" val="2203820922"/>
                  </a:ext>
                </a:extLst>
              </a:tr>
              <a:tr h="370840">
                <a:tc>
                  <a:txBody>
                    <a:bodyPr/>
                    <a:lstStyle/>
                    <a:p>
                      <a:r>
                        <a:rPr lang="tr-TR" dirty="0"/>
                        <a:t>içlerindeki içeriğin nasıl davranması gerektiğini açıklarlar</a:t>
                      </a:r>
                    </a:p>
                  </a:txBody>
                  <a:tcPr/>
                </a:tc>
                <a:tc>
                  <a:txBody>
                    <a:bodyPr/>
                    <a:lstStyle/>
                    <a:p>
                      <a:r>
                        <a:rPr lang="tr-TR" sz="1800" b="0" i="0" kern="1200" dirty="0">
                          <a:solidFill>
                            <a:schemeClr val="dk1"/>
                          </a:solidFill>
                          <a:effectLst/>
                          <a:latin typeface="+mn-lt"/>
                          <a:ea typeface="+mn-ea"/>
                          <a:cs typeface="+mn-cs"/>
                        </a:rPr>
                        <a:t>Herhangi bir şeyi içerebilir</a:t>
                      </a:r>
                      <a:endParaRPr lang="tr-TR" dirty="0"/>
                    </a:p>
                  </a:txBody>
                  <a:tcPr/>
                </a:tc>
                <a:extLst>
                  <a:ext uri="{0D108BD9-81ED-4DB2-BD59-A6C34878D82A}">
                    <a16:rowId xmlns:a16="http://schemas.microsoft.com/office/drawing/2014/main" val="3093398825"/>
                  </a:ext>
                </a:extLst>
              </a:tr>
              <a:tr h="370840">
                <a:tc>
                  <a:txBody>
                    <a:bodyPr/>
                    <a:lstStyle/>
                    <a:p>
                      <a:r>
                        <a:rPr lang="tr-TR" dirty="0"/>
                        <a:t>Kod yapıları belirli özelliklere sahiptir</a:t>
                      </a:r>
                    </a:p>
                  </a:txBody>
                  <a:tcPr/>
                </a:tc>
                <a:tc>
                  <a:txBody>
                    <a:bodyPr/>
                    <a:lstStyle/>
                    <a:p>
                      <a:r>
                        <a:rPr lang="tr-TR" dirty="0"/>
                        <a:t>'</a:t>
                      </a:r>
                      <a:r>
                        <a:rPr lang="tr-TR" dirty="0" err="1"/>
                        <a:t>class</a:t>
                      </a:r>
                      <a:r>
                        <a:rPr lang="tr-TR" dirty="0"/>
                        <a:t>' özelliği, yapıları ile çalışmak için kullanılabilir</a:t>
                      </a:r>
                    </a:p>
                  </a:txBody>
                  <a:tcPr/>
                </a:tc>
                <a:extLst>
                  <a:ext uri="{0D108BD9-81ED-4DB2-BD59-A6C34878D82A}">
                    <a16:rowId xmlns:a16="http://schemas.microsoft.com/office/drawing/2014/main" val="248431468"/>
                  </a:ext>
                </a:extLst>
              </a:tr>
            </a:tbl>
          </a:graphicData>
        </a:graphic>
      </p:graphicFrame>
    </p:spTree>
    <p:extLst>
      <p:ext uri="{BB962C8B-B14F-4D97-AF65-F5344CB8AC3E}">
        <p14:creationId xmlns:p14="http://schemas.microsoft.com/office/powerpoint/2010/main" val="403188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8AA1A4-AE20-38CE-E3CC-09B250A0E519}"/>
              </a:ext>
            </a:extLst>
          </p:cNvPr>
          <p:cNvSpPr>
            <a:spLocks noGrp="1"/>
          </p:cNvSpPr>
          <p:nvPr>
            <p:ph type="title"/>
          </p:nvPr>
        </p:nvSpPr>
        <p:spPr/>
        <p:txBody>
          <a:bodyPr/>
          <a:lstStyle/>
          <a:p>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77EC6AEA-DFA7-9C6A-057B-A58E5237A0CD}"/>
              </a:ext>
            </a:extLst>
          </p:cNvPr>
          <p:cNvPicPr>
            <a:picLocks noGrp="1" noChangeAspect="1"/>
          </p:cNvPicPr>
          <p:nvPr>
            <p:ph idx="1"/>
          </p:nvPr>
        </p:nvPicPr>
        <p:blipFill>
          <a:blip r:embed="rId2"/>
          <a:stretch>
            <a:fillRect/>
          </a:stretch>
        </p:blipFill>
        <p:spPr>
          <a:xfrm>
            <a:off x="3164737" y="1391716"/>
            <a:ext cx="5862526" cy="5101159"/>
          </a:xfrm>
        </p:spPr>
      </p:pic>
    </p:spTree>
    <p:extLst>
      <p:ext uri="{BB962C8B-B14F-4D97-AF65-F5344CB8AC3E}">
        <p14:creationId xmlns:p14="http://schemas.microsoft.com/office/powerpoint/2010/main" val="244088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3A5054-3E1F-590D-CFF3-866AE30F5889}"/>
              </a:ext>
            </a:extLst>
          </p:cNvPr>
          <p:cNvSpPr>
            <a:spLocks noGrp="1"/>
          </p:cNvSpPr>
          <p:nvPr>
            <p:ph type="title"/>
          </p:nvPr>
        </p:nvSpPr>
        <p:spPr/>
        <p:txBody>
          <a:bodyPr/>
          <a:lstStyle/>
          <a:p>
            <a:r>
              <a:rPr lang="tr-TR" b="1" dirty="0" err="1"/>
              <a:t>Non</a:t>
            </a:r>
            <a:r>
              <a:rPr lang="tr-TR" b="1" dirty="0"/>
              <a:t> </a:t>
            </a:r>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31A7E071-7F00-FB36-1C38-B8CCDFD4EC9D}"/>
              </a:ext>
            </a:extLst>
          </p:cNvPr>
          <p:cNvPicPr>
            <a:picLocks noGrp="1" noChangeAspect="1"/>
          </p:cNvPicPr>
          <p:nvPr>
            <p:ph idx="1"/>
          </p:nvPr>
        </p:nvPicPr>
        <p:blipFill>
          <a:blip r:embed="rId2"/>
          <a:stretch>
            <a:fillRect/>
          </a:stretch>
        </p:blipFill>
        <p:spPr>
          <a:xfrm>
            <a:off x="3151755" y="1446245"/>
            <a:ext cx="5528432" cy="4684490"/>
          </a:xfrm>
        </p:spPr>
      </p:pic>
    </p:spTree>
    <p:extLst>
      <p:ext uri="{BB962C8B-B14F-4D97-AF65-F5344CB8AC3E}">
        <p14:creationId xmlns:p14="http://schemas.microsoft.com/office/powerpoint/2010/main" val="1874000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99A556-5026-7DC3-48D6-CB352F2808CE}"/>
              </a:ext>
            </a:extLst>
          </p:cNvPr>
          <p:cNvSpPr>
            <a:spLocks noGrp="1"/>
          </p:cNvSpPr>
          <p:nvPr>
            <p:ph type="title"/>
          </p:nvPr>
        </p:nvSpPr>
        <p:spPr/>
        <p:txBody>
          <a:bodyPr/>
          <a:lstStyle/>
          <a:p>
            <a:r>
              <a:rPr lang="tr-TR" b="1" dirty="0"/>
              <a:t>Soru:1</a:t>
            </a:r>
          </a:p>
        </p:txBody>
      </p:sp>
      <p:pic>
        <p:nvPicPr>
          <p:cNvPr id="5" name="İçerik Yer Tutucusu 4">
            <a:extLst>
              <a:ext uri="{FF2B5EF4-FFF2-40B4-BE49-F238E27FC236}">
                <a16:creationId xmlns:a16="http://schemas.microsoft.com/office/drawing/2014/main" id="{3947399D-CAA5-663C-C17D-8AB4E40F6A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0979"/>
            <a:ext cx="10515600" cy="4260630"/>
          </a:xfrm>
        </p:spPr>
      </p:pic>
    </p:spTree>
    <p:extLst>
      <p:ext uri="{BB962C8B-B14F-4D97-AF65-F5344CB8AC3E}">
        <p14:creationId xmlns:p14="http://schemas.microsoft.com/office/powerpoint/2010/main" val="134942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7D3CD3-69EC-ACC0-D25B-A00A314D023C}"/>
              </a:ext>
            </a:extLst>
          </p:cNvPr>
          <p:cNvSpPr>
            <a:spLocks noGrp="1"/>
          </p:cNvSpPr>
          <p:nvPr>
            <p:ph type="title"/>
          </p:nvPr>
        </p:nvSpPr>
        <p:spPr/>
        <p:txBody>
          <a:bodyPr/>
          <a:lstStyle/>
          <a:p>
            <a:r>
              <a:rPr lang="tr-TR" b="1" dirty="0"/>
              <a:t>Yanıt:1</a:t>
            </a:r>
          </a:p>
        </p:txBody>
      </p:sp>
      <p:pic>
        <p:nvPicPr>
          <p:cNvPr id="5" name="İçerik Yer Tutucusu 4">
            <a:extLst>
              <a:ext uri="{FF2B5EF4-FFF2-40B4-BE49-F238E27FC236}">
                <a16:creationId xmlns:a16="http://schemas.microsoft.com/office/drawing/2014/main" id="{FA6F65B7-9A56-0B99-7D9D-CA788E761787}"/>
              </a:ext>
            </a:extLst>
          </p:cNvPr>
          <p:cNvPicPr>
            <a:picLocks noGrp="1" noChangeAspect="1"/>
          </p:cNvPicPr>
          <p:nvPr>
            <p:ph idx="1"/>
          </p:nvPr>
        </p:nvPicPr>
        <p:blipFill>
          <a:blip r:embed="rId2"/>
          <a:stretch>
            <a:fillRect/>
          </a:stretch>
        </p:blipFill>
        <p:spPr>
          <a:xfrm>
            <a:off x="1189839" y="1623527"/>
            <a:ext cx="9472132" cy="4590661"/>
          </a:xfrm>
        </p:spPr>
      </p:pic>
    </p:spTree>
    <p:extLst>
      <p:ext uri="{BB962C8B-B14F-4D97-AF65-F5344CB8AC3E}">
        <p14:creationId xmlns:p14="http://schemas.microsoft.com/office/powerpoint/2010/main" val="4237147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89F7FC-4627-C519-26A4-BE4C8DACFEDD}"/>
              </a:ext>
            </a:extLst>
          </p:cNvPr>
          <p:cNvSpPr>
            <a:spLocks noGrp="1"/>
          </p:cNvSpPr>
          <p:nvPr>
            <p:ph type="title"/>
          </p:nvPr>
        </p:nvSpPr>
        <p:spPr/>
        <p:txBody>
          <a:bodyPr/>
          <a:lstStyle/>
          <a:p>
            <a:r>
              <a:rPr lang="tr-TR" dirty="0"/>
              <a:t>Soru: 2</a:t>
            </a:r>
          </a:p>
        </p:txBody>
      </p:sp>
      <p:pic>
        <p:nvPicPr>
          <p:cNvPr id="5" name="İçerik Yer Tutucusu 4">
            <a:extLst>
              <a:ext uri="{FF2B5EF4-FFF2-40B4-BE49-F238E27FC236}">
                <a16:creationId xmlns:a16="http://schemas.microsoft.com/office/drawing/2014/main" id="{70A55BE5-893D-1B89-99AB-1115A39011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3707" y="1278630"/>
            <a:ext cx="8804586" cy="4991639"/>
          </a:xfrm>
        </p:spPr>
      </p:pic>
    </p:spTree>
    <p:extLst>
      <p:ext uri="{BB962C8B-B14F-4D97-AF65-F5344CB8AC3E}">
        <p14:creationId xmlns:p14="http://schemas.microsoft.com/office/powerpoint/2010/main" val="2584918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678A6D-B95C-260C-44E0-5501F1DF6D22}"/>
              </a:ext>
            </a:extLst>
          </p:cNvPr>
          <p:cNvSpPr>
            <a:spLocks noGrp="1"/>
          </p:cNvSpPr>
          <p:nvPr>
            <p:ph type="title"/>
          </p:nvPr>
        </p:nvSpPr>
        <p:spPr/>
        <p:txBody>
          <a:bodyPr/>
          <a:lstStyle/>
          <a:p>
            <a:r>
              <a:rPr lang="tr-TR" b="1" dirty="0"/>
              <a:t>Yanıt: 2 </a:t>
            </a:r>
          </a:p>
        </p:txBody>
      </p:sp>
      <p:pic>
        <p:nvPicPr>
          <p:cNvPr id="5" name="İçerik Yer Tutucusu 4">
            <a:extLst>
              <a:ext uri="{FF2B5EF4-FFF2-40B4-BE49-F238E27FC236}">
                <a16:creationId xmlns:a16="http://schemas.microsoft.com/office/drawing/2014/main" id="{E744E19E-4389-87C1-2424-1637076C605A}"/>
              </a:ext>
            </a:extLst>
          </p:cNvPr>
          <p:cNvPicPr>
            <a:picLocks noGrp="1" noChangeAspect="1"/>
          </p:cNvPicPr>
          <p:nvPr>
            <p:ph idx="1"/>
          </p:nvPr>
        </p:nvPicPr>
        <p:blipFill>
          <a:blip r:embed="rId2"/>
          <a:stretch>
            <a:fillRect/>
          </a:stretch>
        </p:blipFill>
        <p:spPr>
          <a:xfrm>
            <a:off x="3164425" y="83997"/>
            <a:ext cx="5863150" cy="6690005"/>
          </a:xfrm>
        </p:spPr>
      </p:pic>
    </p:spTree>
    <p:extLst>
      <p:ext uri="{BB962C8B-B14F-4D97-AF65-F5344CB8AC3E}">
        <p14:creationId xmlns:p14="http://schemas.microsoft.com/office/powerpoint/2010/main" val="1746529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1C696C-EEAA-72E3-7CD3-D37A4DE289C3}"/>
              </a:ext>
            </a:extLst>
          </p:cNvPr>
          <p:cNvSpPr>
            <a:spLocks noGrp="1"/>
          </p:cNvSpPr>
          <p:nvPr>
            <p:ph type="title"/>
          </p:nvPr>
        </p:nvSpPr>
        <p:spPr/>
        <p:txBody>
          <a:bodyPr/>
          <a:lstStyle/>
          <a:p>
            <a:r>
              <a:rPr lang="tr-TR" b="1" dirty="0"/>
              <a:t>Soru:3</a:t>
            </a:r>
          </a:p>
        </p:txBody>
      </p:sp>
      <p:pic>
        <p:nvPicPr>
          <p:cNvPr id="5" name="İçerik Yer Tutucusu 4">
            <a:extLst>
              <a:ext uri="{FF2B5EF4-FFF2-40B4-BE49-F238E27FC236}">
                <a16:creationId xmlns:a16="http://schemas.microsoft.com/office/drawing/2014/main" id="{20071AE1-D23A-DFBC-9F49-64320BBF85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144" y="1440189"/>
            <a:ext cx="9201711" cy="4829808"/>
          </a:xfrm>
        </p:spPr>
      </p:pic>
    </p:spTree>
    <p:extLst>
      <p:ext uri="{BB962C8B-B14F-4D97-AF65-F5344CB8AC3E}">
        <p14:creationId xmlns:p14="http://schemas.microsoft.com/office/powerpoint/2010/main" val="908464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62837D-5017-ADCE-192F-877F18BB06B2}"/>
              </a:ext>
            </a:extLst>
          </p:cNvPr>
          <p:cNvSpPr>
            <a:spLocks noGrp="1"/>
          </p:cNvSpPr>
          <p:nvPr>
            <p:ph type="title"/>
          </p:nvPr>
        </p:nvSpPr>
        <p:spPr/>
        <p:txBody>
          <a:bodyPr/>
          <a:lstStyle/>
          <a:p>
            <a:r>
              <a:rPr lang="tr-TR" b="1" dirty="0"/>
              <a:t>Yanıt: 3</a:t>
            </a:r>
          </a:p>
        </p:txBody>
      </p:sp>
      <p:pic>
        <p:nvPicPr>
          <p:cNvPr id="5" name="İçerik Yer Tutucusu 4">
            <a:extLst>
              <a:ext uri="{FF2B5EF4-FFF2-40B4-BE49-F238E27FC236}">
                <a16:creationId xmlns:a16="http://schemas.microsoft.com/office/drawing/2014/main" id="{408A1CA7-486C-2333-CC2B-1B1859DC5D11}"/>
              </a:ext>
            </a:extLst>
          </p:cNvPr>
          <p:cNvPicPr>
            <a:picLocks noGrp="1" noChangeAspect="1"/>
          </p:cNvPicPr>
          <p:nvPr>
            <p:ph idx="1"/>
          </p:nvPr>
        </p:nvPicPr>
        <p:blipFill>
          <a:blip r:embed="rId2"/>
          <a:stretch>
            <a:fillRect/>
          </a:stretch>
        </p:blipFill>
        <p:spPr>
          <a:xfrm>
            <a:off x="498586" y="1595928"/>
            <a:ext cx="11194828" cy="3666143"/>
          </a:xfrm>
        </p:spPr>
      </p:pic>
    </p:spTree>
    <p:extLst>
      <p:ext uri="{BB962C8B-B14F-4D97-AF65-F5344CB8AC3E}">
        <p14:creationId xmlns:p14="http://schemas.microsoft.com/office/powerpoint/2010/main" val="277231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B0B49E-131E-7F7D-3E28-A5B40F5FD5B2}"/>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B9E0CB41-9131-E8CF-8C86-CB707DA5BE1D}"/>
              </a:ext>
            </a:extLst>
          </p:cNvPr>
          <p:cNvSpPr>
            <a:spLocks noGrp="1"/>
          </p:cNvSpPr>
          <p:nvPr>
            <p:ph idx="1"/>
          </p:nvPr>
        </p:nvSpPr>
        <p:spPr/>
        <p:txBody>
          <a:bodyPr>
            <a:normAutofit/>
          </a:bodyPr>
          <a:lstStyle/>
          <a:p>
            <a:r>
              <a:rPr lang="tr-TR" sz="2400" b="1" dirty="0"/>
              <a:t>URI:  </a:t>
            </a:r>
            <a:r>
              <a:rPr lang="tr-TR" sz="2400" dirty="0"/>
              <a:t>“</a:t>
            </a:r>
            <a:r>
              <a:rPr lang="tr-TR" sz="2400" dirty="0" err="1"/>
              <a:t>Uniform</a:t>
            </a:r>
            <a:r>
              <a:rPr lang="tr-TR" sz="2400" dirty="0"/>
              <a:t> Resource </a:t>
            </a:r>
            <a:r>
              <a:rPr lang="tr-TR" sz="2400" dirty="0" err="1"/>
              <a:t>Identifier</a:t>
            </a:r>
            <a:r>
              <a:rPr lang="tr-TR" sz="2400" dirty="0"/>
              <a:t>” tekdüzen kaynak tanımlayıcı anlamına geliyor. İnternet’te bir kaynağın tam yerine işaret eden (belge, resim vs.) standart formata uygun bir karakter dizisidir.</a:t>
            </a:r>
          </a:p>
          <a:p>
            <a:pPr lvl="2"/>
            <a:r>
              <a:rPr lang="tr-TR" sz="1600" dirty="0"/>
              <a:t> </a:t>
            </a:r>
            <a:r>
              <a:rPr lang="tr-TR" sz="2200" dirty="0"/>
              <a:t>Kısaca bir URL’nin altında bulunan kaynağın tam yoluna işaret eder. Örneğin https://www.aramamotoru.com/uniform-resource-identifier-nedir-uri-nedir/ bir </a:t>
            </a:r>
            <a:r>
              <a:rPr lang="tr-TR" sz="2200" dirty="0" err="1"/>
              <a:t>URI’dir</a:t>
            </a:r>
            <a:r>
              <a:rPr lang="tr-TR" sz="2200" dirty="0"/>
              <a:t>.</a:t>
            </a:r>
          </a:p>
          <a:p>
            <a:r>
              <a:rPr lang="tr-TR" sz="2400" b="1" dirty="0"/>
              <a:t>URL:  </a:t>
            </a:r>
            <a:r>
              <a:rPr lang="tr-TR" sz="2400" dirty="0"/>
              <a:t>“</a:t>
            </a:r>
            <a:r>
              <a:rPr lang="tr-TR" sz="2400" dirty="0" err="1"/>
              <a:t>Uniform</a:t>
            </a:r>
            <a:r>
              <a:rPr lang="tr-TR" sz="2400" dirty="0"/>
              <a:t> Resource </a:t>
            </a:r>
            <a:r>
              <a:rPr lang="tr-TR" sz="2400" dirty="0" err="1"/>
              <a:t>Locator</a:t>
            </a:r>
            <a:r>
              <a:rPr lang="tr-TR" sz="2400" dirty="0"/>
              <a:t>” “tekdüzen kaynak bulucu” anlamı çıkıyor. Ona nasıl erişebileceğiniz gibi , size nasıl erişeceğinizi bildiren özel bir tanımlayıcı türüdür.</a:t>
            </a:r>
          </a:p>
          <a:p>
            <a:pPr lvl="2"/>
            <a:r>
              <a:rPr lang="tr-TR" sz="2200" dirty="0"/>
              <a:t> Basit tanımlı olan URL, internet üzerinde kaynağın yerine işaret eden standart bir formata uygun karakter dizisidir. Örneğin https://indir.com/ bir URL’dir.</a:t>
            </a:r>
          </a:p>
          <a:p>
            <a:pPr marL="0" indent="0">
              <a:buNone/>
            </a:pPr>
            <a:endParaRPr lang="tr-TR" sz="2400" dirty="0"/>
          </a:p>
        </p:txBody>
      </p:sp>
    </p:spTree>
    <p:extLst>
      <p:ext uri="{BB962C8B-B14F-4D97-AF65-F5344CB8AC3E}">
        <p14:creationId xmlns:p14="http://schemas.microsoft.com/office/powerpoint/2010/main" val="292056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5D6C9D-575B-98C5-D773-CFD2F35854A7}"/>
              </a:ext>
            </a:extLst>
          </p:cNvPr>
          <p:cNvSpPr>
            <a:spLocks noGrp="1"/>
          </p:cNvSpPr>
          <p:nvPr>
            <p:ph type="title"/>
          </p:nvPr>
        </p:nvSpPr>
        <p:spPr/>
        <p:txBody>
          <a:bodyPr/>
          <a:lstStyle/>
          <a:p>
            <a:r>
              <a:rPr lang="tr-TR" b="1" dirty="0"/>
              <a:t>Soru: 4</a:t>
            </a:r>
          </a:p>
        </p:txBody>
      </p:sp>
      <p:pic>
        <p:nvPicPr>
          <p:cNvPr id="5" name="İçerik Yer Tutucusu 4">
            <a:extLst>
              <a:ext uri="{FF2B5EF4-FFF2-40B4-BE49-F238E27FC236}">
                <a16:creationId xmlns:a16="http://schemas.microsoft.com/office/drawing/2014/main" id="{FCB7E424-3F57-D730-6C2D-BC4AD7FBAC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9026"/>
            <a:ext cx="10515600" cy="4244536"/>
          </a:xfrm>
        </p:spPr>
      </p:pic>
    </p:spTree>
    <p:extLst>
      <p:ext uri="{BB962C8B-B14F-4D97-AF65-F5344CB8AC3E}">
        <p14:creationId xmlns:p14="http://schemas.microsoft.com/office/powerpoint/2010/main" val="3692963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AFD712-BA6D-B39E-A7F9-8694C3346FB0}"/>
              </a:ext>
            </a:extLst>
          </p:cNvPr>
          <p:cNvSpPr>
            <a:spLocks noGrp="1"/>
          </p:cNvSpPr>
          <p:nvPr>
            <p:ph type="title"/>
          </p:nvPr>
        </p:nvSpPr>
        <p:spPr/>
        <p:txBody>
          <a:bodyPr/>
          <a:lstStyle/>
          <a:p>
            <a:r>
              <a:rPr lang="tr-TR" b="1" dirty="0"/>
              <a:t>Yanıt: 4</a:t>
            </a:r>
          </a:p>
        </p:txBody>
      </p:sp>
      <p:pic>
        <p:nvPicPr>
          <p:cNvPr id="5" name="İçerik Yer Tutucusu 4">
            <a:extLst>
              <a:ext uri="{FF2B5EF4-FFF2-40B4-BE49-F238E27FC236}">
                <a16:creationId xmlns:a16="http://schemas.microsoft.com/office/drawing/2014/main" id="{9C1C21CC-4E12-0AA2-24BD-F257F8496D44}"/>
              </a:ext>
            </a:extLst>
          </p:cNvPr>
          <p:cNvPicPr>
            <a:picLocks noGrp="1" noChangeAspect="1"/>
          </p:cNvPicPr>
          <p:nvPr>
            <p:ph idx="1"/>
          </p:nvPr>
        </p:nvPicPr>
        <p:blipFill>
          <a:blip r:embed="rId2"/>
          <a:stretch>
            <a:fillRect/>
          </a:stretch>
        </p:blipFill>
        <p:spPr>
          <a:xfrm>
            <a:off x="116633" y="2101251"/>
            <a:ext cx="11958733" cy="3277323"/>
          </a:xfrm>
        </p:spPr>
      </p:pic>
    </p:spTree>
    <p:extLst>
      <p:ext uri="{BB962C8B-B14F-4D97-AF65-F5344CB8AC3E}">
        <p14:creationId xmlns:p14="http://schemas.microsoft.com/office/powerpoint/2010/main" val="2417338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2A5161-0A52-AAFF-9C79-617F1B4304C2}"/>
              </a:ext>
            </a:extLst>
          </p:cNvPr>
          <p:cNvSpPr>
            <a:spLocks noGrp="1"/>
          </p:cNvSpPr>
          <p:nvPr>
            <p:ph type="title"/>
          </p:nvPr>
        </p:nvSpPr>
        <p:spPr/>
        <p:txBody>
          <a:bodyPr/>
          <a:lstStyle/>
          <a:p>
            <a:r>
              <a:rPr lang="tr-TR" b="1" dirty="0"/>
              <a:t>Soru: 5</a:t>
            </a:r>
          </a:p>
        </p:txBody>
      </p:sp>
      <p:pic>
        <p:nvPicPr>
          <p:cNvPr id="5" name="İçerik Yer Tutucusu 4">
            <a:extLst>
              <a:ext uri="{FF2B5EF4-FFF2-40B4-BE49-F238E27FC236}">
                <a16:creationId xmlns:a16="http://schemas.microsoft.com/office/drawing/2014/main" id="{E02AA796-BA22-4A32-75F9-2ABC83EDDA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8919" y="1825625"/>
            <a:ext cx="7654161" cy="4351338"/>
          </a:xfrm>
        </p:spPr>
      </p:pic>
    </p:spTree>
    <p:extLst>
      <p:ext uri="{BB962C8B-B14F-4D97-AF65-F5344CB8AC3E}">
        <p14:creationId xmlns:p14="http://schemas.microsoft.com/office/powerpoint/2010/main" val="1405395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6F3053-661E-1DA0-13D4-9FA976FA7461}"/>
              </a:ext>
            </a:extLst>
          </p:cNvPr>
          <p:cNvSpPr>
            <a:spLocks noGrp="1"/>
          </p:cNvSpPr>
          <p:nvPr>
            <p:ph type="title"/>
          </p:nvPr>
        </p:nvSpPr>
        <p:spPr/>
        <p:txBody>
          <a:bodyPr/>
          <a:lstStyle/>
          <a:p>
            <a:r>
              <a:rPr lang="tr-TR" b="1" dirty="0"/>
              <a:t>Yanıt: 5</a:t>
            </a:r>
          </a:p>
        </p:txBody>
      </p:sp>
      <p:pic>
        <p:nvPicPr>
          <p:cNvPr id="7" name="İçerik Yer Tutucusu 6">
            <a:extLst>
              <a:ext uri="{FF2B5EF4-FFF2-40B4-BE49-F238E27FC236}">
                <a16:creationId xmlns:a16="http://schemas.microsoft.com/office/drawing/2014/main" id="{AB7F7374-0453-F4D1-E3E1-E2802281AECD}"/>
              </a:ext>
            </a:extLst>
          </p:cNvPr>
          <p:cNvPicPr>
            <a:picLocks noGrp="1" noChangeAspect="1"/>
          </p:cNvPicPr>
          <p:nvPr>
            <p:ph idx="1"/>
          </p:nvPr>
        </p:nvPicPr>
        <p:blipFill>
          <a:blip r:embed="rId2"/>
          <a:stretch>
            <a:fillRect/>
          </a:stretch>
        </p:blipFill>
        <p:spPr>
          <a:xfrm>
            <a:off x="1417824" y="1825625"/>
            <a:ext cx="9356352" cy="4351338"/>
          </a:xfrm>
        </p:spPr>
      </p:pic>
    </p:spTree>
    <p:extLst>
      <p:ext uri="{BB962C8B-B14F-4D97-AF65-F5344CB8AC3E}">
        <p14:creationId xmlns:p14="http://schemas.microsoft.com/office/powerpoint/2010/main" val="1268421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C38407-27E2-C2A2-D74F-F5DDE80C63AD}"/>
              </a:ext>
            </a:extLst>
          </p:cNvPr>
          <p:cNvSpPr>
            <a:spLocks noGrp="1"/>
          </p:cNvSpPr>
          <p:nvPr>
            <p:ph type="title"/>
          </p:nvPr>
        </p:nvSpPr>
        <p:spPr/>
        <p:txBody>
          <a:bodyPr/>
          <a:lstStyle/>
          <a:p>
            <a:r>
              <a:rPr lang="tr-TR" b="1" dirty="0" err="1"/>
              <a:t>display:none</a:t>
            </a:r>
            <a:r>
              <a:rPr lang="tr-TR" b="1" dirty="0"/>
              <a:t>; Nedir?</a:t>
            </a:r>
          </a:p>
        </p:txBody>
      </p:sp>
      <p:sp>
        <p:nvSpPr>
          <p:cNvPr id="3" name="İçerik Yer Tutucusu 2">
            <a:extLst>
              <a:ext uri="{FF2B5EF4-FFF2-40B4-BE49-F238E27FC236}">
                <a16:creationId xmlns:a16="http://schemas.microsoft.com/office/drawing/2014/main" id="{0CCC42C7-8F81-D64A-0662-73684BDC3AD2}"/>
              </a:ext>
            </a:extLst>
          </p:cNvPr>
          <p:cNvSpPr>
            <a:spLocks noGrp="1"/>
          </p:cNvSpPr>
          <p:nvPr>
            <p:ph idx="1"/>
          </p:nvPr>
        </p:nvSpPr>
        <p:spPr>
          <a:xfrm>
            <a:off x="838200" y="1825625"/>
            <a:ext cx="10515600" cy="757800"/>
          </a:xfrm>
        </p:spPr>
        <p:txBody>
          <a:bodyPr>
            <a:normAutofit/>
          </a:bodyPr>
          <a:lstStyle/>
          <a:p>
            <a:r>
              <a:rPr lang="tr-TR" sz="2400" dirty="0"/>
              <a:t>Bir elementi gizlemek (</a:t>
            </a:r>
            <a:r>
              <a:rPr lang="tr-TR" sz="2400" dirty="0" err="1"/>
              <a:t>hide</a:t>
            </a:r>
            <a:r>
              <a:rPr lang="tr-TR" sz="2400" dirty="0"/>
              <a:t>) istediğimizde </a:t>
            </a:r>
            <a:r>
              <a:rPr lang="tr-TR" sz="2400" dirty="0" err="1"/>
              <a:t>display</a:t>
            </a:r>
            <a:r>
              <a:rPr lang="tr-TR" sz="2400" dirty="0"/>
              <a:t>: </a:t>
            </a:r>
            <a:r>
              <a:rPr lang="tr-TR" sz="2400" dirty="0" err="1"/>
              <a:t>none</a:t>
            </a:r>
            <a:r>
              <a:rPr lang="tr-TR" sz="2400" dirty="0"/>
              <a:t> özelliğini kullanabiliriz. Bu sayede element bulunduğu alanda hiçbir etki oluşturmaksızın gizlenecektir.</a:t>
            </a:r>
          </a:p>
          <a:p>
            <a:endParaRPr lang="tr-TR" sz="2400" dirty="0"/>
          </a:p>
        </p:txBody>
      </p:sp>
      <p:pic>
        <p:nvPicPr>
          <p:cNvPr id="8" name="Resim 7">
            <a:extLst>
              <a:ext uri="{FF2B5EF4-FFF2-40B4-BE49-F238E27FC236}">
                <a16:creationId xmlns:a16="http://schemas.microsoft.com/office/drawing/2014/main" id="{9FE741CB-CEE9-AA6D-5CFE-C418B5C0C34E}"/>
              </a:ext>
            </a:extLst>
          </p:cNvPr>
          <p:cNvPicPr>
            <a:picLocks noChangeAspect="1"/>
          </p:cNvPicPr>
          <p:nvPr/>
        </p:nvPicPr>
        <p:blipFill>
          <a:blip r:embed="rId2"/>
          <a:stretch>
            <a:fillRect/>
          </a:stretch>
        </p:blipFill>
        <p:spPr>
          <a:xfrm>
            <a:off x="1151549" y="2583425"/>
            <a:ext cx="6919560" cy="1501270"/>
          </a:xfrm>
          <a:prstGeom prst="rect">
            <a:avLst/>
          </a:prstGeom>
        </p:spPr>
      </p:pic>
      <p:sp>
        <p:nvSpPr>
          <p:cNvPr id="9" name="Metin kutusu 8">
            <a:extLst>
              <a:ext uri="{FF2B5EF4-FFF2-40B4-BE49-F238E27FC236}">
                <a16:creationId xmlns:a16="http://schemas.microsoft.com/office/drawing/2014/main" id="{FCF29D14-0AAB-A8B3-30A8-F82EC9DE8949}"/>
              </a:ext>
            </a:extLst>
          </p:cNvPr>
          <p:cNvSpPr txBox="1"/>
          <p:nvPr/>
        </p:nvSpPr>
        <p:spPr>
          <a:xfrm>
            <a:off x="1120877" y="4274576"/>
            <a:ext cx="10232923" cy="1107996"/>
          </a:xfrm>
          <a:prstGeom prst="rect">
            <a:avLst/>
          </a:prstGeom>
          <a:noFill/>
        </p:spPr>
        <p:txBody>
          <a:bodyPr wrap="square" rtlCol="0">
            <a:spAutoFit/>
          </a:bodyPr>
          <a:lstStyle/>
          <a:p>
            <a:pPr marL="285750" indent="-285750">
              <a:buFont typeface="Arial" panose="020B0604020202020204" pitchFamily="34" charset="0"/>
              <a:buChar char="•"/>
            </a:pPr>
            <a:r>
              <a:rPr lang="tr-TR" sz="2400" dirty="0"/>
              <a:t>div için </a:t>
            </a:r>
            <a:r>
              <a:rPr lang="tr-TR" sz="2400" dirty="0" err="1"/>
              <a:t>display</a:t>
            </a:r>
            <a:r>
              <a:rPr lang="tr-TR" sz="2400" dirty="0"/>
              <a:t>: inline-</a:t>
            </a:r>
            <a:r>
              <a:rPr lang="tr-TR" sz="2400" dirty="0" err="1"/>
              <a:t>block</a:t>
            </a:r>
            <a:r>
              <a:rPr lang="tr-TR" sz="2400" dirty="0"/>
              <a:t> tanımını yapalım ve 3 </a:t>
            </a:r>
            <a:r>
              <a:rPr lang="tr-TR" sz="2400" dirty="0" err="1"/>
              <a:t>child</a:t>
            </a:r>
            <a:r>
              <a:rPr lang="tr-TR" sz="2400" dirty="0"/>
              <a:t> elementi yan yana yukarıda ki gibi dizelim.</a:t>
            </a:r>
          </a:p>
          <a:p>
            <a:endParaRPr lang="tr-TR" dirty="0"/>
          </a:p>
        </p:txBody>
      </p:sp>
    </p:spTree>
    <p:extLst>
      <p:ext uri="{BB962C8B-B14F-4D97-AF65-F5344CB8AC3E}">
        <p14:creationId xmlns:p14="http://schemas.microsoft.com/office/powerpoint/2010/main" val="700052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077698-DED3-68CA-E5F1-5A00CB84672F}"/>
              </a:ext>
            </a:extLst>
          </p:cNvPr>
          <p:cNvSpPr>
            <a:spLocks noGrp="1"/>
          </p:cNvSpPr>
          <p:nvPr>
            <p:ph type="title"/>
          </p:nvPr>
        </p:nvSpPr>
        <p:spPr/>
        <p:txBody>
          <a:bodyPr/>
          <a:lstStyle/>
          <a:p>
            <a:r>
              <a:rPr lang="tr-TR" b="1" dirty="0" err="1"/>
              <a:t>display:none</a:t>
            </a:r>
            <a:r>
              <a:rPr lang="tr-TR" b="1" dirty="0"/>
              <a:t>; Nedir?</a:t>
            </a:r>
            <a:endParaRPr lang="tr-TR" dirty="0"/>
          </a:p>
        </p:txBody>
      </p:sp>
      <p:sp>
        <p:nvSpPr>
          <p:cNvPr id="3" name="İçerik Yer Tutucusu 2">
            <a:extLst>
              <a:ext uri="{FF2B5EF4-FFF2-40B4-BE49-F238E27FC236}">
                <a16:creationId xmlns:a16="http://schemas.microsoft.com/office/drawing/2014/main" id="{18A9CA46-04C6-CFAE-D47D-B81E079DB88C}"/>
              </a:ext>
            </a:extLst>
          </p:cNvPr>
          <p:cNvSpPr>
            <a:spLocks noGrp="1"/>
          </p:cNvSpPr>
          <p:nvPr>
            <p:ph idx="1"/>
          </p:nvPr>
        </p:nvSpPr>
        <p:spPr>
          <a:xfrm>
            <a:off x="838200" y="3706761"/>
            <a:ext cx="10515600" cy="2470201"/>
          </a:xfrm>
        </p:spPr>
        <p:txBody>
          <a:bodyPr/>
          <a:lstStyle/>
          <a:p>
            <a:r>
              <a:rPr lang="tr-TR" dirty="0"/>
              <a:t>2. </a:t>
            </a:r>
            <a:r>
              <a:rPr lang="tr-TR" dirty="0" err="1"/>
              <a:t>child</a:t>
            </a:r>
            <a:r>
              <a:rPr lang="tr-TR" dirty="0"/>
              <a:t> element için </a:t>
            </a:r>
            <a:r>
              <a:rPr lang="tr-TR" b="1" dirty="0" err="1"/>
              <a:t>display</a:t>
            </a:r>
            <a:r>
              <a:rPr lang="tr-TR" b="1" dirty="0"/>
              <a:t>: </a:t>
            </a:r>
            <a:r>
              <a:rPr lang="tr-TR" b="1" dirty="0" err="1"/>
              <a:t>none</a:t>
            </a:r>
            <a:r>
              <a:rPr lang="tr-TR" dirty="0"/>
              <a:t> özeliğini tanımladığımızda elementin tamamen ortadan kalktığını ve 3. </a:t>
            </a:r>
            <a:r>
              <a:rPr lang="tr-TR" dirty="0" err="1"/>
              <a:t>child</a:t>
            </a:r>
            <a:r>
              <a:rPr lang="tr-TR" dirty="0"/>
              <a:t> elementin 2. sıraya geçtiğini görebilirsiniz.</a:t>
            </a:r>
          </a:p>
        </p:txBody>
      </p:sp>
      <p:pic>
        <p:nvPicPr>
          <p:cNvPr id="8" name="Resim 7">
            <a:extLst>
              <a:ext uri="{FF2B5EF4-FFF2-40B4-BE49-F238E27FC236}">
                <a16:creationId xmlns:a16="http://schemas.microsoft.com/office/drawing/2014/main" id="{44C8DD48-9A80-414F-58A2-0FAABC02A883}"/>
              </a:ext>
            </a:extLst>
          </p:cNvPr>
          <p:cNvPicPr>
            <a:picLocks noChangeAspect="1"/>
          </p:cNvPicPr>
          <p:nvPr/>
        </p:nvPicPr>
        <p:blipFill>
          <a:blip r:embed="rId2"/>
          <a:stretch>
            <a:fillRect/>
          </a:stretch>
        </p:blipFill>
        <p:spPr>
          <a:xfrm>
            <a:off x="1167777" y="2042040"/>
            <a:ext cx="6828112" cy="1386960"/>
          </a:xfrm>
          <a:prstGeom prst="rect">
            <a:avLst/>
          </a:prstGeom>
        </p:spPr>
      </p:pic>
    </p:spTree>
    <p:extLst>
      <p:ext uri="{BB962C8B-B14F-4D97-AF65-F5344CB8AC3E}">
        <p14:creationId xmlns:p14="http://schemas.microsoft.com/office/powerpoint/2010/main" val="3716261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F7A4D0-18E4-FBC7-F98D-B4D15C3A38E1}"/>
              </a:ext>
            </a:extLst>
          </p:cNvPr>
          <p:cNvSpPr>
            <a:spLocks noGrp="1"/>
          </p:cNvSpPr>
          <p:nvPr>
            <p:ph type="title"/>
          </p:nvPr>
        </p:nvSpPr>
        <p:spPr/>
        <p:txBody>
          <a:bodyPr/>
          <a:lstStyle/>
          <a:p>
            <a:r>
              <a:rPr lang="tr-TR" b="1" dirty="0" err="1"/>
              <a:t>visibility:hidden</a:t>
            </a:r>
            <a:r>
              <a:rPr lang="tr-TR" b="1" dirty="0"/>
              <a:t>; Nedir?</a:t>
            </a:r>
          </a:p>
        </p:txBody>
      </p:sp>
      <p:sp>
        <p:nvSpPr>
          <p:cNvPr id="3" name="İçerik Yer Tutucusu 2">
            <a:extLst>
              <a:ext uri="{FF2B5EF4-FFF2-40B4-BE49-F238E27FC236}">
                <a16:creationId xmlns:a16="http://schemas.microsoft.com/office/drawing/2014/main" id="{EAD62CE0-660C-C398-E21E-22A0DEB36D4E}"/>
              </a:ext>
            </a:extLst>
          </p:cNvPr>
          <p:cNvSpPr>
            <a:spLocks noGrp="1"/>
          </p:cNvSpPr>
          <p:nvPr>
            <p:ph idx="1"/>
          </p:nvPr>
        </p:nvSpPr>
        <p:spPr>
          <a:xfrm>
            <a:off x="838200" y="1990315"/>
            <a:ext cx="10515600" cy="1438685"/>
          </a:xfrm>
        </p:spPr>
        <p:txBody>
          <a:bodyPr/>
          <a:lstStyle/>
          <a:p>
            <a:r>
              <a:rPr lang="tr-TR" dirty="0" err="1"/>
              <a:t>visibility</a:t>
            </a:r>
            <a:r>
              <a:rPr lang="tr-TR" dirty="0"/>
              <a:t>: </a:t>
            </a:r>
            <a:r>
              <a:rPr lang="tr-TR" dirty="0" err="1"/>
              <a:t>hidden</a:t>
            </a:r>
            <a:r>
              <a:rPr lang="tr-TR" dirty="0"/>
              <a:t> kullanımında ise 2. elemenin işgal ettiği yer sabit kalmakta, sadece görünürlüğü değişmektedir. 3. </a:t>
            </a:r>
            <a:r>
              <a:rPr lang="tr-TR" dirty="0" err="1"/>
              <a:t>child</a:t>
            </a:r>
            <a:r>
              <a:rPr lang="tr-TR" dirty="0"/>
              <a:t> element yine bulunduğu konumda kalmaya devam edecektir.</a:t>
            </a:r>
          </a:p>
        </p:txBody>
      </p:sp>
      <p:pic>
        <p:nvPicPr>
          <p:cNvPr id="6" name="Resim 5">
            <a:extLst>
              <a:ext uri="{FF2B5EF4-FFF2-40B4-BE49-F238E27FC236}">
                <a16:creationId xmlns:a16="http://schemas.microsoft.com/office/drawing/2014/main" id="{E1611967-3810-8AA6-2218-7E26DB711326}"/>
              </a:ext>
            </a:extLst>
          </p:cNvPr>
          <p:cNvPicPr>
            <a:picLocks noChangeAspect="1"/>
          </p:cNvPicPr>
          <p:nvPr/>
        </p:nvPicPr>
        <p:blipFill>
          <a:blip r:embed="rId2"/>
          <a:stretch>
            <a:fillRect/>
          </a:stretch>
        </p:blipFill>
        <p:spPr>
          <a:xfrm>
            <a:off x="838200" y="3728627"/>
            <a:ext cx="6828112" cy="1425063"/>
          </a:xfrm>
          <a:prstGeom prst="rect">
            <a:avLst/>
          </a:prstGeom>
        </p:spPr>
      </p:pic>
    </p:spTree>
    <p:extLst>
      <p:ext uri="{BB962C8B-B14F-4D97-AF65-F5344CB8AC3E}">
        <p14:creationId xmlns:p14="http://schemas.microsoft.com/office/powerpoint/2010/main" val="1255195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F555C-D473-16D8-6E17-5220F641F949}"/>
              </a:ext>
            </a:extLst>
          </p:cNvPr>
          <p:cNvSpPr>
            <a:spLocks noGrp="1"/>
          </p:cNvSpPr>
          <p:nvPr>
            <p:ph type="title"/>
          </p:nvPr>
        </p:nvSpPr>
        <p:spPr/>
        <p:txBody>
          <a:bodyPr/>
          <a:lstStyle/>
          <a:p>
            <a:r>
              <a:rPr lang="tr-TR" b="1" dirty="0" err="1"/>
              <a:t>pseudo</a:t>
            </a:r>
            <a:r>
              <a:rPr lang="tr-TR" b="1" dirty="0"/>
              <a:t> </a:t>
            </a:r>
            <a:r>
              <a:rPr lang="tr-TR" b="1" dirty="0" err="1"/>
              <a:t>class</a:t>
            </a:r>
            <a:r>
              <a:rPr lang="tr-TR" b="1" dirty="0"/>
              <a:t> ile </a:t>
            </a:r>
            <a:r>
              <a:rPr lang="tr-TR" b="1" dirty="0" err="1"/>
              <a:t>pseudo</a:t>
            </a:r>
            <a:r>
              <a:rPr lang="tr-TR" b="1" dirty="0"/>
              <a:t> element nedir?</a:t>
            </a:r>
          </a:p>
        </p:txBody>
      </p:sp>
      <p:sp>
        <p:nvSpPr>
          <p:cNvPr id="3" name="İçerik Yer Tutucusu 2">
            <a:extLst>
              <a:ext uri="{FF2B5EF4-FFF2-40B4-BE49-F238E27FC236}">
                <a16:creationId xmlns:a16="http://schemas.microsoft.com/office/drawing/2014/main" id="{209DC0AB-BF11-75A5-16BF-FDEB57552CB5}"/>
              </a:ext>
            </a:extLst>
          </p:cNvPr>
          <p:cNvSpPr>
            <a:spLocks noGrp="1"/>
          </p:cNvSpPr>
          <p:nvPr>
            <p:ph idx="1"/>
          </p:nvPr>
        </p:nvSpPr>
        <p:spPr/>
        <p:txBody>
          <a:bodyPr>
            <a:normAutofit/>
          </a:bodyPr>
          <a:lstStyle/>
          <a:p>
            <a:r>
              <a:rPr lang="tr-TR" sz="2400" dirty="0"/>
              <a:t>CSS </a:t>
            </a:r>
            <a:r>
              <a:rPr lang="tr-TR" sz="2400" b="1" dirty="0" err="1"/>
              <a:t>pseudo-class</a:t>
            </a:r>
            <a:r>
              <a:rPr lang="tr-TR" sz="2400" dirty="0"/>
              <a:t> ve </a:t>
            </a:r>
            <a:r>
              <a:rPr lang="tr-TR" sz="2400" b="1" dirty="0" err="1"/>
              <a:t>pseudo-elements</a:t>
            </a:r>
            <a:r>
              <a:rPr lang="tr-TR" sz="2400" dirty="0"/>
              <a:t> </a:t>
            </a:r>
            <a:r>
              <a:rPr lang="tr-TR" sz="2400" dirty="0" err="1"/>
              <a:t>CSS’i</a:t>
            </a:r>
            <a:r>
              <a:rPr lang="tr-TR" sz="2400" dirty="0"/>
              <a:t> destekleyen web tarayıcıları tarafından otomatik olarak tanınan </a:t>
            </a:r>
            <a:r>
              <a:rPr lang="tr-TR" sz="2400" b="1" dirty="0"/>
              <a:t>(x)html </a:t>
            </a:r>
            <a:r>
              <a:rPr lang="tr-TR" sz="2400" dirty="0"/>
              <a:t>hiyerarşisi ile erişemediğimiz element ve sınıflara erişmemizi sağlayan özel sınıf ve elementler olarak adlandırılmaktadır.</a:t>
            </a:r>
          </a:p>
          <a:p>
            <a:r>
              <a:rPr lang="tr-TR" sz="2400" b="1" dirty="0" err="1"/>
              <a:t>Pseudo-class</a:t>
            </a:r>
            <a:r>
              <a:rPr lang="tr-TR" sz="2400" b="1" dirty="0"/>
              <a:t>: Link </a:t>
            </a:r>
            <a:r>
              <a:rPr lang="tr-TR" sz="2400" b="1" dirty="0" err="1"/>
              <a:t>Pseduo</a:t>
            </a:r>
            <a:r>
              <a:rPr lang="tr-TR" sz="2400" b="1" dirty="0"/>
              <a:t> </a:t>
            </a:r>
            <a:r>
              <a:rPr lang="tr-TR" sz="2400" b="1" dirty="0" err="1"/>
              <a:t>Sınıfıları</a:t>
            </a:r>
            <a:r>
              <a:rPr lang="tr-TR" sz="2400" b="1" dirty="0"/>
              <a:t> </a:t>
            </a:r>
            <a:r>
              <a:rPr lang="tr-TR" sz="2400" dirty="0"/>
              <a:t>ve </a:t>
            </a:r>
            <a:r>
              <a:rPr lang="tr-TR" sz="2400" b="1" dirty="0"/>
              <a:t>Dinamik </a:t>
            </a:r>
            <a:r>
              <a:rPr lang="tr-TR" sz="2400" b="1" dirty="0" err="1"/>
              <a:t>Pseudo</a:t>
            </a:r>
            <a:r>
              <a:rPr lang="tr-TR" sz="2400" b="1" dirty="0"/>
              <a:t> Sınıfları </a:t>
            </a:r>
            <a:r>
              <a:rPr lang="tr-TR" sz="2400" dirty="0"/>
              <a:t>olmak üzere ikiye ayrılır:</a:t>
            </a:r>
          </a:p>
          <a:p>
            <a:r>
              <a:rPr lang="tr-TR" sz="2400" b="1" dirty="0"/>
              <a:t>Link </a:t>
            </a:r>
            <a:r>
              <a:rPr lang="tr-TR" sz="2400" b="1" dirty="0" err="1"/>
              <a:t>Pseduo</a:t>
            </a:r>
            <a:r>
              <a:rPr lang="tr-TR" sz="2400" b="1" dirty="0"/>
              <a:t> </a:t>
            </a:r>
            <a:r>
              <a:rPr lang="tr-TR" sz="2400" b="1" dirty="0" err="1"/>
              <a:t>Sınıfıları</a:t>
            </a:r>
            <a:r>
              <a:rPr lang="tr-TR" sz="2400" b="1" dirty="0"/>
              <a:t>:  </a:t>
            </a:r>
            <a:r>
              <a:rPr lang="tr-TR" sz="2400" dirty="0" err="1"/>
              <a:t>Y</a:t>
            </a:r>
            <a:r>
              <a:rPr lang="tr-TR" sz="2000" dirty="0" err="1"/>
              <a:t>anlızca</a:t>
            </a:r>
            <a:r>
              <a:rPr lang="tr-TR" sz="2000" dirty="0"/>
              <a:t> linklere uygulanan iki tane Link </a:t>
            </a:r>
            <a:r>
              <a:rPr lang="tr-TR" sz="2000" dirty="0" err="1"/>
              <a:t>Pseduo</a:t>
            </a:r>
            <a:r>
              <a:rPr lang="tr-TR" sz="2000" dirty="0"/>
              <a:t> sınıfı vardır. </a:t>
            </a:r>
            <a:r>
              <a:rPr lang="tr-TR" sz="2000" b="1" dirty="0"/>
              <a:t>:link </a:t>
            </a:r>
            <a:r>
              <a:rPr lang="tr-TR" sz="2000" dirty="0"/>
              <a:t>: Ziyaret edilmemiş sayfanın linkine stil tanımlaması yapmak için kullanılır. </a:t>
            </a:r>
            <a:r>
              <a:rPr lang="tr-TR" sz="2000" b="1" dirty="0"/>
              <a:t>:</a:t>
            </a:r>
            <a:r>
              <a:rPr lang="tr-TR" sz="2000" b="1" dirty="0" err="1"/>
              <a:t>visited</a:t>
            </a:r>
            <a:r>
              <a:rPr lang="tr-TR" sz="2000" b="1" dirty="0"/>
              <a:t> </a:t>
            </a:r>
            <a:r>
              <a:rPr lang="tr-TR" sz="2000" dirty="0"/>
              <a:t>: Henüz ziyaret edilmiş sayfa linklerine stil tanımlaması yapmak için kullanılır.</a:t>
            </a:r>
          </a:p>
          <a:p>
            <a:endParaRPr lang="tr-TR" sz="2000" dirty="0"/>
          </a:p>
        </p:txBody>
      </p:sp>
      <p:pic>
        <p:nvPicPr>
          <p:cNvPr id="7" name="Resim 6">
            <a:extLst>
              <a:ext uri="{FF2B5EF4-FFF2-40B4-BE49-F238E27FC236}">
                <a16:creationId xmlns:a16="http://schemas.microsoft.com/office/drawing/2014/main" id="{F20AD0EB-A86B-FF5D-C3A6-75F8E3F27154}"/>
              </a:ext>
            </a:extLst>
          </p:cNvPr>
          <p:cNvPicPr>
            <a:picLocks noChangeAspect="1"/>
          </p:cNvPicPr>
          <p:nvPr/>
        </p:nvPicPr>
        <p:blipFill>
          <a:blip r:embed="rId2"/>
          <a:stretch>
            <a:fillRect/>
          </a:stretch>
        </p:blipFill>
        <p:spPr>
          <a:xfrm>
            <a:off x="4711967" y="4597171"/>
            <a:ext cx="2768066" cy="2260829"/>
          </a:xfrm>
          <a:prstGeom prst="rect">
            <a:avLst/>
          </a:prstGeom>
        </p:spPr>
      </p:pic>
    </p:spTree>
    <p:extLst>
      <p:ext uri="{BB962C8B-B14F-4D97-AF65-F5344CB8AC3E}">
        <p14:creationId xmlns:p14="http://schemas.microsoft.com/office/powerpoint/2010/main" val="3942922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2E1C02-AFB7-CFBD-2C12-E16F829C8874}"/>
              </a:ext>
            </a:extLst>
          </p:cNvPr>
          <p:cNvSpPr>
            <a:spLocks noGrp="1"/>
          </p:cNvSpPr>
          <p:nvPr>
            <p:ph type="title"/>
          </p:nvPr>
        </p:nvSpPr>
        <p:spPr/>
        <p:txBody>
          <a:bodyPr/>
          <a:lstStyle/>
          <a:p>
            <a:r>
              <a:rPr lang="tr-TR" b="1" dirty="0"/>
              <a:t>Dinamik </a:t>
            </a:r>
            <a:r>
              <a:rPr lang="tr-TR" b="1" dirty="0" err="1"/>
              <a:t>Pseudo</a:t>
            </a:r>
            <a:r>
              <a:rPr lang="tr-TR" b="1" dirty="0"/>
              <a:t> Sınıfları</a:t>
            </a:r>
          </a:p>
        </p:txBody>
      </p:sp>
      <p:sp>
        <p:nvSpPr>
          <p:cNvPr id="3" name="İçerik Yer Tutucusu 2">
            <a:extLst>
              <a:ext uri="{FF2B5EF4-FFF2-40B4-BE49-F238E27FC236}">
                <a16:creationId xmlns:a16="http://schemas.microsoft.com/office/drawing/2014/main" id="{C9CBB6CA-1C49-E53D-742F-5BB01A9D5719}"/>
              </a:ext>
            </a:extLst>
          </p:cNvPr>
          <p:cNvSpPr>
            <a:spLocks noGrp="1"/>
          </p:cNvSpPr>
          <p:nvPr>
            <p:ph idx="1"/>
          </p:nvPr>
        </p:nvSpPr>
        <p:spPr>
          <a:xfrm>
            <a:off x="838200" y="1825625"/>
            <a:ext cx="7951237" cy="4351338"/>
          </a:xfrm>
        </p:spPr>
        <p:txBody>
          <a:bodyPr>
            <a:normAutofit lnSpcReduction="10000"/>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active"sıralaması</a:t>
            </a:r>
            <a:r>
              <a:rPr lang="tr-TR" dirty="0"/>
              <a:t> yapılmalıdır.</a:t>
            </a:r>
          </a:p>
          <a:p>
            <a:r>
              <a:rPr lang="tr-TR" b="1" dirty="0"/>
              <a:t>:</a:t>
            </a:r>
            <a:r>
              <a:rPr lang="tr-TR" b="1" dirty="0" err="1"/>
              <a:t>hover</a:t>
            </a:r>
            <a:r>
              <a:rPr lang="tr-TR" b="1" dirty="0"/>
              <a:t> </a:t>
            </a:r>
            <a:r>
              <a:rPr lang="tr-TR" dirty="0"/>
              <a:t>: Bir elementin üzerine farenin imleci geldiğinde yapılacak tanımlama için kullanılır.:</a:t>
            </a:r>
            <a:r>
              <a:rPr lang="tr-TR" dirty="0" err="1"/>
              <a:t>active</a:t>
            </a:r>
            <a:r>
              <a:rPr lang="tr-TR" dirty="0"/>
              <a:t> </a:t>
            </a:r>
          </a:p>
          <a:p>
            <a:r>
              <a:rPr lang="tr-TR" b="1" dirty="0"/>
              <a:t>: </a:t>
            </a:r>
            <a:r>
              <a:rPr lang="tr-TR" b="1" dirty="0" err="1"/>
              <a:t>active</a:t>
            </a:r>
            <a:r>
              <a:rPr lang="tr-TR" b="1" dirty="0"/>
              <a:t> </a:t>
            </a:r>
            <a:r>
              <a:rPr lang="tr-TR" dirty="0"/>
              <a:t>olan elemente stil atamak için kullanılır.</a:t>
            </a:r>
          </a:p>
          <a:p>
            <a:r>
              <a:rPr lang="tr-TR" b="1" dirty="0"/>
              <a:t>:</a:t>
            </a:r>
            <a:r>
              <a:rPr lang="tr-TR" b="1" dirty="0" err="1"/>
              <a:t>focus</a:t>
            </a:r>
            <a:r>
              <a:rPr lang="tr-TR" b="1" dirty="0"/>
              <a:t> : </a:t>
            </a:r>
            <a:r>
              <a:rPr lang="tr-TR" dirty="0"/>
              <a:t>Odaklanan elemente stil </a:t>
            </a:r>
            <a:r>
              <a:rPr lang="tr-TR" dirty="0" err="1"/>
              <a:t>tanımlası</a:t>
            </a:r>
            <a:r>
              <a:rPr lang="tr-TR" dirty="0"/>
              <a:t> yapmak için </a:t>
            </a:r>
            <a:r>
              <a:rPr lang="tr-TR" dirty="0" err="1"/>
              <a:t>kullanılır.Örnekler</a:t>
            </a:r>
            <a:r>
              <a:rPr lang="tr-TR" dirty="0"/>
              <a:t> </a:t>
            </a:r>
            <a:r>
              <a:rPr lang="tr-TR" dirty="0" err="1"/>
              <a:t>vericek</a:t>
            </a:r>
            <a:r>
              <a:rPr lang="tr-TR" dirty="0"/>
              <a:t> olursak;</a:t>
            </a:r>
          </a:p>
        </p:txBody>
      </p:sp>
      <p:pic>
        <p:nvPicPr>
          <p:cNvPr id="5" name="Resim 4">
            <a:extLst>
              <a:ext uri="{FF2B5EF4-FFF2-40B4-BE49-F238E27FC236}">
                <a16:creationId xmlns:a16="http://schemas.microsoft.com/office/drawing/2014/main" id="{8B4DD06C-DA2A-22ED-A171-75F23ADB3770}"/>
              </a:ext>
            </a:extLst>
          </p:cNvPr>
          <p:cNvPicPr>
            <a:picLocks noChangeAspect="1"/>
          </p:cNvPicPr>
          <p:nvPr/>
        </p:nvPicPr>
        <p:blipFill>
          <a:blip r:embed="rId2"/>
          <a:stretch>
            <a:fillRect/>
          </a:stretch>
        </p:blipFill>
        <p:spPr>
          <a:xfrm>
            <a:off x="8712894" y="1686023"/>
            <a:ext cx="3407571" cy="4145610"/>
          </a:xfrm>
          <a:prstGeom prst="rect">
            <a:avLst/>
          </a:prstGeom>
        </p:spPr>
      </p:pic>
    </p:spTree>
    <p:extLst>
      <p:ext uri="{BB962C8B-B14F-4D97-AF65-F5344CB8AC3E}">
        <p14:creationId xmlns:p14="http://schemas.microsoft.com/office/powerpoint/2010/main" val="1591397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D8D689-BF9B-2A68-8C90-A39A67576DBB}"/>
              </a:ext>
            </a:extLst>
          </p:cNvPr>
          <p:cNvSpPr>
            <a:spLocks noGrp="1"/>
          </p:cNvSpPr>
          <p:nvPr>
            <p:ph type="title"/>
          </p:nvPr>
        </p:nvSpPr>
        <p:spPr/>
        <p:txBody>
          <a:bodyPr/>
          <a:lstStyle/>
          <a:p>
            <a:r>
              <a:rPr lang="tr-TR" b="1" dirty="0" err="1"/>
              <a:t>Pseudo</a:t>
            </a:r>
            <a:r>
              <a:rPr lang="tr-TR" b="1" dirty="0"/>
              <a:t> Elementleri</a:t>
            </a:r>
          </a:p>
        </p:txBody>
      </p:sp>
      <p:sp>
        <p:nvSpPr>
          <p:cNvPr id="3" name="İçerik Yer Tutucusu 2">
            <a:extLst>
              <a:ext uri="{FF2B5EF4-FFF2-40B4-BE49-F238E27FC236}">
                <a16:creationId xmlns:a16="http://schemas.microsoft.com/office/drawing/2014/main" id="{DD7B7B28-48F0-33D2-E441-960679F6B4D7}"/>
              </a:ext>
            </a:extLst>
          </p:cNvPr>
          <p:cNvSpPr>
            <a:spLocks noGrp="1"/>
          </p:cNvSpPr>
          <p:nvPr>
            <p:ph idx="1"/>
          </p:nvPr>
        </p:nvSpPr>
        <p:spPr/>
        <p:txBody>
          <a:bodyPr>
            <a:normAutofit/>
          </a:bodyPr>
          <a:lstStyle/>
          <a:p>
            <a:r>
              <a:rPr lang="tr-TR" sz="2400" b="1" dirty="0" err="1"/>
              <a:t>pseudo</a:t>
            </a:r>
            <a:r>
              <a:rPr lang="tr-TR" sz="2400" b="1" dirty="0"/>
              <a:t> elementleri </a:t>
            </a:r>
            <a:r>
              <a:rPr lang="tr-TR" sz="2400" dirty="0"/>
              <a:t>ile elemanları da sayfalarda bulunan elemanları seçerken daha detaylı ve değişik bir biçimde seçim yapmamızı sağlayan elemanlardır. En yaygın kullanılan </a:t>
            </a:r>
            <a:r>
              <a:rPr lang="tr-TR" sz="2400" dirty="0" err="1"/>
              <a:t>pseudo</a:t>
            </a:r>
            <a:r>
              <a:rPr lang="tr-TR" sz="2400" dirty="0"/>
              <a:t> elementlerinden </a:t>
            </a:r>
            <a:r>
              <a:rPr lang="tr-TR" sz="2400" dirty="0" err="1"/>
              <a:t>bikaç</a:t>
            </a:r>
            <a:r>
              <a:rPr lang="tr-TR" sz="2400" dirty="0"/>
              <a:t> tanesini paylaşmak gerekirse;</a:t>
            </a:r>
          </a:p>
          <a:p>
            <a:r>
              <a:rPr lang="tr-TR" sz="2400" b="1" dirty="0" err="1"/>
              <a:t>first-letter</a:t>
            </a:r>
            <a:r>
              <a:rPr lang="tr-TR" sz="2400" dirty="0"/>
              <a:t> ile sayfamızda bulunan bir elemanın ilk harfini seçerek, sadece ilk harfi biçimlendirmemize yarayan işimizi çok kolaylaştıran bir özelliktir.</a:t>
            </a:r>
          </a:p>
          <a:p>
            <a:pPr marL="0" indent="0">
              <a:buNone/>
            </a:pPr>
            <a:r>
              <a:rPr lang="tr-TR" sz="2400" dirty="0"/>
              <a:t>	</a:t>
            </a:r>
            <a:r>
              <a:rPr lang="tr-TR" sz="2400" dirty="0" err="1"/>
              <a:t>div:first-letter</a:t>
            </a:r>
            <a:r>
              <a:rPr lang="tr-TR" sz="2400" dirty="0"/>
              <a:t> {</a:t>
            </a:r>
          </a:p>
          <a:p>
            <a:pPr marL="0" indent="0">
              <a:buNone/>
            </a:pPr>
            <a:r>
              <a:rPr lang="tr-TR" sz="2400" dirty="0"/>
              <a:t>    	 </a:t>
            </a:r>
            <a:r>
              <a:rPr lang="tr-TR" sz="2400" dirty="0" err="1"/>
              <a:t>font-weight:bold</a:t>
            </a:r>
            <a:r>
              <a:rPr lang="tr-TR" sz="2400" dirty="0"/>
              <a:t>;</a:t>
            </a:r>
          </a:p>
          <a:p>
            <a:pPr marL="0" indent="0">
              <a:buNone/>
            </a:pPr>
            <a:r>
              <a:rPr lang="tr-TR" sz="2400" dirty="0"/>
              <a:t>	}</a:t>
            </a:r>
          </a:p>
          <a:p>
            <a:pPr marL="0" indent="0">
              <a:buNone/>
            </a:pPr>
            <a:endParaRPr lang="tr-TR" sz="2400" dirty="0"/>
          </a:p>
          <a:p>
            <a:endParaRPr lang="tr-TR" sz="2400" dirty="0"/>
          </a:p>
        </p:txBody>
      </p:sp>
    </p:spTree>
    <p:extLst>
      <p:ext uri="{BB962C8B-B14F-4D97-AF65-F5344CB8AC3E}">
        <p14:creationId xmlns:p14="http://schemas.microsoft.com/office/powerpoint/2010/main" val="1267281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AC2511-99F3-B83E-D330-8EE83D6FDF5C}"/>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AA284CB7-4C70-938A-4604-5F04E4CDBCBF}"/>
              </a:ext>
            </a:extLst>
          </p:cNvPr>
          <p:cNvSpPr>
            <a:spLocks noGrp="1"/>
          </p:cNvSpPr>
          <p:nvPr>
            <p:ph idx="1"/>
          </p:nvPr>
        </p:nvSpPr>
        <p:spPr>
          <a:xfrm>
            <a:off x="838200" y="1825625"/>
            <a:ext cx="6598298" cy="4351338"/>
          </a:xfrm>
        </p:spPr>
        <p:txBody>
          <a:bodyPr/>
          <a:lstStyle/>
          <a:p>
            <a:r>
              <a:rPr lang="tr-TR" sz="2400" dirty="0"/>
              <a:t>Protokol ( </a:t>
            </a:r>
            <a:r>
              <a:rPr lang="tr-TR" sz="2400" dirty="0" err="1"/>
              <a:t>https</a:t>
            </a:r>
            <a:r>
              <a:rPr lang="tr-TR" sz="2400" dirty="0"/>
              <a:t>, </a:t>
            </a:r>
            <a:r>
              <a:rPr lang="tr-TR" sz="2400" dirty="0" err="1"/>
              <a:t>ftpvb</a:t>
            </a:r>
            <a:r>
              <a:rPr lang="tr-TR" sz="2400" dirty="0"/>
              <a:t>.) Bir alan için mevcutsa veya ima edilmişse, buna bir URI olmasına rağmen buna bir URL demelisiniz.</a:t>
            </a:r>
          </a:p>
          <a:p>
            <a:endParaRPr lang="tr-TR" sz="2400" dirty="0"/>
          </a:p>
          <a:p>
            <a:r>
              <a:rPr lang="tr-TR" sz="2400" dirty="0"/>
              <a:t>Temel olarak, “URL” bir erişim yöntemi / konumu sağlayan belirli bir URI türüdür. B</a:t>
            </a:r>
            <a:r>
              <a:rPr lang="sv-SE" sz="2400" dirty="0"/>
              <a:t>elirli bir URI aynı anda hem bir isim hem de konumlandırıcı olabilir.</a:t>
            </a:r>
            <a:endParaRPr lang="tr-TR" sz="2400" dirty="0"/>
          </a:p>
          <a:p>
            <a:endParaRPr lang="tr-TR" sz="2400" dirty="0"/>
          </a:p>
          <a:p>
            <a:r>
              <a:rPr lang="tr-TR" sz="2400" dirty="0"/>
              <a:t>Basitçe söylemek gerekirse, bir URN bir şeyin adıdır ve URL ad ve adrestir.</a:t>
            </a:r>
          </a:p>
          <a:p>
            <a:endParaRPr lang="tr-TR" dirty="0"/>
          </a:p>
        </p:txBody>
      </p:sp>
      <p:pic>
        <p:nvPicPr>
          <p:cNvPr id="5" name="Resim 4">
            <a:extLst>
              <a:ext uri="{FF2B5EF4-FFF2-40B4-BE49-F238E27FC236}">
                <a16:creationId xmlns:a16="http://schemas.microsoft.com/office/drawing/2014/main" id="{D06F602F-8214-B125-BF00-77FC8F20EE44}"/>
              </a:ext>
            </a:extLst>
          </p:cNvPr>
          <p:cNvPicPr>
            <a:picLocks noChangeAspect="1"/>
          </p:cNvPicPr>
          <p:nvPr/>
        </p:nvPicPr>
        <p:blipFill>
          <a:blip r:embed="rId2"/>
          <a:stretch>
            <a:fillRect/>
          </a:stretch>
        </p:blipFill>
        <p:spPr>
          <a:xfrm>
            <a:off x="7436498" y="1690688"/>
            <a:ext cx="4551123" cy="4038663"/>
          </a:xfrm>
          <a:prstGeom prst="rect">
            <a:avLst/>
          </a:prstGeom>
        </p:spPr>
      </p:pic>
    </p:spTree>
    <p:extLst>
      <p:ext uri="{BB962C8B-B14F-4D97-AF65-F5344CB8AC3E}">
        <p14:creationId xmlns:p14="http://schemas.microsoft.com/office/powerpoint/2010/main" val="1371119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ED0D42-088C-0247-363A-09EC73164C43}"/>
              </a:ext>
            </a:extLst>
          </p:cNvPr>
          <p:cNvSpPr>
            <a:spLocks noGrp="1"/>
          </p:cNvSpPr>
          <p:nvPr>
            <p:ph type="title"/>
          </p:nvPr>
        </p:nvSpPr>
        <p:spPr/>
        <p:txBody>
          <a:bodyPr/>
          <a:lstStyle/>
          <a:p>
            <a:r>
              <a:rPr lang="tr-TR" b="1" dirty="0" err="1"/>
              <a:t>Css’te</a:t>
            </a:r>
            <a:r>
              <a:rPr lang="tr-TR" b="1" dirty="0"/>
              <a:t> </a:t>
            </a:r>
            <a:r>
              <a:rPr lang="tr-TR" b="1" dirty="0" err="1"/>
              <a:t>group</a:t>
            </a:r>
            <a:r>
              <a:rPr lang="tr-TR" b="1" dirty="0"/>
              <a:t> </a:t>
            </a:r>
            <a:r>
              <a:rPr lang="tr-TR" b="1" dirty="0" err="1"/>
              <a:t>selectors</a:t>
            </a:r>
            <a:r>
              <a:rPr lang="tr-TR" b="1" dirty="0"/>
              <a:t> (grup seçiciler) nedir, nasıl kullanılır? </a:t>
            </a:r>
          </a:p>
        </p:txBody>
      </p:sp>
      <p:sp>
        <p:nvSpPr>
          <p:cNvPr id="3" name="İçerik Yer Tutucusu 2">
            <a:extLst>
              <a:ext uri="{FF2B5EF4-FFF2-40B4-BE49-F238E27FC236}">
                <a16:creationId xmlns:a16="http://schemas.microsoft.com/office/drawing/2014/main" id="{A37CBFA6-555A-173E-AB87-3E60575E2059}"/>
              </a:ext>
            </a:extLst>
          </p:cNvPr>
          <p:cNvSpPr>
            <a:spLocks noGrp="1"/>
          </p:cNvSpPr>
          <p:nvPr>
            <p:ph idx="1"/>
          </p:nvPr>
        </p:nvSpPr>
        <p:spPr/>
        <p:txBody>
          <a:bodyPr>
            <a:normAutofit/>
          </a:bodyPr>
          <a:lstStyle/>
          <a:p>
            <a:r>
              <a:rPr lang="tr-TR" sz="2400" dirty="0"/>
              <a:t>Bir blok içinde iç içe etiketlerimiz (seçicilerimiz) olmuş olsun bu etiketler aynı seviyede olabilir ya da olmayabilir bunlara erişmek için bir gruplama ile erişebilmemiz mümkün.</a:t>
            </a:r>
          </a:p>
          <a:p>
            <a:r>
              <a:rPr lang="tr-TR" sz="2400" dirty="0"/>
              <a:t> (*)    —&gt; Tüm etiketler </a:t>
            </a:r>
          </a:p>
          <a:p>
            <a:r>
              <a:rPr lang="tr-TR" sz="2400" dirty="0"/>
              <a:t>    (p)    —&gt; Tüm p etiketleri</a:t>
            </a:r>
          </a:p>
          <a:p>
            <a:r>
              <a:rPr lang="tr-TR" sz="2400" dirty="0"/>
              <a:t>    (div p) —&gt; </a:t>
            </a:r>
            <a:r>
              <a:rPr lang="tr-TR" sz="2400" dirty="0" err="1"/>
              <a:t>Div</a:t>
            </a:r>
            <a:r>
              <a:rPr lang="tr-TR" sz="2400" dirty="0"/>
              <a:t> içindeki tüm p etiketleri</a:t>
            </a:r>
          </a:p>
          <a:p>
            <a:r>
              <a:rPr lang="tr-TR" sz="2400" dirty="0"/>
              <a:t>    (</a:t>
            </a:r>
            <a:r>
              <a:rPr lang="tr-TR" sz="2400" dirty="0" err="1"/>
              <a:t>div,p</a:t>
            </a:r>
            <a:r>
              <a:rPr lang="tr-TR" sz="2400" dirty="0"/>
              <a:t>) —&gt; Tüm div ve tüm p etiketleri</a:t>
            </a:r>
          </a:p>
          <a:p>
            <a:r>
              <a:rPr lang="tr-TR" sz="2400" dirty="0"/>
              <a:t>    (div &gt; p) —&gt; Üst etiketi div olan tüm p etiketleri</a:t>
            </a:r>
          </a:p>
          <a:p>
            <a:r>
              <a:rPr lang="tr-TR" sz="2400" dirty="0"/>
              <a:t>    (p ~ div) —&gt; P ile aynı seviyede tüm div etiketleri</a:t>
            </a:r>
          </a:p>
          <a:p>
            <a:r>
              <a:rPr lang="tr-TR" sz="2400" dirty="0"/>
              <a:t>    (p + div) —&gt; P etiketinden sonra gelen aynı seviyedeki div etiketi</a:t>
            </a:r>
          </a:p>
        </p:txBody>
      </p:sp>
    </p:spTree>
    <p:extLst>
      <p:ext uri="{BB962C8B-B14F-4D97-AF65-F5344CB8AC3E}">
        <p14:creationId xmlns:p14="http://schemas.microsoft.com/office/powerpoint/2010/main" val="2127501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658AE9-C02C-3CB1-A669-0D48C5055976}"/>
              </a:ext>
            </a:extLst>
          </p:cNvPr>
          <p:cNvSpPr>
            <a:spLocks noGrp="1"/>
          </p:cNvSpPr>
          <p:nvPr>
            <p:ph type="title"/>
          </p:nvPr>
        </p:nvSpPr>
        <p:spPr/>
        <p:txBody>
          <a:bodyPr/>
          <a:lstStyle/>
          <a:p>
            <a:r>
              <a:rPr lang="tr-TR" b="1" dirty="0" err="1"/>
              <a:t>Css’te</a:t>
            </a:r>
            <a:r>
              <a:rPr lang="tr-TR" b="1" dirty="0"/>
              <a:t> </a:t>
            </a:r>
            <a:r>
              <a:rPr lang="tr-TR" b="1" dirty="0" err="1"/>
              <a:t>group</a:t>
            </a:r>
            <a:r>
              <a:rPr lang="tr-TR" b="1" dirty="0"/>
              <a:t> </a:t>
            </a:r>
            <a:r>
              <a:rPr lang="tr-TR" b="1" dirty="0" err="1"/>
              <a:t>selectors</a:t>
            </a:r>
            <a:r>
              <a:rPr lang="tr-TR" b="1" dirty="0"/>
              <a:t> (grup seçiciler) nedir, nasıl kullanılır? </a:t>
            </a:r>
            <a:endParaRPr lang="tr-TR" dirty="0"/>
          </a:p>
        </p:txBody>
      </p:sp>
      <p:pic>
        <p:nvPicPr>
          <p:cNvPr id="5" name="İçerik Yer Tutucusu 4">
            <a:extLst>
              <a:ext uri="{FF2B5EF4-FFF2-40B4-BE49-F238E27FC236}">
                <a16:creationId xmlns:a16="http://schemas.microsoft.com/office/drawing/2014/main" id="{4422CA01-6281-BDD9-20D7-04E915DFFB2E}"/>
              </a:ext>
            </a:extLst>
          </p:cNvPr>
          <p:cNvPicPr>
            <a:picLocks noGrp="1" noChangeAspect="1"/>
          </p:cNvPicPr>
          <p:nvPr>
            <p:ph idx="1"/>
          </p:nvPr>
        </p:nvPicPr>
        <p:blipFill>
          <a:blip r:embed="rId2"/>
          <a:stretch>
            <a:fillRect/>
          </a:stretch>
        </p:blipFill>
        <p:spPr>
          <a:xfrm>
            <a:off x="2049429" y="1690687"/>
            <a:ext cx="8926987" cy="4719443"/>
          </a:xfrm>
        </p:spPr>
      </p:pic>
    </p:spTree>
    <p:extLst>
      <p:ext uri="{BB962C8B-B14F-4D97-AF65-F5344CB8AC3E}">
        <p14:creationId xmlns:p14="http://schemas.microsoft.com/office/powerpoint/2010/main" val="4150964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093FB-BF70-1746-71F4-653C56E520C7}"/>
              </a:ext>
            </a:extLst>
          </p:cNvPr>
          <p:cNvSpPr>
            <a:spLocks noGrp="1"/>
          </p:cNvSpPr>
          <p:nvPr>
            <p:ph type="title"/>
          </p:nvPr>
        </p:nvSpPr>
        <p:spPr/>
        <p:txBody>
          <a:bodyPr/>
          <a:lstStyle/>
          <a:p>
            <a:r>
              <a:rPr lang="tr-TR" b="1" dirty="0"/>
              <a:t>div p{}</a:t>
            </a:r>
          </a:p>
        </p:txBody>
      </p:sp>
      <p:sp>
        <p:nvSpPr>
          <p:cNvPr id="3" name="İçerik Yer Tutucusu 2">
            <a:extLst>
              <a:ext uri="{FF2B5EF4-FFF2-40B4-BE49-F238E27FC236}">
                <a16:creationId xmlns:a16="http://schemas.microsoft.com/office/drawing/2014/main" id="{1F119472-0637-4C1B-FDAE-FD5CE5266A58}"/>
              </a:ext>
            </a:extLst>
          </p:cNvPr>
          <p:cNvSpPr>
            <a:spLocks noGrp="1"/>
          </p:cNvSpPr>
          <p:nvPr>
            <p:ph idx="1"/>
          </p:nvPr>
        </p:nvSpPr>
        <p:spPr>
          <a:xfrm>
            <a:off x="838200" y="1825625"/>
            <a:ext cx="3948404" cy="4351338"/>
          </a:xfrm>
        </p:spPr>
        <p:txBody>
          <a:bodyPr/>
          <a:lstStyle/>
          <a:p>
            <a:endParaRPr lang="tr-TR" dirty="0"/>
          </a:p>
          <a:p>
            <a:endParaRPr lang="tr-TR" dirty="0"/>
          </a:p>
          <a:p>
            <a:r>
              <a:rPr lang="en-US" dirty="0"/>
              <a:t>div p {</a:t>
            </a:r>
          </a:p>
          <a:p>
            <a:r>
              <a:rPr lang="en-US" dirty="0"/>
              <a:t>        font-size: 30px;</a:t>
            </a:r>
          </a:p>
          <a:p>
            <a:r>
              <a:rPr lang="en-US" dirty="0"/>
              <a:t>        color: green;</a:t>
            </a:r>
          </a:p>
          <a:p>
            <a:r>
              <a:rPr lang="en-US" dirty="0"/>
              <a:t>    }</a:t>
            </a:r>
            <a:endParaRPr lang="tr-TR" dirty="0"/>
          </a:p>
          <a:p>
            <a:r>
              <a:rPr lang="tr-TR" dirty="0" err="1"/>
              <a:t>Div</a:t>
            </a:r>
            <a:r>
              <a:rPr lang="tr-TR" dirty="0"/>
              <a:t> içinde olan tüm p </a:t>
            </a:r>
            <a:r>
              <a:rPr lang="tr-TR" dirty="0" err="1"/>
              <a:t>ler</a:t>
            </a:r>
            <a:r>
              <a:rPr lang="tr-TR" dirty="0"/>
              <a:t> değişikliğe uğradı.</a:t>
            </a:r>
          </a:p>
        </p:txBody>
      </p:sp>
      <p:pic>
        <p:nvPicPr>
          <p:cNvPr id="7" name="Resim 6">
            <a:extLst>
              <a:ext uri="{FF2B5EF4-FFF2-40B4-BE49-F238E27FC236}">
                <a16:creationId xmlns:a16="http://schemas.microsoft.com/office/drawing/2014/main" id="{7F0C6C4A-44CC-3A9E-A126-E45CC7C21BC3}"/>
              </a:ext>
            </a:extLst>
          </p:cNvPr>
          <p:cNvPicPr>
            <a:picLocks noChangeAspect="1"/>
          </p:cNvPicPr>
          <p:nvPr/>
        </p:nvPicPr>
        <p:blipFill>
          <a:blip r:embed="rId2"/>
          <a:stretch>
            <a:fillRect/>
          </a:stretch>
        </p:blipFill>
        <p:spPr>
          <a:xfrm>
            <a:off x="4877490" y="1962264"/>
            <a:ext cx="6476310" cy="3374845"/>
          </a:xfrm>
          <a:prstGeom prst="rect">
            <a:avLst/>
          </a:prstGeom>
        </p:spPr>
      </p:pic>
    </p:spTree>
    <p:extLst>
      <p:ext uri="{BB962C8B-B14F-4D97-AF65-F5344CB8AC3E}">
        <p14:creationId xmlns:p14="http://schemas.microsoft.com/office/powerpoint/2010/main" val="3268307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292DDD-E6C9-19A8-2B5D-6FF3F52D9DAB}"/>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90C02CCF-7DD1-CB5E-671F-BC56A4B14EAA}"/>
              </a:ext>
            </a:extLst>
          </p:cNvPr>
          <p:cNvSpPr>
            <a:spLocks noGrp="1"/>
          </p:cNvSpPr>
          <p:nvPr>
            <p:ph idx="1"/>
          </p:nvPr>
        </p:nvSpPr>
        <p:spPr>
          <a:xfrm>
            <a:off x="838200" y="1825625"/>
            <a:ext cx="4722845" cy="4351338"/>
          </a:xfrm>
        </p:spPr>
        <p:txBody>
          <a:bodyPr/>
          <a:lstStyle/>
          <a:p>
            <a:r>
              <a:rPr lang="tr-TR" dirty="0" err="1"/>
              <a:t>div,p</a:t>
            </a:r>
            <a:r>
              <a:rPr lang="tr-TR" dirty="0"/>
              <a:t> {</a:t>
            </a:r>
          </a:p>
          <a:p>
            <a:r>
              <a:rPr lang="tr-TR" dirty="0"/>
              <a:t>        font-size: 30px;</a:t>
            </a:r>
          </a:p>
          <a:p>
            <a:r>
              <a:rPr lang="tr-TR" dirty="0"/>
              <a:t>        </a:t>
            </a:r>
            <a:r>
              <a:rPr lang="tr-TR" dirty="0" err="1"/>
              <a:t>color</a:t>
            </a:r>
            <a:r>
              <a:rPr lang="tr-TR" dirty="0"/>
              <a:t>: </a:t>
            </a:r>
            <a:r>
              <a:rPr lang="tr-TR" dirty="0" err="1"/>
              <a:t>green</a:t>
            </a:r>
            <a:r>
              <a:rPr lang="tr-TR" dirty="0"/>
              <a:t>;</a:t>
            </a:r>
          </a:p>
          <a:p>
            <a:r>
              <a:rPr lang="tr-TR" dirty="0"/>
              <a:t>        </a:t>
            </a:r>
            <a:r>
              <a:rPr lang="tr-TR" dirty="0" err="1"/>
              <a:t>font-family:sans-serif</a:t>
            </a:r>
            <a:r>
              <a:rPr lang="tr-TR" dirty="0"/>
              <a:t>;</a:t>
            </a:r>
          </a:p>
          <a:p>
            <a:r>
              <a:rPr lang="tr-TR" dirty="0"/>
              <a:t>    }</a:t>
            </a:r>
          </a:p>
          <a:p>
            <a:r>
              <a:rPr lang="tr-TR" dirty="0"/>
              <a:t>Şimdi ise sayfada bulunan tüm div ve p seçicilerimize özellik verelim. Burada virgül </a:t>
            </a:r>
            <a:r>
              <a:rPr lang="tr-TR" b="1" dirty="0"/>
              <a:t>ve</a:t>
            </a:r>
            <a:r>
              <a:rPr lang="tr-TR" dirty="0"/>
              <a:t> görevi görmektedir.</a:t>
            </a:r>
          </a:p>
          <a:p>
            <a:endParaRPr lang="tr-TR" dirty="0"/>
          </a:p>
        </p:txBody>
      </p:sp>
      <p:pic>
        <p:nvPicPr>
          <p:cNvPr id="6" name="Resim 5">
            <a:extLst>
              <a:ext uri="{FF2B5EF4-FFF2-40B4-BE49-F238E27FC236}">
                <a16:creationId xmlns:a16="http://schemas.microsoft.com/office/drawing/2014/main" id="{05173909-B124-2550-E382-569B886AF00B}"/>
              </a:ext>
            </a:extLst>
          </p:cNvPr>
          <p:cNvPicPr>
            <a:picLocks noChangeAspect="1"/>
          </p:cNvPicPr>
          <p:nvPr/>
        </p:nvPicPr>
        <p:blipFill>
          <a:blip r:embed="rId2"/>
          <a:stretch>
            <a:fillRect/>
          </a:stretch>
        </p:blipFill>
        <p:spPr>
          <a:xfrm>
            <a:off x="6095999" y="1825624"/>
            <a:ext cx="5820737" cy="3968685"/>
          </a:xfrm>
          <a:prstGeom prst="rect">
            <a:avLst/>
          </a:prstGeom>
        </p:spPr>
      </p:pic>
    </p:spTree>
    <p:extLst>
      <p:ext uri="{BB962C8B-B14F-4D97-AF65-F5344CB8AC3E}">
        <p14:creationId xmlns:p14="http://schemas.microsoft.com/office/powerpoint/2010/main" val="749967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0C5135-5620-74B8-CD54-3885BE2E3571}"/>
              </a:ext>
            </a:extLst>
          </p:cNvPr>
          <p:cNvSpPr>
            <a:spLocks noGrp="1"/>
          </p:cNvSpPr>
          <p:nvPr>
            <p:ph type="title"/>
          </p:nvPr>
        </p:nvSpPr>
        <p:spPr/>
        <p:txBody>
          <a:bodyPr/>
          <a:lstStyle/>
          <a:p>
            <a:r>
              <a:rPr lang="tr-TR" b="1" dirty="0"/>
              <a:t>div&gt;p{}</a:t>
            </a:r>
          </a:p>
        </p:txBody>
      </p:sp>
      <p:sp>
        <p:nvSpPr>
          <p:cNvPr id="3" name="İçerik Yer Tutucusu 2">
            <a:extLst>
              <a:ext uri="{FF2B5EF4-FFF2-40B4-BE49-F238E27FC236}">
                <a16:creationId xmlns:a16="http://schemas.microsoft.com/office/drawing/2014/main" id="{D152FE8A-E51A-446A-31A1-1D92ADD7FE5B}"/>
              </a:ext>
            </a:extLst>
          </p:cNvPr>
          <p:cNvSpPr>
            <a:spLocks noGrp="1"/>
          </p:cNvSpPr>
          <p:nvPr>
            <p:ph idx="1"/>
          </p:nvPr>
        </p:nvSpPr>
        <p:spPr>
          <a:xfrm>
            <a:off x="838200" y="1825625"/>
            <a:ext cx="5257800" cy="4351338"/>
          </a:xfrm>
        </p:spPr>
        <p:txBody>
          <a:bodyPr/>
          <a:lstStyle/>
          <a:p>
            <a:r>
              <a:rPr lang="en-US" dirty="0"/>
              <a:t>div &gt; p {</a:t>
            </a:r>
          </a:p>
          <a:p>
            <a:r>
              <a:rPr lang="en-US" dirty="0"/>
              <a:t>        font-size: 20px;</a:t>
            </a:r>
          </a:p>
          <a:p>
            <a:r>
              <a:rPr lang="en-US" dirty="0"/>
              <a:t>        color: tomato;</a:t>
            </a:r>
          </a:p>
          <a:p>
            <a:r>
              <a:rPr lang="en-US" dirty="0"/>
              <a:t>        </a:t>
            </a:r>
          </a:p>
          <a:p>
            <a:r>
              <a:rPr lang="en-US" dirty="0"/>
              <a:t>    }</a:t>
            </a:r>
            <a:endParaRPr lang="tr-TR" dirty="0"/>
          </a:p>
          <a:p>
            <a:r>
              <a:rPr lang="tr-TR" dirty="0"/>
              <a:t>Üst etiketi div olan tüm p ‘</a:t>
            </a:r>
            <a:r>
              <a:rPr lang="tr-TR" dirty="0" err="1"/>
              <a:t>ler</a:t>
            </a:r>
            <a:r>
              <a:rPr lang="tr-TR" dirty="0"/>
              <a:t> </a:t>
            </a:r>
            <a:r>
              <a:rPr lang="tr-TR" dirty="0" err="1"/>
              <a:t>etkilenir.En</a:t>
            </a:r>
            <a:r>
              <a:rPr lang="tr-TR" dirty="0"/>
              <a:t> üstteki p etiketimiz etkilenmeyecektir</a:t>
            </a:r>
          </a:p>
          <a:p>
            <a:pPr marL="0" indent="0">
              <a:buNone/>
            </a:pPr>
            <a:endParaRPr lang="tr-TR" dirty="0"/>
          </a:p>
        </p:txBody>
      </p:sp>
      <p:pic>
        <p:nvPicPr>
          <p:cNvPr id="6" name="Resim 5">
            <a:extLst>
              <a:ext uri="{FF2B5EF4-FFF2-40B4-BE49-F238E27FC236}">
                <a16:creationId xmlns:a16="http://schemas.microsoft.com/office/drawing/2014/main" id="{44D17AE1-99C1-AA9D-EAC5-01713441A741}"/>
              </a:ext>
            </a:extLst>
          </p:cNvPr>
          <p:cNvPicPr>
            <a:picLocks noChangeAspect="1"/>
          </p:cNvPicPr>
          <p:nvPr/>
        </p:nvPicPr>
        <p:blipFill>
          <a:blip r:embed="rId2"/>
          <a:stretch>
            <a:fillRect/>
          </a:stretch>
        </p:blipFill>
        <p:spPr>
          <a:xfrm>
            <a:off x="6096000" y="1825624"/>
            <a:ext cx="5717359" cy="4033999"/>
          </a:xfrm>
          <a:prstGeom prst="rect">
            <a:avLst/>
          </a:prstGeom>
        </p:spPr>
      </p:pic>
    </p:spTree>
    <p:extLst>
      <p:ext uri="{BB962C8B-B14F-4D97-AF65-F5344CB8AC3E}">
        <p14:creationId xmlns:p14="http://schemas.microsoft.com/office/powerpoint/2010/main" val="812393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265DC8-7867-8579-1F31-7E2BCE78D937}"/>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E0AB119A-8048-5509-DF7C-84873B30C6BE}"/>
              </a:ext>
            </a:extLst>
          </p:cNvPr>
          <p:cNvSpPr>
            <a:spLocks noGrp="1"/>
          </p:cNvSpPr>
          <p:nvPr>
            <p:ph idx="1"/>
          </p:nvPr>
        </p:nvSpPr>
        <p:spPr>
          <a:xfrm>
            <a:off x="838200" y="1825625"/>
            <a:ext cx="5257800" cy="4351338"/>
          </a:xfrm>
        </p:spPr>
        <p:txBody>
          <a:bodyPr>
            <a:normAutofit fontScale="92500" lnSpcReduction="10000"/>
          </a:bodyPr>
          <a:lstStyle/>
          <a:p>
            <a:r>
              <a:rPr lang="tr-TR" dirty="0" err="1"/>
              <a:t>p~div</a:t>
            </a:r>
            <a:r>
              <a:rPr lang="tr-TR" dirty="0"/>
              <a:t> {</a:t>
            </a:r>
          </a:p>
          <a:p>
            <a:r>
              <a:rPr lang="tr-TR" dirty="0"/>
              <a:t>        font-size: 20px;</a:t>
            </a:r>
          </a:p>
          <a:p>
            <a:r>
              <a:rPr lang="tr-TR" dirty="0"/>
              <a:t>        </a:t>
            </a:r>
            <a:r>
              <a:rPr lang="tr-TR" dirty="0" err="1"/>
              <a:t>color</a:t>
            </a:r>
            <a:r>
              <a:rPr lang="tr-TR" dirty="0"/>
              <a:t>: </a:t>
            </a:r>
            <a:r>
              <a:rPr lang="tr-TR" dirty="0" err="1"/>
              <a:t>purple</a:t>
            </a:r>
            <a:r>
              <a:rPr lang="tr-TR" dirty="0"/>
              <a:t>;</a:t>
            </a:r>
          </a:p>
          <a:p>
            <a:r>
              <a:rPr lang="tr-TR" dirty="0"/>
              <a:t>        </a:t>
            </a:r>
            <a:r>
              <a:rPr lang="tr-TR" dirty="0" err="1"/>
              <a:t>font-style:italic</a:t>
            </a:r>
            <a:r>
              <a:rPr lang="tr-TR" dirty="0"/>
              <a:t>;</a:t>
            </a:r>
          </a:p>
          <a:p>
            <a:pPr marL="0" indent="0">
              <a:buNone/>
            </a:pPr>
            <a:r>
              <a:rPr lang="tr-TR" dirty="0"/>
              <a:t>}</a:t>
            </a:r>
          </a:p>
          <a:p>
            <a:pPr marL="0" indent="0">
              <a:buNone/>
            </a:pPr>
            <a:r>
              <a:rPr lang="tr-TR" dirty="0"/>
              <a:t> Burada ise p ile aynı seviyede bulunan </a:t>
            </a:r>
            <a:r>
              <a:rPr lang="tr-TR" dirty="0" err="1"/>
              <a:t>div’ler</a:t>
            </a:r>
            <a:r>
              <a:rPr lang="tr-TR" dirty="0"/>
              <a:t> etkilenecektir.</a:t>
            </a:r>
          </a:p>
          <a:p>
            <a:pPr marL="0" indent="0">
              <a:buNone/>
            </a:pPr>
            <a:endParaRPr lang="tr-TR" dirty="0"/>
          </a:p>
          <a:p>
            <a:pPr marL="0" indent="0">
              <a:buNone/>
            </a:pPr>
            <a:r>
              <a:rPr lang="tr-TR" dirty="0"/>
              <a:t>Not: </a:t>
            </a:r>
            <a:r>
              <a:rPr lang="tr-TR" dirty="0" err="1"/>
              <a:t>Tilde</a:t>
            </a:r>
            <a:r>
              <a:rPr lang="tr-TR" dirty="0"/>
              <a:t> ( ~ ) İşareti  alt+0126 ile yapılabilir.</a:t>
            </a:r>
          </a:p>
          <a:p>
            <a:endParaRPr lang="tr-TR" dirty="0"/>
          </a:p>
        </p:txBody>
      </p:sp>
      <p:pic>
        <p:nvPicPr>
          <p:cNvPr id="6" name="Resim 5">
            <a:extLst>
              <a:ext uri="{FF2B5EF4-FFF2-40B4-BE49-F238E27FC236}">
                <a16:creationId xmlns:a16="http://schemas.microsoft.com/office/drawing/2014/main" id="{97DB330B-C119-73AF-587D-99429DAFC455}"/>
              </a:ext>
            </a:extLst>
          </p:cNvPr>
          <p:cNvPicPr>
            <a:picLocks noChangeAspect="1"/>
          </p:cNvPicPr>
          <p:nvPr/>
        </p:nvPicPr>
        <p:blipFill>
          <a:blip r:embed="rId2"/>
          <a:stretch>
            <a:fillRect/>
          </a:stretch>
        </p:blipFill>
        <p:spPr>
          <a:xfrm>
            <a:off x="6096000" y="1690688"/>
            <a:ext cx="5944402" cy="4672790"/>
          </a:xfrm>
          <a:prstGeom prst="rect">
            <a:avLst/>
          </a:prstGeom>
        </p:spPr>
      </p:pic>
    </p:spTree>
    <p:extLst>
      <p:ext uri="{BB962C8B-B14F-4D97-AF65-F5344CB8AC3E}">
        <p14:creationId xmlns:p14="http://schemas.microsoft.com/office/powerpoint/2010/main" val="2649570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CD1AE4-F6CD-4945-9C3C-A9CDE124B2F1}"/>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46FFBA90-8967-61A1-91B0-7E0C8EFAA964}"/>
              </a:ext>
            </a:extLst>
          </p:cNvPr>
          <p:cNvSpPr>
            <a:spLocks noGrp="1"/>
          </p:cNvSpPr>
          <p:nvPr>
            <p:ph idx="1"/>
          </p:nvPr>
        </p:nvSpPr>
        <p:spPr>
          <a:xfrm>
            <a:off x="838200" y="1825625"/>
            <a:ext cx="5257800" cy="4351338"/>
          </a:xfrm>
        </p:spPr>
        <p:txBody>
          <a:bodyPr>
            <a:normAutofit lnSpcReduction="10000"/>
          </a:bodyPr>
          <a:lstStyle/>
          <a:p>
            <a:r>
              <a:rPr lang="tr-TR" dirty="0"/>
              <a:t>p + div {</a:t>
            </a:r>
          </a:p>
          <a:p>
            <a:r>
              <a:rPr lang="tr-TR" dirty="0"/>
              <a:t>        font-size: 20px;</a:t>
            </a:r>
          </a:p>
          <a:p>
            <a:r>
              <a:rPr lang="tr-TR" dirty="0"/>
              <a:t>        </a:t>
            </a:r>
            <a:r>
              <a:rPr lang="tr-TR" dirty="0" err="1"/>
              <a:t>color</a:t>
            </a:r>
            <a:r>
              <a:rPr lang="tr-TR" dirty="0"/>
              <a:t>: </a:t>
            </a:r>
            <a:r>
              <a:rPr lang="tr-TR" dirty="0" err="1"/>
              <a:t>orange</a:t>
            </a:r>
            <a:r>
              <a:rPr lang="tr-TR" dirty="0"/>
              <a:t>;</a:t>
            </a:r>
          </a:p>
          <a:p>
            <a:r>
              <a:rPr lang="tr-TR" dirty="0"/>
              <a:t>    }</a:t>
            </a:r>
          </a:p>
          <a:p>
            <a:r>
              <a:rPr lang="tr-TR" dirty="0"/>
              <a:t>Son olarak göstereceğim grup seçici ise</a:t>
            </a:r>
            <a:r>
              <a:rPr lang="tr-TR" b="1" dirty="0"/>
              <a:t>, p etiketinden sonra gelen ilk div </a:t>
            </a:r>
            <a:r>
              <a:rPr lang="tr-TR" dirty="0"/>
              <a:t>etkilenecektir. Bir önceki örnekte tüm </a:t>
            </a:r>
            <a:r>
              <a:rPr lang="tr-TR" dirty="0" err="1"/>
              <a:t>div’ler</a:t>
            </a:r>
            <a:r>
              <a:rPr lang="tr-TR" dirty="0"/>
              <a:t> etkilendi burada ise ilk div etkilenecektir.</a:t>
            </a:r>
          </a:p>
          <a:p>
            <a:endParaRPr lang="tr-TR" dirty="0"/>
          </a:p>
          <a:p>
            <a:endParaRPr lang="tr-TR" dirty="0"/>
          </a:p>
        </p:txBody>
      </p:sp>
      <p:pic>
        <p:nvPicPr>
          <p:cNvPr id="5" name="Resim 4">
            <a:extLst>
              <a:ext uri="{FF2B5EF4-FFF2-40B4-BE49-F238E27FC236}">
                <a16:creationId xmlns:a16="http://schemas.microsoft.com/office/drawing/2014/main" id="{6DB1051B-5E64-007B-6714-6F562335F88F}"/>
              </a:ext>
            </a:extLst>
          </p:cNvPr>
          <p:cNvPicPr>
            <a:picLocks noChangeAspect="1"/>
          </p:cNvPicPr>
          <p:nvPr/>
        </p:nvPicPr>
        <p:blipFill>
          <a:blip r:embed="rId2"/>
          <a:stretch>
            <a:fillRect/>
          </a:stretch>
        </p:blipFill>
        <p:spPr>
          <a:xfrm>
            <a:off x="6301005" y="1825625"/>
            <a:ext cx="5407176" cy="4351338"/>
          </a:xfrm>
          <a:prstGeom prst="rect">
            <a:avLst/>
          </a:prstGeom>
        </p:spPr>
      </p:pic>
    </p:spTree>
    <p:extLst>
      <p:ext uri="{BB962C8B-B14F-4D97-AF65-F5344CB8AC3E}">
        <p14:creationId xmlns:p14="http://schemas.microsoft.com/office/powerpoint/2010/main" val="3396883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B86E7B-9E32-60A4-0813-EA6119CCA1B6}"/>
              </a:ext>
            </a:extLst>
          </p:cNvPr>
          <p:cNvSpPr>
            <a:spLocks noGrp="1"/>
          </p:cNvSpPr>
          <p:nvPr>
            <p:ph type="title"/>
          </p:nvPr>
        </p:nvSpPr>
        <p:spPr>
          <a:xfrm>
            <a:off x="838200" y="365125"/>
            <a:ext cx="10515600" cy="932733"/>
          </a:xfrm>
        </p:spPr>
        <p:txBody>
          <a:bodyPr>
            <a:normAutofit fontScale="90000"/>
          </a:bodyPr>
          <a:lstStyle/>
          <a:p>
            <a:r>
              <a:rPr lang="tr-TR" b="1" dirty="0" err="1"/>
              <a:t>box-sizing</a:t>
            </a:r>
            <a:r>
              <a:rPr lang="tr-TR" b="1" dirty="0"/>
              <a:t>: </a:t>
            </a:r>
            <a:r>
              <a:rPr lang="tr-TR" b="1" dirty="0" err="1"/>
              <a:t>border-box</a:t>
            </a:r>
            <a:r>
              <a:rPr lang="tr-TR" b="1" dirty="0"/>
              <a:t> ve </a:t>
            </a:r>
            <a:r>
              <a:rPr lang="tr-TR" b="1" dirty="0" err="1"/>
              <a:t>box-sizing</a:t>
            </a:r>
            <a:r>
              <a:rPr lang="tr-TR" b="1" dirty="0"/>
              <a:t>: </a:t>
            </a:r>
            <a:r>
              <a:rPr lang="tr-TR" b="1" dirty="0" err="1"/>
              <a:t>content-box</a:t>
            </a:r>
            <a:r>
              <a:rPr lang="tr-TR" b="1" dirty="0"/>
              <a:t>;</a:t>
            </a:r>
          </a:p>
        </p:txBody>
      </p:sp>
      <p:sp>
        <p:nvSpPr>
          <p:cNvPr id="3" name="İçerik Yer Tutucusu 2">
            <a:extLst>
              <a:ext uri="{FF2B5EF4-FFF2-40B4-BE49-F238E27FC236}">
                <a16:creationId xmlns:a16="http://schemas.microsoft.com/office/drawing/2014/main" id="{C5F72E43-BDCF-3881-E3F3-70D32343CA7F}"/>
              </a:ext>
            </a:extLst>
          </p:cNvPr>
          <p:cNvSpPr>
            <a:spLocks noGrp="1"/>
          </p:cNvSpPr>
          <p:nvPr>
            <p:ph idx="1"/>
          </p:nvPr>
        </p:nvSpPr>
        <p:spPr>
          <a:xfrm>
            <a:off x="838200" y="1234878"/>
            <a:ext cx="10515600" cy="833599"/>
          </a:xfrm>
        </p:spPr>
        <p:txBody>
          <a:bodyPr>
            <a:normAutofit/>
          </a:bodyPr>
          <a:lstStyle/>
          <a:p>
            <a:r>
              <a:rPr lang="tr-TR" sz="2400" dirty="0" err="1"/>
              <a:t>Div’lerimizin</a:t>
            </a:r>
            <a:r>
              <a:rPr lang="tr-TR" sz="2400" dirty="0"/>
              <a:t> sınırlarının dışına çıkmasını engellemek için </a:t>
            </a:r>
            <a:r>
              <a:rPr lang="tr-TR" sz="2400" dirty="0" err="1"/>
              <a:t>box-sizing</a:t>
            </a:r>
            <a:r>
              <a:rPr lang="tr-TR" sz="2400" dirty="0"/>
              <a:t>: </a:t>
            </a:r>
            <a:r>
              <a:rPr lang="tr-TR" sz="2400" dirty="0" err="1"/>
              <a:t>border-box</a:t>
            </a:r>
            <a:r>
              <a:rPr lang="tr-TR" sz="2400" dirty="0"/>
              <a:t> komutunu </a:t>
            </a:r>
            <a:r>
              <a:rPr lang="tr-TR" sz="2400" dirty="0" err="1"/>
              <a:t>kullanırıyoruz</a:t>
            </a:r>
            <a:r>
              <a:rPr lang="tr-TR" sz="2400" dirty="0"/>
              <a:t> buna sebep olan genelde </a:t>
            </a:r>
            <a:r>
              <a:rPr lang="tr-TR" sz="2400" dirty="0" err="1"/>
              <a:t>padding</a:t>
            </a:r>
            <a:r>
              <a:rPr lang="tr-TR" sz="2400" dirty="0"/>
              <a:t> ve </a:t>
            </a:r>
            <a:r>
              <a:rPr lang="tr-TR" sz="2400" dirty="0" err="1"/>
              <a:t>border</a:t>
            </a:r>
            <a:r>
              <a:rPr lang="tr-TR" sz="2400" dirty="0"/>
              <a:t> komutlardır</a:t>
            </a:r>
          </a:p>
        </p:txBody>
      </p:sp>
      <p:pic>
        <p:nvPicPr>
          <p:cNvPr id="5" name="Resim 4">
            <a:extLst>
              <a:ext uri="{FF2B5EF4-FFF2-40B4-BE49-F238E27FC236}">
                <a16:creationId xmlns:a16="http://schemas.microsoft.com/office/drawing/2014/main" id="{84D323A4-540A-2C96-45FD-08CCA3C53DF1}"/>
              </a:ext>
            </a:extLst>
          </p:cNvPr>
          <p:cNvPicPr>
            <a:picLocks noChangeAspect="1"/>
          </p:cNvPicPr>
          <p:nvPr/>
        </p:nvPicPr>
        <p:blipFill>
          <a:blip r:embed="rId2"/>
          <a:stretch>
            <a:fillRect/>
          </a:stretch>
        </p:blipFill>
        <p:spPr>
          <a:xfrm>
            <a:off x="838200" y="2167611"/>
            <a:ext cx="2735054" cy="2286402"/>
          </a:xfrm>
          <a:prstGeom prst="rect">
            <a:avLst/>
          </a:prstGeom>
        </p:spPr>
      </p:pic>
      <p:pic>
        <p:nvPicPr>
          <p:cNvPr id="10" name="Resim 9">
            <a:extLst>
              <a:ext uri="{FF2B5EF4-FFF2-40B4-BE49-F238E27FC236}">
                <a16:creationId xmlns:a16="http://schemas.microsoft.com/office/drawing/2014/main" id="{36F79F4B-6087-F83C-8CA0-AC2F390AE97A}"/>
              </a:ext>
            </a:extLst>
          </p:cNvPr>
          <p:cNvPicPr>
            <a:picLocks noChangeAspect="1"/>
          </p:cNvPicPr>
          <p:nvPr/>
        </p:nvPicPr>
        <p:blipFill>
          <a:blip r:embed="rId3"/>
          <a:stretch>
            <a:fillRect/>
          </a:stretch>
        </p:blipFill>
        <p:spPr>
          <a:xfrm>
            <a:off x="3573254" y="2167611"/>
            <a:ext cx="4587520" cy="2286402"/>
          </a:xfrm>
          <a:prstGeom prst="rect">
            <a:avLst/>
          </a:prstGeom>
        </p:spPr>
      </p:pic>
      <p:pic>
        <p:nvPicPr>
          <p:cNvPr id="12" name="Resim 11">
            <a:extLst>
              <a:ext uri="{FF2B5EF4-FFF2-40B4-BE49-F238E27FC236}">
                <a16:creationId xmlns:a16="http://schemas.microsoft.com/office/drawing/2014/main" id="{9B8CC0EF-BC62-CF15-C59B-C78F6835B8FB}"/>
              </a:ext>
            </a:extLst>
          </p:cNvPr>
          <p:cNvPicPr>
            <a:picLocks noChangeAspect="1"/>
          </p:cNvPicPr>
          <p:nvPr/>
        </p:nvPicPr>
        <p:blipFill>
          <a:blip r:embed="rId4"/>
          <a:stretch>
            <a:fillRect/>
          </a:stretch>
        </p:blipFill>
        <p:spPr>
          <a:xfrm>
            <a:off x="3573254" y="4454013"/>
            <a:ext cx="4587520" cy="1889924"/>
          </a:xfrm>
          <a:prstGeom prst="rect">
            <a:avLst/>
          </a:prstGeom>
        </p:spPr>
      </p:pic>
      <p:pic>
        <p:nvPicPr>
          <p:cNvPr id="14" name="Resim 13">
            <a:extLst>
              <a:ext uri="{FF2B5EF4-FFF2-40B4-BE49-F238E27FC236}">
                <a16:creationId xmlns:a16="http://schemas.microsoft.com/office/drawing/2014/main" id="{8CEE8FE8-EDF7-2FAC-E95D-D803C59D609B}"/>
              </a:ext>
            </a:extLst>
          </p:cNvPr>
          <p:cNvPicPr>
            <a:picLocks noChangeAspect="1"/>
          </p:cNvPicPr>
          <p:nvPr/>
        </p:nvPicPr>
        <p:blipFill>
          <a:blip r:embed="rId5"/>
          <a:stretch>
            <a:fillRect/>
          </a:stretch>
        </p:blipFill>
        <p:spPr>
          <a:xfrm>
            <a:off x="8251459" y="2167610"/>
            <a:ext cx="2980517" cy="3564595"/>
          </a:xfrm>
          <a:prstGeom prst="rect">
            <a:avLst/>
          </a:prstGeom>
        </p:spPr>
      </p:pic>
    </p:spTree>
    <p:extLst>
      <p:ext uri="{BB962C8B-B14F-4D97-AF65-F5344CB8AC3E}">
        <p14:creationId xmlns:p14="http://schemas.microsoft.com/office/powerpoint/2010/main" val="2309677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142438-0033-8C24-A39A-2DA4873637B8}"/>
              </a:ext>
            </a:extLst>
          </p:cNvPr>
          <p:cNvSpPr>
            <a:spLocks noGrp="1"/>
          </p:cNvSpPr>
          <p:nvPr>
            <p:ph type="title"/>
          </p:nvPr>
        </p:nvSpPr>
        <p:spPr/>
        <p:txBody>
          <a:bodyPr/>
          <a:lstStyle/>
          <a:p>
            <a:r>
              <a:rPr lang="tr-TR" dirty="0"/>
              <a:t>1.Soru</a:t>
            </a:r>
          </a:p>
        </p:txBody>
      </p:sp>
      <p:sp>
        <p:nvSpPr>
          <p:cNvPr id="3" name="İçerik Yer Tutucusu 2">
            <a:extLst>
              <a:ext uri="{FF2B5EF4-FFF2-40B4-BE49-F238E27FC236}">
                <a16:creationId xmlns:a16="http://schemas.microsoft.com/office/drawing/2014/main" id="{ADD80F23-542B-BAB1-1142-525ED3187AA1}"/>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1126C915-E118-5F81-E364-A138218A0B38}"/>
              </a:ext>
            </a:extLst>
          </p:cNvPr>
          <p:cNvPicPr>
            <a:picLocks noChangeAspect="1"/>
          </p:cNvPicPr>
          <p:nvPr/>
        </p:nvPicPr>
        <p:blipFill>
          <a:blip r:embed="rId2"/>
          <a:stretch>
            <a:fillRect/>
          </a:stretch>
        </p:blipFill>
        <p:spPr>
          <a:xfrm>
            <a:off x="838200" y="1825625"/>
            <a:ext cx="9210869" cy="3862153"/>
          </a:xfrm>
          <a:prstGeom prst="rect">
            <a:avLst/>
          </a:prstGeom>
        </p:spPr>
      </p:pic>
    </p:spTree>
    <p:extLst>
      <p:ext uri="{BB962C8B-B14F-4D97-AF65-F5344CB8AC3E}">
        <p14:creationId xmlns:p14="http://schemas.microsoft.com/office/powerpoint/2010/main" val="27206236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922692-F9C8-34BE-3F07-DA0E156A3030}"/>
              </a:ext>
            </a:extLst>
          </p:cNvPr>
          <p:cNvSpPr>
            <a:spLocks noGrp="1"/>
          </p:cNvSpPr>
          <p:nvPr>
            <p:ph type="title"/>
          </p:nvPr>
        </p:nvSpPr>
        <p:spPr/>
        <p:txBody>
          <a:bodyPr/>
          <a:lstStyle/>
          <a:p>
            <a:r>
              <a:rPr lang="tr-TR" dirty="0"/>
              <a:t>1.Yanıt</a:t>
            </a:r>
          </a:p>
        </p:txBody>
      </p:sp>
      <p:pic>
        <p:nvPicPr>
          <p:cNvPr id="6" name="İçerik Yer Tutucusu 5">
            <a:extLst>
              <a:ext uri="{FF2B5EF4-FFF2-40B4-BE49-F238E27FC236}">
                <a16:creationId xmlns:a16="http://schemas.microsoft.com/office/drawing/2014/main" id="{C5A59034-4095-E4FF-D12B-56A5F7B63096}"/>
              </a:ext>
            </a:extLst>
          </p:cNvPr>
          <p:cNvPicPr>
            <a:picLocks noGrp="1" noChangeAspect="1"/>
          </p:cNvPicPr>
          <p:nvPr>
            <p:ph idx="1"/>
          </p:nvPr>
        </p:nvPicPr>
        <p:blipFill>
          <a:blip r:embed="rId2"/>
          <a:stretch>
            <a:fillRect/>
          </a:stretch>
        </p:blipFill>
        <p:spPr>
          <a:xfrm>
            <a:off x="1558085" y="1825625"/>
            <a:ext cx="9734744" cy="4667250"/>
          </a:xfrm>
        </p:spPr>
      </p:pic>
    </p:spTree>
    <p:extLst>
      <p:ext uri="{BB962C8B-B14F-4D97-AF65-F5344CB8AC3E}">
        <p14:creationId xmlns:p14="http://schemas.microsoft.com/office/powerpoint/2010/main" val="3931437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0D6B32-1A02-1F90-08C0-61D96857686B}"/>
              </a:ext>
            </a:extLst>
          </p:cNvPr>
          <p:cNvSpPr>
            <a:spLocks noGrp="1"/>
          </p:cNvSpPr>
          <p:nvPr>
            <p:ph type="title"/>
          </p:nvPr>
        </p:nvSpPr>
        <p:spPr/>
        <p:txBody>
          <a:bodyPr/>
          <a:lstStyle/>
          <a:p>
            <a:r>
              <a:rPr lang="tr-TR" b="1" dirty="0"/>
              <a:t>HTTP yapısı nedir? </a:t>
            </a:r>
          </a:p>
        </p:txBody>
      </p:sp>
      <p:sp>
        <p:nvSpPr>
          <p:cNvPr id="3" name="İçerik Yer Tutucusu 2">
            <a:extLst>
              <a:ext uri="{FF2B5EF4-FFF2-40B4-BE49-F238E27FC236}">
                <a16:creationId xmlns:a16="http://schemas.microsoft.com/office/drawing/2014/main" id="{6DF5E80C-9B2A-AD46-0E33-CA26897C9917}"/>
              </a:ext>
            </a:extLst>
          </p:cNvPr>
          <p:cNvSpPr>
            <a:spLocks noGrp="1"/>
          </p:cNvSpPr>
          <p:nvPr>
            <p:ph idx="1"/>
          </p:nvPr>
        </p:nvSpPr>
        <p:spPr/>
        <p:txBody>
          <a:bodyPr>
            <a:normAutofit/>
          </a:bodyPr>
          <a:lstStyle/>
          <a:p>
            <a:r>
              <a:rPr lang="tr-TR" sz="2400" dirty="0"/>
              <a:t>“</a:t>
            </a:r>
            <a:r>
              <a:rPr lang="tr-TR" sz="2400" b="1" dirty="0"/>
              <a:t>HTTP</a:t>
            </a:r>
            <a:r>
              <a:rPr lang="tr-TR" sz="2400" dirty="0"/>
              <a:t>”, bilginin sunucudan kullanıcıya nasıl ve ne şekilde aktarılacağını gösteren protokoldür. Açılımı “</a:t>
            </a:r>
            <a:r>
              <a:rPr lang="tr-TR" sz="2400" b="1" dirty="0" err="1"/>
              <a:t>Hyper</a:t>
            </a:r>
            <a:r>
              <a:rPr lang="tr-TR" sz="2400" b="1" dirty="0"/>
              <a:t> </a:t>
            </a:r>
            <a:r>
              <a:rPr lang="tr-TR" sz="2400" b="1" dirty="0" err="1"/>
              <a:t>Text</a:t>
            </a:r>
            <a:r>
              <a:rPr lang="tr-TR" sz="2400" b="1" dirty="0"/>
              <a:t> Transfer Protocol</a:t>
            </a:r>
            <a:r>
              <a:rPr lang="tr-TR" sz="2400" dirty="0"/>
              <a:t>” olan bu kavram dilimizde “</a:t>
            </a:r>
            <a:r>
              <a:rPr lang="tr-TR" sz="2400" b="1" dirty="0"/>
              <a:t>Üstün Metin Transfer Protokolü</a:t>
            </a:r>
            <a:r>
              <a:rPr lang="tr-TR" sz="2400" dirty="0"/>
              <a:t>” olarak biliniyor. İnternet kullanıcıları bunu aktif olarak kullanmasa da otomatik olarak arama çubuğu bu protokolü koyar.</a:t>
            </a:r>
          </a:p>
          <a:p>
            <a:r>
              <a:rPr lang="tr-TR" sz="2400" dirty="0"/>
              <a:t>Aslında en basit haliyle web sayfalarının görüntülenmesini sağlayan protokoldür. HTTP, kullanıcının bilgisayarı ve sunucu(server) arasındaki veri alışverişinin kurallarını belirler. Bu protokolü kullanmak için tarayıcı kullanılır. Google </a:t>
            </a:r>
            <a:r>
              <a:rPr lang="tr-TR" sz="2400" dirty="0" err="1"/>
              <a:t>Chrome</a:t>
            </a:r>
            <a:r>
              <a:rPr lang="tr-TR" sz="2400" dirty="0"/>
              <a:t>, </a:t>
            </a:r>
            <a:r>
              <a:rPr lang="tr-TR" sz="2400" dirty="0" err="1"/>
              <a:t>Mozilla</a:t>
            </a:r>
            <a:r>
              <a:rPr lang="tr-TR" sz="2400" dirty="0"/>
              <a:t> </a:t>
            </a:r>
            <a:r>
              <a:rPr lang="tr-TR" sz="2400" dirty="0" err="1"/>
              <a:t>Firefox</a:t>
            </a:r>
            <a:r>
              <a:rPr lang="tr-TR" sz="2400" dirty="0"/>
              <a:t>, Internet Explorer bu web tarayıcılarından bazılarıdır. Bu tarayıcılar yardımı ile herhangi bir internet sitesine girmek için adres çubuğuna sitenin adresini yazdığınız vakit HTTP ile sunucuya bir istek gönderilir ve sunucu bu isteğe cevap verdiği vakit internet sitesinin verileri size gelir. Yani internet sitesine girmiş olursunuz.</a:t>
            </a:r>
          </a:p>
          <a:p>
            <a:endParaRPr lang="tr-TR" sz="2400" dirty="0"/>
          </a:p>
          <a:p>
            <a:endParaRPr lang="tr-TR" sz="2400" dirty="0"/>
          </a:p>
        </p:txBody>
      </p:sp>
    </p:spTree>
    <p:extLst>
      <p:ext uri="{BB962C8B-B14F-4D97-AF65-F5344CB8AC3E}">
        <p14:creationId xmlns:p14="http://schemas.microsoft.com/office/powerpoint/2010/main" val="35241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CF4BC9-9359-5474-482D-0A9D8ED26F81}"/>
              </a:ext>
            </a:extLst>
          </p:cNvPr>
          <p:cNvSpPr>
            <a:spLocks noGrp="1"/>
          </p:cNvSpPr>
          <p:nvPr>
            <p:ph type="title"/>
          </p:nvPr>
        </p:nvSpPr>
        <p:spPr/>
        <p:txBody>
          <a:bodyPr/>
          <a:lstStyle/>
          <a:p>
            <a:r>
              <a:rPr lang="tr-TR" b="1" dirty="0"/>
              <a:t>2.Soru</a:t>
            </a:r>
          </a:p>
        </p:txBody>
      </p:sp>
      <p:pic>
        <p:nvPicPr>
          <p:cNvPr id="5" name="İçerik Yer Tutucusu 4">
            <a:extLst>
              <a:ext uri="{FF2B5EF4-FFF2-40B4-BE49-F238E27FC236}">
                <a16:creationId xmlns:a16="http://schemas.microsoft.com/office/drawing/2014/main" id="{B6788E05-E73A-1CD7-9950-505B294D12FE}"/>
              </a:ext>
            </a:extLst>
          </p:cNvPr>
          <p:cNvPicPr>
            <a:picLocks noGrp="1" noChangeAspect="1"/>
          </p:cNvPicPr>
          <p:nvPr>
            <p:ph idx="1"/>
          </p:nvPr>
        </p:nvPicPr>
        <p:blipFill>
          <a:blip r:embed="rId2"/>
          <a:stretch>
            <a:fillRect/>
          </a:stretch>
        </p:blipFill>
        <p:spPr>
          <a:xfrm>
            <a:off x="2442609" y="1833469"/>
            <a:ext cx="7306781" cy="3704687"/>
          </a:xfrm>
        </p:spPr>
      </p:pic>
    </p:spTree>
    <p:extLst>
      <p:ext uri="{BB962C8B-B14F-4D97-AF65-F5344CB8AC3E}">
        <p14:creationId xmlns:p14="http://schemas.microsoft.com/office/powerpoint/2010/main" val="1416360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FF1CFD-CC3F-8C03-4CEA-D9F19CC8DAE2}"/>
              </a:ext>
            </a:extLst>
          </p:cNvPr>
          <p:cNvSpPr>
            <a:spLocks noGrp="1"/>
          </p:cNvSpPr>
          <p:nvPr>
            <p:ph type="title"/>
          </p:nvPr>
        </p:nvSpPr>
        <p:spPr/>
        <p:txBody>
          <a:bodyPr/>
          <a:lstStyle/>
          <a:p>
            <a:r>
              <a:rPr lang="tr-TR" b="1" dirty="0"/>
              <a:t>2.Yanit</a:t>
            </a:r>
          </a:p>
        </p:txBody>
      </p:sp>
      <p:pic>
        <p:nvPicPr>
          <p:cNvPr id="7" name="İçerik Yer Tutucusu 6">
            <a:extLst>
              <a:ext uri="{FF2B5EF4-FFF2-40B4-BE49-F238E27FC236}">
                <a16:creationId xmlns:a16="http://schemas.microsoft.com/office/drawing/2014/main" id="{D2BA3832-9C74-E859-3369-A7BEE312F828}"/>
              </a:ext>
            </a:extLst>
          </p:cNvPr>
          <p:cNvPicPr>
            <a:picLocks noGrp="1" noChangeAspect="1"/>
          </p:cNvPicPr>
          <p:nvPr>
            <p:ph idx="1"/>
          </p:nvPr>
        </p:nvPicPr>
        <p:blipFill>
          <a:blip r:embed="rId2"/>
          <a:stretch>
            <a:fillRect/>
          </a:stretch>
        </p:blipFill>
        <p:spPr>
          <a:xfrm>
            <a:off x="1993144" y="1825625"/>
            <a:ext cx="8205711" cy="4351338"/>
          </a:xfrm>
        </p:spPr>
      </p:pic>
    </p:spTree>
    <p:extLst>
      <p:ext uri="{BB962C8B-B14F-4D97-AF65-F5344CB8AC3E}">
        <p14:creationId xmlns:p14="http://schemas.microsoft.com/office/powerpoint/2010/main" val="1283171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464A59-FCA8-8DF2-F37F-75FBC4819E4C}"/>
              </a:ext>
            </a:extLst>
          </p:cNvPr>
          <p:cNvSpPr>
            <a:spLocks noGrp="1"/>
          </p:cNvSpPr>
          <p:nvPr>
            <p:ph type="title"/>
          </p:nvPr>
        </p:nvSpPr>
        <p:spPr/>
        <p:txBody>
          <a:bodyPr/>
          <a:lstStyle/>
          <a:p>
            <a:r>
              <a:rPr lang="tr-TR" b="1" dirty="0" err="1"/>
              <a:t>Integritiy</a:t>
            </a:r>
            <a:r>
              <a:rPr lang="tr-TR" b="1" dirty="0"/>
              <a:t> </a:t>
            </a:r>
            <a:r>
              <a:rPr lang="tr-TR" b="1" dirty="0" err="1"/>
              <a:t>Attribute</a:t>
            </a:r>
            <a:endParaRPr lang="tr-TR" b="1" dirty="0"/>
          </a:p>
        </p:txBody>
      </p:sp>
      <p:sp>
        <p:nvSpPr>
          <p:cNvPr id="3" name="İçerik Yer Tutucusu 2">
            <a:extLst>
              <a:ext uri="{FF2B5EF4-FFF2-40B4-BE49-F238E27FC236}">
                <a16:creationId xmlns:a16="http://schemas.microsoft.com/office/drawing/2014/main" id="{6BC994F7-9950-0534-A5FA-4D61907A3BF4}"/>
              </a:ext>
            </a:extLst>
          </p:cNvPr>
          <p:cNvSpPr>
            <a:spLocks noGrp="1"/>
          </p:cNvSpPr>
          <p:nvPr>
            <p:ph idx="1"/>
          </p:nvPr>
        </p:nvSpPr>
        <p:spPr/>
        <p:txBody>
          <a:bodyPr>
            <a:normAutofit/>
          </a:bodyPr>
          <a:lstStyle/>
          <a:p>
            <a:r>
              <a:rPr lang="tr-TR" sz="2400" dirty="0"/>
              <a:t>Data kaynağından uygun doğrulamaya yardımcı olur.  CDN server </a:t>
            </a:r>
            <a:r>
              <a:rPr lang="tr-TR" sz="2400" dirty="0" err="1"/>
              <a:t>ında</a:t>
            </a:r>
            <a:r>
              <a:rPr lang="tr-TR" sz="2400" dirty="0"/>
              <a:t> yer alan kaynak dosyası tarafından istenilen miktarda doğru dosya kaynağında ki numaraların browser ile doğrulanmasına izin verir.</a:t>
            </a:r>
          </a:p>
          <a:p>
            <a:r>
              <a:rPr lang="tr-TR" sz="2400" dirty="0"/>
              <a:t>Biraz daha derine inersek, bu kaynağın şifrelenmiş </a:t>
            </a:r>
            <a:r>
              <a:rPr lang="tr-TR" sz="2400" dirty="0" err="1"/>
              <a:t>hash</a:t>
            </a:r>
            <a:r>
              <a:rPr lang="tr-TR" sz="2400" dirty="0"/>
              <a:t> kodu ve tarayıcıda önceden tanımlanmış bir değere uygunluğunun kontrol edilmesi durumunda - kod yürütülür ve kullanıcı isteği başarıyla işlenir.</a:t>
            </a:r>
          </a:p>
        </p:txBody>
      </p:sp>
    </p:spTree>
    <p:extLst>
      <p:ext uri="{BB962C8B-B14F-4D97-AF65-F5344CB8AC3E}">
        <p14:creationId xmlns:p14="http://schemas.microsoft.com/office/powerpoint/2010/main" val="2171218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D0EA93-602F-552B-E081-B2B6C7FFB104}"/>
              </a:ext>
            </a:extLst>
          </p:cNvPr>
          <p:cNvSpPr>
            <a:spLocks noGrp="1"/>
          </p:cNvSpPr>
          <p:nvPr>
            <p:ph type="title"/>
          </p:nvPr>
        </p:nvSpPr>
        <p:spPr/>
        <p:txBody>
          <a:bodyPr/>
          <a:lstStyle/>
          <a:p>
            <a:r>
              <a:rPr lang="tr-TR" b="1" dirty="0" err="1"/>
              <a:t>Crossorigin</a:t>
            </a:r>
            <a:r>
              <a:rPr lang="tr-TR" b="1" dirty="0"/>
              <a:t> </a:t>
            </a:r>
            <a:r>
              <a:rPr lang="tr-TR" b="1" dirty="0" err="1"/>
              <a:t>attribute</a:t>
            </a:r>
            <a:endParaRPr lang="tr-TR" b="1" dirty="0"/>
          </a:p>
        </p:txBody>
      </p:sp>
      <p:sp>
        <p:nvSpPr>
          <p:cNvPr id="3" name="İçerik Yer Tutucusu 2">
            <a:extLst>
              <a:ext uri="{FF2B5EF4-FFF2-40B4-BE49-F238E27FC236}">
                <a16:creationId xmlns:a16="http://schemas.microsoft.com/office/drawing/2014/main" id="{F3BC63B9-6E68-A6CB-753B-C86FE7078BF0}"/>
              </a:ext>
            </a:extLst>
          </p:cNvPr>
          <p:cNvSpPr>
            <a:spLocks noGrp="1"/>
          </p:cNvSpPr>
          <p:nvPr>
            <p:ph idx="1"/>
          </p:nvPr>
        </p:nvSpPr>
        <p:spPr/>
        <p:txBody>
          <a:bodyPr/>
          <a:lstStyle/>
          <a:p>
            <a:r>
              <a:rPr lang="tr-TR" dirty="0" err="1"/>
              <a:t>Crossorigin</a:t>
            </a:r>
            <a:r>
              <a:rPr lang="tr-TR" dirty="0"/>
              <a:t> </a:t>
            </a:r>
            <a:r>
              <a:rPr lang="tr-TR" dirty="0" err="1"/>
              <a:t>attribute</a:t>
            </a:r>
            <a:r>
              <a:rPr lang="tr-TR" dirty="0"/>
              <a:t>, geliştiricilerin CDN performans oranlarını optimize etmelerine ve aynı zamanda web sitesi kodunu kötü amaçlı komut dosyalarından korumalarına yardımcı olur.</a:t>
            </a:r>
          </a:p>
          <a:p>
            <a:r>
              <a:rPr lang="tr-TR" dirty="0"/>
              <a:t>Özellikle, </a:t>
            </a:r>
            <a:r>
              <a:rPr lang="tr-TR" dirty="0" err="1"/>
              <a:t>Crossorigin</a:t>
            </a:r>
            <a:r>
              <a:rPr lang="tr-TR" dirty="0"/>
              <a:t>, çerezleri indirmeden veya kimlik doğrulama prosedürünü gerçekleştirmeden sitenin program kodunu anonim </a:t>
            </a:r>
            <a:r>
              <a:rPr lang="tr-TR" dirty="0" err="1"/>
              <a:t>modda</a:t>
            </a:r>
            <a:r>
              <a:rPr lang="tr-TR" dirty="0"/>
              <a:t> indirir. Bu şekilde, siteyi belirli bir CDN sunucusuna ilk yüklediğinizde, ağ dolandırıcılarının adresleri kolayca değiştirebileceği kullanıcı verilerinin sızmasını önler</a:t>
            </a:r>
          </a:p>
        </p:txBody>
      </p:sp>
    </p:spTree>
    <p:extLst>
      <p:ext uri="{BB962C8B-B14F-4D97-AF65-F5344CB8AC3E}">
        <p14:creationId xmlns:p14="http://schemas.microsoft.com/office/powerpoint/2010/main" val="1814208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827A7-9E8F-B760-6A86-010D799E7298}"/>
              </a:ext>
            </a:extLst>
          </p:cNvPr>
          <p:cNvSpPr>
            <a:spLocks noGrp="1"/>
          </p:cNvSpPr>
          <p:nvPr>
            <p:ph type="title"/>
          </p:nvPr>
        </p:nvSpPr>
        <p:spPr/>
        <p:txBody>
          <a:bodyPr/>
          <a:lstStyle/>
          <a:p>
            <a:r>
              <a:rPr lang="tr-TR" b="1" dirty="0"/>
              <a:t>Soru:1</a:t>
            </a:r>
          </a:p>
        </p:txBody>
      </p:sp>
      <p:pic>
        <p:nvPicPr>
          <p:cNvPr id="5" name="İçerik Yer Tutucusu 4">
            <a:extLst>
              <a:ext uri="{FF2B5EF4-FFF2-40B4-BE49-F238E27FC236}">
                <a16:creationId xmlns:a16="http://schemas.microsoft.com/office/drawing/2014/main" id="{28D0345D-F44D-8343-0E39-D5987C1A5708}"/>
              </a:ext>
            </a:extLst>
          </p:cNvPr>
          <p:cNvPicPr>
            <a:picLocks noGrp="1" noChangeAspect="1"/>
          </p:cNvPicPr>
          <p:nvPr>
            <p:ph idx="1"/>
          </p:nvPr>
        </p:nvPicPr>
        <p:blipFill>
          <a:blip r:embed="rId2"/>
          <a:stretch>
            <a:fillRect/>
          </a:stretch>
        </p:blipFill>
        <p:spPr>
          <a:xfrm>
            <a:off x="1467153" y="2034073"/>
            <a:ext cx="9257694" cy="3714507"/>
          </a:xfrm>
        </p:spPr>
      </p:pic>
    </p:spTree>
    <p:extLst>
      <p:ext uri="{BB962C8B-B14F-4D97-AF65-F5344CB8AC3E}">
        <p14:creationId xmlns:p14="http://schemas.microsoft.com/office/powerpoint/2010/main" val="3452710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FFA039-12C9-3C47-F091-23A479BA222B}"/>
              </a:ext>
            </a:extLst>
          </p:cNvPr>
          <p:cNvSpPr>
            <a:spLocks noGrp="1"/>
          </p:cNvSpPr>
          <p:nvPr>
            <p:ph type="title"/>
          </p:nvPr>
        </p:nvSpPr>
        <p:spPr/>
        <p:txBody>
          <a:bodyPr/>
          <a:lstStyle/>
          <a:p>
            <a:r>
              <a:rPr lang="tr-TR" b="1" dirty="0"/>
              <a:t>Yanıt:1</a:t>
            </a:r>
          </a:p>
        </p:txBody>
      </p:sp>
      <p:pic>
        <p:nvPicPr>
          <p:cNvPr id="15" name="İçerik Yer Tutucusu 14">
            <a:extLst>
              <a:ext uri="{FF2B5EF4-FFF2-40B4-BE49-F238E27FC236}">
                <a16:creationId xmlns:a16="http://schemas.microsoft.com/office/drawing/2014/main" id="{A0345B01-C6CE-8AE5-9CED-1F698AB68EA6}"/>
              </a:ext>
            </a:extLst>
          </p:cNvPr>
          <p:cNvPicPr>
            <a:picLocks noGrp="1" noChangeAspect="1"/>
          </p:cNvPicPr>
          <p:nvPr>
            <p:ph idx="1"/>
          </p:nvPr>
        </p:nvPicPr>
        <p:blipFill>
          <a:blip r:embed="rId2"/>
          <a:stretch>
            <a:fillRect/>
          </a:stretch>
        </p:blipFill>
        <p:spPr>
          <a:xfrm>
            <a:off x="2413300" y="1382189"/>
            <a:ext cx="7365400" cy="5110686"/>
          </a:xfrm>
        </p:spPr>
      </p:pic>
    </p:spTree>
    <p:extLst>
      <p:ext uri="{BB962C8B-B14F-4D97-AF65-F5344CB8AC3E}">
        <p14:creationId xmlns:p14="http://schemas.microsoft.com/office/powerpoint/2010/main" val="31328696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B3F5AA-CE99-6A67-ADAA-6FA0F24C31A2}"/>
              </a:ext>
            </a:extLst>
          </p:cNvPr>
          <p:cNvSpPr>
            <a:spLocks noGrp="1"/>
          </p:cNvSpPr>
          <p:nvPr>
            <p:ph type="title"/>
          </p:nvPr>
        </p:nvSpPr>
        <p:spPr>
          <a:xfrm>
            <a:off x="838200" y="365126"/>
            <a:ext cx="10515600" cy="804914"/>
          </a:xfrm>
        </p:spPr>
        <p:txBody>
          <a:bodyPr/>
          <a:lstStyle/>
          <a:p>
            <a:r>
              <a:rPr lang="tr-TR" b="1" dirty="0"/>
              <a:t>.mb-md-0 nedir?</a:t>
            </a:r>
          </a:p>
        </p:txBody>
      </p:sp>
      <p:sp>
        <p:nvSpPr>
          <p:cNvPr id="3" name="İçerik Yer Tutucusu 2">
            <a:extLst>
              <a:ext uri="{FF2B5EF4-FFF2-40B4-BE49-F238E27FC236}">
                <a16:creationId xmlns:a16="http://schemas.microsoft.com/office/drawing/2014/main" id="{E0909AF1-7BE7-A1CD-68A1-06DDCF49F0F9}"/>
              </a:ext>
            </a:extLst>
          </p:cNvPr>
          <p:cNvSpPr>
            <a:spLocks noGrp="1"/>
          </p:cNvSpPr>
          <p:nvPr>
            <p:ph idx="1"/>
          </p:nvPr>
        </p:nvSpPr>
        <p:spPr>
          <a:xfrm>
            <a:off x="838200" y="1376516"/>
            <a:ext cx="10515600" cy="4800447"/>
          </a:xfrm>
        </p:spPr>
        <p:txBody>
          <a:bodyPr>
            <a:normAutofit/>
          </a:bodyPr>
          <a:lstStyle/>
          <a:p>
            <a:r>
              <a:rPr lang="tr-TR" sz="2400" dirty="0"/>
              <a:t>m- belirlenen sınıflar için </a:t>
            </a:r>
            <a:r>
              <a:rPr lang="tr-TR" sz="2400" dirty="0" err="1"/>
              <a:t>margin</a:t>
            </a:r>
            <a:r>
              <a:rPr lang="tr-TR" sz="2400" dirty="0"/>
              <a:t> p- belirlenen sınıflar için </a:t>
            </a:r>
            <a:r>
              <a:rPr lang="tr-TR" sz="2400" dirty="0" err="1"/>
              <a:t>padding</a:t>
            </a:r>
            <a:r>
              <a:rPr lang="tr-TR" sz="2400" dirty="0"/>
              <a:t> anlamına gelmektedir.</a:t>
            </a:r>
          </a:p>
          <a:p>
            <a:r>
              <a:rPr lang="tr-TR" sz="2400" dirty="0" err="1"/>
              <a:t>mb</a:t>
            </a:r>
            <a:r>
              <a:rPr lang="tr-TR" sz="2400" dirty="0"/>
              <a:t>(</a:t>
            </a:r>
            <a:r>
              <a:rPr lang="tr-TR" sz="2400" dirty="0" err="1"/>
              <a:t>medium</a:t>
            </a:r>
            <a:r>
              <a:rPr lang="tr-TR" sz="2400" dirty="0"/>
              <a:t>=768px=&gt;), </a:t>
            </a:r>
            <a:r>
              <a:rPr lang="tr-TR" sz="2400" dirty="0" err="1"/>
              <a:t>sm</a:t>
            </a:r>
            <a:r>
              <a:rPr lang="tr-TR" sz="2400" dirty="0"/>
              <a:t>(</a:t>
            </a:r>
            <a:r>
              <a:rPr lang="tr-TR" sz="2400" dirty="0" err="1"/>
              <a:t>small</a:t>
            </a:r>
            <a:r>
              <a:rPr lang="tr-TR" sz="2400" dirty="0"/>
              <a:t>= 576px)=&gt;), </a:t>
            </a:r>
            <a:r>
              <a:rPr lang="tr-TR" sz="2400" dirty="0" err="1"/>
              <a:t>lg</a:t>
            </a:r>
            <a:r>
              <a:rPr lang="tr-TR" sz="2400" dirty="0"/>
              <a:t>(</a:t>
            </a:r>
            <a:r>
              <a:rPr lang="tr-TR" sz="2400" dirty="0" err="1"/>
              <a:t>large</a:t>
            </a:r>
            <a:r>
              <a:rPr lang="tr-TR" sz="2400" dirty="0"/>
              <a:t>=992px=&gt;) gibi anlamlara gelmektedir.</a:t>
            </a:r>
          </a:p>
          <a:p>
            <a:r>
              <a:rPr lang="tr-TR" sz="2400" dirty="0"/>
              <a:t>Yanlarına yazılan sayı ise sayı değeri büyüklüğünce 0,25 katında büyütme meydana getiriyor.</a:t>
            </a:r>
          </a:p>
          <a:p>
            <a:r>
              <a:rPr lang="tr-TR" sz="2400" dirty="0"/>
              <a:t>.mb-md-0 kodumuz ekranımız sadece </a:t>
            </a:r>
            <a:r>
              <a:rPr lang="tr-TR" sz="2400" dirty="0" err="1"/>
              <a:t>medium</a:t>
            </a:r>
            <a:r>
              <a:rPr lang="tr-TR" sz="2400" dirty="0"/>
              <a:t> pikselleri arasında olursa çalışacaktır. Bunun üzeri ve altı olduğu piksellerde çalışmayacaktır.</a:t>
            </a:r>
          </a:p>
        </p:txBody>
      </p:sp>
    </p:spTree>
    <p:extLst>
      <p:ext uri="{BB962C8B-B14F-4D97-AF65-F5344CB8AC3E}">
        <p14:creationId xmlns:p14="http://schemas.microsoft.com/office/powerpoint/2010/main" val="38673044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463C7C-EC75-609C-432B-BE33FD55AD1A}"/>
              </a:ext>
            </a:extLst>
          </p:cNvPr>
          <p:cNvSpPr>
            <a:spLocks noGrp="1"/>
          </p:cNvSpPr>
          <p:nvPr>
            <p:ph type="title"/>
          </p:nvPr>
        </p:nvSpPr>
        <p:spPr>
          <a:xfrm>
            <a:off x="838200" y="365125"/>
            <a:ext cx="10515600" cy="596167"/>
          </a:xfrm>
        </p:spPr>
        <p:txBody>
          <a:bodyPr>
            <a:normAutofit fontScale="90000"/>
          </a:bodyPr>
          <a:lstStyle/>
          <a:p>
            <a:r>
              <a:rPr lang="tr-TR" b="1" dirty="0"/>
              <a:t>.mb-md-0 nedir?</a:t>
            </a:r>
          </a:p>
        </p:txBody>
      </p:sp>
      <p:pic>
        <p:nvPicPr>
          <p:cNvPr id="9" name="İçerik Yer Tutucusu 8">
            <a:extLst>
              <a:ext uri="{FF2B5EF4-FFF2-40B4-BE49-F238E27FC236}">
                <a16:creationId xmlns:a16="http://schemas.microsoft.com/office/drawing/2014/main" id="{0A1C3011-8E98-BA27-EC6D-0F878DEF757E}"/>
              </a:ext>
            </a:extLst>
          </p:cNvPr>
          <p:cNvPicPr>
            <a:picLocks noGrp="1" noChangeAspect="1"/>
          </p:cNvPicPr>
          <p:nvPr>
            <p:ph idx="1"/>
          </p:nvPr>
        </p:nvPicPr>
        <p:blipFill>
          <a:blip r:embed="rId2"/>
          <a:stretch>
            <a:fillRect/>
          </a:stretch>
        </p:blipFill>
        <p:spPr>
          <a:xfrm>
            <a:off x="838200" y="1253331"/>
            <a:ext cx="6081245" cy="4351338"/>
          </a:xfrm>
        </p:spPr>
      </p:pic>
      <p:pic>
        <p:nvPicPr>
          <p:cNvPr id="11" name="Resim 10">
            <a:extLst>
              <a:ext uri="{FF2B5EF4-FFF2-40B4-BE49-F238E27FC236}">
                <a16:creationId xmlns:a16="http://schemas.microsoft.com/office/drawing/2014/main" id="{97A35C9B-F040-7EC1-8058-7A50A2E1AFCE}"/>
              </a:ext>
            </a:extLst>
          </p:cNvPr>
          <p:cNvPicPr>
            <a:picLocks noChangeAspect="1"/>
          </p:cNvPicPr>
          <p:nvPr/>
        </p:nvPicPr>
        <p:blipFill>
          <a:blip r:embed="rId3"/>
          <a:stretch>
            <a:fillRect/>
          </a:stretch>
        </p:blipFill>
        <p:spPr>
          <a:xfrm>
            <a:off x="7221415" y="1253331"/>
            <a:ext cx="4583723" cy="4307524"/>
          </a:xfrm>
          <a:prstGeom prst="rect">
            <a:avLst/>
          </a:prstGeom>
        </p:spPr>
      </p:pic>
    </p:spTree>
    <p:extLst>
      <p:ext uri="{BB962C8B-B14F-4D97-AF65-F5344CB8AC3E}">
        <p14:creationId xmlns:p14="http://schemas.microsoft.com/office/powerpoint/2010/main" val="22485887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EC14E4-9502-20C2-490B-38C6B3C6F79D}"/>
              </a:ext>
            </a:extLst>
          </p:cNvPr>
          <p:cNvSpPr>
            <a:spLocks noGrp="1"/>
          </p:cNvSpPr>
          <p:nvPr>
            <p:ph type="title"/>
          </p:nvPr>
        </p:nvSpPr>
        <p:spPr/>
        <p:txBody>
          <a:bodyPr/>
          <a:lstStyle/>
          <a:p>
            <a:r>
              <a:rPr lang="tr-TR" b="1" dirty="0"/>
              <a:t>.mb-md-0 nedir?</a:t>
            </a:r>
          </a:p>
        </p:txBody>
      </p:sp>
      <p:pic>
        <p:nvPicPr>
          <p:cNvPr id="5" name="İçerik Yer Tutucusu 4">
            <a:extLst>
              <a:ext uri="{FF2B5EF4-FFF2-40B4-BE49-F238E27FC236}">
                <a16:creationId xmlns:a16="http://schemas.microsoft.com/office/drawing/2014/main" id="{CF4769EC-B8D9-9D8E-7276-D9FF59D13CCC}"/>
              </a:ext>
            </a:extLst>
          </p:cNvPr>
          <p:cNvPicPr>
            <a:picLocks noGrp="1" noChangeAspect="1"/>
          </p:cNvPicPr>
          <p:nvPr>
            <p:ph idx="1"/>
          </p:nvPr>
        </p:nvPicPr>
        <p:blipFill>
          <a:blip r:embed="rId2"/>
          <a:stretch>
            <a:fillRect/>
          </a:stretch>
        </p:blipFill>
        <p:spPr>
          <a:xfrm>
            <a:off x="2930769" y="1655631"/>
            <a:ext cx="5725773" cy="4243207"/>
          </a:xfrm>
        </p:spPr>
      </p:pic>
    </p:spTree>
    <p:extLst>
      <p:ext uri="{BB962C8B-B14F-4D97-AF65-F5344CB8AC3E}">
        <p14:creationId xmlns:p14="http://schemas.microsoft.com/office/powerpoint/2010/main" val="25815423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E1DA7E-E1A0-FF23-9C24-9366DE182FB9}"/>
              </a:ext>
            </a:extLst>
          </p:cNvPr>
          <p:cNvSpPr>
            <a:spLocks noGrp="1"/>
          </p:cNvSpPr>
          <p:nvPr>
            <p:ph type="title"/>
          </p:nvPr>
        </p:nvSpPr>
        <p:spPr/>
        <p:txBody>
          <a:bodyPr/>
          <a:lstStyle/>
          <a:p>
            <a:r>
              <a:rPr lang="en-US" b="1" dirty="0"/>
              <a:t>List-</a:t>
            </a:r>
            <a:r>
              <a:rPr lang="en-US" b="1" dirty="0" err="1"/>
              <a:t>unstayled</a:t>
            </a:r>
            <a:endParaRPr lang="tr-TR" b="1" dirty="0"/>
          </a:p>
        </p:txBody>
      </p:sp>
      <p:sp>
        <p:nvSpPr>
          <p:cNvPr id="3" name="İçerik Yer Tutucusu 2">
            <a:extLst>
              <a:ext uri="{FF2B5EF4-FFF2-40B4-BE49-F238E27FC236}">
                <a16:creationId xmlns:a16="http://schemas.microsoft.com/office/drawing/2014/main" id="{05741626-4F65-3707-66A6-32362899F7C3}"/>
              </a:ext>
            </a:extLst>
          </p:cNvPr>
          <p:cNvSpPr>
            <a:spLocks noGrp="1"/>
          </p:cNvSpPr>
          <p:nvPr>
            <p:ph idx="1"/>
          </p:nvPr>
        </p:nvSpPr>
        <p:spPr/>
        <p:txBody>
          <a:bodyPr>
            <a:normAutofit/>
          </a:bodyPr>
          <a:lstStyle/>
          <a:p>
            <a:r>
              <a:rPr lang="en-US" sz="2400" dirty="0" err="1"/>
              <a:t>Bazen</a:t>
            </a:r>
            <a:r>
              <a:rPr lang="en-US" sz="2400" dirty="0"/>
              <a:t> l</a:t>
            </a:r>
            <a:r>
              <a:rPr lang="tr-TR" sz="2400" dirty="0" err="1"/>
              <a:t>isteleri</a:t>
            </a:r>
            <a:r>
              <a:rPr lang="tr-TR" sz="2400" dirty="0"/>
              <a:t> kullanırken başında oluşan noktayı kaldırmak isteriz bunun için bu kodu kullanırız. </a:t>
            </a:r>
          </a:p>
        </p:txBody>
      </p:sp>
      <p:pic>
        <p:nvPicPr>
          <p:cNvPr id="5" name="Resim 4">
            <a:extLst>
              <a:ext uri="{FF2B5EF4-FFF2-40B4-BE49-F238E27FC236}">
                <a16:creationId xmlns:a16="http://schemas.microsoft.com/office/drawing/2014/main" id="{6CB61650-A563-D9A8-B9EB-D1E90F779A06}"/>
              </a:ext>
            </a:extLst>
          </p:cNvPr>
          <p:cNvPicPr>
            <a:picLocks noChangeAspect="1"/>
          </p:cNvPicPr>
          <p:nvPr/>
        </p:nvPicPr>
        <p:blipFill>
          <a:blip r:embed="rId2"/>
          <a:stretch>
            <a:fillRect/>
          </a:stretch>
        </p:blipFill>
        <p:spPr>
          <a:xfrm>
            <a:off x="838200" y="2679109"/>
            <a:ext cx="4678140" cy="3145958"/>
          </a:xfrm>
          <a:prstGeom prst="rect">
            <a:avLst/>
          </a:prstGeom>
        </p:spPr>
      </p:pic>
      <p:pic>
        <p:nvPicPr>
          <p:cNvPr id="7" name="Resim 6">
            <a:extLst>
              <a:ext uri="{FF2B5EF4-FFF2-40B4-BE49-F238E27FC236}">
                <a16:creationId xmlns:a16="http://schemas.microsoft.com/office/drawing/2014/main" id="{9BED1D9D-C47C-DEEE-367C-FB4B143E18FD}"/>
              </a:ext>
            </a:extLst>
          </p:cNvPr>
          <p:cNvPicPr>
            <a:picLocks noChangeAspect="1"/>
          </p:cNvPicPr>
          <p:nvPr/>
        </p:nvPicPr>
        <p:blipFill>
          <a:blip r:embed="rId3"/>
          <a:stretch>
            <a:fillRect/>
          </a:stretch>
        </p:blipFill>
        <p:spPr>
          <a:xfrm>
            <a:off x="6675662" y="2679109"/>
            <a:ext cx="4412362" cy="2299291"/>
          </a:xfrm>
          <a:prstGeom prst="rect">
            <a:avLst/>
          </a:prstGeom>
        </p:spPr>
      </p:pic>
    </p:spTree>
    <p:extLst>
      <p:ext uri="{BB962C8B-B14F-4D97-AF65-F5344CB8AC3E}">
        <p14:creationId xmlns:p14="http://schemas.microsoft.com/office/powerpoint/2010/main" val="2606008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10D1F0-5A29-35DC-D4A5-213B814373AC}"/>
              </a:ext>
            </a:extLst>
          </p:cNvPr>
          <p:cNvSpPr>
            <a:spLocks noGrp="1"/>
          </p:cNvSpPr>
          <p:nvPr>
            <p:ph type="title"/>
          </p:nvPr>
        </p:nvSpPr>
        <p:spPr/>
        <p:txBody>
          <a:bodyPr/>
          <a:lstStyle/>
          <a:p>
            <a:r>
              <a:rPr lang="tr-TR" b="1" dirty="0"/>
              <a:t>HTTP ne için kullanılır? </a:t>
            </a:r>
          </a:p>
        </p:txBody>
      </p:sp>
      <p:sp>
        <p:nvSpPr>
          <p:cNvPr id="3" name="İçerik Yer Tutucusu 2">
            <a:extLst>
              <a:ext uri="{FF2B5EF4-FFF2-40B4-BE49-F238E27FC236}">
                <a16:creationId xmlns:a16="http://schemas.microsoft.com/office/drawing/2014/main" id="{02316D7C-CD24-DF91-7339-77486E07A420}"/>
              </a:ext>
            </a:extLst>
          </p:cNvPr>
          <p:cNvSpPr>
            <a:spLocks noGrp="1"/>
          </p:cNvSpPr>
          <p:nvPr>
            <p:ph idx="1"/>
          </p:nvPr>
        </p:nvSpPr>
        <p:spPr/>
        <p:txBody>
          <a:bodyPr/>
          <a:lstStyle/>
          <a:p>
            <a:r>
              <a:rPr lang="tr-TR" dirty="0"/>
              <a:t>“Bu protokol günlük hayatta ne işimize yarar?” diye sorulacak olursa da aslında internette gezinmemizi sağlayan, internet sitelerini anında önümüze getiren bağlantı bu protokol sayesinde sağlanıyor.</a:t>
            </a:r>
          </a:p>
          <a:p>
            <a:pPr marL="0" indent="0">
              <a:buNone/>
            </a:pPr>
            <a:endParaRPr lang="tr-TR" dirty="0"/>
          </a:p>
          <a:p>
            <a:endParaRPr lang="tr-TR" dirty="0"/>
          </a:p>
        </p:txBody>
      </p:sp>
      <p:pic>
        <p:nvPicPr>
          <p:cNvPr id="1028" name="Picture 4">
            <a:extLst>
              <a:ext uri="{FF2B5EF4-FFF2-40B4-BE49-F238E27FC236}">
                <a16:creationId xmlns:a16="http://schemas.microsoft.com/office/drawing/2014/main" id="{5E986CD9-1FE2-B179-A269-35EBB21EA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2" y="3295748"/>
            <a:ext cx="700087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7870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09B7F5-FFC3-11FF-660D-05868E09F9B2}"/>
              </a:ext>
            </a:extLst>
          </p:cNvPr>
          <p:cNvSpPr>
            <a:spLocks noGrp="1"/>
          </p:cNvSpPr>
          <p:nvPr>
            <p:ph type="title"/>
          </p:nvPr>
        </p:nvSpPr>
        <p:spPr/>
        <p:txBody>
          <a:bodyPr/>
          <a:lstStyle/>
          <a:p>
            <a:r>
              <a:rPr lang="tr-TR" b="1" dirty="0"/>
              <a:t>JS-</a:t>
            </a:r>
            <a:r>
              <a:rPr lang="tr-TR" b="1" dirty="0" err="1"/>
              <a:t>Maths</a:t>
            </a:r>
            <a:r>
              <a:rPr lang="tr-TR" b="1" dirty="0"/>
              <a:t> Komutaları</a:t>
            </a:r>
          </a:p>
        </p:txBody>
      </p:sp>
      <p:pic>
        <p:nvPicPr>
          <p:cNvPr id="5" name="İçerik Yer Tutucusu 4">
            <a:extLst>
              <a:ext uri="{FF2B5EF4-FFF2-40B4-BE49-F238E27FC236}">
                <a16:creationId xmlns:a16="http://schemas.microsoft.com/office/drawing/2014/main" id="{7E2CD274-2E62-AFDE-5FCF-17BB95715242}"/>
              </a:ext>
            </a:extLst>
          </p:cNvPr>
          <p:cNvPicPr>
            <a:picLocks noGrp="1" noChangeAspect="1"/>
          </p:cNvPicPr>
          <p:nvPr>
            <p:ph idx="1"/>
          </p:nvPr>
        </p:nvPicPr>
        <p:blipFill>
          <a:blip r:embed="rId2"/>
          <a:stretch>
            <a:fillRect/>
          </a:stretch>
        </p:blipFill>
        <p:spPr>
          <a:xfrm>
            <a:off x="838200" y="1380400"/>
            <a:ext cx="10841818" cy="5207213"/>
          </a:xfrm>
        </p:spPr>
      </p:pic>
    </p:spTree>
    <p:extLst>
      <p:ext uri="{BB962C8B-B14F-4D97-AF65-F5344CB8AC3E}">
        <p14:creationId xmlns:p14="http://schemas.microsoft.com/office/powerpoint/2010/main" val="395143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6A602C-2218-8DA5-788E-9C4ADA9E8FDE}"/>
              </a:ext>
            </a:extLst>
          </p:cNvPr>
          <p:cNvSpPr>
            <a:spLocks noGrp="1"/>
          </p:cNvSpPr>
          <p:nvPr>
            <p:ph type="title"/>
          </p:nvPr>
        </p:nvSpPr>
        <p:spPr>
          <a:xfrm>
            <a:off x="838200" y="365125"/>
            <a:ext cx="10515600" cy="716423"/>
          </a:xfrm>
        </p:spPr>
        <p:txBody>
          <a:bodyPr/>
          <a:lstStyle/>
          <a:p>
            <a:r>
              <a:rPr lang="tr-TR" b="1" dirty="0"/>
              <a:t>JS-</a:t>
            </a:r>
            <a:r>
              <a:rPr lang="tr-TR" b="1" dirty="0" err="1"/>
              <a:t>String</a:t>
            </a:r>
            <a:r>
              <a:rPr lang="tr-TR" b="1" dirty="0"/>
              <a:t> Komutları</a:t>
            </a:r>
          </a:p>
        </p:txBody>
      </p:sp>
      <p:pic>
        <p:nvPicPr>
          <p:cNvPr id="5" name="İçerik Yer Tutucusu 4">
            <a:extLst>
              <a:ext uri="{FF2B5EF4-FFF2-40B4-BE49-F238E27FC236}">
                <a16:creationId xmlns:a16="http://schemas.microsoft.com/office/drawing/2014/main" id="{7AB7B8BD-B1C3-018B-75F3-F879B7F8EB1B}"/>
              </a:ext>
            </a:extLst>
          </p:cNvPr>
          <p:cNvPicPr>
            <a:picLocks noGrp="1" noChangeAspect="1"/>
          </p:cNvPicPr>
          <p:nvPr>
            <p:ph idx="1"/>
          </p:nvPr>
        </p:nvPicPr>
        <p:blipFill>
          <a:blip r:embed="rId2"/>
          <a:stretch>
            <a:fillRect/>
          </a:stretch>
        </p:blipFill>
        <p:spPr>
          <a:xfrm>
            <a:off x="838200" y="1081548"/>
            <a:ext cx="6919452" cy="5713175"/>
          </a:xfrm>
        </p:spPr>
      </p:pic>
    </p:spTree>
    <p:extLst>
      <p:ext uri="{BB962C8B-B14F-4D97-AF65-F5344CB8AC3E}">
        <p14:creationId xmlns:p14="http://schemas.microsoft.com/office/powerpoint/2010/main" val="39264459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5E1815-F390-4008-8B58-289B943C3A5A}"/>
              </a:ext>
            </a:extLst>
          </p:cNvPr>
          <p:cNvSpPr>
            <a:spLocks noGrp="1"/>
          </p:cNvSpPr>
          <p:nvPr>
            <p:ph type="title"/>
          </p:nvPr>
        </p:nvSpPr>
        <p:spPr>
          <a:xfrm>
            <a:off x="838200" y="365125"/>
            <a:ext cx="10515600" cy="411623"/>
          </a:xfrm>
        </p:spPr>
        <p:txBody>
          <a:bodyPr>
            <a:normAutofit fontScale="90000"/>
          </a:bodyPr>
          <a:lstStyle/>
          <a:p>
            <a:r>
              <a:rPr lang="tr-TR" b="1" dirty="0"/>
              <a:t>Sorular</a:t>
            </a:r>
          </a:p>
        </p:txBody>
      </p:sp>
      <p:pic>
        <p:nvPicPr>
          <p:cNvPr id="5" name="İçerik Yer Tutucusu 4">
            <a:extLst>
              <a:ext uri="{FF2B5EF4-FFF2-40B4-BE49-F238E27FC236}">
                <a16:creationId xmlns:a16="http://schemas.microsoft.com/office/drawing/2014/main" id="{C74E8722-CF39-41A0-B1DE-51F506611FE3}"/>
              </a:ext>
            </a:extLst>
          </p:cNvPr>
          <p:cNvPicPr>
            <a:picLocks noGrp="1" noChangeAspect="1"/>
          </p:cNvPicPr>
          <p:nvPr>
            <p:ph idx="1"/>
          </p:nvPr>
        </p:nvPicPr>
        <p:blipFill>
          <a:blip r:embed="rId2"/>
          <a:stretch>
            <a:fillRect/>
          </a:stretch>
        </p:blipFill>
        <p:spPr>
          <a:xfrm>
            <a:off x="838199" y="894735"/>
            <a:ext cx="11270657" cy="4699820"/>
          </a:xfrm>
        </p:spPr>
      </p:pic>
    </p:spTree>
    <p:extLst>
      <p:ext uri="{BB962C8B-B14F-4D97-AF65-F5344CB8AC3E}">
        <p14:creationId xmlns:p14="http://schemas.microsoft.com/office/powerpoint/2010/main" val="14393648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5" name="İçerik Yer Tutucusu 4">
            <a:extLst>
              <a:ext uri="{FF2B5EF4-FFF2-40B4-BE49-F238E27FC236}">
                <a16:creationId xmlns:a16="http://schemas.microsoft.com/office/drawing/2014/main" id="{FAC15634-0E44-E519-F5E9-9F59C33A31CA}"/>
              </a:ext>
            </a:extLst>
          </p:cNvPr>
          <p:cNvPicPr>
            <a:picLocks noGrp="1" noChangeAspect="1"/>
          </p:cNvPicPr>
          <p:nvPr>
            <p:ph idx="1"/>
          </p:nvPr>
        </p:nvPicPr>
        <p:blipFill>
          <a:blip r:embed="rId2"/>
          <a:stretch>
            <a:fillRect/>
          </a:stretch>
        </p:blipFill>
        <p:spPr>
          <a:xfrm>
            <a:off x="3308635" y="438158"/>
            <a:ext cx="6602281" cy="6265322"/>
          </a:xfrm>
        </p:spPr>
      </p:pic>
    </p:spTree>
    <p:extLst>
      <p:ext uri="{BB962C8B-B14F-4D97-AF65-F5344CB8AC3E}">
        <p14:creationId xmlns:p14="http://schemas.microsoft.com/office/powerpoint/2010/main" val="1342516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7" name="Resim 6">
            <a:extLst>
              <a:ext uri="{FF2B5EF4-FFF2-40B4-BE49-F238E27FC236}">
                <a16:creationId xmlns:a16="http://schemas.microsoft.com/office/drawing/2014/main" id="{EE0EBB5C-4844-6C99-0E9A-1A31B14E388E}"/>
              </a:ext>
            </a:extLst>
          </p:cNvPr>
          <p:cNvPicPr>
            <a:picLocks noChangeAspect="1"/>
          </p:cNvPicPr>
          <p:nvPr/>
        </p:nvPicPr>
        <p:blipFill>
          <a:blip r:embed="rId2"/>
          <a:stretch>
            <a:fillRect/>
          </a:stretch>
        </p:blipFill>
        <p:spPr>
          <a:xfrm>
            <a:off x="3623095" y="566019"/>
            <a:ext cx="6510132" cy="6169077"/>
          </a:xfrm>
          <a:prstGeom prst="rect">
            <a:avLst/>
          </a:prstGeom>
        </p:spPr>
      </p:pic>
    </p:spTree>
    <p:extLst>
      <p:ext uri="{BB962C8B-B14F-4D97-AF65-F5344CB8AC3E}">
        <p14:creationId xmlns:p14="http://schemas.microsoft.com/office/powerpoint/2010/main" val="32895125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4" name="Resim 3">
            <a:extLst>
              <a:ext uri="{FF2B5EF4-FFF2-40B4-BE49-F238E27FC236}">
                <a16:creationId xmlns:a16="http://schemas.microsoft.com/office/drawing/2014/main" id="{397D557B-4C1B-AD79-C088-6D08829911A0}"/>
              </a:ext>
            </a:extLst>
          </p:cNvPr>
          <p:cNvPicPr>
            <a:picLocks noChangeAspect="1"/>
          </p:cNvPicPr>
          <p:nvPr/>
        </p:nvPicPr>
        <p:blipFill>
          <a:blip r:embed="rId2"/>
          <a:stretch>
            <a:fillRect/>
          </a:stretch>
        </p:blipFill>
        <p:spPr>
          <a:xfrm>
            <a:off x="3714543" y="103273"/>
            <a:ext cx="6617092" cy="6754727"/>
          </a:xfrm>
          <a:prstGeom prst="rect">
            <a:avLst/>
          </a:prstGeom>
        </p:spPr>
      </p:pic>
    </p:spTree>
    <p:extLst>
      <p:ext uri="{BB962C8B-B14F-4D97-AF65-F5344CB8AC3E}">
        <p14:creationId xmlns:p14="http://schemas.microsoft.com/office/powerpoint/2010/main" val="17212931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5" name="Resim 4">
            <a:extLst>
              <a:ext uri="{FF2B5EF4-FFF2-40B4-BE49-F238E27FC236}">
                <a16:creationId xmlns:a16="http://schemas.microsoft.com/office/drawing/2014/main" id="{4DA30EDC-1712-5875-600F-FD2C544DCC70}"/>
              </a:ext>
            </a:extLst>
          </p:cNvPr>
          <p:cNvPicPr>
            <a:picLocks noChangeAspect="1"/>
          </p:cNvPicPr>
          <p:nvPr/>
        </p:nvPicPr>
        <p:blipFill>
          <a:blip r:embed="rId2"/>
          <a:stretch>
            <a:fillRect/>
          </a:stretch>
        </p:blipFill>
        <p:spPr>
          <a:xfrm>
            <a:off x="2912376" y="365125"/>
            <a:ext cx="8030928" cy="6426467"/>
          </a:xfrm>
          <a:prstGeom prst="rect">
            <a:avLst/>
          </a:prstGeom>
        </p:spPr>
      </p:pic>
    </p:spTree>
    <p:extLst>
      <p:ext uri="{BB962C8B-B14F-4D97-AF65-F5344CB8AC3E}">
        <p14:creationId xmlns:p14="http://schemas.microsoft.com/office/powerpoint/2010/main" val="28227264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C5DC56-7539-E4AD-5BD3-B8BECF56B006}"/>
              </a:ext>
            </a:extLst>
          </p:cNvPr>
          <p:cNvSpPr>
            <a:spLocks noGrp="1"/>
          </p:cNvSpPr>
          <p:nvPr>
            <p:ph type="title"/>
          </p:nvPr>
        </p:nvSpPr>
        <p:spPr>
          <a:xfrm>
            <a:off x="838200" y="365125"/>
            <a:ext cx="10515600" cy="686927"/>
          </a:xfrm>
        </p:spPr>
        <p:txBody>
          <a:bodyPr>
            <a:normAutofit fontScale="90000"/>
          </a:bodyPr>
          <a:lstStyle/>
          <a:p>
            <a:r>
              <a:rPr lang="tr-TR" b="1" dirty="0"/>
              <a:t>Cevaplar</a:t>
            </a:r>
          </a:p>
        </p:txBody>
      </p:sp>
      <p:pic>
        <p:nvPicPr>
          <p:cNvPr id="7" name="İçerik Yer Tutucusu 6">
            <a:extLst>
              <a:ext uri="{FF2B5EF4-FFF2-40B4-BE49-F238E27FC236}">
                <a16:creationId xmlns:a16="http://schemas.microsoft.com/office/drawing/2014/main" id="{83EDEEC2-6ECF-D30D-49CE-33B034F39A50}"/>
              </a:ext>
            </a:extLst>
          </p:cNvPr>
          <p:cNvPicPr>
            <a:picLocks noGrp="1" noChangeAspect="1"/>
          </p:cNvPicPr>
          <p:nvPr>
            <p:ph idx="1"/>
          </p:nvPr>
        </p:nvPicPr>
        <p:blipFill>
          <a:blip r:embed="rId2"/>
          <a:stretch>
            <a:fillRect/>
          </a:stretch>
        </p:blipFill>
        <p:spPr>
          <a:xfrm>
            <a:off x="838200" y="2471523"/>
            <a:ext cx="11021562" cy="2180863"/>
          </a:xfrm>
        </p:spPr>
      </p:pic>
    </p:spTree>
    <p:extLst>
      <p:ext uri="{BB962C8B-B14F-4D97-AF65-F5344CB8AC3E}">
        <p14:creationId xmlns:p14="http://schemas.microsoft.com/office/powerpoint/2010/main" val="16681523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8471FB-DAA9-F320-B615-FCC6A52CED16}"/>
              </a:ext>
            </a:extLst>
          </p:cNvPr>
          <p:cNvSpPr>
            <a:spLocks noGrp="1"/>
          </p:cNvSpPr>
          <p:nvPr>
            <p:ph type="title"/>
          </p:nvPr>
        </p:nvSpPr>
        <p:spPr/>
        <p:txBody>
          <a:bodyPr/>
          <a:lstStyle/>
          <a:p>
            <a:r>
              <a:rPr lang="tr-TR" b="1" dirty="0"/>
              <a:t>Soru:</a:t>
            </a:r>
          </a:p>
        </p:txBody>
      </p:sp>
      <p:sp>
        <p:nvSpPr>
          <p:cNvPr id="3" name="İçerik Yer Tutucusu 2">
            <a:extLst>
              <a:ext uri="{FF2B5EF4-FFF2-40B4-BE49-F238E27FC236}">
                <a16:creationId xmlns:a16="http://schemas.microsoft.com/office/drawing/2014/main" id="{387BFAE5-61A6-13E4-8BDC-50D0DB04F70F}"/>
              </a:ext>
            </a:extLst>
          </p:cNvPr>
          <p:cNvSpPr>
            <a:spLocks noGrp="1"/>
          </p:cNvSpPr>
          <p:nvPr>
            <p:ph idx="1"/>
          </p:nvPr>
        </p:nvSpPr>
        <p:spPr/>
        <p:txBody>
          <a:bodyPr/>
          <a:lstStyle/>
          <a:p>
            <a:r>
              <a:rPr lang="tr-TR" dirty="0"/>
              <a:t>Kullanıcı tarafından iki kez şifre girilsin bunların doğruluğunu test eden bir </a:t>
            </a:r>
            <a:r>
              <a:rPr lang="tr-TR" dirty="0" err="1"/>
              <a:t>validation</a:t>
            </a:r>
            <a:r>
              <a:rPr lang="tr-TR" dirty="0"/>
              <a:t> örneği yapın.</a:t>
            </a:r>
          </a:p>
        </p:txBody>
      </p:sp>
    </p:spTree>
    <p:extLst>
      <p:ext uri="{BB962C8B-B14F-4D97-AF65-F5344CB8AC3E}">
        <p14:creationId xmlns:p14="http://schemas.microsoft.com/office/powerpoint/2010/main" val="25923455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E3DC81-45D5-8A0F-9C64-A30BE84DC1C7}"/>
              </a:ext>
            </a:extLst>
          </p:cNvPr>
          <p:cNvSpPr>
            <a:spLocks noGrp="1"/>
          </p:cNvSpPr>
          <p:nvPr>
            <p:ph type="title"/>
          </p:nvPr>
        </p:nvSpPr>
        <p:spPr/>
        <p:txBody>
          <a:bodyPr/>
          <a:lstStyle/>
          <a:p>
            <a:r>
              <a:rPr lang="tr-TR" b="1" dirty="0"/>
              <a:t>Cevap:</a:t>
            </a:r>
          </a:p>
        </p:txBody>
      </p:sp>
      <p:pic>
        <p:nvPicPr>
          <p:cNvPr id="5" name="İçerik Yer Tutucusu 4">
            <a:extLst>
              <a:ext uri="{FF2B5EF4-FFF2-40B4-BE49-F238E27FC236}">
                <a16:creationId xmlns:a16="http://schemas.microsoft.com/office/drawing/2014/main" id="{2BBDAACA-6087-8056-9A55-D51733CEFF12}"/>
              </a:ext>
            </a:extLst>
          </p:cNvPr>
          <p:cNvPicPr>
            <a:picLocks noGrp="1" noChangeAspect="1"/>
          </p:cNvPicPr>
          <p:nvPr>
            <p:ph idx="1"/>
          </p:nvPr>
        </p:nvPicPr>
        <p:blipFill>
          <a:blip r:embed="rId2"/>
          <a:stretch>
            <a:fillRect/>
          </a:stretch>
        </p:blipFill>
        <p:spPr>
          <a:xfrm>
            <a:off x="838200" y="1469549"/>
            <a:ext cx="9383132" cy="5295045"/>
          </a:xfrm>
        </p:spPr>
      </p:pic>
    </p:spTree>
    <p:extLst>
      <p:ext uri="{BB962C8B-B14F-4D97-AF65-F5344CB8AC3E}">
        <p14:creationId xmlns:p14="http://schemas.microsoft.com/office/powerpoint/2010/main" val="102380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33DD08-14CC-0D22-1E2E-9DA2B4AB066C}"/>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BEBDE668-F3C5-0001-901E-0653D5DCCB98}"/>
              </a:ext>
            </a:extLst>
          </p:cNvPr>
          <p:cNvSpPr>
            <a:spLocks noGrp="1"/>
          </p:cNvSpPr>
          <p:nvPr>
            <p:ph idx="1"/>
          </p:nvPr>
        </p:nvSpPr>
        <p:spPr/>
        <p:txBody>
          <a:bodyPr>
            <a:normAutofit fontScale="92500" lnSpcReduction="20000"/>
          </a:bodyPr>
          <a:lstStyle/>
          <a:p>
            <a:r>
              <a:rPr lang="tr-TR" b="1" dirty="0"/>
              <a:t>Node.js</a:t>
            </a:r>
            <a:r>
              <a:rPr lang="tr-TR" dirty="0"/>
              <a:t>; bir </a:t>
            </a:r>
            <a:r>
              <a:rPr lang="tr-TR" dirty="0" err="1"/>
              <a:t>JavaScript</a:t>
            </a:r>
            <a:r>
              <a:rPr lang="tr-TR" dirty="0"/>
              <a:t> kodunu sadece tarayıcılarda değil aynı zamanda bilgisayarınızda bağımsız şekilde çalışacak bir uygulama şeklinde kullanmak istenmesinden ortaya çıkmıştır. </a:t>
            </a:r>
          </a:p>
          <a:p>
            <a:endParaRPr lang="tr-TR" dirty="0"/>
          </a:p>
          <a:p>
            <a:r>
              <a:rPr lang="tr-TR" dirty="0"/>
              <a:t>Böylece </a:t>
            </a:r>
            <a:r>
              <a:rPr lang="tr-TR" dirty="0" err="1"/>
              <a:t>JavaScript</a:t>
            </a:r>
            <a:r>
              <a:rPr lang="tr-TR" dirty="0"/>
              <a:t> sadece web uygulamaları için kullanılan bir teknoloji olmaktan çıkmış, </a:t>
            </a:r>
            <a:r>
              <a:rPr lang="tr-TR" dirty="0" err="1"/>
              <a:t>Python</a:t>
            </a:r>
            <a:r>
              <a:rPr lang="tr-TR" dirty="0"/>
              <a:t> gibi Java gibi programlama dilleri ile aynı kapasitelere ulaşmıştır.</a:t>
            </a:r>
          </a:p>
          <a:p>
            <a:endParaRPr lang="tr-TR" b="1" dirty="0"/>
          </a:p>
          <a:p>
            <a:r>
              <a:rPr lang="tr-TR" b="1" dirty="0"/>
              <a:t>Node.js</a:t>
            </a:r>
            <a:r>
              <a:rPr lang="tr-TR" dirty="0"/>
              <a:t>, yüksek performans ve hız sunduğu için anlık mesajlaşma, </a:t>
            </a:r>
            <a:r>
              <a:rPr lang="tr-TR" dirty="0" err="1"/>
              <a:t>chat</a:t>
            </a:r>
            <a:r>
              <a:rPr lang="tr-TR" dirty="0"/>
              <a:t>, gerçek zamanlı uygulamalar veya ağır yük altında çalışan uygulamalar yapmak için biçilmiş kaftandır. Windows, Linux ve OS X işletim sistemlerinde sorunsuz bir şekilde çalışabilir.</a:t>
            </a:r>
          </a:p>
        </p:txBody>
      </p:sp>
      <p:pic>
        <p:nvPicPr>
          <p:cNvPr id="1026" name="Picture 2" descr="4 Solutions To Run Multiple Node.js or NPM Commands Simultaneously | by  Paige Niedringhaus | ITNEXT">
            <a:extLst>
              <a:ext uri="{FF2B5EF4-FFF2-40B4-BE49-F238E27FC236}">
                <a16:creationId xmlns:a16="http://schemas.microsoft.com/office/drawing/2014/main" id="{765CA6A0-6AFF-C3F4-9450-16D48E0FF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71014"/>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3594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2D0F39-22A0-EBB5-6C04-64A0FAF027E0}"/>
              </a:ext>
            </a:extLst>
          </p:cNvPr>
          <p:cNvSpPr>
            <a:spLocks noGrp="1"/>
          </p:cNvSpPr>
          <p:nvPr>
            <p:ph type="title"/>
          </p:nvPr>
        </p:nvSpPr>
        <p:spPr/>
        <p:txBody>
          <a:bodyPr/>
          <a:lstStyle/>
          <a:p>
            <a:r>
              <a:rPr lang="en-US" b="1" dirty="0"/>
              <a:t>Stack Memory - Heap Memory </a:t>
            </a:r>
            <a:r>
              <a:rPr lang="en-US" b="1" dirty="0" err="1"/>
              <a:t>nedir</a:t>
            </a:r>
            <a:r>
              <a:rPr lang="en-US" b="1" dirty="0"/>
              <a:t>? </a:t>
            </a:r>
            <a:r>
              <a:rPr lang="en-US" b="1" dirty="0" err="1"/>
              <a:t>aralarındaki</a:t>
            </a:r>
            <a:r>
              <a:rPr lang="en-US" b="1" dirty="0"/>
              <a:t> Fark </a:t>
            </a:r>
            <a:endParaRPr lang="tr-TR" b="1" dirty="0"/>
          </a:p>
        </p:txBody>
      </p:sp>
      <p:sp>
        <p:nvSpPr>
          <p:cNvPr id="3" name="İçerik Yer Tutucusu 2">
            <a:extLst>
              <a:ext uri="{FF2B5EF4-FFF2-40B4-BE49-F238E27FC236}">
                <a16:creationId xmlns:a16="http://schemas.microsoft.com/office/drawing/2014/main" id="{35A854D8-FA62-9113-FB57-B55F2BE87857}"/>
              </a:ext>
            </a:extLst>
          </p:cNvPr>
          <p:cNvSpPr>
            <a:spLocks noGrp="1"/>
          </p:cNvSpPr>
          <p:nvPr>
            <p:ph idx="1"/>
          </p:nvPr>
        </p:nvSpPr>
        <p:spPr/>
        <p:txBody>
          <a:bodyPr>
            <a:normAutofit/>
          </a:bodyPr>
          <a:lstStyle/>
          <a:p>
            <a:r>
              <a:rPr lang="tr-TR" sz="2400" dirty="0" err="1"/>
              <a:t>Stack</a:t>
            </a:r>
            <a:r>
              <a:rPr lang="tr-TR" sz="2400" dirty="0"/>
              <a:t> = </a:t>
            </a:r>
            <a:r>
              <a:rPr lang="tr-TR" sz="2400" dirty="0" err="1"/>
              <a:t>Primitive</a:t>
            </a:r>
            <a:r>
              <a:rPr lang="tr-TR" sz="2400" dirty="0"/>
              <a:t> (</a:t>
            </a:r>
            <a:r>
              <a:rPr lang="tr-TR" sz="2400" dirty="0" err="1"/>
              <a:t>int</a:t>
            </a:r>
            <a:r>
              <a:rPr lang="tr-TR" sz="2400" dirty="0"/>
              <a:t>)     , Hafıza uzayı belli</a:t>
            </a:r>
          </a:p>
          <a:p>
            <a:r>
              <a:rPr lang="tr-TR" sz="2400" dirty="0" err="1"/>
              <a:t>Heap</a:t>
            </a:r>
            <a:r>
              <a:rPr lang="tr-TR" sz="2400" dirty="0"/>
              <a:t>  = </a:t>
            </a:r>
            <a:r>
              <a:rPr lang="tr-TR" sz="2400" dirty="0" err="1"/>
              <a:t>Wrapper</a:t>
            </a:r>
            <a:r>
              <a:rPr lang="tr-TR" sz="2400" dirty="0"/>
              <a:t>   (</a:t>
            </a:r>
            <a:r>
              <a:rPr lang="tr-TR" sz="2400" dirty="0" err="1"/>
              <a:t>Integer</a:t>
            </a:r>
            <a:r>
              <a:rPr lang="tr-TR" sz="2400" dirty="0"/>
              <a:t>) , Hafıza uzayı belli değilse (</a:t>
            </a:r>
            <a:r>
              <a:rPr lang="tr-TR" sz="2400" dirty="0" err="1"/>
              <a:t>collection</a:t>
            </a:r>
            <a:r>
              <a:rPr lang="tr-TR" sz="2400" dirty="0"/>
              <a:t>)</a:t>
            </a:r>
          </a:p>
          <a:p>
            <a:r>
              <a:rPr lang="tr-TR" sz="2400" dirty="0" err="1"/>
              <a:t>Stack</a:t>
            </a:r>
            <a:r>
              <a:rPr lang="tr-TR" sz="2400" dirty="0"/>
              <a:t> ve </a:t>
            </a:r>
            <a:r>
              <a:rPr lang="tr-TR" sz="2400" dirty="0" err="1"/>
              <a:t>Heap</a:t>
            </a:r>
            <a:r>
              <a:rPr lang="tr-TR" sz="2400" dirty="0"/>
              <a:t> bellekte (</a:t>
            </a:r>
            <a:r>
              <a:rPr lang="tr-TR" sz="2400" dirty="0" err="1"/>
              <a:t>RAM’de</a:t>
            </a:r>
            <a:r>
              <a:rPr lang="tr-TR" sz="2400" dirty="0"/>
              <a:t>) bulunan mantıksal yapılardır . Değer tip (</a:t>
            </a:r>
            <a:r>
              <a:rPr lang="tr-TR" sz="2400" dirty="0" err="1"/>
              <a:t>value</a:t>
            </a:r>
            <a:r>
              <a:rPr lang="tr-TR" sz="2400" dirty="0"/>
              <a:t> </a:t>
            </a:r>
            <a:r>
              <a:rPr lang="tr-TR" sz="2400" dirty="0" err="1"/>
              <a:t>type</a:t>
            </a:r>
            <a:r>
              <a:rPr lang="tr-TR" sz="2400" dirty="0"/>
              <a:t>) dediğimiz </a:t>
            </a:r>
            <a:r>
              <a:rPr lang="tr-TR" sz="2400" dirty="0" err="1"/>
              <a:t>int</a:t>
            </a:r>
            <a:r>
              <a:rPr lang="tr-TR" sz="2400" dirty="0"/>
              <a:t>, </a:t>
            </a:r>
            <a:r>
              <a:rPr lang="tr-TR" sz="2400" dirty="0" err="1"/>
              <a:t>short</a:t>
            </a:r>
            <a:r>
              <a:rPr lang="tr-TR" sz="2400" dirty="0"/>
              <a:t>, </a:t>
            </a:r>
            <a:r>
              <a:rPr lang="tr-TR" sz="2400" dirty="0" err="1"/>
              <a:t>byte</a:t>
            </a:r>
            <a:r>
              <a:rPr lang="tr-TR" sz="2400" dirty="0"/>
              <a:t>, </a:t>
            </a:r>
            <a:r>
              <a:rPr lang="tr-TR" sz="2400" dirty="0" err="1"/>
              <a:t>long</a:t>
            </a:r>
            <a:r>
              <a:rPr lang="tr-TR" sz="2400" dirty="0"/>
              <a:t>, </a:t>
            </a:r>
            <a:r>
              <a:rPr lang="tr-TR" sz="2400" dirty="0" err="1"/>
              <a:t>decimal</a:t>
            </a:r>
            <a:r>
              <a:rPr lang="tr-TR" sz="2400" dirty="0"/>
              <a:t>, </a:t>
            </a:r>
            <a:r>
              <a:rPr lang="tr-TR" sz="2400" dirty="0" err="1"/>
              <a:t>double</a:t>
            </a:r>
            <a:r>
              <a:rPr lang="tr-TR" sz="2400" dirty="0"/>
              <a:t>, </a:t>
            </a:r>
            <a:r>
              <a:rPr lang="tr-TR" sz="2400" dirty="0" err="1"/>
              <a:t>float</a:t>
            </a:r>
            <a:r>
              <a:rPr lang="tr-TR" sz="2400" dirty="0"/>
              <a:t> gibi tipler </a:t>
            </a:r>
            <a:r>
              <a:rPr lang="tr-TR" sz="2400" dirty="0" err="1"/>
              <a:t>stackte</a:t>
            </a:r>
            <a:r>
              <a:rPr lang="tr-TR" sz="2400" dirty="0"/>
              <a:t> tutulur. </a:t>
            </a:r>
            <a:r>
              <a:rPr lang="tr-TR" sz="2400" dirty="0" err="1"/>
              <a:t>Stackte</a:t>
            </a:r>
            <a:r>
              <a:rPr lang="tr-TR" sz="2400" dirty="0"/>
              <a:t> veriler üst üste (LIFO– </a:t>
            </a:r>
            <a:r>
              <a:rPr lang="tr-TR" sz="2400" dirty="0" err="1"/>
              <a:t>Last</a:t>
            </a:r>
            <a:r>
              <a:rPr lang="tr-TR" sz="2400" dirty="0"/>
              <a:t> in First </a:t>
            </a:r>
            <a:r>
              <a:rPr lang="tr-TR" sz="2400" dirty="0" err="1"/>
              <a:t>out</a:t>
            </a:r>
            <a:r>
              <a:rPr lang="tr-TR" sz="2400" dirty="0"/>
              <a:t>) mantığında dizilir ve sırası gelmeden aradaki bir değer ile işlem yapılamaz. Class </a:t>
            </a:r>
            <a:r>
              <a:rPr lang="tr-TR" sz="2400" dirty="0" err="1"/>
              <a:t>type</a:t>
            </a:r>
            <a:r>
              <a:rPr lang="tr-TR" sz="2400" dirty="0"/>
              <a:t> (Sınıf tipi) değişkenler referans tiplerdir referans ettikleri model (referans) </a:t>
            </a:r>
            <a:r>
              <a:rPr lang="tr-TR" sz="2400" dirty="0" err="1"/>
              <a:t>stackte</a:t>
            </a:r>
            <a:r>
              <a:rPr lang="tr-TR" sz="2400" dirty="0"/>
              <a:t> değerleri ise </a:t>
            </a:r>
            <a:r>
              <a:rPr lang="tr-TR" sz="2400" dirty="0" err="1"/>
              <a:t>heapde</a:t>
            </a:r>
            <a:r>
              <a:rPr lang="tr-TR" sz="2400" dirty="0"/>
              <a:t> saklanır.</a:t>
            </a:r>
          </a:p>
        </p:txBody>
      </p:sp>
    </p:spTree>
    <p:extLst>
      <p:ext uri="{BB962C8B-B14F-4D97-AF65-F5344CB8AC3E}">
        <p14:creationId xmlns:p14="http://schemas.microsoft.com/office/powerpoint/2010/main" val="28912232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05F59B-C20C-091A-F320-EF565AFE03D3}"/>
              </a:ext>
            </a:extLst>
          </p:cNvPr>
          <p:cNvSpPr>
            <a:spLocks noGrp="1"/>
          </p:cNvSpPr>
          <p:nvPr>
            <p:ph type="title"/>
          </p:nvPr>
        </p:nvSpPr>
        <p:spPr/>
        <p:txBody>
          <a:bodyPr/>
          <a:lstStyle/>
          <a:p>
            <a:r>
              <a:rPr lang="tr-TR" b="1" dirty="0"/>
              <a:t>Git CVCS - DVCS nedir aralarındaki farklar nelerdir ?</a:t>
            </a:r>
          </a:p>
        </p:txBody>
      </p:sp>
      <p:sp>
        <p:nvSpPr>
          <p:cNvPr id="3" name="İçerik Yer Tutucusu 2">
            <a:extLst>
              <a:ext uri="{FF2B5EF4-FFF2-40B4-BE49-F238E27FC236}">
                <a16:creationId xmlns:a16="http://schemas.microsoft.com/office/drawing/2014/main" id="{84016EF9-6902-97E3-6D2F-53A874A410B0}"/>
              </a:ext>
            </a:extLst>
          </p:cNvPr>
          <p:cNvSpPr>
            <a:spLocks noGrp="1"/>
          </p:cNvSpPr>
          <p:nvPr>
            <p:ph idx="1"/>
          </p:nvPr>
        </p:nvSpPr>
        <p:spPr/>
        <p:txBody>
          <a:bodyPr>
            <a:normAutofit fontScale="85000" lnSpcReduction="10000"/>
          </a:bodyPr>
          <a:lstStyle/>
          <a:p>
            <a:pPr marL="0" indent="0">
              <a:buNone/>
            </a:pPr>
            <a:r>
              <a:rPr lang="tr-TR" b="1" dirty="0"/>
              <a:t>Versiyon Kontrol Sistemi (VCS): </a:t>
            </a:r>
            <a:r>
              <a:rPr lang="tr-TR" dirty="0"/>
              <a:t>revizyon kontrol veya kaynak kontrol</a:t>
            </a:r>
          </a:p>
          <a:p>
            <a:pPr marL="0" indent="0">
              <a:buNone/>
            </a:pPr>
            <a:r>
              <a:rPr lang="tr-TR" dirty="0"/>
              <a:t>diye de geçip, değişiklik yönetim sistemi anlamına gelmektedir.  </a:t>
            </a:r>
          </a:p>
          <a:p>
            <a:pPr marL="0" indent="0">
              <a:buNone/>
            </a:pPr>
            <a:r>
              <a:rPr lang="tr-TR" dirty="0"/>
              <a:t>Bir ya da daha fazla dosya üzerinde yapılan değişiklikleri</a:t>
            </a:r>
          </a:p>
          <a:p>
            <a:pPr marL="0" indent="0">
              <a:buNone/>
            </a:pPr>
            <a:r>
              <a:rPr lang="tr-TR" dirty="0"/>
              <a:t>kaydeden ve daha sonra belirli bir sürüme geri dönebilmenizi sağlayan bir sistemdir.</a:t>
            </a:r>
          </a:p>
          <a:p>
            <a:pPr marL="0" indent="0">
              <a:buNone/>
            </a:pPr>
            <a:r>
              <a:rPr lang="tr-TR" dirty="0"/>
              <a:t>versiyon kontrol sistemi, dosyaların ya da bütün projenin geçmişteki belirli bir sürümüne erişmenizi, </a:t>
            </a:r>
          </a:p>
          <a:p>
            <a:pPr marL="0" indent="0">
              <a:buNone/>
            </a:pPr>
            <a:r>
              <a:rPr lang="tr-TR" dirty="0"/>
              <a:t>zaman içinde yapılan değişiklikleri karşılaştırmanızı, soruna neden olan şeyde en son kimin değişiklik yaptığını, </a:t>
            </a:r>
          </a:p>
          <a:p>
            <a:pPr marL="0" indent="0">
              <a:buNone/>
            </a:pPr>
            <a:r>
              <a:rPr lang="tr-TR" dirty="0"/>
              <a:t>belirli bir hatayı kimin, ne zaman sisteme dahil ettiğini ve</a:t>
            </a:r>
          </a:p>
          <a:p>
            <a:pPr marL="0" indent="0">
              <a:buNone/>
            </a:pPr>
            <a:r>
              <a:rPr lang="tr-TR" dirty="0"/>
              <a:t>başka pek çok şeyi görebilmenizi sağlar. Öte yandan, bir hata yaptığınızda ya da bazı dosyaları yanlışlıkla sildiğinizde durumu kolayca telâfi etmenize yardımcı olur. </a:t>
            </a:r>
          </a:p>
        </p:txBody>
      </p:sp>
    </p:spTree>
    <p:extLst>
      <p:ext uri="{BB962C8B-B14F-4D97-AF65-F5344CB8AC3E}">
        <p14:creationId xmlns:p14="http://schemas.microsoft.com/office/powerpoint/2010/main" val="11306004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A8512-B04F-01A8-1F6D-D9C0686AAE2E}"/>
              </a:ext>
            </a:extLst>
          </p:cNvPr>
          <p:cNvSpPr>
            <a:spLocks noGrp="1"/>
          </p:cNvSpPr>
          <p:nvPr>
            <p:ph type="title"/>
          </p:nvPr>
        </p:nvSpPr>
        <p:spPr/>
        <p:txBody>
          <a:bodyPr/>
          <a:lstStyle/>
          <a:p>
            <a:r>
              <a:rPr lang="tr-TR" b="1" dirty="0"/>
              <a:t>AMAÇLARI</a:t>
            </a:r>
          </a:p>
        </p:txBody>
      </p:sp>
      <p:sp>
        <p:nvSpPr>
          <p:cNvPr id="3" name="İçerik Yer Tutucusu 2">
            <a:extLst>
              <a:ext uri="{FF2B5EF4-FFF2-40B4-BE49-F238E27FC236}">
                <a16:creationId xmlns:a16="http://schemas.microsoft.com/office/drawing/2014/main" id="{D5329852-34A4-B961-F870-8BA2321BFC4F}"/>
              </a:ext>
            </a:extLst>
          </p:cNvPr>
          <p:cNvSpPr>
            <a:spLocks noGrp="1"/>
          </p:cNvSpPr>
          <p:nvPr>
            <p:ph idx="1"/>
          </p:nvPr>
        </p:nvSpPr>
        <p:spPr/>
        <p:txBody>
          <a:bodyPr>
            <a:normAutofit/>
          </a:bodyPr>
          <a:lstStyle/>
          <a:p>
            <a:r>
              <a:rPr lang="tr-TR" sz="2400" dirty="0"/>
              <a:t>1)Geliştiricilerin, kod değişikliklerini takip etmelerini sağlar.</a:t>
            </a:r>
          </a:p>
          <a:p>
            <a:r>
              <a:rPr lang="tr-TR" sz="2400" dirty="0"/>
              <a:t>2)Geliştiricilerin, kod değişiklik geçmişini görmelerini sağlar.</a:t>
            </a:r>
          </a:p>
          <a:p>
            <a:r>
              <a:rPr lang="tr-TR" sz="2400" dirty="0"/>
              <a:t>3)Geliştiricilerin, aynı kod dosyalarında aynı anda çalışmasına izin verir.</a:t>
            </a:r>
          </a:p>
          <a:p>
            <a:r>
              <a:rPr lang="tr-TR" sz="2400" dirty="0"/>
              <a:t>4)Geliştiricilerin, kodlarını dallanma yoluyla ayırmalarına izin verir.</a:t>
            </a:r>
          </a:p>
          <a:p>
            <a:r>
              <a:rPr lang="tr-TR" sz="2400" dirty="0"/>
              <a:t>5)Farklı dallardan yani </a:t>
            </a:r>
            <a:r>
              <a:rPr lang="tr-TR" sz="2400" dirty="0" err="1"/>
              <a:t>branch'lerden</a:t>
            </a:r>
            <a:r>
              <a:rPr lang="tr-TR" sz="2400" dirty="0"/>
              <a:t> kodları birleştirir.</a:t>
            </a:r>
          </a:p>
          <a:p>
            <a:r>
              <a:rPr lang="tr-TR" sz="2400" dirty="0"/>
              <a:t>6)Geliştiricilerin, çakışmalarını gösterir ve bunları çözmelerine izin verir.</a:t>
            </a:r>
          </a:p>
          <a:p>
            <a:r>
              <a:rPr lang="tr-TR" sz="2400" dirty="0"/>
              <a:t>7)Geliştiricilerin, değişikliklerini önceki bir duruma döndürmelerine izin verir.</a:t>
            </a:r>
          </a:p>
        </p:txBody>
      </p:sp>
    </p:spTree>
    <p:extLst>
      <p:ext uri="{BB962C8B-B14F-4D97-AF65-F5344CB8AC3E}">
        <p14:creationId xmlns:p14="http://schemas.microsoft.com/office/powerpoint/2010/main" val="15721034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06CC3A-EEBB-9863-413E-D0D17B58BFD9}"/>
              </a:ext>
            </a:extLst>
          </p:cNvPr>
          <p:cNvSpPr>
            <a:spLocks noGrp="1"/>
          </p:cNvSpPr>
          <p:nvPr>
            <p:ph type="title"/>
          </p:nvPr>
        </p:nvSpPr>
        <p:spPr/>
        <p:txBody>
          <a:bodyPr/>
          <a:lstStyle/>
          <a:p>
            <a:r>
              <a:rPr lang="tr-TR" b="1" dirty="0"/>
              <a:t>Dağıtık Sürüm Kontrol Sistemleri</a:t>
            </a:r>
          </a:p>
        </p:txBody>
      </p:sp>
      <p:sp>
        <p:nvSpPr>
          <p:cNvPr id="3" name="İçerik Yer Tutucusu 2">
            <a:extLst>
              <a:ext uri="{FF2B5EF4-FFF2-40B4-BE49-F238E27FC236}">
                <a16:creationId xmlns:a16="http://schemas.microsoft.com/office/drawing/2014/main" id="{BFA4E35D-2FFF-A63E-CF2D-18FB6B170481}"/>
              </a:ext>
            </a:extLst>
          </p:cNvPr>
          <p:cNvSpPr>
            <a:spLocks noGrp="1"/>
          </p:cNvSpPr>
          <p:nvPr>
            <p:ph idx="1"/>
          </p:nvPr>
        </p:nvSpPr>
        <p:spPr/>
        <p:txBody>
          <a:bodyPr>
            <a:normAutofit/>
          </a:bodyPr>
          <a:lstStyle/>
          <a:p>
            <a:pPr marL="0" indent="0">
              <a:buNone/>
            </a:pPr>
            <a:r>
              <a:rPr lang="tr-TR" dirty="0"/>
              <a:t>Kullanıcılar dosyaların yalnızca en son bellek kopyalarını almakla kalmaz, yazılım havuzunu (</a:t>
            </a:r>
            <a:r>
              <a:rPr lang="tr-TR" dirty="0" err="1"/>
              <a:t>repository</a:t>
            </a:r>
            <a:r>
              <a:rPr lang="tr-TR" dirty="0"/>
              <a:t>) bütünüyle kopyalarlar. Git, </a:t>
            </a:r>
            <a:r>
              <a:rPr lang="tr-TR" dirty="0" err="1"/>
              <a:t>Mercurial</a:t>
            </a:r>
            <a:r>
              <a:rPr lang="tr-TR" dirty="0"/>
              <a:t>, </a:t>
            </a:r>
            <a:r>
              <a:rPr lang="tr-TR" dirty="0" err="1"/>
              <a:t>Bazaar</a:t>
            </a:r>
            <a:r>
              <a:rPr lang="tr-TR" dirty="0"/>
              <a:t> ve </a:t>
            </a:r>
            <a:r>
              <a:rPr lang="tr-TR" dirty="0" err="1"/>
              <a:t>Darcs</a:t>
            </a:r>
            <a:r>
              <a:rPr lang="tr-TR" dirty="0"/>
              <a:t> gibi örnekleri dağıtık sistemlere örnektir.</a:t>
            </a:r>
          </a:p>
          <a:p>
            <a:pPr marL="0" indent="0">
              <a:buNone/>
            </a:pPr>
            <a:r>
              <a:rPr lang="tr-TR" dirty="0"/>
              <a:t>Dağıtık sistemlerde üzerinde ortak çalışma </a:t>
            </a:r>
            <a:r>
              <a:rPr lang="tr-TR" dirty="0" err="1"/>
              <a:t>yütürülen</a:t>
            </a:r>
            <a:r>
              <a:rPr lang="tr-TR" dirty="0"/>
              <a:t> sunuculardan biri çökerse istemcilerden birinin yazılım havuzu sunucuya geri yüklenerek sistem kurtarılabilmektedir. Her seçip alma (</a:t>
            </a:r>
            <a:r>
              <a:rPr lang="tr-TR" dirty="0" err="1"/>
              <a:t>check</a:t>
            </a:r>
            <a:r>
              <a:rPr lang="tr-TR" dirty="0"/>
              <a:t> </a:t>
            </a:r>
            <a:r>
              <a:rPr lang="tr-TR" dirty="0" err="1"/>
              <a:t>out</a:t>
            </a:r>
            <a:r>
              <a:rPr lang="tr-TR" dirty="0"/>
              <a:t>) işlemi esasında bütün verinin yedeklenmesiyle sonuçlanır.</a:t>
            </a:r>
          </a:p>
          <a:p>
            <a:pPr marL="0" indent="0">
              <a:buNone/>
            </a:pPr>
            <a:r>
              <a:rPr lang="tr-TR" dirty="0"/>
              <a:t>Dağıtık sistemlerin (DVCS) merkezi sistemlere (CVCS) kıyasla sundukları avantajları ve dezavantajları şu şekilde listeleyebiliriz.</a:t>
            </a:r>
          </a:p>
          <a:p>
            <a:pPr marL="0" indent="0">
              <a:buNone/>
            </a:pPr>
            <a:endParaRPr lang="tr-TR" dirty="0"/>
          </a:p>
        </p:txBody>
      </p:sp>
    </p:spTree>
    <p:extLst>
      <p:ext uri="{BB962C8B-B14F-4D97-AF65-F5344CB8AC3E}">
        <p14:creationId xmlns:p14="http://schemas.microsoft.com/office/powerpoint/2010/main" val="10510348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5CB1BF-D01A-A4C3-8F72-F2B72E62CC7C}"/>
              </a:ext>
            </a:extLst>
          </p:cNvPr>
          <p:cNvSpPr>
            <a:spLocks noGrp="1"/>
          </p:cNvSpPr>
          <p:nvPr>
            <p:ph type="title"/>
          </p:nvPr>
        </p:nvSpPr>
        <p:spPr/>
        <p:txBody>
          <a:bodyPr/>
          <a:lstStyle/>
          <a:p>
            <a:r>
              <a:rPr lang="tr-TR" b="1" dirty="0"/>
              <a:t>Dağıtık Sürüm Kontrol Sistemleri</a:t>
            </a:r>
            <a:endParaRPr lang="tr-TR" dirty="0"/>
          </a:p>
        </p:txBody>
      </p:sp>
      <p:sp>
        <p:nvSpPr>
          <p:cNvPr id="3" name="İçerik Yer Tutucusu 2">
            <a:extLst>
              <a:ext uri="{FF2B5EF4-FFF2-40B4-BE49-F238E27FC236}">
                <a16:creationId xmlns:a16="http://schemas.microsoft.com/office/drawing/2014/main" id="{75B0F621-DB3E-EFCD-C248-B8C3B95EA6F8}"/>
              </a:ext>
            </a:extLst>
          </p:cNvPr>
          <p:cNvSpPr>
            <a:spLocks noGrp="1"/>
          </p:cNvSpPr>
          <p:nvPr>
            <p:ph idx="1"/>
          </p:nvPr>
        </p:nvSpPr>
        <p:spPr>
          <a:xfrm>
            <a:off x="838200" y="1411111"/>
            <a:ext cx="10515600" cy="4765852"/>
          </a:xfrm>
        </p:spPr>
        <p:txBody>
          <a:bodyPr>
            <a:normAutofit fontScale="92500" lnSpcReduction="20000"/>
          </a:bodyPr>
          <a:lstStyle/>
          <a:p>
            <a:pPr marL="0" indent="0">
              <a:buNone/>
            </a:pPr>
            <a:r>
              <a:rPr lang="tr-TR" sz="2400" dirty="0"/>
              <a:t>Network bağlantısı </a:t>
            </a:r>
            <a:r>
              <a:rPr lang="tr-TR" sz="2400" dirty="0" err="1"/>
              <a:t>olmasada</a:t>
            </a:r>
            <a:r>
              <a:rPr lang="tr-TR" sz="2400" dirty="0"/>
              <a:t> kullanıcılar ilgili repo üzerinde çalışabilirler, dağıtık sistemler ortak işlemleri daha hızlı işler, çünkü merkezi bir sunucuyla iletişim kurmaya gerek yoktur. </a:t>
            </a:r>
          </a:p>
          <a:p>
            <a:pPr marL="0" indent="0">
              <a:buNone/>
            </a:pPr>
            <a:r>
              <a:rPr lang="tr-TR" sz="2400" dirty="0"/>
              <a:t>Dağıtık sistemler bu iletişime değişikliklerin diğer ortaklarla paylaşılacağı zaman ihtiyaç duyar. Özel çalışma alanları oluşturmak mümkündür.</a:t>
            </a:r>
          </a:p>
          <a:p>
            <a:pPr marL="0" indent="0">
              <a:buNone/>
            </a:pPr>
            <a:r>
              <a:rPr lang="tr-TR" sz="2400" dirty="0"/>
              <a:t>Böylece, kullanıcılar paylaşmak istemedikleri taslaklardaki değişiklikleri de kullanabilirler.</a:t>
            </a:r>
          </a:p>
          <a:p>
            <a:pPr marL="0" indent="0">
              <a:buNone/>
            </a:pPr>
            <a:r>
              <a:rPr lang="tr-TR" sz="2400" dirty="0"/>
              <a:t>Üzerinde çalışılan kopyalar aynı zamanda uzak yedek (</a:t>
            </a:r>
            <a:r>
              <a:rPr lang="tr-TR" sz="2400" dirty="0" err="1"/>
              <a:t>remote</a:t>
            </a:r>
            <a:r>
              <a:rPr lang="tr-TR" sz="2400" dirty="0"/>
              <a:t> </a:t>
            </a:r>
            <a:r>
              <a:rPr lang="tr-TR" sz="2400" dirty="0" err="1"/>
              <a:t>backup</a:t>
            </a:r>
            <a:r>
              <a:rPr lang="tr-TR" sz="2400" dirty="0"/>
              <a:t>) görevi görürler. </a:t>
            </a:r>
          </a:p>
          <a:p>
            <a:pPr marL="0" indent="0">
              <a:buNone/>
            </a:pPr>
            <a:r>
              <a:rPr lang="tr-TR" sz="2400" dirty="0"/>
              <a:t>Bu sayede herhangi bir donanım hatasından (kırılma noktası gibi) etkilenmezler.</a:t>
            </a:r>
          </a:p>
          <a:p>
            <a:pPr marL="0" indent="0">
              <a:buNone/>
            </a:pPr>
            <a:r>
              <a:rPr lang="tr-TR" sz="2400" dirty="0"/>
              <a:t>Farklı geliştirme modelleri (</a:t>
            </a:r>
            <a:r>
              <a:rPr lang="tr-TR" sz="2400" dirty="0" err="1"/>
              <a:t>development</a:t>
            </a:r>
            <a:r>
              <a:rPr lang="tr-TR" sz="2400" dirty="0"/>
              <a:t> </a:t>
            </a:r>
            <a:r>
              <a:rPr lang="tr-TR" sz="2400" dirty="0" err="1"/>
              <a:t>branches</a:t>
            </a:r>
            <a:r>
              <a:rPr lang="tr-TR" sz="2400" dirty="0"/>
              <a:t>, </a:t>
            </a:r>
            <a:r>
              <a:rPr lang="tr-TR" sz="2400" dirty="0" err="1"/>
              <a:t>commander</a:t>
            </a:r>
            <a:r>
              <a:rPr lang="tr-TR" sz="2400" dirty="0"/>
              <a:t>/</a:t>
            </a:r>
            <a:r>
              <a:rPr lang="tr-TR" sz="2400" dirty="0" err="1"/>
              <a:t>kieutenant</a:t>
            </a:r>
            <a:r>
              <a:rPr lang="tr-TR" sz="2400" dirty="0"/>
              <a:t> model gibi) </a:t>
            </a:r>
            <a:r>
              <a:rPr lang="tr-TR" sz="2400" dirty="0" err="1"/>
              <a:t>kullanılanibilir</a:t>
            </a:r>
            <a:r>
              <a:rPr lang="tr-TR" sz="2400" dirty="0"/>
              <a:t>.</a:t>
            </a:r>
          </a:p>
          <a:p>
            <a:pPr marL="0" indent="0">
              <a:buNone/>
            </a:pPr>
            <a:r>
              <a:rPr lang="tr-TR" sz="2400" dirty="0"/>
              <a:t>Projenin </a:t>
            </a:r>
            <a:r>
              <a:rPr lang="tr-TR" sz="2400" dirty="0" err="1"/>
              <a:t>release</a:t>
            </a:r>
            <a:r>
              <a:rPr lang="tr-TR" sz="2400" dirty="0"/>
              <a:t> </a:t>
            </a:r>
            <a:r>
              <a:rPr lang="tr-TR" sz="2400" dirty="0" err="1"/>
              <a:t>version’unun</a:t>
            </a:r>
            <a:r>
              <a:rPr lang="tr-TR" sz="2400" dirty="0"/>
              <a:t> kontrolü merkezi olarak gerçekleştirilebilir.</a:t>
            </a:r>
          </a:p>
          <a:p>
            <a:pPr marL="0" indent="0">
              <a:buNone/>
            </a:pPr>
            <a:r>
              <a:rPr lang="tr-TR" sz="2400" dirty="0"/>
              <a:t>FOSS (</a:t>
            </a:r>
            <a:r>
              <a:rPr lang="tr-TR" sz="2400" dirty="0" err="1"/>
              <a:t>Free</a:t>
            </a:r>
            <a:r>
              <a:rPr lang="tr-TR" sz="2400" dirty="0"/>
              <a:t> </a:t>
            </a:r>
            <a:r>
              <a:rPr lang="tr-TR" sz="2400" dirty="0" err="1"/>
              <a:t>and</a:t>
            </a:r>
            <a:r>
              <a:rPr lang="tr-TR" sz="2400" dirty="0"/>
              <a:t> Open-</a:t>
            </a:r>
            <a:r>
              <a:rPr lang="tr-TR" sz="2400" dirty="0" err="1"/>
              <a:t>source</a:t>
            </a:r>
            <a:r>
              <a:rPr lang="tr-TR" sz="2400" dirty="0"/>
              <a:t> Software / Özgür ve Açık Kaynaklı Yazılım) yazılım projelerinde, </a:t>
            </a:r>
          </a:p>
          <a:p>
            <a:pPr marL="0" indent="0">
              <a:buNone/>
            </a:pPr>
            <a:r>
              <a:rPr lang="tr-TR" sz="2400" dirty="0"/>
              <a:t>liderlik çatışmaları veya tasarımdaki anlaşmazlıklar nedeniyle durdurulmuş bir proje kolaylıkla çatallanarak (</a:t>
            </a:r>
            <a:r>
              <a:rPr lang="tr-TR" sz="2400" dirty="0" err="1"/>
              <a:t>fork</a:t>
            </a:r>
            <a:r>
              <a:rPr lang="tr-TR" sz="2400" dirty="0"/>
              <a:t>) sürdürülebilir.</a:t>
            </a:r>
          </a:p>
        </p:txBody>
      </p:sp>
    </p:spTree>
    <p:extLst>
      <p:ext uri="{BB962C8B-B14F-4D97-AF65-F5344CB8AC3E}">
        <p14:creationId xmlns:p14="http://schemas.microsoft.com/office/powerpoint/2010/main" val="36071864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FFDB99-96DB-ABDB-67CC-A6F33992508D}"/>
              </a:ext>
            </a:extLst>
          </p:cNvPr>
          <p:cNvSpPr>
            <a:spLocks noGrp="1"/>
          </p:cNvSpPr>
          <p:nvPr>
            <p:ph type="title"/>
          </p:nvPr>
        </p:nvSpPr>
        <p:spPr>
          <a:xfrm>
            <a:off x="838200" y="365126"/>
            <a:ext cx="10515600" cy="1170164"/>
          </a:xfrm>
        </p:spPr>
        <p:txBody>
          <a:bodyPr>
            <a:normAutofit fontScale="90000"/>
          </a:bodyPr>
          <a:lstStyle/>
          <a:p>
            <a:r>
              <a:rPr lang="tr-TR" b="1" dirty="0"/>
              <a:t>Senkron nedir ? Asenkron nedir ? aralarındaki fark ? </a:t>
            </a:r>
            <a:r>
              <a:rPr lang="tr-TR" b="1" dirty="0" err="1"/>
              <a:t>JavaScript</a:t>
            </a:r>
            <a:r>
              <a:rPr lang="tr-TR" b="1" dirty="0"/>
              <a:t> senkron mu ? </a:t>
            </a:r>
          </a:p>
        </p:txBody>
      </p:sp>
      <p:sp>
        <p:nvSpPr>
          <p:cNvPr id="3" name="İçerik Yer Tutucusu 2">
            <a:extLst>
              <a:ext uri="{FF2B5EF4-FFF2-40B4-BE49-F238E27FC236}">
                <a16:creationId xmlns:a16="http://schemas.microsoft.com/office/drawing/2014/main" id="{D8F14531-B0E9-B3CA-4FE1-18149D4D401E}"/>
              </a:ext>
            </a:extLst>
          </p:cNvPr>
          <p:cNvSpPr>
            <a:spLocks noGrp="1"/>
          </p:cNvSpPr>
          <p:nvPr>
            <p:ph idx="1"/>
          </p:nvPr>
        </p:nvSpPr>
        <p:spPr/>
        <p:txBody>
          <a:bodyPr>
            <a:normAutofit fontScale="70000" lnSpcReduction="20000"/>
          </a:bodyPr>
          <a:lstStyle/>
          <a:p>
            <a:r>
              <a:rPr lang="tr-TR" dirty="0"/>
              <a:t>Senkronun kelime anlamı eş zamanlı olmasına rağmen programlama dilinde her bir işin sıra ile yapılmasına denir. Yani bir </a:t>
            </a:r>
            <a:r>
              <a:rPr lang="tr-TR" dirty="0" err="1"/>
              <a:t>process</a:t>
            </a:r>
            <a:r>
              <a:rPr lang="tr-TR" dirty="0"/>
              <a:t> bitmeden diğerine geçilmemesi. Programlama dillerinin genelinde yazdığımız kodlar yukarıdan aşağıya okunarak çalıştırılır. Yani senkron olarak çalışır.</a:t>
            </a:r>
          </a:p>
          <a:p>
            <a:r>
              <a:rPr lang="tr-TR" dirty="0"/>
              <a:t>Asenkron Programla: Kelime anlamı başlama ve bitiş zamanları ayrı olan, aynı zamanda olmayan demek olan kelimedir. Diğer adı da eşzamanızdır. </a:t>
            </a:r>
          </a:p>
          <a:p>
            <a:r>
              <a:rPr lang="tr-TR" dirty="0"/>
              <a:t>Senkron programlama ise programın senkron bir şekilde değil de öncelik verdiğimiz işlemlerin daha önce yapılmasını sağlayan ya da sağladığımız programlamadır. </a:t>
            </a:r>
          </a:p>
          <a:p>
            <a:r>
              <a:rPr lang="tr-TR" dirty="0"/>
              <a:t>Senkron programlamada kodların yukarıdan aşağıya çalışmasını her zaman istemeyebiliriz. Mesela bir fonksiyonu son sırada yazarız ama ilk olarak o fonksiyonun çalışmasını isteyebiliriz. Burada Asenkron programlama devreye giriyor.</a:t>
            </a:r>
          </a:p>
          <a:p>
            <a:r>
              <a:rPr lang="tr-TR" dirty="0" err="1"/>
              <a:t>Javascript</a:t>
            </a:r>
            <a:r>
              <a:rPr lang="tr-TR" dirty="0"/>
              <a:t> </a:t>
            </a:r>
            <a:r>
              <a:rPr lang="tr-TR" dirty="0" err="1"/>
              <a:t>single-thread</a:t>
            </a:r>
            <a:r>
              <a:rPr lang="tr-TR" dirty="0"/>
              <a:t> çalıştırma yaptığı için çalıştırdığı </a:t>
            </a:r>
            <a:r>
              <a:rPr lang="tr-TR" dirty="0" err="1"/>
              <a:t>eventleri</a:t>
            </a:r>
            <a:r>
              <a:rPr lang="tr-TR" dirty="0"/>
              <a:t> ve </a:t>
            </a:r>
            <a:r>
              <a:rPr lang="tr-TR" dirty="0" err="1"/>
              <a:t>callback</a:t>
            </a:r>
            <a:r>
              <a:rPr lang="tr-TR" dirty="0"/>
              <a:t> </a:t>
            </a:r>
            <a:r>
              <a:rPr lang="tr-TR" dirty="0" err="1"/>
              <a:t>leri</a:t>
            </a:r>
            <a:r>
              <a:rPr lang="tr-TR" dirty="0"/>
              <a:t> sıraya sokarak hepsini tek bir </a:t>
            </a:r>
            <a:r>
              <a:rPr lang="tr-TR" dirty="0" err="1"/>
              <a:t>thread</a:t>
            </a:r>
            <a:r>
              <a:rPr lang="tr-TR" dirty="0"/>
              <a:t> ile işler. Bahsedilen </a:t>
            </a:r>
            <a:r>
              <a:rPr lang="tr-TR" dirty="0" err="1"/>
              <a:t>Event’lerin</a:t>
            </a:r>
            <a:r>
              <a:rPr lang="tr-TR" dirty="0"/>
              <a:t> ve </a:t>
            </a:r>
            <a:r>
              <a:rPr lang="tr-TR" dirty="0" err="1"/>
              <a:t>Callback’lerin</a:t>
            </a:r>
            <a:r>
              <a:rPr lang="tr-TR" dirty="0"/>
              <a:t> sırada tutulduğu yapı, basit bir kuyruk (Queue) mekanizmasıdır. </a:t>
            </a:r>
            <a:r>
              <a:rPr lang="tr-TR" dirty="0" err="1"/>
              <a:t>Thread’in</a:t>
            </a:r>
            <a:r>
              <a:rPr lang="tr-TR" dirty="0"/>
              <a:t> her defasında kuyruktaki ilk </a:t>
            </a:r>
            <a:r>
              <a:rPr lang="tr-TR" dirty="0" err="1"/>
              <a:t>Event’i</a:t>
            </a:r>
            <a:r>
              <a:rPr lang="tr-TR" dirty="0"/>
              <a:t> işleyip yeni bir </a:t>
            </a:r>
            <a:r>
              <a:rPr lang="tr-TR" dirty="0" err="1"/>
              <a:t>Event</a:t>
            </a:r>
            <a:r>
              <a:rPr lang="tr-TR" dirty="0"/>
              <a:t> alması da </a:t>
            </a:r>
            <a:r>
              <a:rPr lang="tr-TR" dirty="0" err="1"/>
              <a:t>Event</a:t>
            </a:r>
            <a:r>
              <a:rPr lang="tr-TR" dirty="0"/>
              <a:t> </a:t>
            </a:r>
            <a:r>
              <a:rPr lang="tr-TR" dirty="0" err="1"/>
              <a:t>Loop</a:t>
            </a:r>
            <a:r>
              <a:rPr lang="tr-TR" dirty="0"/>
              <a:t> olarak adlandırılır. </a:t>
            </a:r>
            <a:r>
              <a:rPr lang="tr-TR" dirty="0" err="1"/>
              <a:t>Javascript</a:t>
            </a:r>
            <a:r>
              <a:rPr lang="tr-TR" dirty="0"/>
              <a:t> Run-</a:t>
            </a:r>
            <a:r>
              <a:rPr lang="tr-TR" dirty="0" err="1"/>
              <a:t>to</a:t>
            </a:r>
            <a:r>
              <a:rPr lang="tr-TR" dirty="0"/>
              <a:t>-</a:t>
            </a:r>
            <a:r>
              <a:rPr lang="tr-TR" dirty="0" err="1"/>
              <a:t>Completion</a:t>
            </a:r>
            <a:r>
              <a:rPr lang="tr-TR" dirty="0"/>
              <a:t> adı verilen, elindeki işi tamamlamadan başka bir işe geçmeyen bir mekanizmaya sahiptir.</a:t>
            </a:r>
          </a:p>
          <a:p>
            <a:endParaRPr lang="tr-TR" dirty="0"/>
          </a:p>
        </p:txBody>
      </p:sp>
    </p:spTree>
    <p:extLst>
      <p:ext uri="{BB962C8B-B14F-4D97-AF65-F5344CB8AC3E}">
        <p14:creationId xmlns:p14="http://schemas.microsoft.com/office/powerpoint/2010/main" val="8856265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C3B175-6535-455E-7918-8D3DEF0543C5}"/>
              </a:ext>
            </a:extLst>
          </p:cNvPr>
          <p:cNvSpPr>
            <a:spLocks noGrp="1"/>
          </p:cNvSpPr>
          <p:nvPr>
            <p:ph type="title"/>
          </p:nvPr>
        </p:nvSpPr>
        <p:spPr>
          <a:xfrm>
            <a:off x="838200" y="365125"/>
            <a:ext cx="10515600" cy="1012119"/>
          </a:xfrm>
        </p:spPr>
        <p:txBody>
          <a:bodyPr>
            <a:normAutofit fontScale="90000"/>
          </a:bodyPr>
          <a:lstStyle/>
          <a:p>
            <a:r>
              <a:rPr lang="tr-TR" b="1" dirty="0"/>
              <a:t>Compiler- </a:t>
            </a:r>
            <a:r>
              <a:rPr lang="tr-TR" b="1" dirty="0" err="1"/>
              <a:t>interpreter</a:t>
            </a:r>
            <a:r>
              <a:rPr lang="tr-TR" b="1" dirty="0"/>
              <a:t> ?</a:t>
            </a:r>
            <a:br>
              <a:rPr lang="tr-TR" b="1" dirty="0"/>
            </a:br>
            <a:r>
              <a:rPr lang="tr-TR" b="1" dirty="0"/>
              <a:t> </a:t>
            </a:r>
            <a:r>
              <a:rPr lang="tr-TR" b="1" dirty="0" err="1"/>
              <a:t>JavaScript</a:t>
            </a:r>
            <a:r>
              <a:rPr lang="tr-TR" b="1" dirty="0"/>
              <a:t> Compiler mi ? </a:t>
            </a:r>
            <a:r>
              <a:rPr lang="tr-TR" b="1" dirty="0" err="1"/>
              <a:t>interpreter</a:t>
            </a:r>
            <a:r>
              <a:rPr lang="tr-TR" b="1" dirty="0"/>
              <a:t> mi ?</a:t>
            </a:r>
          </a:p>
        </p:txBody>
      </p:sp>
      <p:sp>
        <p:nvSpPr>
          <p:cNvPr id="3" name="İçerik Yer Tutucusu 2">
            <a:extLst>
              <a:ext uri="{FF2B5EF4-FFF2-40B4-BE49-F238E27FC236}">
                <a16:creationId xmlns:a16="http://schemas.microsoft.com/office/drawing/2014/main" id="{BDF786EB-AC9A-5164-68E8-2E03A6F24680}"/>
              </a:ext>
            </a:extLst>
          </p:cNvPr>
          <p:cNvSpPr>
            <a:spLocks noGrp="1"/>
          </p:cNvSpPr>
          <p:nvPr>
            <p:ph idx="1"/>
          </p:nvPr>
        </p:nvSpPr>
        <p:spPr>
          <a:xfrm>
            <a:off x="838200" y="1478844"/>
            <a:ext cx="10515600" cy="5159023"/>
          </a:xfrm>
        </p:spPr>
        <p:txBody>
          <a:bodyPr>
            <a:normAutofit fontScale="85000" lnSpcReduction="10000"/>
          </a:bodyPr>
          <a:lstStyle/>
          <a:p>
            <a:r>
              <a:rPr lang="tr-TR" sz="2400" dirty="0"/>
              <a:t>Compiler(Derleyici): Geliştiricilerin herhangi bir programlama dilini kullanarak yazdığı kaynak kodu bilgisayarın anlayabileceği makine diline yani 0 ve 1’lere çeviren aracı yazılımdır.</a:t>
            </a:r>
          </a:p>
          <a:p>
            <a:r>
              <a:rPr lang="tr-TR" sz="2400" dirty="0"/>
              <a:t>Derleyici sayesinde geliştiriciler farklı programlama dillerini kullanarak aynı işlevi yerine getiren yazılımlar üretebilirler. Üstelik </a:t>
            </a:r>
            <a:r>
              <a:rPr lang="tr-TR" sz="2400" dirty="0" err="1"/>
              <a:t>Compiler’ların</a:t>
            </a:r>
            <a:r>
              <a:rPr lang="tr-TR" sz="2400" dirty="0"/>
              <a:t> varlığı, çok fazla programlama dilinin olmasına ve geliştiricilerin alternatif dillerle çalışmasına yardımcı olmaktadır.</a:t>
            </a:r>
          </a:p>
          <a:p>
            <a:r>
              <a:rPr lang="tr-TR" sz="2400" dirty="0"/>
              <a:t>Interpreter(Yorumlayıcı): Yüksek seviyeli programlama dili ile yazılmış bir </a:t>
            </a:r>
            <a:r>
              <a:rPr lang="tr-TR" sz="2400" dirty="0" err="1"/>
              <a:t>progamı</a:t>
            </a:r>
            <a:r>
              <a:rPr lang="tr-TR" sz="2400" dirty="0"/>
              <a:t> adım adım makine diline çeviren ve makine dilindeki talimatları çalıştıran programdır.</a:t>
            </a:r>
          </a:p>
          <a:p>
            <a:r>
              <a:rPr lang="tr-TR" sz="2400" dirty="0"/>
              <a:t>Interpreter bütün programın çalıştırılabilir bir kodunu üretmek yerine, programın adımlarını tek tek makine diline çevirir ve hemen çalıştırır. Program tekrar çalıştırılmak istenirse </a:t>
            </a:r>
            <a:r>
              <a:rPr lang="tr-TR" sz="2400" dirty="0" err="1"/>
              <a:t>interpreter</a:t>
            </a:r>
            <a:r>
              <a:rPr lang="tr-TR" sz="2400" dirty="0"/>
              <a:t> kaynak kod üzerinde yine aynı yolu izler.</a:t>
            </a:r>
          </a:p>
          <a:p>
            <a:r>
              <a:rPr lang="tr-TR" sz="2400" dirty="0" err="1"/>
              <a:t>JavaScript</a:t>
            </a:r>
            <a:r>
              <a:rPr lang="tr-TR" sz="2400" dirty="0"/>
              <a:t> Interpreter(Yorumlayıcı) bir dildir.  </a:t>
            </a:r>
            <a:r>
              <a:rPr lang="tr-TR" sz="2400" dirty="0" err="1"/>
              <a:t>JavaScript’in</a:t>
            </a:r>
            <a:r>
              <a:rPr lang="tr-TR" sz="2400" dirty="0"/>
              <a:t> </a:t>
            </a:r>
            <a:r>
              <a:rPr lang="tr-TR" sz="2400" dirty="0" err="1"/>
              <a:t>compiler</a:t>
            </a:r>
            <a:r>
              <a:rPr lang="tr-TR" sz="2400" dirty="0"/>
              <a:t> adımı yoktur. Bunun yerine, tarayıcıdaki bir </a:t>
            </a:r>
            <a:r>
              <a:rPr lang="tr-TR" sz="2400" dirty="0" err="1"/>
              <a:t>interpreter</a:t>
            </a:r>
            <a:r>
              <a:rPr lang="tr-TR" sz="2400" dirty="0"/>
              <a:t>(yorumlayıcı) </a:t>
            </a:r>
            <a:r>
              <a:rPr lang="tr-TR" sz="2400" dirty="0" err="1"/>
              <a:t>JavaScript</a:t>
            </a:r>
            <a:r>
              <a:rPr lang="tr-TR" sz="2400" dirty="0"/>
              <a:t> kodunu okur, her satırı yorumlar ve çalıştırır. Daha modern tarayıcılar, </a:t>
            </a:r>
            <a:r>
              <a:rPr lang="tr-TR" sz="2400" dirty="0" err="1"/>
              <a:t>JavaScript’i</a:t>
            </a:r>
            <a:r>
              <a:rPr lang="tr-TR" sz="2400" dirty="0"/>
              <a:t> tam çalışmak üzereyken yürütülebilir bayt koduna derleyen </a:t>
            </a:r>
            <a:r>
              <a:rPr lang="tr-TR" sz="2400" dirty="0" err="1"/>
              <a:t>Just</a:t>
            </a:r>
            <a:r>
              <a:rPr lang="tr-TR" sz="2400" dirty="0"/>
              <a:t>-</a:t>
            </a:r>
            <a:r>
              <a:rPr lang="tr-TR" sz="2400" dirty="0" err="1"/>
              <a:t>In</a:t>
            </a:r>
            <a:r>
              <a:rPr lang="tr-TR" sz="2400" dirty="0"/>
              <a:t>-Time(JIT) derlemesi olarak bilinen teknoloji kullanır.</a:t>
            </a:r>
          </a:p>
          <a:p>
            <a:r>
              <a:rPr lang="tr-TR" sz="2400" dirty="0" err="1"/>
              <a:t>Just</a:t>
            </a:r>
            <a:r>
              <a:rPr lang="tr-TR" sz="2400" dirty="0"/>
              <a:t>-</a:t>
            </a:r>
            <a:r>
              <a:rPr lang="tr-TR" sz="2400" dirty="0" err="1"/>
              <a:t>In</a:t>
            </a:r>
            <a:r>
              <a:rPr lang="tr-TR" sz="2400" dirty="0"/>
              <a:t>-time(JIT):</a:t>
            </a:r>
            <a:r>
              <a:rPr lang="tr-TR" sz="2400" dirty="0" err="1"/>
              <a:t>Just</a:t>
            </a:r>
            <a:r>
              <a:rPr lang="tr-TR" sz="2400" dirty="0"/>
              <a:t>-</a:t>
            </a:r>
            <a:r>
              <a:rPr lang="tr-TR" sz="2400" dirty="0" err="1"/>
              <a:t>In</a:t>
            </a:r>
            <a:r>
              <a:rPr lang="tr-TR" sz="2400" dirty="0"/>
              <a:t>-Time veya JIT, derleme, </a:t>
            </a:r>
            <a:r>
              <a:rPr lang="tr-TR" sz="2400" dirty="0" err="1"/>
              <a:t>JavaScript</a:t>
            </a:r>
            <a:r>
              <a:rPr lang="tr-TR" sz="2400" dirty="0"/>
              <a:t>, C# ve Java gibi diller için çalışma zamanı yorumlayıcıları tarafından, C++ gibi önceden derlenmiş ikili diller tarafından sunulan yerel performansa yaklaşık yürütme hızları sağlamak için kullanılan bir tekniktir.</a:t>
            </a:r>
          </a:p>
        </p:txBody>
      </p:sp>
    </p:spTree>
    <p:extLst>
      <p:ext uri="{BB962C8B-B14F-4D97-AF65-F5344CB8AC3E}">
        <p14:creationId xmlns:p14="http://schemas.microsoft.com/office/powerpoint/2010/main" val="15421361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A1F0CD-5088-EA44-0D43-1077B7413CFE}"/>
              </a:ext>
            </a:extLst>
          </p:cNvPr>
          <p:cNvSpPr>
            <a:spLocks noGrp="1"/>
          </p:cNvSpPr>
          <p:nvPr>
            <p:ph type="title"/>
          </p:nvPr>
        </p:nvSpPr>
        <p:spPr/>
        <p:txBody>
          <a:bodyPr/>
          <a:lstStyle/>
          <a:p>
            <a:r>
              <a:rPr lang="en-US" b="1" dirty="0"/>
              <a:t> for </a:t>
            </a:r>
            <a:r>
              <a:rPr lang="en-US" b="1" dirty="0" err="1"/>
              <a:t>ile</a:t>
            </a:r>
            <a:r>
              <a:rPr lang="en-US" b="1" dirty="0"/>
              <a:t> while </a:t>
            </a:r>
            <a:r>
              <a:rPr lang="en-US" b="1" dirty="0" err="1"/>
              <a:t>arasındaki</a:t>
            </a:r>
            <a:r>
              <a:rPr lang="en-US" b="1" dirty="0"/>
              <a:t> fark  ?</a:t>
            </a:r>
            <a:endParaRPr lang="tr-TR" b="1" dirty="0"/>
          </a:p>
        </p:txBody>
      </p:sp>
      <p:sp>
        <p:nvSpPr>
          <p:cNvPr id="3" name="İçerik Yer Tutucusu 2">
            <a:extLst>
              <a:ext uri="{FF2B5EF4-FFF2-40B4-BE49-F238E27FC236}">
                <a16:creationId xmlns:a16="http://schemas.microsoft.com/office/drawing/2014/main" id="{908C4AD9-7638-C751-B87D-3180492FC5D1}"/>
              </a:ext>
            </a:extLst>
          </p:cNvPr>
          <p:cNvSpPr>
            <a:spLocks noGrp="1"/>
          </p:cNvSpPr>
          <p:nvPr>
            <p:ph idx="1"/>
          </p:nvPr>
        </p:nvSpPr>
        <p:spPr/>
        <p:txBody>
          <a:bodyPr/>
          <a:lstStyle/>
          <a:p>
            <a:r>
              <a:rPr lang="tr-TR" dirty="0" err="1"/>
              <a:t>For</a:t>
            </a:r>
            <a:r>
              <a:rPr lang="tr-TR" dirty="0"/>
              <a:t>: Önceden ayarlanmış sayıda yinelenir.</a:t>
            </a:r>
          </a:p>
          <a:p>
            <a:r>
              <a:rPr lang="tr-TR" dirty="0"/>
              <a:t>Yalnızca yineleme sayısı bilindiğinde sonucu elde etmek için kullanılır.</a:t>
            </a:r>
          </a:p>
          <a:p>
            <a:r>
              <a:rPr lang="tr-TR" dirty="0"/>
              <a:t>Koşul '</a:t>
            </a:r>
            <a:r>
              <a:rPr lang="tr-TR" dirty="0" err="1"/>
              <a:t>for</a:t>
            </a:r>
            <a:r>
              <a:rPr lang="tr-TR" dirty="0"/>
              <a:t>' döngüsüne yerleştirilmezse, döngü sonsuz kez yinelenir.</a:t>
            </a:r>
          </a:p>
          <a:p>
            <a:r>
              <a:rPr lang="tr-TR" dirty="0" err="1"/>
              <a:t>While</a:t>
            </a:r>
            <a:r>
              <a:rPr lang="tr-TR" dirty="0"/>
              <a:t>: Bir koşul sağlanana kadar yinelenir.</a:t>
            </a:r>
          </a:p>
          <a:p>
            <a:r>
              <a:rPr lang="tr-TR" dirty="0"/>
              <a:t>Yineleme sayısı bilinmediğinde koşulu sağlamak için kullanılır. Koşulu True veya </a:t>
            </a:r>
            <a:r>
              <a:rPr lang="tr-TR" dirty="0" err="1"/>
              <a:t>False</a:t>
            </a:r>
            <a:r>
              <a:rPr lang="tr-TR" dirty="0"/>
              <a:t> değerine göre değerlendirmek için ifade belirtilir. </a:t>
            </a:r>
          </a:p>
          <a:p>
            <a:r>
              <a:rPr lang="tr-TR" dirty="0"/>
              <a:t>Koşul '</a:t>
            </a:r>
            <a:r>
              <a:rPr lang="tr-TR" dirty="0" err="1"/>
              <a:t>while</a:t>
            </a:r>
            <a:r>
              <a:rPr lang="tr-TR" dirty="0"/>
              <a:t>' döngüsüne yerleştirilmezse derleme hatası verir</a:t>
            </a:r>
          </a:p>
        </p:txBody>
      </p:sp>
    </p:spTree>
    <p:extLst>
      <p:ext uri="{BB962C8B-B14F-4D97-AF65-F5344CB8AC3E}">
        <p14:creationId xmlns:p14="http://schemas.microsoft.com/office/powerpoint/2010/main" val="20069160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6D5899-3115-1AE7-4635-554BABFFE271}"/>
              </a:ext>
            </a:extLst>
          </p:cNvPr>
          <p:cNvSpPr>
            <a:spLocks noGrp="1"/>
          </p:cNvSpPr>
          <p:nvPr>
            <p:ph type="title"/>
          </p:nvPr>
        </p:nvSpPr>
        <p:spPr>
          <a:xfrm>
            <a:off x="838200" y="365125"/>
            <a:ext cx="10515600" cy="1057275"/>
          </a:xfrm>
        </p:spPr>
        <p:txBody>
          <a:bodyPr/>
          <a:lstStyle/>
          <a:p>
            <a:r>
              <a:rPr lang="tr-TR" b="1" dirty="0"/>
              <a:t>Compiler - </a:t>
            </a:r>
            <a:r>
              <a:rPr lang="tr-TR" b="1" dirty="0" err="1"/>
              <a:t>Syntax</a:t>
            </a:r>
            <a:r>
              <a:rPr lang="tr-TR" b="1" dirty="0"/>
              <a:t> - Runtime </a:t>
            </a:r>
            <a:r>
              <a:rPr lang="tr-TR" b="1" dirty="0" err="1"/>
              <a:t>Error</a:t>
            </a:r>
            <a:r>
              <a:rPr lang="tr-TR" b="1" dirty="0"/>
              <a:t> </a:t>
            </a:r>
          </a:p>
        </p:txBody>
      </p:sp>
      <p:sp>
        <p:nvSpPr>
          <p:cNvPr id="3" name="İçerik Yer Tutucusu 2">
            <a:extLst>
              <a:ext uri="{FF2B5EF4-FFF2-40B4-BE49-F238E27FC236}">
                <a16:creationId xmlns:a16="http://schemas.microsoft.com/office/drawing/2014/main" id="{2B5FB3C0-4E03-23BD-AC6A-B8F2EA4324E0}"/>
              </a:ext>
            </a:extLst>
          </p:cNvPr>
          <p:cNvSpPr>
            <a:spLocks noGrp="1"/>
          </p:cNvSpPr>
          <p:nvPr>
            <p:ph idx="1"/>
          </p:nvPr>
        </p:nvSpPr>
        <p:spPr>
          <a:xfrm>
            <a:off x="838200" y="1546578"/>
            <a:ext cx="10515600" cy="4630385"/>
          </a:xfrm>
        </p:spPr>
        <p:txBody>
          <a:bodyPr>
            <a:normAutofit fontScale="70000" lnSpcReduction="20000"/>
          </a:bodyPr>
          <a:lstStyle/>
          <a:p>
            <a:r>
              <a:rPr lang="tr-TR" b="1" dirty="0"/>
              <a:t>Runtime </a:t>
            </a:r>
            <a:r>
              <a:rPr lang="tr-TR" b="1" dirty="0" err="1"/>
              <a:t>error</a:t>
            </a:r>
            <a:r>
              <a:rPr lang="tr-TR" b="1" dirty="0"/>
              <a:t> : </a:t>
            </a:r>
            <a:r>
              <a:rPr lang="tr-TR" dirty="0"/>
              <a:t>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a:p>
            <a:endParaRPr lang="tr-TR" dirty="0"/>
          </a:p>
          <a:p>
            <a:r>
              <a:rPr lang="tr-TR" b="1" dirty="0" err="1"/>
              <a:t>Syntax</a:t>
            </a:r>
            <a:r>
              <a:rPr lang="tr-TR" b="1" dirty="0"/>
              <a:t> </a:t>
            </a:r>
            <a:r>
              <a:rPr lang="tr-TR" b="1" dirty="0" err="1"/>
              <a:t>error</a:t>
            </a:r>
            <a:r>
              <a:rPr lang="tr-TR" b="1" dirty="0"/>
              <a:t> : </a:t>
            </a:r>
            <a:r>
              <a:rPr lang="tr-TR" dirty="0" err="1"/>
              <a:t>Syntax</a:t>
            </a:r>
            <a:r>
              <a:rPr lang="tr-TR" dirty="0"/>
              <a:t> hatası, bizim kod yazarken uymamız gereken kurallara uymadığımız zaman karşımıza çıkar. Buna örnek vermek gerekirse, </a:t>
            </a:r>
            <a:r>
              <a:rPr lang="tr-TR" dirty="0" err="1"/>
              <a:t>string</a:t>
            </a:r>
            <a:r>
              <a:rPr lang="tr-TR" dirty="0"/>
              <a:t> veri tiplerinin tırnak içinde yazılması gerekir. İşte bu noktada eğer, biz bu tırnaklardan birini koymayı unutursak burada bir yazım hatası yani </a:t>
            </a:r>
            <a:r>
              <a:rPr lang="tr-TR" dirty="0" err="1"/>
              <a:t>syntax</a:t>
            </a:r>
            <a:r>
              <a:rPr lang="tr-TR" dirty="0"/>
              <a:t> hatası yapmış oluruz.  </a:t>
            </a:r>
            <a:r>
              <a:rPr lang="tr-TR" dirty="0" err="1"/>
              <a:t>Syntax</a:t>
            </a:r>
            <a:r>
              <a:rPr lang="tr-TR" dirty="0"/>
              <a:t> hatasında Editor, biz hatalı kod satırından çıkar çıkmaz, kodu çalıştırmadan bir hata penceresi açar ve bize hatalı olduğumuzu gösterir.</a:t>
            </a:r>
          </a:p>
          <a:p>
            <a:endParaRPr lang="tr-TR" dirty="0"/>
          </a:p>
          <a:p>
            <a:r>
              <a:rPr lang="tr-TR" b="1" dirty="0" err="1"/>
              <a:t>Compile</a:t>
            </a:r>
            <a:r>
              <a:rPr lang="tr-TR" b="1" dirty="0"/>
              <a:t> </a:t>
            </a:r>
            <a:r>
              <a:rPr lang="tr-TR" b="1" dirty="0" err="1"/>
              <a:t>error</a:t>
            </a:r>
            <a:r>
              <a:rPr lang="tr-TR" b="1" dirty="0"/>
              <a:t> : </a:t>
            </a:r>
            <a:r>
              <a:rPr lang="tr-TR" dirty="0" err="1"/>
              <a:t>Compile</a:t>
            </a:r>
            <a:r>
              <a:rPr lang="tr-TR" dirty="0"/>
              <a:t>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a:p>
            <a:endParaRPr lang="tr-TR" dirty="0"/>
          </a:p>
        </p:txBody>
      </p:sp>
    </p:spTree>
    <p:extLst>
      <p:ext uri="{BB962C8B-B14F-4D97-AF65-F5344CB8AC3E}">
        <p14:creationId xmlns:p14="http://schemas.microsoft.com/office/powerpoint/2010/main" val="4990645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C7D74A-9AA6-1291-56EF-0DBA5A3B8167}"/>
              </a:ext>
            </a:extLst>
          </p:cNvPr>
          <p:cNvSpPr>
            <a:spLocks noGrp="1"/>
          </p:cNvSpPr>
          <p:nvPr>
            <p:ph type="title"/>
          </p:nvPr>
        </p:nvSpPr>
        <p:spPr>
          <a:xfrm>
            <a:off x="838200" y="365125"/>
            <a:ext cx="10515600" cy="944385"/>
          </a:xfrm>
        </p:spPr>
        <p:txBody>
          <a:bodyPr>
            <a:normAutofit fontScale="90000"/>
          </a:bodyPr>
          <a:lstStyle/>
          <a:p>
            <a:r>
              <a:rPr lang="tr-TR" b="1" dirty="0"/>
              <a:t>ASCII Kodu Nedir?  Unicode Nedir?</a:t>
            </a:r>
            <a:br>
              <a:rPr lang="tr-TR" b="1" dirty="0"/>
            </a:br>
            <a:endParaRPr lang="tr-TR" b="1" dirty="0"/>
          </a:p>
        </p:txBody>
      </p:sp>
      <p:sp>
        <p:nvSpPr>
          <p:cNvPr id="3" name="İçerik Yer Tutucusu 2">
            <a:extLst>
              <a:ext uri="{FF2B5EF4-FFF2-40B4-BE49-F238E27FC236}">
                <a16:creationId xmlns:a16="http://schemas.microsoft.com/office/drawing/2014/main" id="{217CAB54-8AEE-74BE-50AB-72C266F6C1C0}"/>
              </a:ext>
            </a:extLst>
          </p:cNvPr>
          <p:cNvSpPr>
            <a:spLocks noGrp="1"/>
          </p:cNvSpPr>
          <p:nvPr>
            <p:ph idx="1"/>
          </p:nvPr>
        </p:nvSpPr>
        <p:spPr>
          <a:xfrm>
            <a:off x="838200" y="1049867"/>
            <a:ext cx="10515600" cy="5127096"/>
          </a:xfrm>
        </p:spPr>
        <p:txBody>
          <a:bodyPr>
            <a:normAutofit fontScale="62500" lnSpcReduction="20000"/>
          </a:bodyPr>
          <a:lstStyle/>
          <a:p>
            <a:pPr marL="0" indent="0">
              <a:buNone/>
            </a:pPr>
            <a:r>
              <a:rPr lang="tr-TR" dirty="0"/>
              <a:t>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a:t>
            </a:r>
          </a:p>
          <a:p>
            <a:pPr marL="0" indent="0">
              <a:buNone/>
            </a:pPr>
            <a:r>
              <a:rPr lang="tr-TR" dirty="0" err="1"/>
              <a:t>Ascii</a:t>
            </a:r>
            <a:r>
              <a:rPr lang="tr-TR" dirty="0"/>
              <a:t> </a:t>
            </a:r>
            <a:r>
              <a:rPr lang="tr-TR" dirty="0" err="1"/>
              <a:t>İngilizce’de</a:t>
            </a:r>
            <a:r>
              <a:rPr lang="tr-TR" dirty="0"/>
              <a:t> kullanılan Latin alfabesi üzerine ANSI tarafından 1963 yılında kurulmuş bir karakter kodlamasıdır</a:t>
            </a:r>
          </a:p>
          <a:p>
            <a:pPr marL="0" indent="0">
              <a:buNone/>
            </a:pPr>
            <a:r>
              <a:rPr lang="tr-TR" dirty="0"/>
              <a:t>Unicode Nedir?</a:t>
            </a:r>
          </a:p>
          <a:p>
            <a:pPr marL="0" indent="0">
              <a:buNone/>
            </a:pPr>
            <a:r>
              <a:rPr lang="tr-TR" dirty="0"/>
              <a:t>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p>
          <a:p>
            <a:pPr marL="0" indent="0">
              <a:buNone/>
            </a:pPr>
            <a:r>
              <a:rPr lang="tr-TR" dirty="0"/>
              <a:t>Her karakter için benzersiz bir numara kullanılarak platformlar arası karmaşalara çözüm getirildi. Unicode kullanıldığı sürece hangi platformu kullandığınızı hangi cihaz, yazılım veya dili kullandığınız fark etmiyor.</a:t>
            </a:r>
          </a:p>
          <a:p>
            <a:pPr marL="0" indent="0">
              <a:buNone/>
            </a:pPr>
            <a:r>
              <a:rPr lang="tr-TR" dirty="0"/>
              <a:t> Bugün Unicode kodlaması artık her yerde kullanılıyor. Tüm işletim sistemleri, arama motorları, internet tarayıcıları, bilgisayarlar ve hatta akıllı telefonlar bile Unicode karakter kodlaması üzerinden çalışıyor</a:t>
            </a:r>
          </a:p>
          <a:p>
            <a:pPr marL="0" indent="0">
              <a:buNone/>
            </a:pPr>
            <a:r>
              <a:rPr lang="tr-TR" dirty="0"/>
              <a:t>UTF, Unicode Dönüşüm Birimi anlamına gelir.</a:t>
            </a:r>
          </a:p>
          <a:p>
            <a:pPr marL="0" indent="0">
              <a:buNone/>
            </a:pPr>
            <a:r>
              <a:rPr lang="tr-TR" dirty="0"/>
              <a:t>•UTF-8: İngilizce karakterleri kodlamak için (8bit)</a:t>
            </a:r>
          </a:p>
          <a:p>
            <a:pPr marL="0" indent="0">
              <a:buNone/>
            </a:pPr>
            <a:r>
              <a:rPr lang="tr-TR" dirty="0"/>
              <a:t>•UTF-16: En çok kullanılan karakterleri kodlamak için iki bayt (16 bit) kullanır</a:t>
            </a:r>
          </a:p>
          <a:p>
            <a:pPr marL="0" indent="0">
              <a:buNone/>
            </a:pPr>
            <a:r>
              <a:rPr lang="tr-TR" dirty="0"/>
              <a:t>•UTF-32: 16 bitlik bir sayının tüm karakterleri temsil etmek için yetmediği karakterleri kodlamak için dört bayt (32 bit) kullanır.</a:t>
            </a:r>
          </a:p>
          <a:p>
            <a:pPr marL="0" indent="0">
              <a:buNone/>
            </a:pPr>
            <a:endParaRPr lang="tr-TR" dirty="0"/>
          </a:p>
        </p:txBody>
      </p:sp>
    </p:spTree>
    <p:extLst>
      <p:ext uri="{BB962C8B-B14F-4D97-AF65-F5344CB8AC3E}">
        <p14:creationId xmlns:p14="http://schemas.microsoft.com/office/powerpoint/2010/main" val="1709129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A2C3C6-F6AE-9B02-2BA1-602DC20E8006}"/>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2C6EA8D3-4FDF-956B-F0EA-964C92AFF2A0}"/>
              </a:ext>
            </a:extLst>
          </p:cNvPr>
          <p:cNvSpPr>
            <a:spLocks noGrp="1"/>
          </p:cNvSpPr>
          <p:nvPr>
            <p:ph idx="1"/>
          </p:nvPr>
        </p:nvSpPr>
        <p:spPr/>
        <p:txBody>
          <a:bodyPr/>
          <a:lstStyle/>
          <a:p>
            <a:r>
              <a:rPr lang="nl-NL" sz="2400" b="1" i="0" dirty="0">
                <a:solidFill>
                  <a:srgbClr val="405261"/>
                </a:solidFill>
                <a:effectLst/>
                <a:latin typeface="AvenirBold"/>
              </a:rPr>
              <a:t>Neden Node.js Kullanmak Gerekir?</a:t>
            </a:r>
            <a:endParaRPr lang="tr-TR" sz="2400" b="1" i="0" dirty="0">
              <a:solidFill>
                <a:srgbClr val="405261"/>
              </a:solidFill>
              <a:effectLst/>
              <a:latin typeface="AvenirBold"/>
            </a:endParaRPr>
          </a:p>
          <a:p>
            <a:r>
              <a:rPr lang="nl-NL" sz="2400" b="0" i="0" dirty="0">
                <a:solidFill>
                  <a:srgbClr val="405261"/>
                </a:solidFill>
                <a:effectLst/>
                <a:latin typeface="AvenirBold"/>
              </a:rPr>
              <a:t>I/O ve network işlemlerini non-blocking olarak çalıştıran Node.js, zaman ve kaynak kullanımı konusunda çok başarılıdır. </a:t>
            </a:r>
          </a:p>
          <a:p>
            <a:r>
              <a:rPr lang="nl-NL" sz="2400" b="0" i="0" dirty="0">
                <a:solidFill>
                  <a:srgbClr val="405261"/>
                </a:solidFill>
                <a:effectLst/>
                <a:latin typeface="AvenirBold"/>
              </a:rPr>
              <a:t>Non-bloking; bir uygulama üzerinde bir işlem yaparken işlemlerin birbiririni beklemediği, asekron olarak gerçekleştiği anlamına gelir. </a:t>
            </a:r>
          </a:p>
          <a:p>
            <a:r>
              <a:rPr lang="tr-TR" sz="2400" dirty="0" err="1">
                <a:solidFill>
                  <a:srgbClr val="405261"/>
                </a:solidFill>
                <a:latin typeface="AvenirBold"/>
              </a:rPr>
              <a:t>JavaScript</a:t>
            </a:r>
            <a:r>
              <a:rPr lang="tr-TR" sz="2400" dirty="0">
                <a:solidFill>
                  <a:srgbClr val="405261"/>
                </a:solidFill>
                <a:latin typeface="AvenirBold"/>
              </a:rPr>
              <a:t> tek bir </a:t>
            </a:r>
            <a:r>
              <a:rPr lang="tr-TR" sz="2400" dirty="0" err="1">
                <a:solidFill>
                  <a:srgbClr val="405261"/>
                </a:solidFill>
                <a:latin typeface="AvenirBold"/>
              </a:rPr>
              <a:t>thread</a:t>
            </a:r>
            <a:r>
              <a:rPr lang="tr-TR" sz="2400" dirty="0">
                <a:solidFill>
                  <a:srgbClr val="405261"/>
                </a:solidFill>
                <a:latin typeface="AvenirBold"/>
              </a:rPr>
              <a:t> ile çalışır. Uygulamadaki tüm işleri tek bir </a:t>
            </a:r>
            <a:r>
              <a:rPr lang="tr-TR" sz="2400" dirty="0" err="1">
                <a:solidFill>
                  <a:srgbClr val="405261"/>
                </a:solidFill>
                <a:latin typeface="AvenirBold"/>
              </a:rPr>
              <a:t>thread</a:t>
            </a:r>
            <a:r>
              <a:rPr lang="tr-TR" sz="2400" dirty="0">
                <a:solidFill>
                  <a:srgbClr val="405261"/>
                </a:solidFill>
                <a:latin typeface="AvenirBold"/>
              </a:rPr>
              <a:t> koşturur. Yapılması gereken işler </a:t>
            </a:r>
            <a:r>
              <a:rPr lang="tr-TR" sz="2400" dirty="0" err="1">
                <a:solidFill>
                  <a:srgbClr val="405261"/>
                </a:solidFill>
                <a:latin typeface="AvenirBold"/>
              </a:rPr>
              <a:t>JavaScript</a:t>
            </a:r>
            <a:r>
              <a:rPr lang="tr-TR" sz="2400" dirty="0">
                <a:solidFill>
                  <a:srgbClr val="405261"/>
                </a:solidFill>
                <a:latin typeface="AvenirBold"/>
              </a:rPr>
              <a:t> </a:t>
            </a:r>
            <a:r>
              <a:rPr lang="tr-TR" sz="2400" dirty="0" err="1">
                <a:solidFill>
                  <a:srgbClr val="405261"/>
                </a:solidFill>
                <a:latin typeface="AvenirBold"/>
              </a:rPr>
              <a:t>Runtime’ına</a:t>
            </a:r>
            <a:r>
              <a:rPr lang="tr-TR" sz="2400" dirty="0">
                <a:solidFill>
                  <a:srgbClr val="405261"/>
                </a:solidFill>
                <a:latin typeface="AvenirBold"/>
              </a:rPr>
              <a:t>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ile iletilir. Tüm bu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bir kuyrukta tutulur. </a:t>
            </a:r>
            <a:r>
              <a:rPr lang="tr-TR" sz="2400" dirty="0" err="1">
                <a:solidFill>
                  <a:srgbClr val="405261"/>
                </a:solidFill>
                <a:latin typeface="AvenirBold"/>
              </a:rPr>
              <a:t>Thread</a:t>
            </a:r>
            <a:r>
              <a:rPr lang="tr-TR" sz="2400" dirty="0">
                <a:solidFill>
                  <a:srgbClr val="405261"/>
                </a:solidFill>
                <a:latin typeface="AvenirBold"/>
              </a:rPr>
              <a:t> her defasında kuyruktaki ilk </a:t>
            </a:r>
            <a:r>
              <a:rPr lang="tr-TR" sz="2400" dirty="0" err="1">
                <a:solidFill>
                  <a:srgbClr val="405261"/>
                </a:solidFill>
                <a:latin typeface="AvenirBold"/>
              </a:rPr>
              <a:t>eventi</a:t>
            </a:r>
            <a:r>
              <a:rPr lang="tr-TR" sz="2400" dirty="0">
                <a:solidFill>
                  <a:srgbClr val="405261"/>
                </a:solidFill>
                <a:latin typeface="AvenirBold"/>
              </a:rPr>
              <a:t> işler. Bu işleme </a:t>
            </a:r>
            <a:r>
              <a:rPr lang="tr-TR" sz="2400" dirty="0" err="1">
                <a:solidFill>
                  <a:srgbClr val="405261"/>
                </a:solidFill>
                <a:latin typeface="AvenirBold"/>
              </a:rPr>
              <a:t>Event</a:t>
            </a:r>
            <a:r>
              <a:rPr lang="tr-TR" sz="2400" dirty="0">
                <a:solidFill>
                  <a:srgbClr val="405261"/>
                </a:solidFill>
                <a:latin typeface="AvenirBold"/>
              </a:rPr>
              <a:t> </a:t>
            </a:r>
            <a:r>
              <a:rPr lang="tr-TR" sz="2400" dirty="0" err="1">
                <a:solidFill>
                  <a:srgbClr val="405261"/>
                </a:solidFill>
                <a:latin typeface="AvenirBold"/>
              </a:rPr>
              <a:t>Loop</a:t>
            </a:r>
            <a:r>
              <a:rPr lang="tr-TR" sz="2400" dirty="0">
                <a:solidFill>
                  <a:srgbClr val="405261"/>
                </a:solidFill>
                <a:latin typeface="AvenirBold"/>
              </a:rPr>
              <a:t> adı verilir.</a:t>
            </a:r>
          </a:p>
        </p:txBody>
      </p:sp>
      <p:pic>
        <p:nvPicPr>
          <p:cNvPr id="4" name="Picture 2" descr="4 Solutions To Run Multiple Node.js or NPM Commands Simultaneously | by  Paige Niedringhaus | ITNEXT">
            <a:extLst>
              <a:ext uri="{FF2B5EF4-FFF2-40B4-BE49-F238E27FC236}">
                <a16:creationId xmlns:a16="http://schemas.microsoft.com/office/drawing/2014/main" id="{D224868D-DDBE-5FAA-6904-73AFAF7F2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817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BA4EED-9E6F-F04D-60E8-0094B7476885}"/>
              </a:ext>
            </a:extLst>
          </p:cNvPr>
          <p:cNvSpPr>
            <a:spLocks noGrp="1"/>
          </p:cNvSpPr>
          <p:nvPr>
            <p:ph type="title"/>
          </p:nvPr>
        </p:nvSpPr>
        <p:spPr/>
        <p:txBody>
          <a:bodyPr/>
          <a:lstStyle/>
          <a:p>
            <a:r>
              <a:rPr lang="tr-TR" b="1" dirty="0"/>
              <a:t>Libraries - Framework</a:t>
            </a:r>
          </a:p>
        </p:txBody>
      </p:sp>
      <p:sp>
        <p:nvSpPr>
          <p:cNvPr id="3" name="İçerik Yer Tutucusu 2">
            <a:extLst>
              <a:ext uri="{FF2B5EF4-FFF2-40B4-BE49-F238E27FC236}">
                <a16:creationId xmlns:a16="http://schemas.microsoft.com/office/drawing/2014/main" id="{970031B3-1819-3178-4397-D1C67F24839B}"/>
              </a:ext>
            </a:extLst>
          </p:cNvPr>
          <p:cNvSpPr>
            <a:spLocks noGrp="1"/>
          </p:cNvSpPr>
          <p:nvPr>
            <p:ph idx="1"/>
          </p:nvPr>
        </p:nvSpPr>
        <p:spPr/>
        <p:txBody>
          <a:bodyPr>
            <a:normAutofit lnSpcReduction="10000"/>
          </a:bodyPr>
          <a:lstStyle/>
          <a:p>
            <a:r>
              <a:rPr lang="tr-TR" sz="2400" b="1" dirty="0"/>
              <a:t>Library: </a:t>
            </a:r>
            <a:r>
              <a:rPr lang="tr-TR" sz="2400" dirty="0"/>
              <a:t>Geliştiriciler tarafından yazılan ve herhangi bir yerde yeniden kullanılabilen bir kod parçasıdır. Bir kütüphaneden bir sınıfı ya da bir işlevi istediğimiz zaman nerede kullanacağımıza biz karar veririz. Uygulama akışından siz sorumlusunuz.</a:t>
            </a:r>
          </a:p>
          <a:p>
            <a:r>
              <a:rPr lang="tr-TR" sz="2400" dirty="0"/>
              <a:t>Örneğin: Bir JS kütüphanesi olan </a:t>
            </a:r>
            <a:r>
              <a:rPr lang="tr-TR" sz="2400" dirty="0" err="1"/>
              <a:t>JQuery</a:t>
            </a:r>
            <a:endParaRPr lang="tr-TR" sz="2400" dirty="0"/>
          </a:p>
          <a:p>
            <a:endParaRPr lang="tr-TR" sz="2400" dirty="0"/>
          </a:p>
          <a:p>
            <a:r>
              <a:rPr lang="tr-TR" sz="2400" b="1" dirty="0"/>
              <a:t>Framework: </a:t>
            </a:r>
            <a:r>
              <a:rPr lang="tr-TR" sz="2400" dirty="0"/>
              <a:t>Bir programlama dilini </a:t>
            </a:r>
            <a:r>
              <a:rPr lang="tr-TR" sz="2400" dirty="0" err="1"/>
              <a:t>base</a:t>
            </a:r>
            <a:r>
              <a:rPr lang="tr-TR" sz="2400" dirty="0"/>
              <a:t> alarak geliştirilen, belirli platformlar için uygulamalar oluşturan yazılım. </a:t>
            </a:r>
            <a:r>
              <a:rPr lang="tr-TR" sz="2400" dirty="0" err="1"/>
              <a:t>Frameworklerde</a:t>
            </a:r>
            <a:r>
              <a:rPr lang="tr-TR" sz="2400" dirty="0"/>
              <a:t> bir yazılım mimarisi bulunmaktadır ve içerisinden bir fonksiyonu ya da bir metodu kullanırken uymanız gereken standartlar vardır. Framework akıştan sorumludur. </a:t>
            </a:r>
          </a:p>
          <a:p>
            <a:r>
              <a:rPr lang="tr-TR" sz="2400" dirty="0"/>
              <a:t>Örneğin: Spring Framework Java için geliştirilmiş, açık kaynak olan bir uygulama geliştirme </a:t>
            </a:r>
            <a:r>
              <a:rPr lang="tr-TR" sz="2400" dirty="0" err="1"/>
              <a:t>framework'üdür</a:t>
            </a:r>
            <a:r>
              <a:rPr lang="tr-TR" sz="2400" dirty="0"/>
              <a:t>.</a:t>
            </a:r>
          </a:p>
        </p:txBody>
      </p:sp>
    </p:spTree>
    <p:extLst>
      <p:ext uri="{BB962C8B-B14F-4D97-AF65-F5344CB8AC3E}">
        <p14:creationId xmlns:p14="http://schemas.microsoft.com/office/powerpoint/2010/main" val="31681715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846077-9817-AC35-1568-3F85032D19A1}"/>
              </a:ext>
            </a:extLst>
          </p:cNvPr>
          <p:cNvSpPr>
            <a:spLocks noGrp="1"/>
          </p:cNvSpPr>
          <p:nvPr>
            <p:ph type="title"/>
          </p:nvPr>
        </p:nvSpPr>
        <p:spPr/>
        <p:txBody>
          <a:bodyPr/>
          <a:lstStyle/>
          <a:p>
            <a:r>
              <a:rPr lang="tr-TR" b="1" dirty="0"/>
              <a:t>SDK-JDK arasındaki farklar</a:t>
            </a:r>
          </a:p>
        </p:txBody>
      </p:sp>
      <p:sp>
        <p:nvSpPr>
          <p:cNvPr id="3" name="İçerik Yer Tutucusu 2">
            <a:extLst>
              <a:ext uri="{FF2B5EF4-FFF2-40B4-BE49-F238E27FC236}">
                <a16:creationId xmlns:a16="http://schemas.microsoft.com/office/drawing/2014/main" id="{05CD6957-9588-58B6-06CC-8D08E54444B5}"/>
              </a:ext>
            </a:extLst>
          </p:cNvPr>
          <p:cNvSpPr>
            <a:spLocks noGrp="1"/>
          </p:cNvSpPr>
          <p:nvPr>
            <p:ph idx="1"/>
          </p:nvPr>
        </p:nvSpPr>
        <p:spPr/>
        <p:txBody>
          <a:bodyPr>
            <a:normAutofit fontScale="77500" lnSpcReduction="20000"/>
          </a:bodyPr>
          <a:lstStyle/>
          <a:p>
            <a:r>
              <a:rPr lang="tr-TR" b="1" dirty="0"/>
              <a:t>SDK Nedir?</a:t>
            </a:r>
          </a:p>
          <a:p>
            <a:r>
              <a:rPr lang="tr-TR" dirty="0"/>
              <a:t>SDK (Software Development Kit), yazılım geliştirme kiti anlamına gelir ve bir uygulama veya program oluşturmak için dünya çapında kullanılan bir dizi yazılım aracı olarak tanımlanır. Bir uygulama geliştirmek için çeşitli platformlar vardır ve her forumun kendi </a:t>
            </a:r>
            <a:r>
              <a:rPr lang="tr-TR" dirty="0" err="1"/>
              <a:t>SDK'sı</a:t>
            </a:r>
            <a:r>
              <a:rPr lang="tr-TR" dirty="0"/>
              <a:t> vardır. </a:t>
            </a:r>
          </a:p>
          <a:p>
            <a:r>
              <a:rPr lang="tr-TR" dirty="0"/>
              <a:t>Örneğin, Java platformunda bir uygulamasının geliştirilmesi, bir Java Geliştirme Kiti (JDK) gerektirir. </a:t>
            </a:r>
            <a:r>
              <a:rPr lang="tr-TR" dirty="0" err="1"/>
              <a:t>iOS</a:t>
            </a:r>
            <a:r>
              <a:rPr lang="tr-TR" dirty="0"/>
              <a:t> uygulamaları için </a:t>
            </a:r>
            <a:r>
              <a:rPr lang="tr-TR" dirty="0" err="1"/>
              <a:t>iOS</a:t>
            </a:r>
            <a:r>
              <a:rPr lang="tr-TR" dirty="0"/>
              <a:t> </a:t>
            </a:r>
            <a:r>
              <a:rPr lang="tr-TR" dirty="0" err="1"/>
              <a:t>SDK'sı</a:t>
            </a:r>
            <a:r>
              <a:rPr lang="tr-TR" dirty="0"/>
              <a:t> gereklidir. Evrensel Windows Platformu için .NET Framework SDK </a:t>
            </a:r>
            <a:r>
              <a:rPr lang="tr-TR" dirty="0" err="1"/>
              <a:t>kullanılabililir</a:t>
            </a:r>
            <a:r>
              <a:rPr lang="tr-TR" dirty="0"/>
              <a:t>.</a:t>
            </a:r>
          </a:p>
          <a:p>
            <a:r>
              <a:rPr lang="tr-TR" b="1" dirty="0"/>
              <a:t>JDK Nedir?</a:t>
            </a:r>
          </a:p>
          <a:p>
            <a:r>
              <a:rPr lang="tr-TR" dirty="0"/>
              <a:t>JDK (Java Development Kit): Java geliştirme kiti anlamına gelir. JDK, Java'da bir program yazmak için bir yazılım geliştirme kiti olarak tanımlanabilir. Java tarafından kullanılan 3 temel teknoloji paketinden biridir JDK. Bunlar; JVM(Java Virtual Machine), JRE (Java Runtime Environment) ve JDK. JDK, Java tabanlı yazılım geliştirmeye yardımcı olan bir dizi geliştirme aracından oluşur. Çeşitli sürümleri vardır, ancak en yaygın kullanılan sürüm Java 8'dir.</a:t>
            </a:r>
          </a:p>
          <a:p>
            <a:endParaRPr lang="tr-TR" dirty="0"/>
          </a:p>
        </p:txBody>
      </p:sp>
    </p:spTree>
    <p:extLst>
      <p:ext uri="{BB962C8B-B14F-4D97-AF65-F5344CB8AC3E}">
        <p14:creationId xmlns:p14="http://schemas.microsoft.com/office/powerpoint/2010/main" val="17788616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EDDD1B-C06E-4817-0E28-351EEF989979}"/>
              </a:ext>
            </a:extLst>
          </p:cNvPr>
          <p:cNvSpPr>
            <a:spLocks noGrp="1"/>
          </p:cNvSpPr>
          <p:nvPr>
            <p:ph type="title"/>
          </p:nvPr>
        </p:nvSpPr>
        <p:spPr/>
        <p:txBody>
          <a:bodyPr/>
          <a:lstStyle/>
          <a:p>
            <a:r>
              <a:rPr lang="tr-TR" b="1" dirty="0" err="1"/>
              <a:t>Fast</a:t>
            </a:r>
            <a:r>
              <a:rPr lang="tr-TR" b="1" dirty="0"/>
              <a:t> </a:t>
            </a:r>
            <a:r>
              <a:rPr lang="tr-TR" b="1" dirty="0" err="1"/>
              <a:t>Forward</a:t>
            </a:r>
            <a:r>
              <a:rPr lang="tr-TR" b="1" dirty="0"/>
              <a:t> - </a:t>
            </a:r>
            <a:r>
              <a:rPr lang="tr-TR" b="1" dirty="0" err="1"/>
              <a:t>nofastforward</a:t>
            </a:r>
            <a:r>
              <a:rPr lang="tr-TR" b="1" dirty="0"/>
              <a:t> </a:t>
            </a:r>
          </a:p>
        </p:txBody>
      </p:sp>
      <p:sp>
        <p:nvSpPr>
          <p:cNvPr id="3" name="İçerik Yer Tutucusu 2">
            <a:extLst>
              <a:ext uri="{FF2B5EF4-FFF2-40B4-BE49-F238E27FC236}">
                <a16:creationId xmlns:a16="http://schemas.microsoft.com/office/drawing/2014/main" id="{85688461-7316-E668-8532-90892A4BF080}"/>
              </a:ext>
            </a:extLst>
          </p:cNvPr>
          <p:cNvSpPr>
            <a:spLocks noGrp="1"/>
          </p:cNvSpPr>
          <p:nvPr>
            <p:ph idx="1"/>
          </p:nvPr>
        </p:nvSpPr>
        <p:spPr/>
        <p:txBody>
          <a:bodyPr>
            <a:normAutofit fontScale="92500" lnSpcReduction="10000"/>
          </a:bodyPr>
          <a:lstStyle/>
          <a:p>
            <a:pPr marL="0" indent="0">
              <a:buNone/>
            </a:pPr>
            <a:r>
              <a:rPr lang="tr-TR" b="1" dirty="0" err="1"/>
              <a:t>Fast</a:t>
            </a:r>
            <a:r>
              <a:rPr lang="tr-TR" b="1" dirty="0"/>
              <a:t> </a:t>
            </a:r>
            <a:r>
              <a:rPr lang="tr-TR" b="1" dirty="0" err="1"/>
              <a:t>Forward</a:t>
            </a:r>
            <a:r>
              <a:rPr lang="tr-TR" b="1" dirty="0"/>
              <a:t>:  </a:t>
            </a:r>
          </a:p>
          <a:p>
            <a:pPr marL="0" indent="0">
              <a:buNone/>
            </a:pPr>
            <a:r>
              <a:rPr lang="tr-TR" dirty="0" err="1"/>
              <a:t>Default</a:t>
            </a:r>
            <a:r>
              <a:rPr lang="tr-TR" dirty="0"/>
              <a:t> olarak </a:t>
            </a:r>
            <a:r>
              <a:rPr lang="tr-TR" dirty="0" err="1"/>
              <a:t>merge</a:t>
            </a:r>
            <a:r>
              <a:rPr lang="tr-TR" dirty="0"/>
              <a:t> işlemi </a:t>
            </a:r>
            <a:r>
              <a:rPr lang="tr-TR" dirty="0" err="1"/>
              <a:t>fast</a:t>
            </a:r>
            <a:r>
              <a:rPr lang="tr-TR" dirty="0"/>
              <a:t> </a:t>
            </a:r>
            <a:r>
              <a:rPr lang="tr-TR" dirty="0" err="1"/>
              <a:t>forward</a:t>
            </a:r>
            <a:r>
              <a:rPr lang="tr-TR" dirty="0"/>
              <a:t> olarak çalışır. Main </a:t>
            </a:r>
            <a:r>
              <a:rPr lang="tr-TR" dirty="0" err="1"/>
              <a:t>branch'inde</a:t>
            </a:r>
            <a:r>
              <a:rPr lang="tr-TR" dirty="0"/>
              <a:t> herhangi bir değişiklik olmadıysa </a:t>
            </a:r>
            <a:r>
              <a:rPr lang="tr-TR" dirty="0" err="1"/>
              <a:t>merge</a:t>
            </a:r>
            <a:r>
              <a:rPr lang="tr-TR" dirty="0"/>
              <a:t> edilecek </a:t>
            </a:r>
            <a:r>
              <a:rPr lang="tr-TR" dirty="0" err="1"/>
              <a:t>branch</a:t>
            </a:r>
            <a:r>
              <a:rPr lang="tr-TR" dirty="0"/>
              <a:t> </a:t>
            </a:r>
            <a:r>
              <a:rPr lang="tr-TR" dirty="0" err="1"/>
              <a:t>fast</a:t>
            </a:r>
            <a:r>
              <a:rPr lang="tr-TR" dirty="0"/>
              <a:t> </a:t>
            </a:r>
            <a:r>
              <a:rPr lang="tr-TR" dirty="0" err="1"/>
              <a:t>forward</a:t>
            </a:r>
            <a:r>
              <a:rPr lang="tr-TR" dirty="0"/>
              <a:t> olarak </a:t>
            </a:r>
            <a:r>
              <a:rPr lang="tr-TR" dirty="0" err="1"/>
              <a:t>merge</a:t>
            </a:r>
            <a:r>
              <a:rPr lang="tr-TR" dirty="0"/>
              <a:t> edilir. Main hattının son </a:t>
            </a:r>
            <a:r>
              <a:rPr lang="tr-TR" dirty="0" err="1"/>
              <a:t>commit</a:t>
            </a:r>
            <a:r>
              <a:rPr lang="tr-TR" dirty="0"/>
              <a:t> </a:t>
            </a:r>
            <a:r>
              <a:rPr lang="tr-TR" dirty="0" err="1"/>
              <a:t>hash'i</a:t>
            </a:r>
            <a:r>
              <a:rPr lang="tr-TR" dirty="0"/>
              <a:t> olarak, </a:t>
            </a:r>
            <a:r>
              <a:rPr lang="tr-TR" dirty="0" err="1"/>
              <a:t>merge</a:t>
            </a:r>
            <a:r>
              <a:rPr lang="tr-TR" dirty="0"/>
              <a:t> edilen </a:t>
            </a:r>
            <a:r>
              <a:rPr lang="tr-TR" dirty="0" err="1"/>
              <a:t>branch'in</a:t>
            </a:r>
            <a:r>
              <a:rPr lang="tr-TR" dirty="0"/>
              <a:t> </a:t>
            </a:r>
            <a:r>
              <a:rPr lang="tr-TR" dirty="0" err="1"/>
              <a:t>hash'ini</a:t>
            </a:r>
            <a:r>
              <a:rPr lang="tr-TR" dirty="0"/>
              <a:t> alır. Eğer main </a:t>
            </a:r>
            <a:r>
              <a:rPr lang="tr-TR" dirty="0" err="1"/>
              <a:t>branch'inde</a:t>
            </a:r>
            <a:r>
              <a:rPr lang="tr-TR" dirty="0"/>
              <a:t> bir değişiklik var ise </a:t>
            </a:r>
            <a:r>
              <a:rPr lang="tr-TR" dirty="0" err="1"/>
              <a:t>merge</a:t>
            </a:r>
            <a:r>
              <a:rPr lang="tr-TR" dirty="0"/>
              <a:t> işlemi </a:t>
            </a:r>
            <a:r>
              <a:rPr lang="tr-TR" dirty="0" err="1"/>
              <a:t>fast</a:t>
            </a:r>
            <a:r>
              <a:rPr lang="tr-TR" dirty="0"/>
              <a:t> </a:t>
            </a:r>
            <a:r>
              <a:rPr lang="tr-TR" dirty="0" err="1"/>
              <a:t>forwardolmaz</a:t>
            </a:r>
            <a:r>
              <a:rPr lang="tr-TR" dirty="0"/>
              <a:t> ve bizden hangi değişikleri kaydedeceğimize dair taahhüt bekler.</a:t>
            </a:r>
          </a:p>
          <a:p>
            <a:pPr marL="0" indent="0">
              <a:buNone/>
            </a:pPr>
            <a:endParaRPr lang="tr-TR" dirty="0"/>
          </a:p>
          <a:p>
            <a:pPr marL="0" indent="0">
              <a:buNone/>
            </a:pPr>
            <a:r>
              <a:rPr lang="tr-TR" dirty="0" err="1"/>
              <a:t>Fast</a:t>
            </a:r>
            <a:r>
              <a:rPr lang="tr-TR" dirty="0"/>
              <a:t> </a:t>
            </a:r>
            <a:r>
              <a:rPr lang="tr-TR" dirty="0" err="1"/>
              <a:t>Forward</a:t>
            </a:r>
            <a:r>
              <a:rPr lang="tr-TR" dirty="0"/>
              <a:t> sonrasında değişiklikler sanki </a:t>
            </a:r>
            <a:r>
              <a:rPr lang="tr-TR" dirty="0" err="1"/>
              <a:t>master</a:t>
            </a:r>
            <a:r>
              <a:rPr lang="tr-TR" dirty="0"/>
              <a:t> </a:t>
            </a:r>
            <a:r>
              <a:rPr lang="tr-TR" dirty="0" err="1"/>
              <a:t>branch'inde</a:t>
            </a:r>
            <a:r>
              <a:rPr lang="tr-TR" dirty="0"/>
              <a:t> yapılmış gibi bir </a:t>
            </a:r>
            <a:r>
              <a:rPr lang="tr-TR" dirty="0" err="1"/>
              <a:t>history</a:t>
            </a:r>
            <a:r>
              <a:rPr lang="tr-TR" dirty="0"/>
              <a:t> </a:t>
            </a:r>
            <a:r>
              <a:rPr lang="tr-TR" dirty="0" err="1"/>
              <a:t>oluşur.Bu</a:t>
            </a:r>
            <a:r>
              <a:rPr lang="tr-TR" dirty="0"/>
              <a:t> </a:t>
            </a:r>
            <a:r>
              <a:rPr lang="tr-TR" dirty="0" err="1"/>
              <a:t>history'i</a:t>
            </a:r>
            <a:r>
              <a:rPr lang="tr-TR" dirty="0"/>
              <a:t> daha anlaşılır tutmak için </a:t>
            </a:r>
            <a:r>
              <a:rPr lang="tr-TR" dirty="0" err="1"/>
              <a:t>merge</a:t>
            </a:r>
            <a:r>
              <a:rPr lang="tr-TR" dirty="0"/>
              <a:t> işlemi sırasında </a:t>
            </a:r>
            <a:r>
              <a:rPr lang="tr-TR" dirty="0" err="1"/>
              <a:t>git'e</a:t>
            </a:r>
            <a:r>
              <a:rPr lang="tr-TR" dirty="0"/>
              <a:t> "--</a:t>
            </a:r>
            <a:r>
              <a:rPr lang="tr-TR" dirty="0" err="1"/>
              <a:t>no-ff</a:t>
            </a:r>
            <a:r>
              <a:rPr lang="tr-TR" dirty="0"/>
              <a:t>" opsiyonu ile </a:t>
            </a:r>
            <a:r>
              <a:rPr lang="tr-TR" dirty="0" err="1"/>
              <a:t>gidilir.Bu</a:t>
            </a:r>
            <a:r>
              <a:rPr lang="tr-TR" dirty="0"/>
              <a:t>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p:txBody>
      </p:sp>
    </p:spTree>
    <p:extLst>
      <p:ext uri="{BB962C8B-B14F-4D97-AF65-F5344CB8AC3E}">
        <p14:creationId xmlns:p14="http://schemas.microsoft.com/office/powerpoint/2010/main" val="34643846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8F8180-D83A-7339-3DA9-8115DB7C90A8}"/>
              </a:ext>
            </a:extLst>
          </p:cNvPr>
          <p:cNvSpPr>
            <a:spLocks noGrp="1"/>
          </p:cNvSpPr>
          <p:nvPr>
            <p:ph type="title"/>
          </p:nvPr>
        </p:nvSpPr>
        <p:spPr/>
        <p:txBody>
          <a:bodyPr/>
          <a:lstStyle/>
          <a:p>
            <a:r>
              <a:rPr lang="tr-TR" b="1" dirty="0" err="1"/>
              <a:t>Rebase-Fast</a:t>
            </a:r>
            <a:r>
              <a:rPr lang="tr-TR" b="1" dirty="0"/>
              <a:t> </a:t>
            </a:r>
            <a:r>
              <a:rPr lang="tr-TR" b="1" dirty="0" err="1"/>
              <a:t>Forward</a:t>
            </a:r>
            <a:endParaRPr lang="tr-TR" b="1" dirty="0"/>
          </a:p>
        </p:txBody>
      </p:sp>
      <p:sp>
        <p:nvSpPr>
          <p:cNvPr id="3" name="İçerik Yer Tutucusu 2">
            <a:extLst>
              <a:ext uri="{FF2B5EF4-FFF2-40B4-BE49-F238E27FC236}">
                <a16:creationId xmlns:a16="http://schemas.microsoft.com/office/drawing/2014/main" id="{BFDD6BEA-5935-4353-9015-5BCC89B66293}"/>
              </a:ext>
            </a:extLst>
          </p:cNvPr>
          <p:cNvSpPr>
            <a:spLocks noGrp="1"/>
          </p:cNvSpPr>
          <p:nvPr>
            <p:ph idx="1"/>
          </p:nvPr>
        </p:nvSpPr>
        <p:spPr>
          <a:xfrm>
            <a:off x="838200" y="1523999"/>
            <a:ext cx="10515600" cy="4968875"/>
          </a:xfrm>
        </p:spPr>
        <p:txBody>
          <a:bodyPr>
            <a:normAutofit fontScale="85000" lnSpcReduction="10000"/>
          </a:bodyPr>
          <a:lstStyle/>
          <a:p>
            <a:r>
              <a:rPr lang="tr-TR" dirty="0"/>
              <a:t>Benzer işlevleri yerine getirmek için kullanılır. Her iki komut da bir daldaki değişiklikleri başka bir dala birleştirmek için kullanılır. Ancak bu iki komut arasında proje tarihçesinin oluşturulması ile ilgili ciddi bir farklılık vardır.</a:t>
            </a:r>
          </a:p>
          <a:p>
            <a:r>
              <a:rPr lang="tr-TR" dirty="0"/>
              <a:t>Bazı durumlarda </a:t>
            </a:r>
            <a:r>
              <a:rPr lang="tr-TR" dirty="0" err="1"/>
              <a:t>branch'lerden</a:t>
            </a:r>
            <a:r>
              <a:rPr lang="tr-TR" dirty="0"/>
              <a:t> bir tanesinde herhangi bir değişiklik yapılmamış ve bu </a:t>
            </a:r>
            <a:r>
              <a:rPr lang="tr-TR" dirty="0" err="1"/>
              <a:t>branch'in</a:t>
            </a:r>
            <a:r>
              <a:rPr lang="tr-TR" dirty="0"/>
              <a:t> ortak </a:t>
            </a:r>
            <a:r>
              <a:rPr lang="tr-TR" dirty="0" err="1"/>
              <a:t>commit'i</a:t>
            </a:r>
            <a:r>
              <a:rPr lang="tr-TR" dirty="0"/>
              <a:t> ve son </a:t>
            </a:r>
            <a:r>
              <a:rPr lang="tr-TR" dirty="0" err="1"/>
              <a:t>commit'i</a:t>
            </a:r>
            <a:r>
              <a:rPr lang="tr-TR" dirty="0"/>
              <a:t> aynı ise bu durumda </a:t>
            </a:r>
            <a:r>
              <a:rPr lang="tr-TR" dirty="0" err="1"/>
              <a:t>merge</a:t>
            </a:r>
            <a:r>
              <a:rPr lang="tr-TR" dirty="0"/>
              <a:t> işlemi çok basitleşir ve git diğer </a:t>
            </a:r>
            <a:r>
              <a:rPr lang="tr-TR" dirty="0" err="1"/>
              <a:t>branch'in</a:t>
            </a:r>
            <a:r>
              <a:rPr lang="tr-TR" dirty="0"/>
              <a:t> tüm </a:t>
            </a:r>
            <a:r>
              <a:rPr lang="tr-TR" dirty="0" err="1"/>
              <a:t>commit'lerini</a:t>
            </a:r>
            <a:r>
              <a:rPr lang="tr-TR" dirty="0"/>
              <a:t> ortak </a:t>
            </a:r>
            <a:r>
              <a:rPr lang="tr-TR" dirty="0" err="1"/>
              <a:t>commit'in</a:t>
            </a:r>
            <a:r>
              <a:rPr lang="tr-TR" dirty="0"/>
              <a:t> üzerine ekleyerek </a:t>
            </a:r>
            <a:r>
              <a:rPr lang="tr-TR" dirty="0" err="1"/>
              <a:t>merge</a:t>
            </a:r>
            <a:r>
              <a:rPr lang="tr-TR" dirty="0"/>
              <a:t> işlemini yapar. Bu özel duruma Git terminolojisinde "</a:t>
            </a:r>
            <a:r>
              <a:rPr lang="tr-TR" dirty="0" err="1"/>
              <a:t>Fast-Forward</a:t>
            </a:r>
            <a:r>
              <a:rPr lang="tr-TR" dirty="0"/>
              <a:t> </a:t>
            </a:r>
            <a:r>
              <a:rPr lang="tr-TR" dirty="0" err="1"/>
              <a:t>Merge</a:t>
            </a:r>
            <a:r>
              <a:rPr lang="tr-TR" dirty="0"/>
              <a:t>" denir ve her iki </a:t>
            </a:r>
            <a:r>
              <a:rPr lang="tr-TR" dirty="0" err="1"/>
              <a:t>branch'in</a:t>
            </a:r>
            <a:r>
              <a:rPr lang="tr-TR" dirty="0"/>
              <a:t> tarihçesi de ortak oluyor.</a:t>
            </a:r>
          </a:p>
          <a:p>
            <a:r>
              <a:rPr lang="tr-TR" dirty="0"/>
              <a:t>Normalde </a:t>
            </a:r>
            <a:r>
              <a:rPr lang="tr-TR" dirty="0" err="1"/>
              <a:t>merge</a:t>
            </a:r>
            <a:r>
              <a:rPr lang="tr-TR" dirty="0"/>
              <a:t> komutu ile A dalındaki değişiklikler B dalı ile birleştirildiğinde B dalının </a:t>
            </a:r>
            <a:r>
              <a:rPr lang="tr-TR" dirty="0" err="1"/>
              <a:t>commit</a:t>
            </a:r>
            <a:r>
              <a:rPr lang="tr-TR" dirty="0"/>
              <a:t> tarihçesinde </a:t>
            </a:r>
            <a:r>
              <a:rPr lang="tr-TR" dirty="0" err="1"/>
              <a:t>merge</a:t>
            </a:r>
            <a:r>
              <a:rPr lang="tr-TR" dirty="0"/>
              <a:t> işleminden kaynaklanan ve </a:t>
            </a:r>
            <a:r>
              <a:rPr lang="tr-TR" dirty="0" err="1"/>
              <a:t>merge</a:t>
            </a:r>
            <a:r>
              <a:rPr lang="tr-TR" dirty="0"/>
              <a:t> </a:t>
            </a:r>
            <a:r>
              <a:rPr lang="tr-TR" dirty="0" err="1"/>
              <a:t>commit</a:t>
            </a:r>
            <a:r>
              <a:rPr lang="tr-TR" dirty="0"/>
              <a:t> adı verilen otomatik oluşturulmuş bir </a:t>
            </a:r>
            <a:r>
              <a:rPr lang="tr-TR" dirty="0" err="1"/>
              <a:t>commit</a:t>
            </a:r>
            <a:r>
              <a:rPr lang="tr-TR" dirty="0"/>
              <a:t> yer alır. Bu </a:t>
            </a:r>
            <a:r>
              <a:rPr lang="tr-TR" dirty="0" err="1"/>
              <a:t>commit</a:t>
            </a:r>
            <a:r>
              <a:rPr lang="tr-TR" dirty="0"/>
              <a:t> A ve B dallarının tarihçelerini birbiri ile ilişkilendirir.</a:t>
            </a:r>
          </a:p>
          <a:p>
            <a:r>
              <a:rPr lang="tr-TR" dirty="0" err="1"/>
              <a:t>Rebase</a:t>
            </a:r>
            <a:r>
              <a:rPr lang="tr-TR" dirty="0"/>
              <a:t> komutu kullandığımızda ise ile A dalındaki her bir </a:t>
            </a:r>
            <a:r>
              <a:rPr lang="tr-TR" dirty="0" err="1"/>
              <a:t>commit</a:t>
            </a:r>
            <a:r>
              <a:rPr lang="tr-TR" dirty="0"/>
              <a:t> B dalına sanki </a:t>
            </a:r>
            <a:r>
              <a:rPr lang="tr-TR" dirty="0" err="1"/>
              <a:t>commit</a:t>
            </a:r>
            <a:r>
              <a:rPr lang="tr-TR" dirty="0"/>
              <a:t> işlemi B dalında yapılmış gibi yeniden yazılır. Bu sayede B dalının </a:t>
            </a:r>
            <a:r>
              <a:rPr lang="tr-TR" dirty="0" err="1"/>
              <a:t>commit</a:t>
            </a:r>
            <a:r>
              <a:rPr lang="tr-TR" dirty="0"/>
              <a:t> tarihçesi sanki tüm değişiklikler bu dalda olmuş gibi düz ve kesintisiz görünür.</a:t>
            </a:r>
          </a:p>
          <a:p>
            <a:endParaRPr lang="tr-TR" dirty="0"/>
          </a:p>
        </p:txBody>
      </p:sp>
    </p:spTree>
    <p:extLst>
      <p:ext uri="{BB962C8B-B14F-4D97-AF65-F5344CB8AC3E}">
        <p14:creationId xmlns:p14="http://schemas.microsoft.com/office/powerpoint/2010/main" val="4026273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E99C83-459F-43DA-32E4-5900779E846D}"/>
              </a:ext>
            </a:extLst>
          </p:cNvPr>
          <p:cNvSpPr>
            <a:spLocks noGrp="1"/>
          </p:cNvSpPr>
          <p:nvPr>
            <p:ph type="title"/>
          </p:nvPr>
        </p:nvSpPr>
        <p:spPr/>
        <p:txBody>
          <a:bodyPr/>
          <a:lstStyle/>
          <a:p>
            <a:r>
              <a:rPr lang="tr-TR" dirty="0"/>
              <a:t>Soru 1:</a:t>
            </a:r>
          </a:p>
        </p:txBody>
      </p:sp>
      <p:sp>
        <p:nvSpPr>
          <p:cNvPr id="3" name="İçerik Yer Tutucusu 2">
            <a:extLst>
              <a:ext uri="{FF2B5EF4-FFF2-40B4-BE49-F238E27FC236}">
                <a16:creationId xmlns:a16="http://schemas.microsoft.com/office/drawing/2014/main" id="{4770786D-10E9-35B0-D83D-7C820913448A}"/>
              </a:ext>
            </a:extLst>
          </p:cNvPr>
          <p:cNvSpPr>
            <a:spLocks noGrp="1"/>
          </p:cNvSpPr>
          <p:nvPr>
            <p:ph idx="1"/>
          </p:nvPr>
        </p:nvSpPr>
        <p:spPr/>
        <p:txBody>
          <a:bodyPr>
            <a:normAutofit fontScale="92500" lnSpcReduction="20000"/>
          </a:bodyPr>
          <a:lstStyle/>
          <a:p>
            <a:endParaRPr lang="tr-TR" sz="1600" b="0" dirty="0">
              <a:solidFill>
                <a:srgbClr val="6A9955"/>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//ÖDEV: </a:t>
            </a:r>
            <a:r>
              <a:rPr lang="tr-TR" sz="1600" b="0" dirty="0" err="1">
                <a:solidFill>
                  <a:srgbClr val="6A9955"/>
                </a:solidFill>
                <a:effectLst/>
                <a:latin typeface="Consolas" panose="020B0609020204030204" pitchFamily="49" charset="0"/>
              </a:rPr>
              <a:t>Math.round</a:t>
            </a:r>
            <a:r>
              <a:rPr lang="tr-TR" sz="1600" b="0" dirty="0">
                <a:solidFill>
                  <a:srgbClr val="6A9955"/>
                </a:solidFill>
                <a:effectLst/>
                <a:latin typeface="Consolas" panose="020B0609020204030204" pitchFamily="49" charset="0"/>
              </a:rPr>
              <a:t>(</a:t>
            </a:r>
            <a:r>
              <a:rPr lang="tr-TR" sz="1600" b="0" dirty="0" err="1">
                <a:solidFill>
                  <a:srgbClr val="6A9955"/>
                </a:solidFill>
                <a:effectLst/>
                <a:latin typeface="Consolas" panose="020B0609020204030204" pitchFamily="49" charset="0"/>
              </a:rPr>
              <a:t>Math.random</a:t>
            </a:r>
            <a:r>
              <a:rPr lang="tr-TR" sz="1600" b="0" dirty="0">
                <a:solidFill>
                  <a:srgbClr val="6A9955"/>
                </a:solidFill>
                <a:effectLst/>
                <a:latin typeface="Consolas" panose="020B0609020204030204" pitchFamily="49" charset="0"/>
              </a:rPr>
              <a:t>()*10+1))</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bilgisayar tarafında rastgele  sayılar 1-10 arasında rastgele olsun oluştursun ve bitiş değeri 1&lt;=X&lt;=kullanıcı tarafından bitiş sayısına göre sayılar oluşturulsun </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 bir diziye atama yapalım</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sayılardan ilk eleman  ===&gt; dizi[0]</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sayılardan son eleman ===&gt; dizi[dizi.length-1]</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küçükten büyüğe sıralama ===&gt; </a:t>
            </a:r>
            <a:r>
              <a:rPr lang="tr-TR" sz="1600" b="0" dirty="0" err="1">
                <a:solidFill>
                  <a:srgbClr val="6A9955"/>
                </a:solidFill>
                <a:effectLst/>
                <a:latin typeface="Consolas" panose="020B0609020204030204" pitchFamily="49" charset="0"/>
              </a:rPr>
              <a:t>dizi.sort</a:t>
            </a:r>
            <a:r>
              <a:rPr lang="tr-TR" sz="1600" b="0" dirty="0">
                <a:solidFill>
                  <a:srgbClr val="6A9955"/>
                </a:solidFill>
                <a:effectLst/>
                <a:latin typeface="Consolas" panose="020B0609020204030204" pitchFamily="49" charset="0"/>
              </a:rPr>
              <a:t>()</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büyükten küçüğe sıralama ===&gt; </a:t>
            </a:r>
            <a:r>
              <a:rPr lang="tr-TR" sz="1600" b="0" dirty="0" err="1">
                <a:solidFill>
                  <a:srgbClr val="6A9955"/>
                </a:solidFill>
                <a:effectLst/>
                <a:latin typeface="Consolas" panose="020B0609020204030204" pitchFamily="49" charset="0"/>
              </a:rPr>
              <a:t>dizi.sort</a:t>
            </a:r>
            <a:r>
              <a:rPr lang="tr-TR" sz="1600" b="0" dirty="0">
                <a:solidFill>
                  <a:srgbClr val="6A9955"/>
                </a:solidFill>
                <a:effectLst/>
                <a:latin typeface="Consolas" panose="020B0609020204030204" pitchFamily="49" charset="0"/>
              </a:rPr>
              <a:t>().</a:t>
            </a:r>
            <a:r>
              <a:rPr lang="tr-TR" sz="1600" b="0" dirty="0" err="1">
                <a:solidFill>
                  <a:srgbClr val="6A9955"/>
                </a:solidFill>
                <a:effectLst/>
                <a:latin typeface="Consolas" panose="020B0609020204030204" pitchFamily="49" charset="0"/>
              </a:rPr>
              <a:t>reverse</a:t>
            </a:r>
            <a:r>
              <a:rPr lang="tr-TR" sz="1600" b="0" dirty="0">
                <a:solidFill>
                  <a:srgbClr val="6A9955"/>
                </a:solidFill>
                <a:effectLst/>
                <a:latin typeface="Consolas" panose="020B0609020204030204" pitchFamily="49" charset="0"/>
              </a:rPr>
              <a:t>()</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toplamları  ===&gt; </a:t>
            </a:r>
            <a:r>
              <a:rPr lang="tr-TR" sz="1600" b="0" dirty="0" err="1">
                <a:solidFill>
                  <a:srgbClr val="6A9955"/>
                </a:solidFill>
                <a:effectLst/>
                <a:latin typeface="Consolas" panose="020B0609020204030204" pitchFamily="49" charset="0"/>
              </a:rPr>
              <a:t>sum</a:t>
            </a:r>
            <a:r>
              <a:rPr lang="tr-TR" sz="1600" b="0" dirty="0">
                <a:solidFill>
                  <a:srgbClr val="6A9955"/>
                </a:solidFill>
                <a:effectLst/>
                <a:latin typeface="Consolas" panose="020B0609020204030204" pitchFamily="49" charset="0"/>
              </a:rPr>
              <a:t>=0  </a:t>
            </a:r>
            <a:r>
              <a:rPr lang="tr-TR" sz="1600" b="0" dirty="0" err="1">
                <a:solidFill>
                  <a:srgbClr val="6A9955"/>
                </a:solidFill>
                <a:effectLst/>
                <a:latin typeface="Consolas" panose="020B0609020204030204" pitchFamily="49" charset="0"/>
              </a:rPr>
              <a:t>sum</a:t>
            </a:r>
            <a:r>
              <a:rPr lang="tr-TR" sz="1600" b="0" dirty="0">
                <a:solidFill>
                  <a:srgbClr val="6A9955"/>
                </a:solidFill>
                <a:effectLst/>
                <a:latin typeface="Consolas" panose="020B0609020204030204" pitchFamily="49" charset="0"/>
              </a:rPr>
              <a:t>+=i;</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çift sayı toplamları  ===&gt; </a:t>
            </a:r>
            <a:r>
              <a:rPr lang="tr-TR" sz="1600" b="0" dirty="0" err="1">
                <a:solidFill>
                  <a:srgbClr val="6A9955"/>
                </a:solidFill>
                <a:effectLst/>
                <a:latin typeface="Consolas" panose="020B0609020204030204" pitchFamily="49" charset="0"/>
              </a:rPr>
              <a:t>if</a:t>
            </a:r>
            <a:r>
              <a:rPr lang="tr-TR" sz="1600" b="0" dirty="0">
                <a:solidFill>
                  <a:srgbClr val="6A9955"/>
                </a:solidFill>
                <a:effectLst/>
                <a:latin typeface="Consolas" panose="020B0609020204030204" pitchFamily="49" charset="0"/>
              </a:rPr>
              <a:t>(dizi[i]%2==0)</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tek sayı toplamları  ===&gt; </a:t>
            </a:r>
            <a:r>
              <a:rPr lang="tr-TR" sz="1600" b="0" dirty="0" err="1">
                <a:solidFill>
                  <a:srgbClr val="6A9955"/>
                </a:solidFill>
                <a:effectLst/>
                <a:latin typeface="Consolas" panose="020B0609020204030204" pitchFamily="49" charset="0"/>
              </a:rPr>
              <a:t>if</a:t>
            </a:r>
            <a:r>
              <a:rPr lang="tr-TR" sz="1600" b="0" dirty="0">
                <a:solidFill>
                  <a:srgbClr val="6A9955"/>
                </a:solidFill>
                <a:effectLst/>
                <a:latin typeface="Consolas" panose="020B0609020204030204" pitchFamily="49" charset="0"/>
              </a:rPr>
              <a:t>(dizi[i]%2==1)</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her birine 1 ekleyerek yeni bir dizi oluşturalım ==&gt; </a:t>
            </a:r>
            <a:r>
              <a:rPr lang="tr-TR" sz="1600" b="0" dirty="0" err="1">
                <a:solidFill>
                  <a:srgbClr val="6A9955"/>
                </a:solidFill>
                <a:effectLst/>
                <a:latin typeface="Consolas" panose="020B0609020204030204" pitchFamily="49" charset="0"/>
              </a:rPr>
              <a:t>iterative</a:t>
            </a:r>
            <a:r>
              <a:rPr lang="tr-TR" sz="1600" b="0" dirty="0">
                <a:solidFill>
                  <a:srgbClr val="6A9955"/>
                </a:solidFill>
                <a:effectLst/>
                <a:latin typeface="Consolas" panose="020B0609020204030204" pitchFamily="49" charset="0"/>
              </a:rPr>
              <a:t> </a:t>
            </a:r>
            <a:r>
              <a:rPr lang="tr-TR" sz="1600" b="0" dirty="0" err="1">
                <a:solidFill>
                  <a:srgbClr val="6A9955"/>
                </a:solidFill>
                <a:effectLst/>
                <a:latin typeface="Consolas" panose="020B0609020204030204" pitchFamily="49" charset="0"/>
              </a:rPr>
              <a:t>for</a:t>
            </a:r>
            <a:r>
              <a:rPr lang="tr-TR" sz="1600" b="0" dirty="0">
                <a:solidFill>
                  <a:srgbClr val="6A9955"/>
                </a:solidFill>
                <a:effectLst/>
                <a:latin typeface="Consolas" panose="020B0609020204030204" pitchFamily="49" charset="0"/>
              </a:rPr>
              <a:t> ile her bir eleman erişmek ve 1 eklemek bunun dinamik kısmını ES kısmında göreceğiz.</a:t>
            </a:r>
            <a:endParaRPr lang="tr-TR" sz="1600" b="0" dirty="0">
              <a:solidFill>
                <a:srgbClr val="D4D4D4"/>
              </a:solidFill>
              <a:effectLst/>
              <a:latin typeface="Consolas" panose="020B0609020204030204" pitchFamily="49" charset="0"/>
            </a:endParaRPr>
          </a:p>
          <a:p>
            <a:br>
              <a:rPr lang="tr-TR" sz="1600" b="0" dirty="0">
                <a:solidFill>
                  <a:srgbClr val="D4D4D4"/>
                </a:solidFill>
                <a:effectLst/>
                <a:latin typeface="Consolas" panose="020B0609020204030204" pitchFamily="49" charset="0"/>
              </a:rPr>
            </a:br>
            <a:endParaRPr lang="tr-TR" sz="1600" b="0" dirty="0">
              <a:solidFill>
                <a:srgbClr val="D4D4D4"/>
              </a:solidFill>
              <a:effectLst/>
              <a:latin typeface="Consolas" panose="020B0609020204030204" pitchFamily="49" charset="0"/>
            </a:endParaRPr>
          </a:p>
          <a:p>
            <a:endParaRPr lang="tr-TR" sz="1600" dirty="0"/>
          </a:p>
        </p:txBody>
      </p:sp>
    </p:spTree>
    <p:extLst>
      <p:ext uri="{BB962C8B-B14F-4D97-AF65-F5344CB8AC3E}">
        <p14:creationId xmlns:p14="http://schemas.microsoft.com/office/powerpoint/2010/main" val="34732819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42CFCE-36B8-3BEC-45EB-E92384EAF521}"/>
              </a:ext>
            </a:extLst>
          </p:cNvPr>
          <p:cNvSpPr>
            <a:spLocks noGrp="1"/>
          </p:cNvSpPr>
          <p:nvPr>
            <p:ph type="title"/>
          </p:nvPr>
        </p:nvSpPr>
        <p:spPr>
          <a:xfrm>
            <a:off x="838200" y="365125"/>
            <a:ext cx="10515600" cy="490281"/>
          </a:xfrm>
        </p:spPr>
        <p:txBody>
          <a:bodyPr>
            <a:normAutofit fontScale="90000"/>
          </a:bodyPr>
          <a:lstStyle/>
          <a:p>
            <a:r>
              <a:rPr lang="tr-TR" b="1" dirty="0"/>
              <a:t>Yanıt:1 </a:t>
            </a:r>
          </a:p>
        </p:txBody>
      </p:sp>
      <p:pic>
        <p:nvPicPr>
          <p:cNvPr id="5" name="İçerik Yer Tutucusu 4">
            <a:extLst>
              <a:ext uri="{FF2B5EF4-FFF2-40B4-BE49-F238E27FC236}">
                <a16:creationId xmlns:a16="http://schemas.microsoft.com/office/drawing/2014/main" id="{DD5308A6-6094-BFDC-B25E-4612D0889965}"/>
              </a:ext>
            </a:extLst>
          </p:cNvPr>
          <p:cNvPicPr>
            <a:picLocks noGrp="1" noChangeAspect="1"/>
          </p:cNvPicPr>
          <p:nvPr>
            <p:ph idx="1"/>
          </p:nvPr>
        </p:nvPicPr>
        <p:blipFill>
          <a:blip r:embed="rId2"/>
          <a:stretch>
            <a:fillRect/>
          </a:stretch>
        </p:blipFill>
        <p:spPr>
          <a:xfrm>
            <a:off x="140474" y="855406"/>
            <a:ext cx="7617178" cy="5940932"/>
          </a:xfrm>
        </p:spPr>
      </p:pic>
      <p:pic>
        <p:nvPicPr>
          <p:cNvPr id="7" name="Resim 6">
            <a:extLst>
              <a:ext uri="{FF2B5EF4-FFF2-40B4-BE49-F238E27FC236}">
                <a16:creationId xmlns:a16="http://schemas.microsoft.com/office/drawing/2014/main" id="{5CB68CDE-7D8A-B6E1-DBCA-09A8A8A6AE5D}"/>
              </a:ext>
            </a:extLst>
          </p:cNvPr>
          <p:cNvPicPr>
            <a:picLocks noChangeAspect="1"/>
          </p:cNvPicPr>
          <p:nvPr/>
        </p:nvPicPr>
        <p:blipFill>
          <a:blip r:embed="rId3"/>
          <a:stretch>
            <a:fillRect/>
          </a:stretch>
        </p:blipFill>
        <p:spPr>
          <a:xfrm>
            <a:off x="7772065" y="2416277"/>
            <a:ext cx="4419935" cy="2025446"/>
          </a:xfrm>
          <a:prstGeom prst="rect">
            <a:avLst/>
          </a:prstGeom>
        </p:spPr>
      </p:pic>
    </p:spTree>
    <p:extLst>
      <p:ext uri="{BB962C8B-B14F-4D97-AF65-F5344CB8AC3E}">
        <p14:creationId xmlns:p14="http://schemas.microsoft.com/office/powerpoint/2010/main" val="29163386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85BA70-203D-3933-599C-EA4AD9901417}"/>
              </a:ext>
            </a:extLst>
          </p:cNvPr>
          <p:cNvSpPr>
            <a:spLocks noGrp="1"/>
          </p:cNvSpPr>
          <p:nvPr>
            <p:ph type="title"/>
          </p:nvPr>
        </p:nvSpPr>
        <p:spPr>
          <a:xfrm>
            <a:off x="838200" y="365125"/>
            <a:ext cx="10515600" cy="765585"/>
          </a:xfrm>
        </p:spPr>
        <p:txBody>
          <a:bodyPr/>
          <a:lstStyle/>
          <a:p>
            <a:r>
              <a:rPr lang="tr-TR" dirty="0"/>
              <a:t>Soru : 2</a:t>
            </a:r>
          </a:p>
        </p:txBody>
      </p:sp>
      <p:sp>
        <p:nvSpPr>
          <p:cNvPr id="3" name="İçerik Yer Tutucusu 2">
            <a:extLst>
              <a:ext uri="{FF2B5EF4-FFF2-40B4-BE49-F238E27FC236}">
                <a16:creationId xmlns:a16="http://schemas.microsoft.com/office/drawing/2014/main" id="{0EF538D2-A7DA-0B3F-61D4-E418449A7B50}"/>
              </a:ext>
            </a:extLst>
          </p:cNvPr>
          <p:cNvSpPr>
            <a:spLocks noGrp="1"/>
          </p:cNvSpPr>
          <p:nvPr>
            <p:ph idx="1"/>
          </p:nvPr>
        </p:nvSpPr>
        <p:spPr>
          <a:xfrm>
            <a:off x="838200" y="1130710"/>
            <a:ext cx="10515600" cy="5046253"/>
          </a:xfrm>
        </p:spPr>
        <p:txBody>
          <a:bodyPr/>
          <a:lstStyle/>
          <a:p>
            <a:r>
              <a:rPr lang="tr-TR" dirty="0"/>
              <a:t>//Kullanıcıdan aldığımız verinin ilk harfi ve son harfi görünsün geriye kalan karakter kadar * (yıldız) olsun ==&gt; Alınan örneğin Hamit  ==&gt;  H***t</a:t>
            </a:r>
          </a:p>
          <a:p>
            <a:r>
              <a:rPr lang="tr-TR" dirty="0"/>
              <a:t>//Yardımcı </a:t>
            </a:r>
            <a:r>
              <a:rPr lang="tr-TR" dirty="0" err="1"/>
              <a:t>oalcak</a:t>
            </a:r>
            <a:r>
              <a:rPr lang="tr-TR" dirty="0"/>
              <a:t> metotlar </a:t>
            </a:r>
            <a:r>
              <a:rPr lang="tr-TR" dirty="0" err="1"/>
              <a:t>v.s</a:t>
            </a:r>
            <a:r>
              <a:rPr lang="tr-TR" dirty="0"/>
              <a:t>                                                                          </a:t>
            </a:r>
            <a:r>
              <a:rPr lang="tr-TR" dirty="0" err="1"/>
              <a:t>function</a:t>
            </a:r>
            <a:endParaRPr lang="tr-TR" dirty="0"/>
          </a:p>
          <a:p>
            <a:r>
              <a:rPr lang="tr-TR" dirty="0"/>
              <a:t>//</a:t>
            </a:r>
            <a:r>
              <a:rPr lang="tr-TR" dirty="0" err="1"/>
              <a:t>string</a:t>
            </a:r>
            <a:r>
              <a:rPr lang="tr-TR" dirty="0"/>
              <a:t> ==&gt; </a:t>
            </a:r>
            <a:r>
              <a:rPr lang="tr-TR" dirty="0" err="1"/>
              <a:t>replace,sub,String,charAt</a:t>
            </a:r>
            <a:r>
              <a:rPr lang="tr-TR" dirty="0"/>
              <a:t>()</a:t>
            </a:r>
          </a:p>
          <a:p>
            <a:endParaRPr lang="tr-TR" dirty="0"/>
          </a:p>
        </p:txBody>
      </p:sp>
    </p:spTree>
    <p:extLst>
      <p:ext uri="{BB962C8B-B14F-4D97-AF65-F5344CB8AC3E}">
        <p14:creationId xmlns:p14="http://schemas.microsoft.com/office/powerpoint/2010/main" val="40621650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E170CC-CE55-7BFA-6617-CB15865CA80A}"/>
              </a:ext>
            </a:extLst>
          </p:cNvPr>
          <p:cNvSpPr>
            <a:spLocks noGrp="1"/>
          </p:cNvSpPr>
          <p:nvPr>
            <p:ph type="title"/>
          </p:nvPr>
        </p:nvSpPr>
        <p:spPr/>
        <p:txBody>
          <a:bodyPr/>
          <a:lstStyle/>
          <a:p>
            <a:r>
              <a:rPr lang="tr-TR" dirty="0"/>
              <a:t>Cevap : 2</a:t>
            </a:r>
          </a:p>
        </p:txBody>
      </p:sp>
      <p:pic>
        <p:nvPicPr>
          <p:cNvPr id="9" name="İçerik Yer Tutucusu 8">
            <a:extLst>
              <a:ext uri="{FF2B5EF4-FFF2-40B4-BE49-F238E27FC236}">
                <a16:creationId xmlns:a16="http://schemas.microsoft.com/office/drawing/2014/main" id="{ACCDDF4A-28B8-A92A-B437-E8C3855AD1E2}"/>
              </a:ext>
            </a:extLst>
          </p:cNvPr>
          <p:cNvPicPr>
            <a:picLocks noGrp="1" noChangeAspect="1"/>
          </p:cNvPicPr>
          <p:nvPr>
            <p:ph idx="1"/>
          </p:nvPr>
        </p:nvPicPr>
        <p:blipFill>
          <a:blip r:embed="rId2"/>
          <a:stretch>
            <a:fillRect/>
          </a:stretch>
        </p:blipFill>
        <p:spPr>
          <a:xfrm>
            <a:off x="838199" y="1497162"/>
            <a:ext cx="5995219" cy="5313944"/>
          </a:xfrm>
        </p:spPr>
      </p:pic>
      <p:pic>
        <p:nvPicPr>
          <p:cNvPr id="11" name="Resim 10">
            <a:extLst>
              <a:ext uri="{FF2B5EF4-FFF2-40B4-BE49-F238E27FC236}">
                <a16:creationId xmlns:a16="http://schemas.microsoft.com/office/drawing/2014/main" id="{E0A51367-DE1A-995E-2D1A-680BB3B7A2EA}"/>
              </a:ext>
            </a:extLst>
          </p:cNvPr>
          <p:cNvPicPr>
            <a:picLocks noChangeAspect="1"/>
          </p:cNvPicPr>
          <p:nvPr/>
        </p:nvPicPr>
        <p:blipFill>
          <a:blip r:embed="rId3"/>
          <a:stretch>
            <a:fillRect/>
          </a:stretch>
        </p:blipFill>
        <p:spPr>
          <a:xfrm>
            <a:off x="6990362" y="2929188"/>
            <a:ext cx="4610141" cy="2449892"/>
          </a:xfrm>
          <a:prstGeom prst="rect">
            <a:avLst/>
          </a:prstGeom>
        </p:spPr>
      </p:pic>
    </p:spTree>
    <p:extLst>
      <p:ext uri="{BB962C8B-B14F-4D97-AF65-F5344CB8AC3E}">
        <p14:creationId xmlns:p14="http://schemas.microsoft.com/office/powerpoint/2010/main" val="41983944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58C0E-F31F-0454-BFCB-E4D10B98837C}"/>
              </a:ext>
            </a:extLst>
          </p:cNvPr>
          <p:cNvSpPr>
            <a:spLocks noGrp="1"/>
          </p:cNvSpPr>
          <p:nvPr>
            <p:ph type="title"/>
          </p:nvPr>
        </p:nvSpPr>
        <p:spPr/>
        <p:txBody>
          <a:bodyPr/>
          <a:lstStyle/>
          <a:p>
            <a:r>
              <a:rPr lang="tr-TR" b="1" dirty="0"/>
              <a:t>Soru: Butona tıklandığında tarih bilgileri gelsin!</a:t>
            </a:r>
          </a:p>
        </p:txBody>
      </p:sp>
      <p:pic>
        <p:nvPicPr>
          <p:cNvPr id="5" name="İçerik Yer Tutucusu 4">
            <a:extLst>
              <a:ext uri="{FF2B5EF4-FFF2-40B4-BE49-F238E27FC236}">
                <a16:creationId xmlns:a16="http://schemas.microsoft.com/office/drawing/2014/main" id="{CFA590AC-38C9-28B5-1BE0-125800B0FEC8}"/>
              </a:ext>
            </a:extLst>
          </p:cNvPr>
          <p:cNvPicPr>
            <a:picLocks noGrp="1" noChangeAspect="1"/>
          </p:cNvPicPr>
          <p:nvPr>
            <p:ph idx="1"/>
          </p:nvPr>
        </p:nvPicPr>
        <p:blipFill>
          <a:blip r:embed="rId2"/>
          <a:stretch>
            <a:fillRect/>
          </a:stretch>
        </p:blipFill>
        <p:spPr>
          <a:xfrm>
            <a:off x="983361" y="1690688"/>
            <a:ext cx="7569546" cy="728047"/>
          </a:xfrm>
        </p:spPr>
      </p:pic>
      <p:pic>
        <p:nvPicPr>
          <p:cNvPr id="7" name="Resim 6">
            <a:extLst>
              <a:ext uri="{FF2B5EF4-FFF2-40B4-BE49-F238E27FC236}">
                <a16:creationId xmlns:a16="http://schemas.microsoft.com/office/drawing/2014/main" id="{AA2F6C73-8528-FB3E-AE1E-8FE71E23C0E1}"/>
              </a:ext>
            </a:extLst>
          </p:cNvPr>
          <p:cNvPicPr>
            <a:picLocks noChangeAspect="1"/>
          </p:cNvPicPr>
          <p:nvPr/>
        </p:nvPicPr>
        <p:blipFill>
          <a:blip r:embed="rId3"/>
          <a:stretch>
            <a:fillRect/>
          </a:stretch>
        </p:blipFill>
        <p:spPr>
          <a:xfrm>
            <a:off x="983360" y="2452069"/>
            <a:ext cx="7604011" cy="1824963"/>
          </a:xfrm>
          <a:prstGeom prst="rect">
            <a:avLst/>
          </a:prstGeom>
        </p:spPr>
      </p:pic>
      <p:pic>
        <p:nvPicPr>
          <p:cNvPr id="9" name="Resim 8">
            <a:extLst>
              <a:ext uri="{FF2B5EF4-FFF2-40B4-BE49-F238E27FC236}">
                <a16:creationId xmlns:a16="http://schemas.microsoft.com/office/drawing/2014/main" id="{A231D722-E833-25A2-86BD-B19BC872CDDB}"/>
              </a:ext>
            </a:extLst>
          </p:cNvPr>
          <p:cNvPicPr>
            <a:picLocks noChangeAspect="1"/>
          </p:cNvPicPr>
          <p:nvPr/>
        </p:nvPicPr>
        <p:blipFill>
          <a:blip r:embed="rId4"/>
          <a:stretch>
            <a:fillRect/>
          </a:stretch>
        </p:blipFill>
        <p:spPr>
          <a:xfrm>
            <a:off x="983360" y="4436380"/>
            <a:ext cx="3991490" cy="1659619"/>
          </a:xfrm>
          <a:prstGeom prst="rect">
            <a:avLst/>
          </a:prstGeom>
        </p:spPr>
      </p:pic>
    </p:spTree>
    <p:extLst>
      <p:ext uri="{BB962C8B-B14F-4D97-AF65-F5344CB8AC3E}">
        <p14:creationId xmlns:p14="http://schemas.microsoft.com/office/powerpoint/2010/main" val="40283691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513BA0-8E8D-BAC1-50FB-40E316C013C2}"/>
              </a:ext>
            </a:extLst>
          </p:cNvPr>
          <p:cNvSpPr>
            <a:spLocks noGrp="1"/>
          </p:cNvSpPr>
          <p:nvPr>
            <p:ph type="title"/>
          </p:nvPr>
        </p:nvSpPr>
        <p:spPr/>
        <p:txBody>
          <a:bodyPr/>
          <a:lstStyle/>
          <a:p>
            <a:r>
              <a:rPr lang="tr-TR" b="1" dirty="0"/>
              <a:t>Soru:1</a:t>
            </a:r>
          </a:p>
        </p:txBody>
      </p:sp>
      <p:sp>
        <p:nvSpPr>
          <p:cNvPr id="3" name="İçerik Yer Tutucusu 2">
            <a:extLst>
              <a:ext uri="{FF2B5EF4-FFF2-40B4-BE49-F238E27FC236}">
                <a16:creationId xmlns:a16="http://schemas.microsoft.com/office/drawing/2014/main" id="{58A58DAB-131E-9135-954E-B19B580D3D1C}"/>
              </a:ext>
            </a:extLst>
          </p:cNvPr>
          <p:cNvSpPr>
            <a:spLocks noGrp="1"/>
          </p:cNvSpPr>
          <p:nvPr>
            <p:ph idx="1"/>
          </p:nvPr>
        </p:nvSpPr>
        <p:spPr/>
        <p:txBody>
          <a:bodyPr/>
          <a:lstStyle/>
          <a:p>
            <a:r>
              <a:rPr lang="tr-TR" dirty="0"/>
              <a:t>//ÖDEV-1</a:t>
            </a:r>
          </a:p>
          <a:p>
            <a:r>
              <a:rPr lang="tr-TR" dirty="0"/>
              <a:t>//y=3x+4k ==&gt; 1.dereceden 2 </a:t>
            </a:r>
            <a:r>
              <a:rPr lang="tr-TR" dirty="0" err="1"/>
              <a:t>bilinmyenli</a:t>
            </a:r>
            <a:r>
              <a:rPr lang="tr-TR" dirty="0"/>
              <a:t> denklem</a:t>
            </a:r>
          </a:p>
          <a:p>
            <a:r>
              <a:rPr lang="tr-TR" dirty="0"/>
              <a:t>//Kullanıcı tarafından alınan x ve k değerlerini hesaplayan algoritma yazınız ?</a:t>
            </a:r>
            <a:br>
              <a:rPr lang="tr-TR" dirty="0"/>
            </a:br>
            <a:r>
              <a:rPr lang="tr-TR" dirty="0"/>
              <a:t>//CEVAP-1</a:t>
            </a:r>
            <a:br>
              <a:rPr lang="tr-TR" dirty="0"/>
            </a:br>
            <a:endParaRPr lang="tr-TR" dirty="0"/>
          </a:p>
        </p:txBody>
      </p:sp>
      <p:pic>
        <p:nvPicPr>
          <p:cNvPr id="5" name="Resim 4">
            <a:extLst>
              <a:ext uri="{FF2B5EF4-FFF2-40B4-BE49-F238E27FC236}">
                <a16:creationId xmlns:a16="http://schemas.microsoft.com/office/drawing/2014/main" id="{EC62AA4C-C012-BAA8-E31F-6DB044DE7C4E}"/>
              </a:ext>
            </a:extLst>
          </p:cNvPr>
          <p:cNvPicPr>
            <a:picLocks noChangeAspect="1"/>
          </p:cNvPicPr>
          <p:nvPr/>
        </p:nvPicPr>
        <p:blipFill>
          <a:blip r:embed="rId2"/>
          <a:stretch>
            <a:fillRect/>
          </a:stretch>
        </p:blipFill>
        <p:spPr>
          <a:xfrm>
            <a:off x="1027273" y="4210624"/>
            <a:ext cx="8738622" cy="1747724"/>
          </a:xfrm>
          <a:prstGeom prst="rect">
            <a:avLst/>
          </a:prstGeom>
        </p:spPr>
      </p:pic>
    </p:spTree>
    <p:extLst>
      <p:ext uri="{BB962C8B-B14F-4D97-AF65-F5344CB8AC3E}">
        <p14:creationId xmlns:p14="http://schemas.microsoft.com/office/powerpoint/2010/main" val="3784122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F83D8A-48D5-2EA3-D67F-992595F25517}"/>
              </a:ext>
            </a:extLst>
          </p:cNvPr>
          <p:cNvSpPr>
            <a:spLocks noGrp="1"/>
          </p:cNvSpPr>
          <p:nvPr>
            <p:ph type="title"/>
          </p:nvPr>
        </p:nvSpPr>
        <p:spPr/>
        <p:txBody>
          <a:bodyPr/>
          <a:lstStyle/>
          <a:p>
            <a:r>
              <a:rPr lang="tr-TR" b="1" dirty="0"/>
              <a:t>NPM Paket Yönetimi</a:t>
            </a:r>
          </a:p>
        </p:txBody>
      </p:sp>
      <p:sp>
        <p:nvSpPr>
          <p:cNvPr id="3" name="İçerik Yer Tutucusu 2">
            <a:extLst>
              <a:ext uri="{FF2B5EF4-FFF2-40B4-BE49-F238E27FC236}">
                <a16:creationId xmlns:a16="http://schemas.microsoft.com/office/drawing/2014/main" id="{06DE49C4-887E-B45C-2500-6109976CB62F}"/>
              </a:ext>
            </a:extLst>
          </p:cNvPr>
          <p:cNvSpPr>
            <a:spLocks noGrp="1"/>
          </p:cNvSpPr>
          <p:nvPr>
            <p:ph idx="1"/>
          </p:nvPr>
        </p:nvSpPr>
        <p:spPr/>
        <p:txBody>
          <a:bodyPr>
            <a:normAutofit/>
          </a:bodyPr>
          <a:lstStyle/>
          <a:p>
            <a:r>
              <a:rPr lang="tr-TR" dirty="0"/>
              <a:t> </a:t>
            </a:r>
            <a:r>
              <a:rPr lang="tr-TR" sz="2400" b="1" dirty="0" err="1"/>
              <a:t>Npm</a:t>
            </a:r>
            <a:r>
              <a:rPr lang="tr-TR" sz="2400" dirty="0"/>
              <a:t>, Node.js projelerinde kullanılmak üzere içerisinde bir çok modül barındıran bir depo gibi düşünebiliriz. Bu modüller </a:t>
            </a:r>
            <a:r>
              <a:rPr lang="tr-TR" sz="2400" dirty="0" err="1"/>
              <a:t>open-source</a:t>
            </a:r>
            <a:r>
              <a:rPr lang="tr-TR" sz="2400" dirty="0"/>
              <a:t> geliştiricileri tarafından yazılarak npmjs.com üzerine yüklenmektedir.</a:t>
            </a:r>
          </a:p>
          <a:p>
            <a:r>
              <a:rPr lang="tr-TR" sz="2400" b="1" dirty="0" err="1"/>
              <a:t>Npm</a:t>
            </a:r>
            <a:r>
              <a:rPr lang="tr-TR" sz="2400" dirty="0"/>
              <a:t> aynı zamanda Node.js ile beraber gelen bir konsol uygulamasıdır. Uygulama geliştirme süreçlerinizi hızlandırmak, ek </a:t>
            </a:r>
            <a:r>
              <a:rPr lang="tr-TR" sz="2400" dirty="0" err="1"/>
              <a:t>fonksiyonaliteler</a:t>
            </a:r>
            <a:r>
              <a:rPr lang="tr-TR" sz="2400" dirty="0"/>
              <a:t> eklemek için ihtiyaç duyduğunuz paketleri </a:t>
            </a:r>
            <a:r>
              <a:rPr lang="tr-TR" sz="2400" dirty="0" err="1"/>
              <a:t>npm</a:t>
            </a:r>
            <a:r>
              <a:rPr lang="tr-TR" sz="2400" dirty="0"/>
              <a:t> aracılığı ile projelerinize ekleyebilirsiniz.</a:t>
            </a:r>
          </a:p>
          <a:p>
            <a:r>
              <a:rPr lang="tr-TR" sz="2400" b="1" dirty="0" err="1"/>
              <a:t>Npm</a:t>
            </a:r>
            <a:r>
              <a:rPr lang="tr-TR" sz="2400" dirty="0"/>
              <a:t> dünyanın en büyük yazılım kayıt defteridir. </a:t>
            </a:r>
          </a:p>
          <a:p>
            <a:r>
              <a:rPr lang="tr-TR" sz="2400" b="1" dirty="0" err="1"/>
              <a:t>Npm</a:t>
            </a:r>
            <a:r>
              <a:rPr lang="tr-TR" sz="2400" dirty="0"/>
              <a:t> 800binden fazla kod paketi içerir.</a:t>
            </a:r>
          </a:p>
          <a:p>
            <a:r>
              <a:rPr lang="tr-TR" sz="2400" dirty="0"/>
              <a:t>Açık kaynak kodlu geliştiriciler yazılımlarını paylaşmak için </a:t>
            </a:r>
            <a:r>
              <a:rPr lang="tr-TR" sz="2400" b="1" dirty="0" err="1"/>
              <a:t>npm</a:t>
            </a:r>
            <a:r>
              <a:rPr lang="tr-TR" sz="2400" dirty="0"/>
              <a:t> kullanırlar</a:t>
            </a:r>
          </a:p>
          <a:p>
            <a:endParaRPr lang="tr-TR" sz="2400" dirty="0"/>
          </a:p>
        </p:txBody>
      </p:sp>
      <p:pic>
        <p:nvPicPr>
          <p:cNvPr id="4" name="Picture 2" descr="4 Solutions To Run Multiple Node.js or NPM Commands Simultaneously | by  Paige Niedringhaus | ITNEXT">
            <a:extLst>
              <a:ext uri="{FF2B5EF4-FFF2-40B4-BE49-F238E27FC236}">
                <a16:creationId xmlns:a16="http://schemas.microsoft.com/office/drawing/2014/main" id="{B00123E8-A859-1CAF-38A2-8697425BA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1043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DA119A-3A54-D4B0-6D7C-36BCB262599E}"/>
              </a:ext>
            </a:extLst>
          </p:cNvPr>
          <p:cNvSpPr>
            <a:spLocks noGrp="1"/>
          </p:cNvSpPr>
          <p:nvPr>
            <p:ph type="title"/>
          </p:nvPr>
        </p:nvSpPr>
        <p:spPr/>
        <p:txBody>
          <a:bodyPr>
            <a:normAutofit/>
          </a:bodyPr>
          <a:lstStyle/>
          <a:p>
            <a:r>
              <a:rPr lang="tr-TR" sz="3600" b="1" dirty="0"/>
              <a:t>Soru2: Kullanıcı tarafından alınan dereceyi  Fahrenhayta çeviren algoritma yapalım. Formül:(x*9/5)+32</a:t>
            </a:r>
          </a:p>
        </p:txBody>
      </p:sp>
      <p:sp>
        <p:nvSpPr>
          <p:cNvPr id="3" name="İçerik Yer Tutucusu 2">
            <a:extLst>
              <a:ext uri="{FF2B5EF4-FFF2-40B4-BE49-F238E27FC236}">
                <a16:creationId xmlns:a16="http://schemas.microsoft.com/office/drawing/2014/main" id="{7B74C63E-6AFA-B65A-3F9B-7FE8A7A8982D}"/>
              </a:ext>
            </a:extLst>
          </p:cNvPr>
          <p:cNvSpPr>
            <a:spLocks noGrp="1"/>
          </p:cNvSpPr>
          <p:nvPr>
            <p:ph idx="1"/>
          </p:nvPr>
        </p:nvSpPr>
        <p:spPr/>
        <p:txBody>
          <a:bodyPr/>
          <a:lstStyle/>
          <a:p>
            <a:r>
              <a:rPr lang="tr-TR" dirty="0"/>
              <a:t>Cevap2:</a:t>
            </a:r>
          </a:p>
          <a:p>
            <a:br>
              <a:rPr lang="tr-TR" dirty="0"/>
            </a:br>
            <a:endParaRPr lang="tr-TR" dirty="0"/>
          </a:p>
        </p:txBody>
      </p:sp>
      <p:pic>
        <p:nvPicPr>
          <p:cNvPr id="5" name="Resim 4">
            <a:extLst>
              <a:ext uri="{FF2B5EF4-FFF2-40B4-BE49-F238E27FC236}">
                <a16:creationId xmlns:a16="http://schemas.microsoft.com/office/drawing/2014/main" id="{0692D98E-AC4A-5DBC-7168-E339AF24CA6E}"/>
              </a:ext>
            </a:extLst>
          </p:cNvPr>
          <p:cNvPicPr>
            <a:picLocks noChangeAspect="1"/>
          </p:cNvPicPr>
          <p:nvPr/>
        </p:nvPicPr>
        <p:blipFill>
          <a:blip r:embed="rId2"/>
          <a:stretch>
            <a:fillRect/>
          </a:stretch>
        </p:blipFill>
        <p:spPr>
          <a:xfrm>
            <a:off x="838199" y="2387980"/>
            <a:ext cx="10171131" cy="1505594"/>
          </a:xfrm>
          <a:prstGeom prst="rect">
            <a:avLst/>
          </a:prstGeom>
        </p:spPr>
      </p:pic>
    </p:spTree>
    <p:extLst>
      <p:ext uri="{BB962C8B-B14F-4D97-AF65-F5344CB8AC3E}">
        <p14:creationId xmlns:p14="http://schemas.microsoft.com/office/powerpoint/2010/main" val="30502854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B2CD65-90A2-D488-B57F-3C8B9A75A47A}"/>
              </a:ext>
            </a:extLst>
          </p:cNvPr>
          <p:cNvSpPr>
            <a:spLocks noGrp="1"/>
          </p:cNvSpPr>
          <p:nvPr>
            <p:ph type="title"/>
          </p:nvPr>
        </p:nvSpPr>
        <p:spPr/>
        <p:txBody>
          <a:bodyPr/>
          <a:lstStyle/>
          <a:p>
            <a:r>
              <a:rPr lang="tr-TR" b="1" dirty="0"/>
              <a:t>Soru3:verilen bir sayının negatif mi pozitif mi olduğunu bulan algoritma ?</a:t>
            </a:r>
          </a:p>
        </p:txBody>
      </p:sp>
      <p:pic>
        <p:nvPicPr>
          <p:cNvPr id="5" name="İçerik Yer Tutucusu 4">
            <a:extLst>
              <a:ext uri="{FF2B5EF4-FFF2-40B4-BE49-F238E27FC236}">
                <a16:creationId xmlns:a16="http://schemas.microsoft.com/office/drawing/2014/main" id="{DB6A1EA5-0DFD-B0E8-AF07-1CA17812CA6C}"/>
              </a:ext>
            </a:extLst>
          </p:cNvPr>
          <p:cNvPicPr>
            <a:picLocks noGrp="1" noChangeAspect="1"/>
          </p:cNvPicPr>
          <p:nvPr>
            <p:ph idx="1"/>
          </p:nvPr>
        </p:nvPicPr>
        <p:blipFill>
          <a:blip r:embed="rId2"/>
          <a:stretch>
            <a:fillRect/>
          </a:stretch>
        </p:blipFill>
        <p:spPr>
          <a:xfrm>
            <a:off x="838200" y="1838384"/>
            <a:ext cx="6981091" cy="3648015"/>
          </a:xfrm>
        </p:spPr>
      </p:pic>
    </p:spTree>
    <p:extLst>
      <p:ext uri="{BB962C8B-B14F-4D97-AF65-F5344CB8AC3E}">
        <p14:creationId xmlns:p14="http://schemas.microsoft.com/office/powerpoint/2010/main" val="21479033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B923D7-CE38-B51E-A720-D1B3C3F3F10A}"/>
              </a:ext>
            </a:extLst>
          </p:cNvPr>
          <p:cNvSpPr>
            <a:spLocks noGrp="1"/>
          </p:cNvSpPr>
          <p:nvPr>
            <p:ph type="title"/>
          </p:nvPr>
        </p:nvSpPr>
        <p:spPr/>
        <p:txBody>
          <a:bodyPr>
            <a:normAutofit fontScale="90000"/>
          </a:bodyPr>
          <a:lstStyle/>
          <a:p>
            <a:r>
              <a:rPr lang="tr-TR" dirty="0"/>
              <a:t>Soru:4 Kullanıcı tarafından aldığımız </a:t>
            </a:r>
            <a:r>
              <a:rPr lang="tr-TR" dirty="0" err="1"/>
              <a:t>password</a:t>
            </a:r>
            <a:r>
              <a:rPr lang="tr-TR" dirty="0"/>
              <a:t> ile </a:t>
            </a:r>
            <a:r>
              <a:rPr lang="tr-TR" dirty="0" err="1"/>
              <a:t>repassword</a:t>
            </a:r>
            <a:r>
              <a:rPr lang="tr-TR" dirty="0"/>
              <a:t> girilsin doğru ve yanlışı göstersin ?</a:t>
            </a:r>
          </a:p>
        </p:txBody>
      </p:sp>
      <p:pic>
        <p:nvPicPr>
          <p:cNvPr id="5" name="İçerik Yer Tutucusu 4">
            <a:extLst>
              <a:ext uri="{FF2B5EF4-FFF2-40B4-BE49-F238E27FC236}">
                <a16:creationId xmlns:a16="http://schemas.microsoft.com/office/drawing/2014/main" id="{95AF38CF-8371-6409-9312-3AC042EDED21}"/>
              </a:ext>
            </a:extLst>
          </p:cNvPr>
          <p:cNvPicPr>
            <a:picLocks noGrp="1" noChangeAspect="1"/>
          </p:cNvPicPr>
          <p:nvPr>
            <p:ph idx="1"/>
          </p:nvPr>
        </p:nvPicPr>
        <p:blipFill>
          <a:blip r:embed="rId2"/>
          <a:stretch>
            <a:fillRect/>
          </a:stretch>
        </p:blipFill>
        <p:spPr>
          <a:xfrm>
            <a:off x="838200" y="1847924"/>
            <a:ext cx="9126706" cy="4326734"/>
          </a:xfrm>
        </p:spPr>
      </p:pic>
    </p:spTree>
    <p:extLst>
      <p:ext uri="{BB962C8B-B14F-4D97-AF65-F5344CB8AC3E}">
        <p14:creationId xmlns:p14="http://schemas.microsoft.com/office/powerpoint/2010/main" val="13423102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58F17E-3F98-BD18-3396-A3B8A84E3D1D}"/>
              </a:ext>
            </a:extLst>
          </p:cNvPr>
          <p:cNvSpPr>
            <a:spLocks noGrp="1"/>
          </p:cNvSpPr>
          <p:nvPr>
            <p:ph type="title"/>
          </p:nvPr>
        </p:nvSpPr>
        <p:spPr/>
        <p:txBody>
          <a:bodyPr/>
          <a:lstStyle/>
          <a:p>
            <a:r>
              <a:rPr lang="tr-TR" dirty="0"/>
              <a:t>Soru5-8:</a:t>
            </a:r>
          </a:p>
        </p:txBody>
      </p:sp>
      <p:sp>
        <p:nvSpPr>
          <p:cNvPr id="3" name="İçerik Yer Tutucusu 2">
            <a:extLst>
              <a:ext uri="{FF2B5EF4-FFF2-40B4-BE49-F238E27FC236}">
                <a16:creationId xmlns:a16="http://schemas.microsoft.com/office/drawing/2014/main" id="{FB8CD3EC-A7FE-9518-CECF-BC5600A37515}"/>
              </a:ext>
            </a:extLst>
          </p:cNvPr>
          <p:cNvSpPr>
            <a:spLocks noGrp="1"/>
          </p:cNvSpPr>
          <p:nvPr>
            <p:ph idx="1"/>
          </p:nvPr>
        </p:nvSpPr>
        <p:spPr/>
        <p:txBody>
          <a:bodyPr/>
          <a:lstStyle/>
          <a:p>
            <a:r>
              <a:rPr lang="tr-TR" sz="2400" b="0" dirty="0">
                <a:solidFill>
                  <a:srgbClr val="6A9955"/>
                </a:solidFill>
                <a:effectLst/>
                <a:latin typeface="Consolas" panose="020B0609020204030204" pitchFamily="49" charset="0"/>
              </a:rPr>
              <a:t>//ÖDEV-5-8</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//Zamanın dinamik olarak alıp hangi gün olduğunu gösteren </a:t>
            </a:r>
            <a:r>
              <a:rPr lang="tr-TR" sz="2400" b="0" dirty="0" err="1">
                <a:solidFill>
                  <a:srgbClr val="6A9955"/>
                </a:solidFill>
                <a:effectLst/>
                <a:latin typeface="Consolas" panose="020B0609020204030204" pitchFamily="49" charset="0"/>
              </a:rPr>
              <a:t>arrow</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function</a:t>
            </a:r>
            <a:r>
              <a:rPr lang="tr-TR" sz="2400" b="0" dirty="0">
                <a:solidFill>
                  <a:srgbClr val="6A9955"/>
                </a:solidFill>
                <a:effectLst/>
                <a:latin typeface="Consolas" panose="020B0609020204030204" pitchFamily="49" charset="0"/>
              </a:rPr>
              <a:t> algoritmasını yazalım </a:t>
            </a:r>
            <a:r>
              <a:rPr lang="tr-TR" sz="2400" b="0" dirty="0" err="1">
                <a:solidFill>
                  <a:srgbClr val="6A9955"/>
                </a:solidFill>
                <a:effectLst/>
                <a:latin typeface="Consolas" panose="020B0609020204030204" pitchFamily="49" charset="0"/>
              </a:rPr>
              <a:t>switch-case</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new</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Date</a:t>
            </a:r>
            <a:r>
              <a:rPr lang="tr-TR" sz="2400" b="0" dirty="0">
                <a:solidFill>
                  <a:srgbClr val="6A9955"/>
                </a:solidFill>
                <a:effectLst/>
                <a:latin typeface="Consolas" panose="020B0609020204030204" pitchFamily="49" charset="0"/>
              </a:rPr>
              <a:t>().</a:t>
            </a:r>
            <a:r>
              <a:rPr lang="tr-TR" sz="2400" b="0" dirty="0" err="1">
                <a:solidFill>
                  <a:srgbClr val="6A9955"/>
                </a:solidFill>
                <a:effectLst/>
                <a:latin typeface="Consolas" panose="020B0609020204030204" pitchFamily="49" charset="0"/>
              </a:rPr>
              <a:t>getDay</a:t>
            </a:r>
            <a:r>
              <a:rPr lang="tr-TR" sz="2400" b="0" dirty="0">
                <a:solidFill>
                  <a:srgbClr val="6A9955"/>
                </a:solidFill>
                <a:effectLst/>
                <a:latin typeface="Consolas" panose="020B0609020204030204" pitchFamily="49" charset="0"/>
              </a:rPr>
              <a:t>() 0=pazar 1=pazartesi</a:t>
            </a:r>
            <a:endParaRPr lang="tr-TR" sz="2400"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32329573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7905E2-FF6A-D862-6E58-1775E1DF5707}"/>
              </a:ext>
            </a:extLst>
          </p:cNvPr>
          <p:cNvSpPr>
            <a:spLocks noGrp="1"/>
          </p:cNvSpPr>
          <p:nvPr>
            <p:ph type="title"/>
          </p:nvPr>
        </p:nvSpPr>
        <p:spPr>
          <a:xfrm>
            <a:off x="838200" y="365126"/>
            <a:ext cx="10515600" cy="883572"/>
          </a:xfrm>
        </p:spPr>
        <p:txBody>
          <a:bodyPr/>
          <a:lstStyle/>
          <a:p>
            <a:r>
              <a:rPr lang="tr-TR" dirty="0"/>
              <a:t>Yanıt5-8:</a:t>
            </a:r>
          </a:p>
        </p:txBody>
      </p:sp>
      <p:pic>
        <p:nvPicPr>
          <p:cNvPr id="5" name="İçerik Yer Tutucusu 4">
            <a:extLst>
              <a:ext uri="{FF2B5EF4-FFF2-40B4-BE49-F238E27FC236}">
                <a16:creationId xmlns:a16="http://schemas.microsoft.com/office/drawing/2014/main" id="{F2F8F4CE-D3AB-783C-0D46-9A916786116D}"/>
              </a:ext>
            </a:extLst>
          </p:cNvPr>
          <p:cNvPicPr>
            <a:picLocks noGrp="1" noChangeAspect="1"/>
          </p:cNvPicPr>
          <p:nvPr>
            <p:ph idx="1"/>
          </p:nvPr>
        </p:nvPicPr>
        <p:blipFill>
          <a:blip r:embed="rId2"/>
          <a:stretch>
            <a:fillRect/>
          </a:stretch>
        </p:blipFill>
        <p:spPr>
          <a:xfrm>
            <a:off x="4656547" y="806912"/>
            <a:ext cx="3691040" cy="5909346"/>
          </a:xfrm>
        </p:spPr>
      </p:pic>
    </p:spTree>
    <p:extLst>
      <p:ext uri="{BB962C8B-B14F-4D97-AF65-F5344CB8AC3E}">
        <p14:creationId xmlns:p14="http://schemas.microsoft.com/office/powerpoint/2010/main" val="32670595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5A7948-CABD-F9B3-90A1-74353FDAE892}"/>
              </a:ext>
            </a:extLst>
          </p:cNvPr>
          <p:cNvSpPr>
            <a:spLocks noGrp="1"/>
          </p:cNvSpPr>
          <p:nvPr>
            <p:ph type="title"/>
          </p:nvPr>
        </p:nvSpPr>
        <p:spPr/>
        <p:txBody>
          <a:bodyPr/>
          <a:lstStyle/>
          <a:p>
            <a:r>
              <a:rPr lang="tr-TR" dirty="0"/>
              <a:t>Soru 6:</a:t>
            </a:r>
          </a:p>
        </p:txBody>
      </p:sp>
      <p:sp>
        <p:nvSpPr>
          <p:cNvPr id="3" name="İçerik Yer Tutucusu 2">
            <a:extLst>
              <a:ext uri="{FF2B5EF4-FFF2-40B4-BE49-F238E27FC236}">
                <a16:creationId xmlns:a16="http://schemas.microsoft.com/office/drawing/2014/main" id="{13156EB4-B453-9154-2844-F76B564EFA93}"/>
              </a:ext>
            </a:extLst>
          </p:cNvPr>
          <p:cNvSpPr>
            <a:spLocks noGrp="1"/>
          </p:cNvSpPr>
          <p:nvPr>
            <p:ph idx="1"/>
          </p:nvPr>
        </p:nvSpPr>
        <p:spPr/>
        <p:txBody>
          <a:bodyPr/>
          <a:lstStyle/>
          <a:p>
            <a:r>
              <a:rPr lang="tr-TR" sz="2400" b="0" dirty="0">
                <a:solidFill>
                  <a:srgbClr val="6A9955"/>
                </a:solidFill>
                <a:effectLst/>
                <a:latin typeface="Consolas" panose="020B0609020204030204" pitchFamily="49" charset="0"/>
              </a:rPr>
              <a:t>//ÖDEV-6</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a:t>
            </a:r>
            <a:r>
              <a:rPr lang="tr-TR" sz="2400" b="0" dirty="0" err="1">
                <a:solidFill>
                  <a:srgbClr val="6A9955"/>
                </a:solidFill>
                <a:effectLst/>
                <a:latin typeface="Consolas" panose="020B0609020204030204" pitchFamily="49" charset="0"/>
              </a:rPr>
              <a:t>Login</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userEmail,userPassword</a:t>
            </a:r>
            <a:r>
              <a:rPr lang="tr-TR" sz="2400" b="0" dirty="0">
                <a:solidFill>
                  <a:srgbClr val="6A9955"/>
                </a:solidFill>
                <a:effectLst/>
                <a:latin typeface="Consolas" panose="020B0609020204030204" pitchFamily="49" charset="0"/>
              </a:rPr>
              <a:t> kullanıcıdan aldığımız değeri </a:t>
            </a:r>
            <a:r>
              <a:rPr lang="tr-TR" sz="2400" b="0" dirty="0" err="1">
                <a:solidFill>
                  <a:srgbClr val="6A9955"/>
                </a:solidFill>
                <a:effectLst/>
                <a:latin typeface="Consolas" panose="020B0609020204030204" pitchFamily="49" charset="0"/>
              </a:rPr>
              <a:t>db</a:t>
            </a:r>
            <a:r>
              <a:rPr lang="tr-TR" sz="2400" b="0" dirty="0">
                <a:solidFill>
                  <a:srgbClr val="6A9955"/>
                </a:solidFill>
                <a:effectLst/>
                <a:latin typeface="Consolas" panose="020B0609020204030204" pitchFamily="49" charset="0"/>
              </a:rPr>
              <a:t> ile karşılaştıracak eğer doğru ise </a:t>
            </a:r>
            <a:r>
              <a:rPr lang="tr-TR" sz="2400" b="0" dirty="0" err="1">
                <a:solidFill>
                  <a:srgbClr val="6A9955"/>
                </a:solidFill>
                <a:effectLst/>
                <a:latin typeface="Consolas" panose="020B0609020204030204" pitchFamily="49" charset="0"/>
              </a:rPr>
              <a:t>adminFunction'a</a:t>
            </a:r>
            <a:r>
              <a:rPr lang="tr-TR" sz="2400" b="0" dirty="0">
                <a:solidFill>
                  <a:srgbClr val="6A9955"/>
                </a:solidFill>
                <a:effectLst/>
                <a:latin typeface="Consolas" panose="020B0609020204030204" pitchFamily="49" charset="0"/>
              </a:rPr>
              <a:t> gönderecek 4 kalan haktan aşağı doğru düşecek eğer kalan hak sayımız 0 olursa kullanıcı bloke olsun</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dbUserEmail</a:t>
            </a:r>
            <a:r>
              <a:rPr lang="tr-TR" sz="2400" b="0" dirty="0">
                <a:solidFill>
                  <a:srgbClr val="6A9955"/>
                </a:solidFill>
                <a:effectLst/>
                <a:latin typeface="Consolas" panose="020B0609020204030204" pitchFamily="49" charset="0"/>
              </a:rPr>
              <a:t>="deneme@gmail.com"</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dbUserPassword</a:t>
            </a:r>
            <a:r>
              <a:rPr lang="tr-TR" sz="2400" b="0" dirty="0">
                <a:solidFill>
                  <a:srgbClr val="6A9955"/>
                </a:solidFill>
                <a:effectLst/>
                <a:latin typeface="Consolas" panose="020B0609020204030204" pitchFamily="49" charset="0"/>
              </a:rPr>
              <a:t>="</a:t>
            </a:r>
            <a:r>
              <a:rPr lang="tr-TR" sz="2400" b="0" dirty="0" err="1">
                <a:solidFill>
                  <a:srgbClr val="6A9955"/>
                </a:solidFill>
                <a:effectLst/>
                <a:latin typeface="Consolas" panose="020B0609020204030204" pitchFamily="49" charset="0"/>
              </a:rPr>
              <a:t>root</a:t>
            </a:r>
            <a:r>
              <a:rPr lang="tr-TR" sz="2400" b="0" dirty="0">
                <a:solidFill>
                  <a:srgbClr val="6A9955"/>
                </a:solidFill>
                <a:effectLst/>
                <a:latin typeface="Consolas" panose="020B0609020204030204" pitchFamily="49" charset="0"/>
              </a:rPr>
              <a:t>"</a:t>
            </a:r>
            <a:endParaRPr lang="tr-TR" sz="2400"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27297825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787B55-53BF-E057-FB49-226EAFB9B3C1}"/>
              </a:ext>
            </a:extLst>
          </p:cNvPr>
          <p:cNvSpPr>
            <a:spLocks noGrp="1"/>
          </p:cNvSpPr>
          <p:nvPr>
            <p:ph type="title"/>
          </p:nvPr>
        </p:nvSpPr>
        <p:spPr>
          <a:xfrm>
            <a:off x="838200" y="365125"/>
            <a:ext cx="10515600" cy="942565"/>
          </a:xfrm>
        </p:spPr>
        <p:txBody>
          <a:bodyPr/>
          <a:lstStyle/>
          <a:p>
            <a:r>
              <a:rPr lang="tr-TR" dirty="0"/>
              <a:t>Cevap 6 :</a:t>
            </a:r>
          </a:p>
        </p:txBody>
      </p:sp>
      <p:pic>
        <p:nvPicPr>
          <p:cNvPr id="5" name="İçerik Yer Tutucusu 4">
            <a:extLst>
              <a:ext uri="{FF2B5EF4-FFF2-40B4-BE49-F238E27FC236}">
                <a16:creationId xmlns:a16="http://schemas.microsoft.com/office/drawing/2014/main" id="{ED6A2FDF-43A1-98B3-C58C-5558EE141BE4}"/>
              </a:ext>
            </a:extLst>
          </p:cNvPr>
          <p:cNvPicPr>
            <a:picLocks noGrp="1" noChangeAspect="1"/>
          </p:cNvPicPr>
          <p:nvPr>
            <p:ph idx="1"/>
          </p:nvPr>
        </p:nvPicPr>
        <p:blipFill>
          <a:blip r:embed="rId2"/>
          <a:stretch>
            <a:fillRect/>
          </a:stretch>
        </p:blipFill>
        <p:spPr>
          <a:xfrm>
            <a:off x="3344941" y="114589"/>
            <a:ext cx="7657356" cy="6649809"/>
          </a:xfrm>
        </p:spPr>
      </p:pic>
    </p:spTree>
    <p:extLst>
      <p:ext uri="{BB962C8B-B14F-4D97-AF65-F5344CB8AC3E}">
        <p14:creationId xmlns:p14="http://schemas.microsoft.com/office/powerpoint/2010/main" val="11038695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F2F6D7-AF71-AC8C-AB6B-45A708571D2C}"/>
              </a:ext>
            </a:extLst>
          </p:cNvPr>
          <p:cNvSpPr>
            <a:spLocks noGrp="1"/>
          </p:cNvSpPr>
          <p:nvPr>
            <p:ph type="title"/>
          </p:nvPr>
        </p:nvSpPr>
        <p:spPr/>
        <p:txBody>
          <a:bodyPr/>
          <a:lstStyle/>
          <a:p>
            <a:r>
              <a:rPr lang="tr-TR" dirty="0"/>
              <a:t>Soru 7:</a:t>
            </a:r>
          </a:p>
        </p:txBody>
      </p:sp>
      <p:sp>
        <p:nvSpPr>
          <p:cNvPr id="3" name="İçerik Yer Tutucusu 2">
            <a:extLst>
              <a:ext uri="{FF2B5EF4-FFF2-40B4-BE49-F238E27FC236}">
                <a16:creationId xmlns:a16="http://schemas.microsoft.com/office/drawing/2014/main" id="{880B901D-3409-5624-16C8-052DBEA91F36}"/>
              </a:ext>
            </a:extLst>
          </p:cNvPr>
          <p:cNvSpPr>
            <a:spLocks noGrp="1"/>
          </p:cNvSpPr>
          <p:nvPr>
            <p:ph idx="1"/>
          </p:nvPr>
        </p:nvSpPr>
        <p:spPr/>
        <p:txBody>
          <a:bodyPr/>
          <a:lstStyle/>
          <a:p>
            <a:r>
              <a:rPr lang="tr-TR" sz="2400" b="0" dirty="0">
                <a:solidFill>
                  <a:srgbClr val="6A9955"/>
                </a:solidFill>
                <a:effectLst/>
                <a:latin typeface="Consolas" panose="020B0609020204030204" pitchFamily="49" charset="0"/>
              </a:rPr>
              <a:t>//ÖDEV-7</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//Zamanın dinamik olarak alıp hangi gün olduğunu gösteren </a:t>
            </a:r>
            <a:r>
              <a:rPr lang="tr-TR" sz="2400" b="0" dirty="0" err="1">
                <a:solidFill>
                  <a:srgbClr val="6A9955"/>
                </a:solidFill>
                <a:effectLst/>
                <a:latin typeface="Consolas" panose="020B0609020204030204" pitchFamily="49" charset="0"/>
              </a:rPr>
              <a:t>Immedia</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function</a:t>
            </a:r>
            <a:r>
              <a:rPr lang="tr-TR" sz="2400" b="0" dirty="0">
                <a:solidFill>
                  <a:srgbClr val="6A9955"/>
                </a:solidFill>
                <a:effectLst/>
                <a:latin typeface="Consolas" panose="020B0609020204030204" pitchFamily="49" charset="0"/>
              </a:rPr>
              <a:t> algoritmasını yazalım </a:t>
            </a:r>
            <a:r>
              <a:rPr lang="tr-TR" sz="2400" b="0" dirty="0" err="1">
                <a:solidFill>
                  <a:srgbClr val="6A9955"/>
                </a:solidFill>
                <a:effectLst/>
                <a:latin typeface="Consolas" panose="020B0609020204030204" pitchFamily="49" charset="0"/>
              </a:rPr>
              <a:t>switch-case</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new</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Date</a:t>
            </a:r>
            <a:r>
              <a:rPr lang="tr-TR" sz="2400" b="0" dirty="0">
                <a:solidFill>
                  <a:srgbClr val="6A9955"/>
                </a:solidFill>
                <a:effectLst/>
                <a:latin typeface="Consolas" panose="020B0609020204030204" pitchFamily="49" charset="0"/>
              </a:rPr>
              <a:t>().</a:t>
            </a:r>
            <a:r>
              <a:rPr lang="tr-TR" sz="2400" b="0" dirty="0" err="1">
                <a:solidFill>
                  <a:srgbClr val="6A9955"/>
                </a:solidFill>
                <a:effectLst/>
                <a:latin typeface="Consolas" panose="020B0609020204030204" pitchFamily="49" charset="0"/>
              </a:rPr>
              <a:t>getDay</a:t>
            </a:r>
            <a:r>
              <a:rPr lang="tr-TR" sz="2400" b="0" dirty="0">
                <a:solidFill>
                  <a:srgbClr val="6A9955"/>
                </a:solidFill>
                <a:effectLst/>
                <a:latin typeface="Consolas" panose="020B0609020204030204" pitchFamily="49" charset="0"/>
              </a:rPr>
              <a:t>()</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 ()()</a:t>
            </a:r>
            <a:endParaRPr lang="tr-TR" sz="2400"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10742282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236A1E-85EB-AE48-6CF0-CC3E64A6F21A}"/>
              </a:ext>
            </a:extLst>
          </p:cNvPr>
          <p:cNvSpPr>
            <a:spLocks noGrp="1"/>
          </p:cNvSpPr>
          <p:nvPr>
            <p:ph type="title"/>
          </p:nvPr>
        </p:nvSpPr>
        <p:spPr/>
        <p:txBody>
          <a:bodyPr/>
          <a:lstStyle/>
          <a:p>
            <a:r>
              <a:rPr lang="tr-TR" dirty="0"/>
              <a:t>Cevap 7:</a:t>
            </a:r>
          </a:p>
        </p:txBody>
      </p:sp>
      <p:pic>
        <p:nvPicPr>
          <p:cNvPr id="5" name="İçerik Yer Tutucusu 4">
            <a:extLst>
              <a:ext uri="{FF2B5EF4-FFF2-40B4-BE49-F238E27FC236}">
                <a16:creationId xmlns:a16="http://schemas.microsoft.com/office/drawing/2014/main" id="{6A0CB88F-E051-549D-6C92-8F13D029BE67}"/>
              </a:ext>
            </a:extLst>
          </p:cNvPr>
          <p:cNvPicPr>
            <a:picLocks noGrp="1" noChangeAspect="1"/>
          </p:cNvPicPr>
          <p:nvPr>
            <p:ph idx="1"/>
          </p:nvPr>
        </p:nvPicPr>
        <p:blipFill>
          <a:blip r:embed="rId2"/>
          <a:stretch>
            <a:fillRect/>
          </a:stretch>
        </p:blipFill>
        <p:spPr>
          <a:xfrm>
            <a:off x="3058264" y="0"/>
            <a:ext cx="4532239" cy="6824408"/>
          </a:xfrm>
        </p:spPr>
      </p:pic>
    </p:spTree>
    <p:extLst>
      <p:ext uri="{BB962C8B-B14F-4D97-AF65-F5344CB8AC3E}">
        <p14:creationId xmlns:p14="http://schemas.microsoft.com/office/powerpoint/2010/main" val="37543531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B945CE-0AE9-D9D9-AAC4-8487DA422025}"/>
              </a:ext>
            </a:extLst>
          </p:cNvPr>
          <p:cNvSpPr>
            <a:spLocks noGrp="1"/>
          </p:cNvSpPr>
          <p:nvPr>
            <p:ph type="title"/>
          </p:nvPr>
        </p:nvSpPr>
        <p:spPr/>
        <p:txBody>
          <a:bodyPr/>
          <a:lstStyle/>
          <a:p>
            <a:r>
              <a:rPr lang="tr-TR" dirty="0"/>
              <a:t>Soru 9:</a:t>
            </a:r>
          </a:p>
        </p:txBody>
      </p:sp>
      <p:sp>
        <p:nvSpPr>
          <p:cNvPr id="3" name="İçerik Yer Tutucusu 2">
            <a:extLst>
              <a:ext uri="{FF2B5EF4-FFF2-40B4-BE49-F238E27FC236}">
                <a16:creationId xmlns:a16="http://schemas.microsoft.com/office/drawing/2014/main" id="{5D61AC69-CE7F-911A-242D-AF45147080BF}"/>
              </a:ext>
            </a:extLst>
          </p:cNvPr>
          <p:cNvSpPr>
            <a:spLocks noGrp="1"/>
          </p:cNvSpPr>
          <p:nvPr>
            <p:ph idx="1"/>
          </p:nvPr>
        </p:nvSpPr>
        <p:spPr/>
        <p:txBody>
          <a:bodyPr/>
          <a:lstStyle/>
          <a:p>
            <a:r>
              <a:rPr lang="tr-TR" b="0" dirty="0">
                <a:solidFill>
                  <a:srgbClr val="6A9955"/>
                </a:solidFill>
                <a:effectLst/>
                <a:latin typeface="Consolas" panose="020B0609020204030204" pitchFamily="49" charset="0"/>
              </a:rPr>
              <a:t>//ÖDEV-9</a:t>
            </a:r>
            <a:endParaRPr lang="tr-TR" b="0" dirty="0">
              <a:solidFill>
                <a:srgbClr val="D4D4D4"/>
              </a:solidFill>
              <a:effectLst/>
              <a:latin typeface="Consolas" panose="020B0609020204030204" pitchFamily="49" charset="0"/>
            </a:endParaRPr>
          </a:p>
          <a:p>
            <a:r>
              <a:rPr lang="tr-TR" b="0" dirty="0">
                <a:solidFill>
                  <a:srgbClr val="6A9955"/>
                </a:solidFill>
                <a:effectLst/>
                <a:latin typeface="Consolas" panose="020B0609020204030204" pitchFamily="49" charset="0"/>
              </a:rPr>
              <a:t>//Zamanın dinamik olarak alıp hangi gün olduğunu gösteren </a:t>
            </a:r>
            <a:r>
              <a:rPr lang="tr-TR" b="0" dirty="0" err="1">
                <a:solidFill>
                  <a:srgbClr val="6A9955"/>
                </a:solidFill>
                <a:effectLst/>
                <a:latin typeface="Consolas" panose="020B0609020204030204" pitchFamily="49" charset="0"/>
              </a:rPr>
              <a:t>Anonymous</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function</a:t>
            </a:r>
            <a:r>
              <a:rPr lang="tr-TR" b="0" dirty="0">
                <a:solidFill>
                  <a:srgbClr val="6A9955"/>
                </a:solidFill>
                <a:effectLst/>
                <a:latin typeface="Consolas" panose="020B0609020204030204" pitchFamily="49" charset="0"/>
              </a:rPr>
              <a:t> algoritmasını yazalım </a:t>
            </a:r>
            <a:r>
              <a:rPr lang="tr-TR" b="0" dirty="0" err="1">
                <a:solidFill>
                  <a:srgbClr val="6A9955"/>
                </a:solidFill>
                <a:effectLst/>
                <a:latin typeface="Consolas" panose="020B0609020204030204" pitchFamily="49" charset="0"/>
              </a:rPr>
              <a:t>switch-case</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new</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Date</a:t>
            </a:r>
            <a:r>
              <a:rPr lang="tr-TR" b="0" dirty="0">
                <a:solidFill>
                  <a:srgbClr val="6A9955"/>
                </a:solidFill>
                <a:effectLst/>
                <a:latin typeface="Consolas" panose="020B0609020204030204" pitchFamily="49" charset="0"/>
              </a:rPr>
              <a:t>().</a:t>
            </a:r>
            <a:r>
              <a:rPr lang="tr-TR" b="0" dirty="0" err="1">
                <a:solidFill>
                  <a:srgbClr val="6A9955"/>
                </a:solidFill>
                <a:effectLst/>
                <a:latin typeface="Consolas" panose="020B0609020204030204" pitchFamily="49" charset="0"/>
              </a:rPr>
              <a:t>getDay</a:t>
            </a:r>
            <a:r>
              <a:rPr lang="tr-TR" b="0" dirty="0">
                <a:solidFill>
                  <a:srgbClr val="6A9955"/>
                </a:solidFill>
                <a:effectLst/>
                <a:latin typeface="Consolas" panose="020B0609020204030204" pitchFamily="49" charset="0"/>
              </a:rPr>
              <a:t>()</a:t>
            </a:r>
            <a:endParaRPr lang="tr-TR" b="0" dirty="0">
              <a:solidFill>
                <a:srgbClr val="D4D4D4"/>
              </a:solidFill>
              <a:effectLst/>
              <a:latin typeface="Consolas" panose="020B0609020204030204" pitchFamily="49" charset="0"/>
            </a:endParaRPr>
          </a:p>
          <a:p>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let</a:t>
            </a:r>
            <a:r>
              <a:rPr lang="tr-TR" b="0" dirty="0">
                <a:solidFill>
                  <a:srgbClr val="6A9955"/>
                </a:solidFill>
                <a:effectLst/>
                <a:latin typeface="Consolas" panose="020B0609020204030204" pitchFamily="49" charset="0"/>
              </a:rPr>
              <a:t> deneme= </a:t>
            </a:r>
            <a:r>
              <a:rPr lang="tr-TR" b="0" dirty="0" err="1">
                <a:solidFill>
                  <a:srgbClr val="6A9955"/>
                </a:solidFill>
                <a:effectLst/>
                <a:latin typeface="Consolas" panose="020B0609020204030204" pitchFamily="49" charset="0"/>
              </a:rPr>
              <a:t>function</a:t>
            </a:r>
            <a:r>
              <a:rPr lang="tr-TR" b="0" dirty="0">
                <a:solidFill>
                  <a:srgbClr val="6A9955"/>
                </a:solidFill>
                <a:effectLst/>
                <a:latin typeface="Consolas" panose="020B0609020204030204" pitchFamily="49" charset="0"/>
              </a:rPr>
              <a:t> (){ }</a:t>
            </a:r>
            <a:endParaRPr lang="tr-TR"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244169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2993BF-AE36-7129-D893-D01CC1892FD9}"/>
              </a:ext>
            </a:extLst>
          </p:cNvPr>
          <p:cNvSpPr>
            <a:spLocks noGrp="1"/>
          </p:cNvSpPr>
          <p:nvPr>
            <p:ph type="title"/>
          </p:nvPr>
        </p:nvSpPr>
        <p:spPr/>
        <p:txBody>
          <a:bodyPr/>
          <a:lstStyle/>
          <a:p>
            <a:r>
              <a:rPr lang="tr-TR" b="1" dirty="0"/>
              <a:t>Java 8 neden hala popüler?</a:t>
            </a:r>
          </a:p>
        </p:txBody>
      </p:sp>
      <p:sp>
        <p:nvSpPr>
          <p:cNvPr id="3" name="İçerik Yer Tutucusu 2">
            <a:extLst>
              <a:ext uri="{FF2B5EF4-FFF2-40B4-BE49-F238E27FC236}">
                <a16:creationId xmlns:a16="http://schemas.microsoft.com/office/drawing/2014/main" id="{1B9F163E-216B-20E9-AB8A-D824D5EE882C}"/>
              </a:ext>
            </a:extLst>
          </p:cNvPr>
          <p:cNvSpPr>
            <a:spLocks noGrp="1"/>
          </p:cNvSpPr>
          <p:nvPr>
            <p:ph idx="1"/>
          </p:nvPr>
        </p:nvSpPr>
        <p:spPr/>
        <p:txBody>
          <a:bodyPr>
            <a:normAutofit/>
          </a:bodyPr>
          <a:lstStyle/>
          <a:p>
            <a:r>
              <a:rPr lang="tr-TR" sz="2400" dirty="0"/>
              <a:t>Java 8'in hala bu kadar popüler olmasının temel nedenlerinden biri, bir </a:t>
            </a:r>
            <a:r>
              <a:rPr lang="tr-TR" sz="2400" b="1" dirty="0"/>
              <a:t>LTS</a:t>
            </a:r>
            <a:r>
              <a:rPr lang="tr-TR" sz="2400" dirty="0"/>
              <a:t> ( </a:t>
            </a:r>
            <a:r>
              <a:rPr lang="tr-TR" sz="2400" dirty="0" err="1"/>
              <a:t>Long-Term</a:t>
            </a:r>
            <a:r>
              <a:rPr lang="tr-TR" sz="2400" dirty="0"/>
              <a:t> </a:t>
            </a:r>
            <a:r>
              <a:rPr lang="tr-TR" sz="2400" dirty="0" err="1"/>
              <a:t>Support</a:t>
            </a:r>
            <a:r>
              <a:rPr lang="tr-TR" sz="2400" dirty="0"/>
              <a:t>) sürümü olmasıdır. Ne yazık ki, Java'nın tüm sürümleri </a:t>
            </a:r>
            <a:r>
              <a:rPr lang="tr-TR" sz="2400" b="1" dirty="0"/>
              <a:t>LTS</a:t>
            </a:r>
            <a:r>
              <a:rPr lang="tr-TR" sz="2400" dirty="0"/>
              <a:t> sürümleri değildir! Bu politika kullanıma sunulduğundan beri yalnızca Java 8 (2014) ve Java 11 (2018) </a:t>
            </a:r>
            <a:r>
              <a:rPr lang="tr-TR" sz="2400" dirty="0" err="1"/>
              <a:t>LTS'ye</a:t>
            </a:r>
            <a:r>
              <a:rPr lang="tr-TR" sz="2400" dirty="0"/>
              <a:t> sahip olarak belirlenmiştir. </a:t>
            </a:r>
          </a:p>
          <a:p>
            <a:endParaRPr lang="tr-TR" sz="2400" dirty="0"/>
          </a:p>
          <a:p>
            <a:r>
              <a:rPr lang="tr-TR" sz="2400" dirty="0"/>
              <a:t>2018'de </a:t>
            </a:r>
            <a:r>
              <a:rPr lang="tr-TR" sz="2400" dirty="0" err="1"/>
              <a:t>Oracle</a:t>
            </a:r>
            <a:r>
              <a:rPr lang="tr-TR" sz="2400" dirty="0"/>
              <a:t>, Java'nın lisanslanma biçiminde temel değişiklikler yaptığını duyurdu. 2019'dan itibaren, bir kuruluş Java 11+ '</a:t>
            </a:r>
            <a:r>
              <a:rPr lang="tr-TR" sz="2400" dirty="0" err="1"/>
              <a:t>yı</a:t>
            </a:r>
            <a:r>
              <a:rPr lang="tr-TR" sz="2400" dirty="0"/>
              <a:t> ticari olarak kullanıyorsa, bunun bedelini ödemeleri gerekir. Bu, Java 8'den Java 11'in bir sonraki LTS sürümüne geçmenin önemli finansal veya yasal etkileri olabileceği anlamına gelir. Bu nedenlerle Java 8 ve Java11 bu denli popülerdir.</a:t>
            </a:r>
          </a:p>
        </p:txBody>
      </p:sp>
    </p:spTree>
    <p:extLst>
      <p:ext uri="{BB962C8B-B14F-4D97-AF65-F5344CB8AC3E}">
        <p14:creationId xmlns:p14="http://schemas.microsoft.com/office/powerpoint/2010/main" val="80164014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E2D205-7DFF-80EF-BAD2-DA7767B4A72A}"/>
              </a:ext>
            </a:extLst>
          </p:cNvPr>
          <p:cNvSpPr>
            <a:spLocks noGrp="1"/>
          </p:cNvSpPr>
          <p:nvPr>
            <p:ph type="title"/>
          </p:nvPr>
        </p:nvSpPr>
        <p:spPr>
          <a:xfrm>
            <a:off x="838200" y="365125"/>
            <a:ext cx="10515600" cy="1247365"/>
          </a:xfrm>
        </p:spPr>
        <p:txBody>
          <a:bodyPr/>
          <a:lstStyle/>
          <a:p>
            <a:r>
              <a:rPr lang="tr-TR" dirty="0"/>
              <a:t>Cevap 9 :</a:t>
            </a:r>
          </a:p>
        </p:txBody>
      </p:sp>
      <p:pic>
        <p:nvPicPr>
          <p:cNvPr id="5" name="İçerik Yer Tutucusu 4">
            <a:extLst>
              <a:ext uri="{FF2B5EF4-FFF2-40B4-BE49-F238E27FC236}">
                <a16:creationId xmlns:a16="http://schemas.microsoft.com/office/drawing/2014/main" id="{38FD9ED0-A1C3-0B25-E4FF-4D58C2A8E88F}"/>
              </a:ext>
            </a:extLst>
          </p:cNvPr>
          <p:cNvPicPr>
            <a:picLocks noGrp="1" noChangeAspect="1"/>
          </p:cNvPicPr>
          <p:nvPr>
            <p:ph idx="1"/>
          </p:nvPr>
        </p:nvPicPr>
        <p:blipFill>
          <a:blip r:embed="rId2"/>
          <a:stretch>
            <a:fillRect/>
          </a:stretch>
        </p:blipFill>
        <p:spPr>
          <a:xfrm>
            <a:off x="4567635" y="1612900"/>
            <a:ext cx="3056730" cy="4564063"/>
          </a:xfrm>
        </p:spPr>
      </p:pic>
    </p:spTree>
    <p:extLst>
      <p:ext uri="{BB962C8B-B14F-4D97-AF65-F5344CB8AC3E}">
        <p14:creationId xmlns:p14="http://schemas.microsoft.com/office/powerpoint/2010/main" val="31114093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3D2371-1B35-2007-EF8E-0FB31E7B221A}"/>
              </a:ext>
            </a:extLst>
          </p:cNvPr>
          <p:cNvSpPr>
            <a:spLocks noGrp="1"/>
          </p:cNvSpPr>
          <p:nvPr>
            <p:ph type="title"/>
          </p:nvPr>
        </p:nvSpPr>
        <p:spPr/>
        <p:txBody>
          <a:bodyPr/>
          <a:lstStyle/>
          <a:p>
            <a:r>
              <a:rPr lang="tr-TR" dirty="0"/>
              <a:t>Soru 10:</a:t>
            </a:r>
          </a:p>
        </p:txBody>
      </p:sp>
      <p:sp>
        <p:nvSpPr>
          <p:cNvPr id="3" name="İçerik Yer Tutucusu 2">
            <a:extLst>
              <a:ext uri="{FF2B5EF4-FFF2-40B4-BE49-F238E27FC236}">
                <a16:creationId xmlns:a16="http://schemas.microsoft.com/office/drawing/2014/main" id="{8ADE83B0-9FE9-CDE7-C8EF-06D79547D4DA}"/>
              </a:ext>
            </a:extLst>
          </p:cNvPr>
          <p:cNvSpPr>
            <a:spLocks noGrp="1"/>
          </p:cNvSpPr>
          <p:nvPr>
            <p:ph idx="1"/>
          </p:nvPr>
        </p:nvSpPr>
        <p:spPr/>
        <p:txBody>
          <a:bodyPr/>
          <a:lstStyle/>
          <a:p>
            <a:r>
              <a:rPr lang="tr-TR" sz="2400" b="0" dirty="0">
                <a:solidFill>
                  <a:srgbClr val="6A9955"/>
                </a:solidFill>
                <a:effectLst/>
                <a:latin typeface="Consolas" panose="020B0609020204030204" pitchFamily="49" charset="0"/>
              </a:rPr>
              <a:t>//ÖDEV-10</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//Sayı bulma oyunu: 1-10 arasında rastgele sayılar olsun bizde tahmin etmeye çalışalım bizim tahmin sayımız 5 olsun eğer biz sayıdan büyükse büyük tahmin eğer sayıdan küçükse küçük tahmin. ve sonunda eğer bulursak kaçıncı tahminde bulduğumuz bize söylesin ?</a:t>
            </a:r>
            <a:endParaRPr lang="tr-TR" sz="2400" b="0" dirty="0">
              <a:solidFill>
                <a:srgbClr val="D4D4D4"/>
              </a:solidFill>
              <a:effectLst/>
              <a:latin typeface="Consolas" panose="020B0609020204030204" pitchFamily="49" charset="0"/>
            </a:endParaRPr>
          </a:p>
          <a:p>
            <a:br>
              <a:rPr lang="tr-TR" b="0" dirty="0">
                <a:solidFill>
                  <a:srgbClr val="D4D4D4"/>
                </a:solidFill>
                <a:effectLst/>
                <a:latin typeface="Consolas" panose="020B0609020204030204" pitchFamily="49" charset="0"/>
              </a:rPr>
            </a:br>
            <a:endParaRPr lang="tr-TR"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15071124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60FAC-9734-B974-B94D-3385DACA14AC}"/>
              </a:ext>
            </a:extLst>
          </p:cNvPr>
          <p:cNvSpPr>
            <a:spLocks noGrp="1"/>
          </p:cNvSpPr>
          <p:nvPr>
            <p:ph type="title"/>
          </p:nvPr>
        </p:nvSpPr>
        <p:spPr/>
        <p:txBody>
          <a:bodyPr/>
          <a:lstStyle/>
          <a:p>
            <a:r>
              <a:rPr lang="tr-TR" dirty="0"/>
              <a:t>Cevap 10 :</a:t>
            </a:r>
          </a:p>
        </p:txBody>
      </p:sp>
      <p:pic>
        <p:nvPicPr>
          <p:cNvPr id="5" name="İçerik Yer Tutucusu 4">
            <a:extLst>
              <a:ext uri="{FF2B5EF4-FFF2-40B4-BE49-F238E27FC236}">
                <a16:creationId xmlns:a16="http://schemas.microsoft.com/office/drawing/2014/main" id="{BB10F7A2-1ED9-14DA-3033-01F97D03C9E0}"/>
              </a:ext>
            </a:extLst>
          </p:cNvPr>
          <p:cNvPicPr>
            <a:picLocks noGrp="1" noChangeAspect="1"/>
          </p:cNvPicPr>
          <p:nvPr>
            <p:ph idx="1"/>
          </p:nvPr>
        </p:nvPicPr>
        <p:blipFill>
          <a:blip r:embed="rId2"/>
          <a:stretch>
            <a:fillRect/>
          </a:stretch>
        </p:blipFill>
        <p:spPr>
          <a:xfrm>
            <a:off x="3864544" y="144309"/>
            <a:ext cx="6793623" cy="6623784"/>
          </a:xfrm>
        </p:spPr>
      </p:pic>
    </p:spTree>
    <p:extLst>
      <p:ext uri="{BB962C8B-B14F-4D97-AF65-F5344CB8AC3E}">
        <p14:creationId xmlns:p14="http://schemas.microsoft.com/office/powerpoint/2010/main" val="150874187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TM03090434[[fn=Tahta Yazı]]</Template>
  <TotalTime>750</TotalTime>
  <Words>4520</Words>
  <Application>Microsoft Office PowerPoint</Application>
  <PresentationFormat>Geniş ekran</PresentationFormat>
  <Paragraphs>328</Paragraphs>
  <Slides>92</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92</vt:i4>
      </vt:variant>
    </vt:vector>
  </HeadingPairs>
  <TitlesOfParts>
    <vt:vector size="98" baseType="lpstr">
      <vt:lpstr>Arial</vt:lpstr>
      <vt:lpstr>AvenirBold</vt:lpstr>
      <vt:lpstr>Calibri</vt:lpstr>
      <vt:lpstr>Calibri Light</vt:lpstr>
      <vt:lpstr>Consolas</vt:lpstr>
      <vt:lpstr>Office Teması</vt:lpstr>
      <vt:lpstr>Araştırmalar ve Günlük Ödevler</vt:lpstr>
      <vt:lpstr>URL ve URI arasındaki farklar nelerdir?</vt:lpstr>
      <vt:lpstr>URL ve URI arasındaki farklar nelerdir?</vt:lpstr>
      <vt:lpstr>HTTP yapısı nedir? </vt:lpstr>
      <vt:lpstr>HTTP ne için kullanılır? </vt:lpstr>
      <vt:lpstr>Node.js</vt:lpstr>
      <vt:lpstr>Node.js</vt:lpstr>
      <vt:lpstr>NPM Paket Yönetimi</vt:lpstr>
      <vt:lpstr>Java 8 neden hala popüler?</vt:lpstr>
      <vt:lpstr>XHTML ile HTML5 arasindaki farklar nelerdir?</vt:lpstr>
      <vt:lpstr>Semantic ve Non-Semantic nedir arasindaki farklar nelerdir?</vt:lpstr>
      <vt:lpstr>Sematic Code Örneği</vt:lpstr>
      <vt:lpstr>Non Sematic Code Örneği</vt:lpstr>
      <vt:lpstr>Soru:1</vt:lpstr>
      <vt:lpstr>Yanıt:1</vt:lpstr>
      <vt:lpstr>Soru: 2</vt:lpstr>
      <vt:lpstr>Yanıt: 2 </vt:lpstr>
      <vt:lpstr>Soru:3</vt:lpstr>
      <vt:lpstr>Yanıt: 3</vt:lpstr>
      <vt:lpstr>Soru: 4</vt:lpstr>
      <vt:lpstr>Yanıt: 4</vt:lpstr>
      <vt:lpstr>Soru: 5</vt:lpstr>
      <vt:lpstr>Yanıt: 5</vt:lpstr>
      <vt:lpstr>display:none; Nedir?</vt:lpstr>
      <vt:lpstr>display:none; Nedir?</vt:lpstr>
      <vt:lpstr>visibility:hidden; Nedir?</vt:lpstr>
      <vt:lpstr>pseudo class ile pseudo element nedir?</vt:lpstr>
      <vt:lpstr>Dinamik Pseudo Sınıfları</vt:lpstr>
      <vt:lpstr>Pseudo Elementleri</vt:lpstr>
      <vt:lpstr>Css’te group selectors (grup seçiciler) nedir, nasıl kullanılır? </vt:lpstr>
      <vt:lpstr>Css’te group selectors (grup seçiciler) nedir, nasıl kullanılır? </vt:lpstr>
      <vt:lpstr>div p{}</vt:lpstr>
      <vt:lpstr>div,p{}</vt:lpstr>
      <vt:lpstr>div&gt;p{}</vt:lpstr>
      <vt:lpstr>div~p{}</vt:lpstr>
      <vt:lpstr>div+p{}</vt:lpstr>
      <vt:lpstr>box-sizing: border-box ve box-sizing: content-box;</vt:lpstr>
      <vt:lpstr>1.Soru</vt:lpstr>
      <vt:lpstr>1.Yanıt</vt:lpstr>
      <vt:lpstr>2.Soru</vt:lpstr>
      <vt:lpstr>2.Yanit</vt:lpstr>
      <vt:lpstr>Integritiy Attribute</vt:lpstr>
      <vt:lpstr>Crossorigin attribute</vt:lpstr>
      <vt:lpstr>Soru:1</vt:lpstr>
      <vt:lpstr>Yanıt:1</vt:lpstr>
      <vt:lpstr>.mb-md-0 nedir?</vt:lpstr>
      <vt:lpstr>.mb-md-0 nedir?</vt:lpstr>
      <vt:lpstr>.mb-md-0 nedir?</vt:lpstr>
      <vt:lpstr>List-unstayled</vt:lpstr>
      <vt:lpstr>JS-Maths Komutaları</vt:lpstr>
      <vt:lpstr>JS-String Komutları</vt:lpstr>
      <vt:lpstr>Sorular</vt:lpstr>
      <vt:lpstr>Cevaplar</vt:lpstr>
      <vt:lpstr>Cevaplar</vt:lpstr>
      <vt:lpstr>Cevaplar</vt:lpstr>
      <vt:lpstr>Cevaplar</vt:lpstr>
      <vt:lpstr>Cevaplar</vt:lpstr>
      <vt:lpstr>Soru:</vt:lpstr>
      <vt:lpstr>Cevap:</vt:lpstr>
      <vt:lpstr>Stack Memory - Heap Memory nedir? aralarındaki Fark </vt:lpstr>
      <vt:lpstr>Git CVCS - DVCS nedir aralarındaki farklar nelerdir ?</vt:lpstr>
      <vt:lpstr>AMAÇLARI</vt:lpstr>
      <vt:lpstr>Dağıtık Sürüm Kontrol Sistemleri</vt:lpstr>
      <vt:lpstr>Dağıtık Sürüm Kontrol Sistemleri</vt:lpstr>
      <vt:lpstr>Senkron nedir ? Asenkron nedir ? aralarındaki fark ? JavaScript senkron mu ? </vt:lpstr>
      <vt:lpstr>Compiler- interpreter ?  JavaScript Compiler mi ? interpreter mi ?</vt:lpstr>
      <vt:lpstr> for ile while arasındaki fark  ?</vt:lpstr>
      <vt:lpstr>Compiler - Syntax - Runtime Error </vt:lpstr>
      <vt:lpstr>ASCII Kodu Nedir?  Unicode Nedir? </vt:lpstr>
      <vt:lpstr>Libraries - Framework</vt:lpstr>
      <vt:lpstr>SDK-JDK arasındaki farklar</vt:lpstr>
      <vt:lpstr>Fast Forward - nofastforward </vt:lpstr>
      <vt:lpstr>Rebase-Fast Forward</vt:lpstr>
      <vt:lpstr>Soru 1:</vt:lpstr>
      <vt:lpstr>Yanıt:1 </vt:lpstr>
      <vt:lpstr>Soru : 2</vt:lpstr>
      <vt:lpstr>Cevap : 2</vt:lpstr>
      <vt:lpstr>Soru: Butona tıklandığında tarih bilgileri gelsin!</vt:lpstr>
      <vt:lpstr>Soru:1</vt:lpstr>
      <vt:lpstr>Soru2: Kullanıcı tarafından alınan dereceyi  Fahrenhayta çeviren algoritma yapalım. Formül:(x*9/5)+32</vt:lpstr>
      <vt:lpstr>Soru3:verilen bir sayının negatif mi pozitif mi olduğunu bulan algoritma ?</vt:lpstr>
      <vt:lpstr>Soru:4 Kullanıcı tarafından aldığımız password ile repassword girilsin doğru ve yanlışı göstersin ?</vt:lpstr>
      <vt:lpstr>Soru5-8:</vt:lpstr>
      <vt:lpstr>Yanıt5-8:</vt:lpstr>
      <vt:lpstr>Soru 6:</vt:lpstr>
      <vt:lpstr>Cevap 6 :</vt:lpstr>
      <vt:lpstr>Soru 7:</vt:lpstr>
      <vt:lpstr>Cevap 7:</vt:lpstr>
      <vt:lpstr>Soru 9:</vt:lpstr>
      <vt:lpstr>Cevap 9 :</vt:lpstr>
      <vt:lpstr>Soru 10:</vt:lpstr>
      <vt:lpstr>Cevap 10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Gün Ödevi</dc:title>
  <dc:creator>Ali Furkan</dc:creator>
  <cp:lastModifiedBy>Ali Furkan</cp:lastModifiedBy>
  <cp:revision>41</cp:revision>
  <dcterms:created xsi:type="dcterms:W3CDTF">2022-05-23T16:40:00Z</dcterms:created>
  <dcterms:modified xsi:type="dcterms:W3CDTF">2022-06-13T14:10:53Z</dcterms:modified>
</cp:coreProperties>
</file>