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11" r:id="rId3"/>
    <p:sldId id="259" r:id="rId4"/>
    <p:sldId id="315" r:id="rId5"/>
    <p:sldId id="313" r:id="rId6"/>
    <p:sldId id="316" r:id="rId7"/>
    <p:sldId id="317" r:id="rId8"/>
    <p:sldId id="318" r:id="rId9"/>
    <p:sldId id="319" r:id="rId10"/>
    <p:sldId id="320" r:id="rId11"/>
    <p:sldId id="312" r:id="rId12"/>
    <p:sldId id="283" r:id="rId13"/>
    <p:sldId id="276" r:id="rId14"/>
    <p:sldId id="322" r:id="rId15"/>
    <p:sldId id="321" r:id="rId16"/>
    <p:sldId id="323" r:id="rId17"/>
  </p:sldIdLst>
  <p:sldSz cx="9144000" cy="5143500" type="screen16x9"/>
  <p:notesSz cx="6858000" cy="9144000"/>
  <p:embeddedFontLs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Vig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D48117-290A-426B-9C30-B172AE0E7144}">
  <a:tblStyle styleId="{DBD48117-290A-426B-9C30-B172AE0E71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72" y="8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44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8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805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37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35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1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40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40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04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01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1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7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71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4562952" y="3850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508070" y="650439"/>
            <a:ext cx="4575929" cy="2081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Vigenère Cipher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367729" y="1708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699221" y="1041621"/>
            <a:ext cx="3848430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/>
              <a:t>Make a label for plain text and cipher text &amp; text field for both.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/>
              <a:t>Make two buttons one to encrypt and other to decrypt.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dirty="0"/>
              <a:t>Put each of them in their place in the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90753C-5E76-0532-A69A-0EAEF2C91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98"/>
          <a:stretch/>
        </p:blipFill>
        <p:spPr>
          <a:xfrm>
            <a:off x="367729" y="1041621"/>
            <a:ext cx="4204271" cy="34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94676" y="20244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ow the system work?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94676" y="1192696"/>
            <a:ext cx="4024858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First</a:t>
            </a:r>
            <a:r>
              <a:rPr lang="en-US" dirty="0"/>
              <a:t> you need to choose what type of Vigen</a:t>
            </a:r>
            <a:r>
              <a:rPr lang="en-US" dirty="0">
                <a:solidFill>
                  <a:schemeClr val="lt2"/>
                </a:solidFill>
              </a:rPr>
              <a:t>è</a:t>
            </a:r>
            <a:r>
              <a:rPr lang="en-US" dirty="0"/>
              <a:t>re you want (Autokey , one time pad).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Second</a:t>
            </a:r>
            <a:r>
              <a:rPr lang="en-US" dirty="0"/>
              <a:t> enter key and plain text (no numbers, no special characters).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Third</a:t>
            </a:r>
            <a:r>
              <a:rPr lang="en-US" dirty="0"/>
              <a:t> choose to encrypt P.T 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C.T will appear if you want to decrypt click on decrypt button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3021149-25AB-8BDF-6282-CF017E9CD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81"/>
          <a:stretch/>
        </p:blipFill>
        <p:spPr>
          <a:xfrm>
            <a:off x="4572000" y="1080706"/>
            <a:ext cx="4428877" cy="30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624727" y="1622930"/>
            <a:ext cx="443443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testing </a:t>
            </a:r>
            <a:endParaRPr dirty="0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8;p32">
            <a:extLst>
              <a:ext uri="{FF2B5EF4-FFF2-40B4-BE49-F238E27FC236}">
                <a16:creationId xmlns:a16="http://schemas.microsoft.com/office/drawing/2014/main" id="{1F9C35B2-599C-0AE8-853E-B707036D9DE6}"/>
              </a:ext>
            </a:extLst>
          </p:cNvPr>
          <p:cNvSpPr txBox="1">
            <a:spLocks/>
          </p:cNvSpPr>
          <p:nvPr/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System testing</a:t>
            </a:r>
            <a:endParaRPr lang="en-US" dirty="0"/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F0A3252-AAD1-6E7F-2108-8FBBE9D3F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7292" y="1160891"/>
            <a:ext cx="4058358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For English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First, we choose to use autokey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And encrypt P.T </a:t>
            </a:r>
            <a:r>
              <a:rPr lang="en-US" b="1" dirty="0"/>
              <a:t>computer example</a:t>
            </a:r>
            <a:r>
              <a:rPr lang="en-US" dirty="0"/>
              <a:t> using key </a:t>
            </a:r>
            <a:r>
              <a:rPr lang="en-US" b="1" dirty="0"/>
              <a:t>exam </a:t>
            </a:r>
            <a:r>
              <a:rPr lang="en-US" dirty="0"/>
              <a:t>then C.T appeared</a:t>
            </a:r>
            <a:r>
              <a:rPr lang="en-US" b="1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Second, we used C.T appeared in encryption to see if it evaluate the same P.T computer example.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Finally, it worked successfully.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E0E6573-F94B-CD2B-AEF4-8CBA51DC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5" y="1120315"/>
            <a:ext cx="3751745" cy="162568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724ED5-80EC-B635-E6B8-9CB77CE7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5" y="2988440"/>
            <a:ext cx="3751745" cy="16256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8;p32">
            <a:extLst>
              <a:ext uri="{FF2B5EF4-FFF2-40B4-BE49-F238E27FC236}">
                <a16:creationId xmlns:a16="http://schemas.microsoft.com/office/drawing/2014/main" id="{1F9C35B2-599C-0AE8-853E-B707036D9DE6}"/>
              </a:ext>
            </a:extLst>
          </p:cNvPr>
          <p:cNvSpPr txBox="1">
            <a:spLocks/>
          </p:cNvSpPr>
          <p:nvPr/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System testing</a:t>
            </a:r>
            <a:endParaRPr lang="en-US" dirty="0"/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F0A3252-AAD1-6E7F-2108-8FBBE9D3F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7292" y="1160891"/>
            <a:ext cx="4058358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For English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First, we choose to use OTP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And encrypt P.T </a:t>
            </a:r>
            <a:r>
              <a:rPr lang="en-US" b="1" dirty="0"/>
              <a:t>send money </a:t>
            </a:r>
            <a:r>
              <a:rPr lang="en-US" dirty="0"/>
              <a:t>using key </a:t>
            </a:r>
            <a:r>
              <a:rPr lang="en-US" b="1" dirty="0"/>
              <a:t>123456789 </a:t>
            </a:r>
            <a:r>
              <a:rPr lang="en-US" dirty="0"/>
              <a:t>then C.T appeared</a:t>
            </a:r>
            <a:r>
              <a:rPr lang="en-US" b="1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Second, we used C.T appeared in encryption to see if it evaluate the same P.T send money.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Finally, it worked successfully.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0B0FBC3-CB7C-507E-1008-FD481CC7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0" y="958767"/>
            <a:ext cx="3880049" cy="1612983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7AD79A9-C8EF-100F-8398-EFC37D71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30" y="2760652"/>
            <a:ext cx="3880049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8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8;p32">
            <a:extLst>
              <a:ext uri="{FF2B5EF4-FFF2-40B4-BE49-F238E27FC236}">
                <a16:creationId xmlns:a16="http://schemas.microsoft.com/office/drawing/2014/main" id="{1F9C35B2-599C-0AE8-853E-B707036D9DE6}"/>
              </a:ext>
            </a:extLst>
          </p:cNvPr>
          <p:cNvSpPr txBox="1">
            <a:spLocks/>
          </p:cNvSpPr>
          <p:nvPr/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System testing</a:t>
            </a:r>
            <a:endParaRPr lang="en-US" dirty="0"/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F0A3252-AAD1-6E7F-2108-8FBBE9D3F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7292" y="1160891"/>
            <a:ext cx="4058358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For Arabic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First, we choose to use OTP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And encrypt P.T </a:t>
            </a:r>
            <a:r>
              <a:rPr lang="ar-EG" b="1" dirty="0">
                <a:latin typeface="Courier New" panose="02070309020205020404" pitchFamily="49" charset="0"/>
                <a:cs typeface="Courier New" panose="02070309020205020404" pitchFamily="49" charset="0"/>
              </a:rPr>
              <a:t>ارسل المال </a:t>
            </a:r>
            <a:r>
              <a:rPr lang="en-US" dirty="0"/>
              <a:t>using key </a:t>
            </a:r>
            <a:r>
              <a:rPr lang="en-US" b="1" dirty="0"/>
              <a:t>123456789 </a:t>
            </a:r>
            <a:r>
              <a:rPr lang="en-US" dirty="0"/>
              <a:t>then C.T appeared</a:t>
            </a:r>
            <a:r>
              <a:rPr lang="en-US" b="1" dirty="0"/>
              <a:t>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Second, we used C.T appeared in encryption to see if it evaluate the same P.T </a:t>
            </a:r>
            <a:r>
              <a:rPr lang="ar-EG" b="1" dirty="0">
                <a:latin typeface="Courier New" panose="02070309020205020404" pitchFamily="49" charset="0"/>
                <a:cs typeface="Courier New" panose="02070309020205020404" pitchFamily="49" charset="0"/>
              </a:rPr>
              <a:t>ارسل المال</a:t>
            </a:r>
            <a:endParaRPr lang="ar-EG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ar-EG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Finally, it worked successfully.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09D310C-F296-F59B-5856-6E57A50C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2" y="1090812"/>
            <a:ext cx="3886400" cy="140342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BBEB6F0-1CD1-D7B2-67EF-84D58B089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2" y="2856543"/>
            <a:ext cx="4007056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8;p32">
            <a:extLst>
              <a:ext uri="{FF2B5EF4-FFF2-40B4-BE49-F238E27FC236}">
                <a16:creationId xmlns:a16="http://schemas.microsoft.com/office/drawing/2014/main" id="{1F9C35B2-599C-0AE8-853E-B707036D9DE6}"/>
              </a:ext>
            </a:extLst>
          </p:cNvPr>
          <p:cNvSpPr txBox="1">
            <a:spLocks/>
          </p:cNvSpPr>
          <p:nvPr/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System testing</a:t>
            </a:r>
            <a:endParaRPr lang="en-US" dirty="0"/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F0A3252-AAD1-6E7F-2108-8FBBE9D3F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4623" y="947776"/>
            <a:ext cx="4676931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For Arabic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First, we choose to use auto key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And encrypt P.T </a:t>
            </a:r>
            <a:r>
              <a:rPr lang="ar-EG" b="1" dirty="0">
                <a:latin typeface="Courier New" panose="02070309020205020404" pitchFamily="49" charset="0"/>
                <a:cs typeface="Courier New" panose="02070309020205020404" pitchFamily="49" charset="0"/>
              </a:rPr>
              <a:t>حاسبات و معلومات</a:t>
            </a:r>
            <a:r>
              <a:rPr lang="en-US" dirty="0"/>
              <a:t>using key </a:t>
            </a:r>
            <a:r>
              <a:rPr lang="ar-EG" b="1" dirty="0">
                <a:latin typeface="Courier New" panose="02070309020205020404" pitchFamily="49" charset="0"/>
                <a:cs typeface="Courier New" panose="02070309020205020404" pitchFamily="49" charset="0"/>
              </a:rPr>
              <a:t>حاسب</a:t>
            </a:r>
            <a:r>
              <a:rPr lang="en-US" dirty="0"/>
              <a:t>then C.T appeared</a:t>
            </a:r>
            <a:r>
              <a:rPr lang="en-US" b="1" dirty="0"/>
              <a:t>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Second, we used C.T appeared in encryption to see if it evaluate the same P.T </a:t>
            </a:r>
            <a:r>
              <a:rPr lang="ar-EG" b="1" dirty="0">
                <a:latin typeface="Courier New" panose="02070309020205020404" pitchFamily="49" charset="0"/>
                <a:cs typeface="Courier New" panose="02070309020205020404" pitchFamily="49" charset="0"/>
              </a:rPr>
              <a:t>حاسبات و معلومات</a:t>
            </a:r>
            <a:endParaRPr lang="ar-EG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ar-EG" dirty="0"/>
          </a:p>
          <a:p>
            <a:pPr marL="285750" indent="-285750">
              <a:buClr>
                <a:schemeClr val="dk1"/>
              </a:buClr>
              <a:buSzPct val="79000"/>
              <a:buFont typeface="Wingdings" panose="05000000000000000000" pitchFamily="2" charset="2"/>
              <a:buChar char="Ø"/>
            </a:pPr>
            <a:r>
              <a:rPr lang="en-US" dirty="0"/>
              <a:t>Finally, it worked successfully.</a:t>
            </a:r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097897B-21B5-FB96-B51B-A1399479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3" y="2671646"/>
            <a:ext cx="3981655" cy="15240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3D48AF0-59E1-BCD4-990B-064660AB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42" y="947776"/>
            <a:ext cx="398165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364567" y="12138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6" y="1017767"/>
            <a:ext cx="4593278" cy="3566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This system is used to encrypt and decrypt  English , Arabic plaintexts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And the system allow user to choose type of </a:t>
            </a:r>
            <a:r>
              <a:rPr lang="en-US" dirty="0">
                <a:solidFill>
                  <a:schemeClr val="lt2"/>
                </a:solidFill>
              </a:rPr>
              <a:t>Vigenère</a:t>
            </a:r>
            <a:r>
              <a:rPr lang="en-US" dirty="0"/>
              <a:t> he want from two types autokey  and one time pad.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Autokey</a:t>
            </a:r>
            <a:r>
              <a:rPr lang="en-US" dirty="0"/>
              <a:t> type of </a:t>
            </a:r>
            <a:r>
              <a:rPr lang="en-US" dirty="0">
                <a:solidFill>
                  <a:schemeClr val="lt2"/>
                </a:solidFill>
              </a:rPr>
              <a:t>Vigenère</a:t>
            </a:r>
            <a:r>
              <a:rPr lang="en-US" dirty="0"/>
              <a:t> which need to repeat the key as long as the message.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One time pad </a:t>
            </a:r>
            <a:r>
              <a:rPr lang="en-US" dirty="0"/>
              <a:t>Use a random key that is as long as the message so that the key need not be repeated.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3862;p64">
            <a:extLst>
              <a:ext uri="{FF2B5EF4-FFF2-40B4-BE49-F238E27FC236}">
                <a16:creationId xmlns:a16="http://schemas.microsoft.com/office/drawing/2014/main" id="{CDAD5221-6DE6-27B1-C675-C441584B71ED}"/>
              </a:ext>
            </a:extLst>
          </p:cNvPr>
          <p:cNvGrpSpPr/>
          <p:nvPr/>
        </p:nvGrpSpPr>
        <p:grpSpPr>
          <a:xfrm>
            <a:off x="5386985" y="1372715"/>
            <a:ext cx="3434963" cy="2856336"/>
            <a:chOff x="962450" y="238100"/>
            <a:chExt cx="5751300" cy="5238100"/>
          </a:xfrm>
        </p:grpSpPr>
        <p:sp>
          <p:nvSpPr>
            <p:cNvPr id="190" name="Google Shape;3863;p64">
              <a:extLst>
                <a:ext uri="{FF2B5EF4-FFF2-40B4-BE49-F238E27FC236}">
                  <a16:creationId xmlns:a16="http://schemas.microsoft.com/office/drawing/2014/main" id="{943E90A2-368B-65FE-C3E4-C4DC73697C33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64;p64">
              <a:extLst>
                <a:ext uri="{FF2B5EF4-FFF2-40B4-BE49-F238E27FC236}">
                  <a16:creationId xmlns:a16="http://schemas.microsoft.com/office/drawing/2014/main" id="{81A20612-4D1C-2D13-54EA-A29828972B9F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65;p64">
              <a:extLst>
                <a:ext uri="{FF2B5EF4-FFF2-40B4-BE49-F238E27FC236}">
                  <a16:creationId xmlns:a16="http://schemas.microsoft.com/office/drawing/2014/main" id="{01DF73D3-63A8-385E-406A-29238582FBEB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66;p64">
              <a:extLst>
                <a:ext uri="{FF2B5EF4-FFF2-40B4-BE49-F238E27FC236}">
                  <a16:creationId xmlns:a16="http://schemas.microsoft.com/office/drawing/2014/main" id="{C888B48F-A005-775D-B521-C9B983A93D0D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67;p64">
              <a:extLst>
                <a:ext uri="{FF2B5EF4-FFF2-40B4-BE49-F238E27FC236}">
                  <a16:creationId xmlns:a16="http://schemas.microsoft.com/office/drawing/2014/main" id="{1E8CB845-37E1-A67B-EF69-EF3CB2A66277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868;p64">
              <a:extLst>
                <a:ext uri="{FF2B5EF4-FFF2-40B4-BE49-F238E27FC236}">
                  <a16:creationId xmlns:a16="http://schemas.microsoft.com/office/drawing/2014/main" id="{FAB6A900-70F2-1069-8010-CB3BC1DB7081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69;p64">
              <a:extLst>
                <a:ext uri="{FF2B5EF4-FFF2-40B4-BE49-F238E27FC236}">
                  <a16:creationId xmlns:a16="http://schemas.microsoft.com/office/drawing/2014/main" id="{7A13259A-4BE6-9AB5-4206-ED5526AC7EF7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70;p64">
              <a:extLst>
                <a:ext uri="{FF2B5EF4-FFF2-40B4-BE49-F238E27FC236}">
                  <a16:creationId xmlns:a16="http://schemas.microsoft.com/office/drawing/2014/main" id="{C4F6CC0B-C9D1-CFAB-59B9-F62D33230C60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71;p64">
              <a:extLst>
                <a:ext uri="{FF2B5EF4-FFF2-40B4-BE49-F238E27FC236}">
                  <a16:creationId xmlns:a16="http://schemas.microsoft.com/office/drawing/2014/main" id="{81B73127-0489-349F-9DF3-818435AC767F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72;p64">
              <a:extLst>
                <a:ext uri="{FF2B5EF4-FFF2-40B4-BE49-F238E27FC236}">
                  <a16:creationId xmlns:a16="http://schemas.microsoft.com/office/drawing/2014/main" id="{39768755-8E5F-F0D6-A89E-0BC4818D0B63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73;p64">
              <a:extLst>
                <a:ext uri="{FF2B5EF4-FFF2-40B4-BE49-F238E27FC236}">
                  <a16:creationId xmlns:a16="http://schemas.microsoft.com/office/drawing/2014/main" id="{D843148C-D7E2-44B6-CEA6-60CE6C6B5586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74;p64">
              <a:extLst>
                <a:ext uri="{FF2B5EF4-FFF2-40B4-BE49-F238E27FC236}">
                  <a16:creationId xmlns:a16="http://schemas.microsoft.com/office/drawing/2014/main" id="{CE018E78-4650-9873-30F1-3F28D38FFA12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75;p64">
              <a:extLst>
                <a:ext uri="{FF2B5EF4-FFF2-40B4-BE49-F238E27FC236}">
                  <a16:creationId xmlns:a16="http://schemas.microsoft.com/office/drawing/2014/main" id="{EDC4FE0F-2874-FF33-DAD8-9CAE8F67281D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76;p64">
              <a:extLst>
                <a:ext uri="{FF2B5EF4-FFF2-40B4-BE49-F238E27FC236}">
                  <a16:creationId xmlns:a16="http://schemas.microsoft.com/office/drawing/2014/main" id="{BCA6A511-CCDB-8A00-0162-B20A28A8739F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77;p64">
              <a:extLst>
                <a:ext uri="{FF2B5EF4-FFF2-40B4-BE49-F238E27FC236}">
                  <a16:creationId xmlns:a16="http://schemas.microsoft.com/office/drawing/2014/main" id="{A20E77A9-83F5-46CE-8818-ED7DB439D38D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78;p64">
              <a:extLst>
                <a:ext uri="{FF2B5EF4-FFF2-40B4-BE49-F238E27FC236}">
                  <a16:creationId xmlns:a16="http://schemas.microsoft.com/office/drawing/2014/main" id="{F4E1C371-CDA7-7BE4-28DE-45169686DA3E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79;p64">
              <a:extLst>
                <a:ext uri="{FF2B5EF4-FFF2-40B4-BE49-F238E27FC236}">
                  <a16:creationId xmlns:a16="http://schemas.microsoft.com/office/drawing/2014/main" id="{35A43F17-FE8E-E0AC-D2DC-055B5EB87497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80;p64">
              <a:extLst>
                <a:ext uri="{FF2B5EF4-FFF2-40B4-BE49-F238E27FC236}">
                  <a16:creationId xmlns:a16="http://schemas.microsoft.com/office/drawing/2014/main" id="{558F1707-6F7D-827A-21E9-52FCBBD4A123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81;p64">
              <a:extLst>
                <a:ext uri="{FF2B5EF4-FFF2-40B4-BE49-F238E27FC236}">
                  <a16:creationId xmlns:a16="http://schemas.microsoft.com/office/drawing/2014/main" id="{32A06817-260D-E681-BCB1-C4EB382064C0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82;p64">
              <a:extLst>
                <a:ext uri="{FF2B5EF4-FFF2-40B4-BE49-F238E27FC236}">
                  <a16:creationId xmlns:a16="http://schemas.microsoft.com/office/drawing/2014/main" id="{51DBB9D0-E228-9D7B-FA31-3587FAB3F4CA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83;p64">
              <a:extLst>
                <a:ext uri="{FF2B5EF4-FFF2-40B4-BE49-F238E27FC236}">
                  <a16:creationId xmlns:a16="http://schemas.microsoft.com/office/drawing/2014/main" id="{5D660116-AE0B-81B0-92EE-977412728DD6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84;p64">
              <a:extLst>
                <a:ext uri="{FF2B5EF4-FFF2-40B4-BE49-F238E27FC236}">
                  <a16:creationId xmlns:a16="http://schemas.microsoft.com/office/drawing/2014/main" id="{F61E0471-3BD8-EABE-D000-0D396F0D11C7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85;p64">
              <a:extLst>
                <a:ext uri="{FF2B5EF4-FFF2-40B4-BE49-F238E27FC236}">
                  <a16:creationId xmlns:a16="http://schemas.microsoft.com/office/drawing/2014/main" id="{B74F23A5-0E61-CFCE-BE7C-A93E555BCBC3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86;p64">
              <a:extLst>
                <a:ext uri="{FF2B5EF4-FFF2-40B4-BE49-F238E27FC236}">
                  <a16:creationId xmlns:a16="http://schemas.microsoft.com/office/drawing/2014/main" id="{DB8D2AB4-2023-4F97-BA0B-C710C0BD91DF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87;p64">
              <a:extLst>
                <a:ext uri="{FF2B5EF4-FFF2-40B4-BE49-F238E27FC236}">
                  <a16:creationId xmlns:a16="http://schemas.microsoft.com/office/drawing/2014/main" id="{A6AD04A6-FCCA-586D-A026-C7B3D8BDE354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88;p64">
              <a:extLst>
                <a:ext uri="{FF2B5EF4-FFF2-40B4-BE49-F238E27FC236}">
                  <a16:creationId xmlns:a16="http://schemas.microsoft.com/office/drawing/2014/main" id="{A7B7AB86-EC29-F48D-F84E-CC4A451A1C1B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89;p64">
              <a:extLst>
                <a:ext uri="{FF2B5EF4-FFF2-40B4-BE49-F238E27FC236}">
                  <a16:creationId xmlns:a16="http://schemas.microsoft.com/office/drawing/2014/main" id="{8C0B090F-8BD2-043F-1C7C-D4DCEFF270CA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90;p64">
              <a:extLst>
                <a:ext uri="{FF2B5EF4-FFF2-40B4-BE49-F238E27FC236}">
                  <a16:creationId xmlns:a16="http://schemas.microsoft.com/office/drawing/2014/main" id="{C02B8A10-A40A-EF3D-F8E1-250C5FA02842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91;p64">
              <a:extLst>
                <a:ext uri="{FF2B5EF4-FFF2-40B4-BE49-F238E27FC236}">
                  <a16:creationId xmlns:a16="http://schemas.microsoft.com/office/drawing/2014/main" id="{C1D55C73-92B5-E570-76F7-F9BB8A92BA97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92;p64">
              <a:extLst>
                <a:ext uri="{FF2B5EF4-FFF2-40B4-BE49-F238E27FC236}">
                  <a16:creationId xmlns:a16="http://schemas.microsoft.com/office/drawing/2014/main" id="{7747279E-1798-B5AF-A9D7-CA900E72AD0A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93;p64">
              <a:extLst>
                <a:ext uri="{FF2B5EF4-FFF2-40B4-BE49-F238E27FC236}">
                  <a16:creationId xmlns:a16="http://schemas.microsoft.com/office/drawing/2014/main" id="{F66FDA77-15B9-2253-FB5C-20850F9100D7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94;p64">
              <a:extLst>
                <a:ext uri="{FF2B5EF4-FFF2-40B4-BE49-F238E27FC236}">
                  <a16:creationId xmlns:a16="http://schemas.microsoft.com/office/drawing/2014/main" id="{FA2FCDA2-5754-1EC9-5417-87ECD3410ABE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95;p64">
              <a:extLst>
                <a:ext uri="{FF2B5EF4-FFF2-40B4-BE49-F238E27FC236}">
                  <a16:creationId xmlns:a16="http://schemas.microsoft.com/office/drawing/2014/main" id="{59F95AC7-CDD7-F756-16F3-FA827FF35C40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96;p64">
              <a:extLst>
                <a:ext uri="{FF2B5EF4-FFF2-40B4-BE49-F238E27FC236}">
                  <a16:creationId xmlns:a16="http://schemas.microsoft.com/office/drawing/2014/main" id="{1B1BE4AE-7E8D-6D20-83DD-8007D934FEB0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97;p64">
              <a:extLst>
                <a:ext uri="{FF2B5EF4-FFF2-40B4-BE49-F238E27FC236}">
                  <a16:creationId xmlns:a16="http://schemas.microsoft.com/office/drawing/2014/main" id="{CDAC3477-D46A-AA28-006A-90AD3F526949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98;p64">
              <a:extLst>
                <a:ext uri="{FF2B5EF4-FFF2-40B4-BE49-F238E27FC236}">
                  <a16:creationId xmlns:a16="http://schemas.microsoft.com/office/drawing/2014/main" id="{69EEF2BB-A266-080B-BC88-3750BB624091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99;p64">
              <a:extLst>
                <a:ext uri="{FF2B5EF4-FFF2-40B4-BE49-F238E27FC236}">
                  <a16:creationId xmlns:a16="http://schemas.microsoft.com/office/drawing/2014/main" id="{1370E235-3332-C949-D185-9AD79CD6CCE4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00;p64">
              <a:extLst>
                <a:ext uri="{FF2B5EF4-FFF2-40B4-BE49-F238E27FC236}">
                  <a16:creationId xmlns:a16="http://schemas.microsoft.com/office/drawing/2014/main" id="{A5A87FEE-AB08-0646-09F7-6C5916A91964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01;p64">
              <a:extLst>
                <a:ext uri="{FF2B5EF4-FFF2-40B4-BE49-F238E27FC236}">
                  <a16:creationId xmlns:a16="http://schemas.microsoft.com/office/drawing/2014/main" id="{A6BFA630-BD2D-536A-7076-44A8B4E5576B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02;p64">
              <a:extLst>
                <a:ext uri="{FF2B5EF4-FFF2-40B4-BE49-F238E27FC236}">
                  <a16:creationId xmlns:a16="http://schemas.microsoft.com/office/drawing/2014/main" id="{20FCE4E6-09FE-930A-8F7C-4AC5E2401012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03;p64">
              <a:extLst>
                <a:ext uri="{FF2B5EF4-FFF2-40B4-BE49-F238E27FC236}">
                  <a16:creationId xmlns:a16="http://schemas.microsoft.com/office/drawing/2014/main" id="{6A55D9C7-2C6E-AB25-2C60-643F8BAD2C23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04;p64">
              <a:extLst>
                <a:ext uri="{FF2B5EF4-FFF2-40B4-BE49-F238E27FC236}">
                  <a16:creationId xmlns:a16="http://schemas.microsoft.com/office/drawing/2014/main" id="{39F99A59-0EEE-5938-6FA5-E8DD940D7CC5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05;p64">
              <a:extLst>
                <a:ext uri="{FF2B5EF4-FFF2-40B4-BE49-F238E27FC236}">
                  <a16:creationId xmlns:a16="http://schemas.microsoft.com/office/drawing/2014/main" id="{65BDC87E-7F72-413C-4CAC-96E4322F6703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06;p64">
              <a:extLst>
                <a:ext uri="{FF2B5EF4-FFF2-40B4-BE49-F238E27FC236}">
                  <a16:creationId xmlns:a16="http://schemas.microsoft.com/office/drawing/2014/main" id="{CA905D1C-C9CE-0978-D32B-A3308CAF3A18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07;p64">
              <a:extLst>
                <a:ext uri="{FF2B5EF4-FFF2-40B4-BE49-F238E27FC236}">
                  <a16:creationId xmlns:a16="http://schemas.microsoft.com/office/drawing/2014/main" id="{1C5BBE9C-FD65-4941-4605-24F6633FBCE5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08;p64">
              <a:extLst>
                <a:ext uri="{FF2B5EF4-FFF2-40B4-BE49-F238E27FC236}">
                  <a16:creationId xmlns:a16="http://schemas.microsoft.com/office/drawing/2014/main" id="{40CFFD7F-8D44-9CDE-C10D-B03BD9A68C6B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09;p64">
              <a:extLst>
                <a:ext uri="{FF2B5EF4-FFF2-40B4-BE49-F238E27FC236}">
                  <a16:creationId xmlns:a16="http://schemas.microsoft.com/office/drawing/2014/main" id="{45A751BC-8A73-4251-086D-B525125A042D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10;p64">
              <a:extLst>
                <a:ext uri="{FF2B5EF4-FFF2-40B4-BE49-F238E27FC236}">
                  <a16:creationId xmlns:a16="http://schemas.microsoft.com/office/drawing/2014/main" id="{9EAA0E7A-20C5-E093-6631-306114171FCE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11;p64">
              <a:extLst>
                <a:ext uri="{FF2B5EF4-FFF2-40B4-BE49-F238E27FC236}">
                  <a16:creationId xmlns:a16="http://schemas.microsoft.com/office/drawing/2014/main" id="{691CE615-EF90-4088-41D8-B6471A512802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12;p64">
              <a:extLst>
                <a:ext uri="{FF2B5EF4-FFF2-40B4-BE49-F238E27FC236}">
                  <a16:creationId xmlns:a16="http://schemas.microsoft.com/office/drawing/2014/main" id="{7AA74812-95AF-6A54-D99D-0FEBC5D7719F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13;p64">
              <a:extLst>
                <a:ext uri="{FF2B5EF4-FFF2-40B4-BE49-F238E27FC236}">
                  <a16:creationId xmlns:a16="http://schemas.microsoft.com/office/drawing/2014/main" id="{31D9AEB1-B73F-21F1-8680-7DE6AB688EE7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14;p64">
              <a:extLst>
                <a:ext uri="{FF2B5EF4-FFF2-40B4-BE49-F238E27FC236}">
                  <a16:creationId xmlns:a16="http://schemas.microsoft.com/office/drawing/2014/main" id="{F2D144E3-4CCE-B32F-4BFF-29A09AE46780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15;p64">
              <a:extLst>
                <a:ext uri="{FF2B5EF4-FFF2-40B4-BE49-F238E27FC236}">
                  <a16:creationId xmlns:a16="http://schemas.microsoft.com/office/drawing/2014/main" id="{475D8F69-3B2F-2347-5735-47A52EEE4D4F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16;p64">
              <a:extLst>
                <a:ext uri="{FF2B5EF4-FFF2-40B4-BE49-F238E27FC236}">
                  <a16:creationId xmlns:a16="http://schemas.microsoft.com/office/drawing/2014/main" id="{C95FE909-EC94-2A1B-50DF-825896D2BA4A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17;p64">
              <a:extLst>
                <a:ext uri="{FF2B5EF4-FFF2-40B4-BE49-F238E27FC236}">
                  <a16:creationId xmlns:a16="http://schemas.microsoft.com/office/drawing/2014/main" id="{C09BC913-548A-9D17-8900-AF0C2F3E2558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18;p64">
              <a:extLst>
                <a:ext uri="{FF2B5EF4-FFF2-40B4-BE49-F238E27FC236}">
                  <a16:creationId xmlns:a16="http://schemas.microsoft.com/office/drawing/2014/main" id="{13E292DD-C2C3-1C03-4AAC-D7D859B3F38A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19;p64">
              <a:extLst>
                <a:ext uri="{FF2B5EF4-FFF2-40B4-BE49-F238E27FC236}">
                  <a16:creationId xmlns:a16="http://schemas.microsoft.com/office/drawing/2014/main" id="{6A641251-7642-E16C-B9ED-3A77FF1E6215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20;p64">
              <a:extLst>
                <a:ext uri="{FF2B5EF4-FFF2-40B4-BE49-F238E27FC236}">
                  <a16:creationId xmlns:a16="http://schemas.microsoft.com/office/drawing/2014/main" id="{EDA767F8-0FF8-F9AB-BEDE-5AB0997F1687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21;p64">
              <a:extLst>
                <a:ext uri="{FF2B5EF4-FFF2-40B4-BE49-F238E27FC236}">
                  <a16:creationId xmlns:a16="http://schemas.microsoft.com/office/drawing/2014/main" id="{0A1EBC00-D60D-5BEA-E679-FD30DEF83E9D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22;p64">
              <a:extLst>
                <a:ext uri="{FF2B5EF4-FFF2-40B4-BE49-F238E27FC236}">
                  <a16:creationId xmlns:a16="http://schemas.microsoft.com/office/drawing/2014/main" id="{32523105-A483-26C0-1319-EC3C5F59D647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23;p64">
              <a:extLst>
                <a:ext uri="{FF2B5EF4-FFF2-40B4-BE49-F238E27FC236}">
                  <a16:creationId xmlns:a16="http://schemas.microsoft.com/office/drawing/2014/main" id="{BE488B50-50F2-F02D-728D-FBF189565BC4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24;p64">
              <a:extLst>
                <a:ext uri="{FF2B5EF4-FFF2-40B4-BE49-F238E27FC236}">
                  <a16:creationId xmlns:a16="http://schemas.microsoft.com/office/drawing/2014/main" id="{2DE2F59C-798E-13FE-3F78-18EBF10C4676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25;p64">
              <a:extLst>
                <a:ext uri="{FF2B5EF4-FFF2-40B4-BE49-F238E27FC236}">
                  <a16:creationId xmlns:a16="http://schemas.microsoft.com/office/drawing/2014/main" id="{90968DD5-E5BB-0089-E87D-6FA7D0DD95C0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26;p64">
              <a:extLst>
                <a:ext uri="{FF2B5EF4-FFF2-40B4-BE49-F238E27FC236}">
                  <a16:creationId xmlns:a16="http://schemas.microsoft.com/office/drawing/2014/main" id="{81448572-5568-C6B7-216B-2188D271CD65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55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503706" y="14968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347039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Vigenère cipher, </a:t>
            </a:r>
            <a:r>
              <a:rPr lang="en-US" dirty="0"/>
              <a:t>type of substitution cipher used for data encryption in which the original plaintext structure is partially hidden in the ciphertext by employing many monoalphabetic substitution ciphers rather than just one.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534339" y="12817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10416" y="847750"/>
            <a:ext cx="3165923" cy="4034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sz="1400" dirty="0"/>
              <a:t>At first import some packages :</a:t>
            </a:r>
          </a:p>
          <a:p>
            <a:pPr marL="285750" indent="-285750"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r>
              <a:rPr lang="en-US" sz="1400" b="1" dirty="0"/>
              <a:t>re;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Lucida Grande"/>
              </a:rPr>
              <a:t> check if a particular string matches a given regular expression.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endParaRPr lang="en-US" sz="1400" b="1" i="0" dirty="0">
              <a:solidFill>
                <a:srgbClr val="222222"/>
              </a:solidFill>
              <a:effectLst/>
              <a:latin typeface="Lucida Grand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r>
              <a:rPr lang="en-US" sz="1400" b="1" dirty="0">
                <a:solidFill>
                  <a:srgbClr val="222222"/>
                </a:solidFill>
                <a:latin typeface="Lucida Grande"/>
              </a:rPr>
              <a:t>thinker; GUI library for Python “tk interface”,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r>
              <a:rPr lang="en-US" sz="1400" b="1" dirty="0">
                <a:solidFill>
                  <a:srgbClr val="222222"/>
                </a:solidFill>
                <a:latin typeface="Lucida Grande"/>
              </a:rPr>
              <a:t>“message box to display message boxes”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222222"/>
              </a:solidFill>
              <a:latin typeface="Lucida Grand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r>
              <a:rPr lang="en-US" sz="1400" b="1" dirty="0">
                <a:solidFill>
                  <a:srgbClr val="222222"/>
                </a:solidFill>
                <a:latin typeface="Lucida Grande"/>
              </a:rPr>
              <a:t>“*  represents all the functions and built-in modules in the tkinker library”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00"/>
              <a:buNone/>
            </a:pPr>
            <a:endParaRPr lang="en-US" sz="1400" b="1" dirty="0">
              <a:solidFill>
                <a:srgbClr val="222222"/>
              </a:solidFill>
              <a:latin typeface="Lucida Grande"/>
            </a:endParaRPr>
          </a:p>
          <a:p>
            <a:pPr marL="285750" lvl="0" indent="-285750">
              <a:buClr>
                <a:schemeClr val="dk1"/>
              </a:buClr>
              <a:buSzPct val="83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latin typeface="Lucida Grande"/>
              </a:rPr>
              <a:t> Then identify letters of English &amp; Arabic respectively with numbers.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rgbClr val="222222"/>
              </a:solidFill>
              <a:latin typeface="Lucida Grand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565C48-33BB-4B74-EB9C-1A6FFF7A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97" y="1987296"/>
            <a:ext cx="5040476" cy="2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377810" y="13154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572000" y="1041621"/>
            <a:ext cx="4341412" cy="3490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In this part we write a function  to encrypt English P.T.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if value == 2 then you clicked on OTP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Also check if P.T match regular expression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Look on key and P.T respectively.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Take each letter in p.t to see which number represent 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Calculate C.T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8FD4C1-C4D5-6C00-3315-BED13DE8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0" y="1041621"/>
            <a:ext cx="4066970" cy="34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388408" y="11091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699220" y="1041621"/>
            <a:ext cx="4444780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If E-var == 0 or 1 it will be auto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 default choice is autokey.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Calculate how many time key will be repeated using integer division.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As key is not a number then take each letter to take its corresponding number.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F4E6758-0400-D1E0-5D4F-476F540D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08" y="1041621"/>
            <a:ext cx="4056372" cy="3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4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596350" y="1708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572000" y="1041621"/>
            <a:ext cx="4055165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In this part we write a function  to Decrypt Arabic  P.T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Same steps as English decryption with some changes ; </a:t>
            </a: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dirty="0"/>
              <a:t>             Arabic key &amp; Arabic P.T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      Search in Arabic dictionary.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CDEE03-77C2-296B-BD50-9C12C137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0" y="1041621"/>
            <a:ext cx="3697354" cy="3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513770" y="1708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699220" y="1041621"/>
            <a:ext cx="4100005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In this part only Arabic letters and numbers.</a:t>
            </a:r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If E-var == 0 or 1 it will be auto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 default choice is autokey.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Calculate how many time key will be repeated using integer division.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As key is not a number then take each  Arabic letter to take its corresponding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AB175E6-C02D-92DD-CC99-EDD95965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0" y="1041621"/>
            <a:ext cx="3931010" cy="3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524787" y="1708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Implementation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572000" y="1041621"/>
            <a:ext cx="4444779" cy="33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b="1" dirty="0"/>
              <a:t>GUI part </a:t>
            </a:r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Name system screen as master , give it size and title ,background color.</a:t>
            </a:r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System screen will be  designed like a table with rows and columns. </a:t>
            </a:r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Make a label for English , English  key , text field to enter key.</a:t>
            </a:r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Make a radio button for Auto key &amp; OTP and give each one a value.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F211EC-6801-CF5B-7257-28998CA3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7" y="1041621"/>
            <a:ext cx="3919994" cy="3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186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769</Words>
  <Application>Microsoft Office PowerPoint</Application>
  <PresentationFormat>On-screen Show (16:9)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</vt:lpstr>
      <vt:lpstr>Viga</vt:lpstr>
      <vt:lpstr>Courier New</vt:lpstr>
      <vt:lpstr>DM Sans</vt:lpstr>
      <vt:lpstr>Georgia</vt:lpstr>
      <vt:lpstr>Lucida Grande</vt:lpstr>
      <vt:lpstr>Arial</vt:lpstr>
      <vt:lpstr>Cyber Security Business Plan</vt:lpstr>
      <vt:lpstr> Vigenère Cipher</vt:lpstr>
      <vt:lpstr>Introduction</vt:lpstr>
      <vt:lpstr>Background</vt:lpstr>
      <vt:lpstr>System Implementation</vt:lpstr>
      <vt:lpstr>System Implementation</vt:lpstr>
      <vt:lpstr>System Implementation</vt:lpstr>
      <vt:lpstr>System Implementation</vt:lpstr>
      <vt:lpstr>System Implementation</vt:lpstr>
      <vt:lpstr>System Implementation</vt:lpstr>
      <vt:lpstr>System Implementation</vt:lpstr>
      <vt:lpstr>How the system work?</vt:lpstr>
      <vt:lpstr>System testing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Vigenère Cipher</dc:title>
  <cp:lastModifiedBy>A. Ga33far</cp:lastModifiedBy>
  <cp:revision>79</cp:revision>
  <dcterms:modified xsi:type="dcterms:W3CDTF">2024-07-23T11:32:41Z</dcterms:modified>
</cp:coreProperties>
</file>