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9"/>
  </p:notesMasterIdLst>
  <p:sldIdLst>
    <p:sldId id="259" r:id="rId2"/>
    <p:sldId id="295" r:id="rId3"/>
    <p:sldId id="296" r:id="rId4"/>
    <p:sldId id="297" r:id="rId5"/>
    <p:sldId id="300" r:id="rId6"/>
    <p:sldId id="301" r:id="rId7"/>
    <p:sldId id="298" r:id="rId8"/>
    <p:sldId id="302" r:id="rId9"/>
    <p:sldId id="303" r:id="rId10"/>
    <p:sldId id="307" r:id="rId11"/>
    <p:sldId id="308" r:id="rId12"/>
    <p:sldId id="305" r:id="rId13"/>
    <p:sldId id="306" r:id="rId14"/>
    <p:sldId id="304" r:id="rId15"/>
    <p:sldId id="311" r:id="rId16"/>
    <p:sldId id="310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https://en.wikipedia.org/wiki/Model%E2%80%93view%E2%80%93controller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https://www.youtube.com/watch?v=DUg2SWWK18I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https://www.youtube.com/watch?v=DUg2SWWK18I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3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https://en.wikipedia.org/wiki/Model%E2%80%93view%E2%80%93viewmodel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https://www.digitalocean.com/community/conceptual_articles/s-o-l-i-d-the-first-five-principles-of-object-oriented-design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https://stackoverflow.com/questions/50718586/what-is-a-di-container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–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02 – more pattern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EEEB-E17B-4561-BADF-308EC2D4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FE00-E8FD-4F14-9183-86C1502A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benefit?</a:t>
            </a:r>
          </a:p>
          <a:p>
            <a:pPr lvl="1"/>
            <a:r>
              <a:rPr lang="en-US" dirty="0"/>
              <a:t>Well, the execution of the driving task is </a:t>
            </a:r>
            <a:r>
              <a:rPr lang="en-US" dirty="0">
                <a:solidFill>
                  <a:srgbClr val="00B050"/>
                </a:solidFill>
              </a:rPr>
              <a:t>decoupled</a:t>
            </a:r>
            <a:r>
              <a:rPr lang="en-US" dirty="0"/>
              <a:t> from implementation, </a:t>
            </a:r>
          </a:p>
          <a:p>
            <a:pPr lvl="1"/>
            <a:r>
              <a:rPr lang="en-US" dirty="0"/>
              <a:t>you don’t need to care how exactly the driver drives the car as long as the driver can take you to the destination on time. </a:t>
            </a:r>
          </a:p>
          <a:p>
            <a:pPr lvl="1"/>
            <a:r>
              <a:rPr lang="en-US" dirty="0"/>
              <a:t>Moreover, the driver can also be easily </a:t>
            </a:r>
            <a:r>
              <a:rPr lang="en-US" dirty="0">
                <a:solidFill>
                  <a:srgbClr val="00B050"/>
                </a:solidFill>
              </a:rPr>
              <a:t>replaced</a:t>
            </a:r>
            <a:r>
              <a:rPr lang="en-US" dirty="0"/>
              <a:t> without any impact on the mission you are mainly responsible for. </a:t>
            </a:r>
          </a:p>
          <a:p>
            <a:pPr lvl="1"/>
            <a:r>
              <a:rPr lang="en-US" dirty="0"/>
              <a:t>With hiring the driver, you can focus on thinking of how to convince the potential partner to cooperate with you on the way to the partner’s office. </a:t>
            </a:r>
          </a:p>
          <a:p>
            <a:pPr lvl="1"/>
            <a:r>
              <a:rPr lang="en-US" dirty="0"/>
              <a:t>After all, that’s your </a:t>
            </a:r>
            <a:r>
              <a:rPr lang="en-US" dirty="0">
                <a:solidFill>
                  <a:srgbClr val="00B050"/>
                </a:solidFill>
              </a:rPr>
              <a:t>main responsibility </a:t>
            </a:r>
            <a:r>
              <a:rPr lang="en-US" dirty="0"/>
              <a:t>as a CEO, isn’t it? The driving is not supposed to be your concern.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3FF79-53A9-4E4C-A4B7-F8AAA497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4F27-4D64-4445-9268-447C9A41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8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DA3A-0B02-4884-9BE3-BEC393D5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51B6-D967-4D50-8A23-34D4CE1B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the CEO example</a:t>
            </a:r>
          </a:p>
          <a:p>
            <a:pPr lvl="1"/>
            <a:r>
              <a:rPr lang="en-US" dirty="0"/>
              <a:t>Bad way:</a:t>
            </a:r>
          </a:p>
          <a:p>
            <a:pPr lvl="2"/>
            <a:r>
              <a:rPr lang="en-US" dirty="0"/>
              <a:t>However, do you notice that the CEO still controls the hire (creation) of a driver? </a:t>
            </a:r>
          </a:p>
          <a:p>
            <a:pPr lvl="3"/>
            <a:r>
              <a:rPr lang="en-US" dirty="0"/>
              <a:t>This is also not supposed to be the CEO’s responsibility. </a:t>
            </a:r>
          </a:p>
          <a:p>
            <a:pPr lvl="3"/>
            <a:r>
              <a:rPr lang="en-US" dirty="0"/>
              <a:t>In addition, from the code’s perspective, the Driver is the dependent object of </a:t>
            </a:r>
            <a:r>
              <a:rPr lang="en-US" dirty="0" err="1"/>
              <a:t>Ceo</a:t>
            </a:r>
            <a:r>
              <a:rPr lang="en-US" dirty="0"/>
              <a:t> and the </a:t>
            </a:r>
            <a:r>
              <a:rPr lang="en-US" dirty="0" err="1"/>
              <a:t>Ceo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tightly coupled </a:t>
            </a:r>
            <a:r>
              <a:rPr lang="en-US" dirty="0"/>
              <a:t>to it. </a:t>
            </a:r>
          </a:p>
          <a:p>
            <a:pPr lvl="3"/>
            <a:r>
              <a:rPr lang="en-US" dirty="0"/>
              <a:t>The </a:t>
            </a:r>
            <a:r>
              <a:rPr lang="en-US" dirty="0" err="1"/>
              <a:t>Ceo</a:t>
            </a:r>
            <a:r>
              <a:rPr lang="en-US" dirty="0"/>
              <a:t> is difficult to be </a:t>
            </a:r>
            <a:r>
              <a:rPr lang="en-US" dirty="0">
                <a:solidFill>
                  <a:srgbClr val="00B050"/>
                </a:solidFill>
              </a:rPr>
              <a:t>tested</a:t>
            </a:r>
            <a:r>
              <a:rPr lang="en-US" dirty="0"/>
              <a:t> because the Driver instance is created inside the </a:t>
            </a:r>
            <a:r>
              <a:rPr lang="en-US" dirty="0" err="1"/>
              <a:t>Ceo</a:t>
            </a:r>
            <a:r>
              <a:rPr lang="en-US" dirty="0"/>
              <a:t>. You are not able to replace the Driver with a mock one when you are testing the </a:t>
            </a:r>
            <a:r>
              <a:rPr lang="en-US" dirty="0" err="1"/>
              <a:t>Ceo</a:t>
            </a:r>
            <a:endParaRPr lang="en-US" dirty="0"/>
          </a:p>
          <a:p>
            <a:pPr lvl="2"/>
            <a:r>
              <a:rPr lang="en-US" dirty="0"/>
              <a:t>Best way, inverting the control of creating driver:</a:t>
            </a:r>
          </a:p>
          <a:p>
            <a:pPr lvl="3"/>
            <a:r>
              <a:rPr lang="en-US" dirty="0"/>
              <a:t>Dependency Injection</a:t>
            </a:r>
          </a:p>
          <a:p>
            <a:pPr lvl="3"/>
            <a:r>
              <a:rPr lang="en-US" dirty="0"/>
              <a:t>By applying dependency injection, </a:t>
            </a:r>
            <a:r>
              <a:rPr lang="en-US" dirty="0" err="1"/>
              <a:t>Ceo</a:t>
            </a:r>
            <a:r>
              <a:rPr lang="en-US" dirty="0"/>
              <a:t> is fully </a:t>
            </a:r>
            <a:r>
              <a:rPr lang="en-US" dirty="0">
                <a:solidFill>
                  <a:srgbClr val="00B050"/>
                </a:solidFill>
              </a:rPr>
              <a:t>decoupled</a:t>
            </a:r>
            <a:r>
              <a:rPr lang="en-US" dirty="0"/>
              <a:t> from Driver now and the control of constructing a driver is inverted from </a:t>
            </a:r>
            <a:r>
              <a:rPr lang="en-US" dirty="0" err="1"/>
              <a:t>Ceo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Injector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ACB6F-9C8F-4D03-BCB8-2FAF79BA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DB00F-9631-4FD3-A350-A9AE01EB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7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33AE-7563-42CB-8015-7938DE75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F7E2-C4D6-4A7E-AA59-5AD0C82B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implement IoC.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B6A7-A2CE-4D25-8EF3-3E92512C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DC2C-15D2-4AB7-AB55-291DA6A0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5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FD68-7AE7-453F-A969-EE6E83C1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B0B7-FAF2-482A-8798-C47C6CF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Single-responsibility principle</a:t>
            </a:r>
          </a:p>
          <a:p>
            <a:pPr lvl="1"/>
            <a:r>
              <a:rPr lang="en-US" dirty="0"/>
              <a:t>There should never be more than one reason for a class to change.</a:t>
            </a:r>
          </a:p>
          <a:p>
            <a:pPr lvl="1"/>
            <a:r>
              <a:rPr lang="en-US" dirty="0"/>
              <a:t>every class should have only one responsibility.</a:t>
            </a:r>
          </a:p>
          <a:p>
            <a:r>
              <a:rPr lang="en-US" dirty="0"/>
              <a:t>Open-closed principle</a:t>
            </a:r>
          </a:p>
          <a:p>
            <a:pPr lvl="1"/>
            <a:r>
              <a:rPr lang="en-US" dirty="0"/>
              <a:t>Software entities ... should be open for extension, but closed for modification.</a:t>
            </a:r>
          </a:p>
          <a:p>
            <a:r>
              <a:rPr lang="en-US" dirty="0"/>
              <a:t>Liskov substitution principle</a:t>
            </a:r>
          </a:p>
          <a:p>
            <a:pPr lvl="1"/>
            <a:r>
              <a:rPr lang="en-US" dirty="0"/>
              <a:t>Functions that use pointers or references to base classes must be able to use objects of derived classes without knowing it.</a:t>
            </a:r>
          </a:p>
          <a:p>
            <a:r>
              <a:rPr lang="en-US" dirty="0"/>
              <a:t>Interface segregation principle</a:t>
            </a:r>
          </a:p>
          <a:p>
            <a:pPr lvl="1"/>
            <a:r>
              <a:rPr lang="en-US" dirty="0"/>
              <a:t>Many client-specific interfaces are better than one general-purpose interface.</a:t>
            </a:r>
          </a:p>
          <a:p>
            <a:r>
              <a:rPr lang="en-US" dirty="0">
                <a:solidFill>
                  <a:srgbClr val="00B050"/>
                </a:solidFill>
              </a:rPr>
              <a:t>Dependency inversion principle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81CDE-BF65-4F90-A65E-B100BDD3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ED9B9-CCC5-48E1-A4A6-2AB06C8B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0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E0F65-0432-4490-B09B-82920B49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39D0E-A751-4ED7-8994-EEB6A248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402F9-D44A-4B03-A1EB-7F8EE908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48"/>
            <a:ext cx="12192000" cy="66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67FA-4671-40B7-9C84-CC74F1E0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 lot of dependency?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3A57-9A0C-4976-BA29-6BB49118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That's good, however, this injection is not convenient.</a:t>
            </a:r>
          </a:p>
          <a:p>
            <a:pPr lvl="1"/>
            <a:r>
              <a:rPr lang="en-US" dirty="0"/>
              <a:t>We have to manually inject every dependency,</a:t>
            </a:r>
          </a:p>
          <a:p>
            <a:pPr lvl="1"/>
            <a:r>
              <a:rPr lang="en-US" dirty="0"/>
              <a:t>We have to keep the dependencies order when injecting.</a:t>
            </a:r>
          </a:p>
          <a:p>
            <a:r>
              <a:rPr lang="en-US" dirty="0"/>
              <a:t>In reality, we would want to automate it. There is a way to do that, and it's called a </a:t>
            </a:r>
            <a:r>
              <a:rPr lang="en-US" i="1" dirty="0"/>
              <a:t>DI-container</a:t>
            </a:r>
            <a:r>
              <a:rPr lang="en-US" dirty="0"/>
              <a:t>.</a:t>
            </a:r>
          </a:p>
          <a:p>
            <a:r>
              <a:rPr lang="en-US" dirty="0"/>
              <a:t>a DI-container is a module that does only one thing—it provides dependencies to every other module in a system. </a:t>
            </a:r>
          </a:p>
          <a:p>
            <a:r>
              <a:rPr lang="en-US" dirty="0"/>
              <a:t>Container knows exactly which dependencies a module needs, and injects them when needed. </a:t>
            </a:r>
          </a:p>
          <a:p>
            <a:r>
              <a:rPr lang="en-US" dirty="0"/>
              <a:t>Thus we free other modules of figuring out this stuff, and the </a:t>
            </a:r>
            <a:r>
              <a:rPr lang="en-US" dirty="0">
                <a:solidFill>
                  <a:srgbClr val="00B050"/>
                </a:solidFill>
              </a:rPr>
              <a:t>control goes to a special place.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D6E65-777B-46AF-95EE-4298AA21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2BA1A-9B8C-407D-A592-D7A65AD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2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8E47-5229-41E4-A591-BD9A6266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DI-container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54FD-89C3-4253-B622-25A7BB94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// P S E U D O C O D E: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Hey, container!</a:t>
            </a:r>
          </a:p>
          <a:p>
            <a:r>
              <a:rPr lang="en-US" dirty="0">
                <a:latin typeface="Consolas" panose="020B0609020204030204" pitchFamily="49" charset="0"/>
              </a:rPr>
              <a:t>// When you're asked of an object that implements</a:t>
            </a:r>
          </a:p>
          <a:p>
            <a:r>
              <a:rPr lang="en-US" dirty="0">
                <a:latin typeface="Consolas" panose="020B0609020204030204" pitchFamily="49" charset="0"/>
              </a:rPr>
              <a:t>// `</a:t>
            </a:r>
            <a:r>
              <a:rPr lang="en-US" dirty="0" err="1">
                <a:latin typeface="Consolas" panose="020B0609020204030204" pitchFamily="49" charset="0"/>
              </a:rPr>
              <a:t>SomeInterface</a:t>
            </a:r>
            <a:r>
              <a:rPr lang="en-US" dirty="0">
                <a:latin typeface="Consolas" panose="020B0609020204030204" pitchFamily="49" charset="0"/>
              </a:rPr>
              <a:t>` you should give access to</a:t>
            </a:r>
          </a:p>
          <a:p>
            <a:r>
              <a:rPr lang="en-US" dirty="0">
                <a:latin typeface="Consolas" panose="020B0609020204030204" pitchFamily="49" charset="0"/>
              </a:rPr>
              <a:t>// an instance of `</a:t>
            </a:r>
            <a:r>
              <a:rPr lang="en-US" dirty="0" err="1">
                <a:latin typeface="Consolas" panose="020B0609020204030204" pitchFamily="49" charset="0"/>
              </a:rPr>
              <a:t>SomeClass</a:t>
            </a:r>
            <a:r>
              <a:rPr lang="en-US" dirty="0">
                <a:latin typeface="Consolas" panose="020B0609020204030204" pitchFamily="49" charset="0"/>
              </a:rPr>
              <a:t>`.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container.register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SomeInterface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SomeClass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D9CE2-2FC9-4B5C-AAF9-CD8D83A5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892E0-EB3E-493D-A817-DBC67F86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9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A62D-A52A-4907-A1B5-4E5E9949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BB0C-A9FE-4412-890A-B31D95BC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 </a:t>
            </a:r>
          </a:p>
          <a:p>
            <a:pPr lvl="1"/>
            <a:r>
              <a:rPr lang="en-US" dirty="0"/>
              <a:t>Implement dependency injection by</a:t>
            </a:r>
          </a:p>
          <a:p>
            <a:pPr lvl="2"/>
            <a:r>
              <a:rPr lang="en-US" dirty="0"/>
              <a:t>Constructor</a:t>
            </a:r>
          </a:p>
          <a:p>
            <a:pPr lvl="2"/>
            <a:r>
              <a:rPr lang="en-US" dirty="0"/>
              <a:t>Setter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Use some package to automate the process of injection in </a:t>
            </a:r>
            <a:r>
              <a:rPr lang="en-US"/>
              <a:t>a container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3105A-9946-44CC-8F40-B223E471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1B401-3DB3-439F-B9A7-E719B271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5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design pattern?</a:t>
            </a:r>
          </a:p>
          <a:p>
            <a:r>
              <a:rPr lang="en-US" dirty="0">
                <a:solidFill>
                  <a:srgbClr val="00B050"/>
                </a:solidFill>
              </a:rPr>
              <a:t>Singleton</a:t>
            </a:r>
          </a:p>
          <a:p>
            <a:r>
              <a:rPr lang="en-US" dirty="0">
                <a:solidFill>
                  <a:srgbClr val="00B050"/>
                </a:solidFill>
              </a:rPr>
              <a:t>Factory</a:t>
            </a:r>
          </a:p>
          <a:p>
            <a:r>
              <a:rPr lang="en-US" dirty="0">
                <a:solidFill>
                  <a:srgbClr val="00B050"/>
                </a:solidFill>
              </a:rPr>
              <a:t>Observer</a:t>
            </a:r>
          </a:p>
          <a:p>
            <a:r>
              <a:rPr lang="en-US" dirty="0">
                <a:solidFill>
                  <a:srgbClr val="00B050"/>
                </a:solidFill>
              </a:rPr>
              <a:t>Proxy</a:t>
            </a:r>
          </a:p>
          <a:p>
            <a:r>
              <a:rPr lang="en-US" dirty="0">
                <a:solidFill>
                  <a:schemeClr val="tx1"/>
                </a:solidFill>
              </a:rPr>
              <a:t>MVC, MVVM</a:t>
            </a:r>
          </a:p>
          <a:p>
            <a:r>
              <a:rPr lang="en-US" dirty="0">
                <a:solidFill>
                  <a:schemeClr val="tx1"/>
                </a:solidFill>
              </a:rPr>
              <a:t>Implement IoC through dependency injection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781E-265B-48B6-A16B-4B855BA4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mvc</a:t>
            </a:r>
            <a:r>
              <a:rPr lang="en-US" dirty="0"/>
              <a:t>, </a:t>
            </a:r>
            <a:r>
              <a:rPr lang="en-US" dirty="0" err="1"/>
              <a:t>mvvm</a:t>
            </a:r>
            <a:r>
              <a:rPr lang="en-US" dirty="0"/>
              <a:t> a design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69C0-FCDF-4765-8699-7873C690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they are architectural pattern, mostly relates to the UI/interaction layer of an application.</a:t>
            </a:r>
          </a:p>
          <a:p>
            <a:r>
              <a:rPr lang="en-US" dirty="0"/>
              <a:t>They are architectural patterns.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C8719-A96D-401F-98E2-A6B62E0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8016E-B971-458C-9FF2-9C05045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8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0CE6-0BB3-4ACF-A176-26E218D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4C42C-6D97-44E8-9D4D-8E0EC2013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8218" y="1620838"/>
            <a:ext cx="4246038" cy="4597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D246-AD2F-4DA8-8B69-8A26557E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5B21-7DDF-4690-AD6D-0E1BE86E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8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6F169-927C-4D0D-9BB6-D768CE8B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E1317-0CD5-44B1-9BAB-1557105A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9DD4F-E9BD-4CCF-89D1-7AF0B9B3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60" y="369962"/>
            <a:ext cx="10650279" cy="58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BC34A-27B1-4D39-8B3F-5A4F1424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0F15E-4990-4323-8FDE-FCB08E36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0303E-A88F-4EAA-9C06-30B539FB0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2" y="167929"/>
            <a:ext cx="11267556" cy="61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D919-6939-4F31-AAF7-E35821BB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9A3840-F9A8-43B0-A576-A9A65CE53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2378077"/>
            <a:ext cx="10353675" cy="308292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BB4DE-EF06-4AB1-880A-1D8243F7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1F74E-A2BA-46B8-9D97-D3920A8C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3156-B05A-44EF-A2B5-0725443F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</p:spPr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90C414-895A-4202-8B02-D6B2F166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98602"/>
            <a:ext cx="10353675" cy="34418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A97E-B962-455E-BAB2-E8330E19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3B6D6-2AEF-41F2-8CE1-007647F4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CEE7-8648-42B0-AABC-8EA38A37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B822-EC08-47A2-8601-1B3224D0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 is a </a:t>
            </a:r>
            <a:r>
              <a:rPr lang="en-US" dirty="0">
                <a:solidFill>
                  <a:srgbClr val="FF0000"/>
                </a:solidFill>
              </a:rPr>
              <a:t>design principle</a:t>
            </a:r>
          </a:p>
          <a:p>
            <a:r>
              <a:rPr lang="en-US" dirty="0"/>
              <a:t>imagine you are the CEO of a company and going to visit an important business partner. </a:t>
            </a:r>
          </a:p>
          <a:p>
            <a:r>
              <a:rPr lang="en-US" dirty="0"/>
              <a:t>You can definitely drive a car yourself. In this case, you control the car. </a:t>
            </a:r>
          </a:p>
          <a:p>
            <a:r>
              <a:rPr lang="en-US" dirty="0"/>
              <a:t>On the other hand, you can also hire a driver to drive the car for you instead. </a:t>
            </a:r>
            <a:r>
              <a:rPr lang="en-US" dirty="0">
                <a:solidFill>
                  <a:srgbClr val="00B050"/>
                </a:solidFill>
              </a:rPr>
              <a:t>The control of the car is inverted from you to the driver now.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0AD87-23AB-40FB-8292-FD02FDE4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8A9F-7C6F-4D6D-ABBC-633EB704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3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</TotalTime>
  <Words>812</Words>
  <Application>Microsoft Office PowerPoint</Application>
  <PresentationFormat>Widescreen</PresentationFormat>
  <Paragraphs>121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Design Patterns</vt:lpstr>
      <vt:lpstr>Course Structure</vt:lpstr>
      <vt:lpstr>Are mvc, mvvm a design pattern?</vt:lpstr>
      <vt:lpstr>MVC</vt:lpstr>
      <vt:lpstr>PowerPoint Presentation</vt:lpstr>
      <vt:lpstr>PowerPoint Presentation</vt:lpstr>
      <vt:lpstr>MVVM</vt:lpstr>
      <vt:lpstr>MVVM</vt:lpstr>
      <vt:lpstr>IoC</vt:lpstr>
      <vt:lpstr>IoC</vt:lpstr>
      <vt:lpstr>Demo</vt:lpstr>
      <vt:lpstr>Dependency Injection</vt:lpstr>
      <vt:lpstr>SOLID</vt:lpstr>
      <vt:lpstr>PowerPoint Presentation</vt:lpstr>
      <vt:lpstr>What about a lot of dependency?</vt:lpstr>
      <vt:lpstr>DI-container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104</cp:revision>
  <dcterms:created xsi:type="dcterms:W3CDTF">2021-11-27T06:12:02Z</dcterms:created>
  <dcterms:modified xsi:type="dcterms:W3CDTF">2022-01-16T14:29:52Z</dcterms:modified>
</cp:coreProperties>
</file>