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</p:sldMasterIdLst>
  <p:notesMasterIdLst>
    <p:notesMasterId r:id="rId15"/>
  </p:notesMasterIdLst>
  <p:sldIdLst>
    <p:sldId id="259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7" r:id="rId13"/>
    <p:sldId id="30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ECB28-6A22-4037-9487-F3F739F744D6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84E6F-3671-472C-BE6F-A37BC298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3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F524-99F3-4BEA-ACD7-976EF4D36657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C3A9-05D9-428D-9788-A7F14838F6F9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01FB-B03E-4981-A9F8-99B474DD173A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8EF3-CBF7-4EB9-B6E5-3754574E3433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4A96-31AC-487C-9F15-1822D58542B7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9546-09C4-4F24-A284-5B81FF8659B4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405D-15A5-450B-B053-484859B9C8F7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6559-EC21-40C1-8A65-9A3B4EA78391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CA92-695C-4FFA-8E37-4D2C288BCC04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1262-FC07-4FE4-9221-F72F7D4F209A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1E4-8899-4F7D-BEB1-BD52626ABD8D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6DFA-8A0E-4513-867D-18B9AA66B23C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83A7-B9AC-454B-A468-44B75A398B49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184D-DEDD-48A0-9ACA-5F6ED9EFE5B8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AC0E-F520-48F3-BA14-8BAB82D735FB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0F2A-2724-4AD4-BF4C-A7B1910D9412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82A5-4A21-4F82-91DB-989CE997E82E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243839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620982"/>
            <a:ext cx="10353762" cy="45969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32494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1BFEF8A-AE08-4951-B923-589F814B0C31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324946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324946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hd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Cascadia Code SemiBold" panose="020B0609020000020004" pitchFamily="49" charset="0"/>
          <a:ea typeface="+mj-ea"/>
          <a:cs typeface="Cascadia Code SemiBold" panose="020B0609020000020004" pitchFamily="49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Nodejs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Autumn – 2021</a:t>
            </a:r>
            <a:endParaRPr lang="fa-IR" sz="2800" dirty="0"/>
          </a:p>
          <a:p>
            <a:r>
              <a:rPr lang="en-US" sz="2800" dirty="0"/>
              <a:t>Mostafavi</a:t>
            </a:r>
          </a:p>
          <a:p>
            <a:r>
              <a:rPr lang="en-US" sz="2800" dirty="0"/>
              <a:t>05 </a:t>
            </a:r>
            <a:r>
              <a:rPr lang="en-US" sz="2800"/>
              <a:t>– Typescript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F646-8CA1-44AF-BC21-FD2DBADFA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6AEC2-1B06-401D-B021-60DBC69C0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  <a:p>
            <a:pPr lvl="1"/>
            <a:r>
              <a:rPr lang="en-US" dirty="0"/>
              <a:t>Constructors!</a:t>
            </a:r>
          </a:p>
          <a:p>
            <a:pPr lvl="1"/>
            <a:r>
              <a:rPr lang="en-US" dirty="0"/>
              <a:t>Data modifiers?</a:t>
            </a:r>
          </a:p>
          <a:p>
            <a:pPr lvl="2"/>
            <a:r>
              <a:rPr lang="en-US" dirty="0"/>
              <a:t>Private</a:t>
            </a:r>
          </a:p>
          <a:p>
            <a:pPr lvl="2"/>
            <a:r>
              <a:rPr lang="en-US" dirty="0"/>
              <a:t>Protected</a:t>
            </a:r>
          </a:p>
          <a:p>
            <a:pPr lvl="2"/>
            <a:r>
              <a:rPr lang="en-US" dirty="0"/>
              <a:t>Public (default)</a:t>
            </a:r>
          </a:p>
          <a:p>
            <a:pPr lvl="1"/>
            <a:r>
              <a:rPr lang="en-US" dirty="0"/>
              <a:t>We can use functions</a:t>
            </a:r>
          </a:p>
          <a:p>
            <a:pPr lvl="1"/>
            <a:r>
              <a:rPr lang="en-US" dirty="0"/>
              <a:t>Implement interface</a:t>
            </a:r>
          </a:p>
          <a:p>
            <a:pPr lvl="1"/>
            <a:r>
              <a:rPr lang="en-US" dirty="0"/>
              <a:t>Extends a class</a:t>
            </a:r>
          </a:p>
          <a:p>
            <a:pPr lvl="2"/>
            <a:r>
              <a:rPr lang="en-US" dirty="0"/>
              <a:t>Don’t forget to call parent constructor (</a:t>
            </a:r>
            <a:r>
              <a:rPr lang="en-US" sz="2300" dirty="0">
                <a:latin typeface="Consolas" panose="020B0609020204030204" pitchFamily="49" charset="0"/>
              </a:rPr>
              <a:t>super()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0041E-63EE-4228-A04A-19E0C56FF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6B5A1-9B4D-49DD-966F-775FA53F6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344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99C8-B972-4452-A8B9-058659128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9A970-B1E0-40FB-A869-DF7118FF2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  <a:p>
            <a:pPr lvl="1"/>
            <a:r>
              <a:rPr lang="en-US" dirty="0"/>
              <a:t>Our components has to be reusable, they have to be able with a variety of types</a:t>
            </a:r>
          </a:p>
          <a:p>
            <a:pPr lvl="1"/>
            <a:r>
              <a:rPr lang="en-US" sz="2300" dirty="0">
                <a:latin typeface="Consolas" panose="020B0609020204030204" pitchFamily="49" charset="0"/>
              </a:rPr>
              <a:t>T</a:t>
            </a:r>
          </a:p>
          <a:p>
            <a:pPr lvl="1"/>
            <a:r>
              <a:rPr lang="en-US" dirty="0"/>
              <a:t>Example:</a:t>
            </a:r>
          </a:p>
          <a:p>
            <a:pPr lvl="2"/>
            <a:r>
              <a:rPr lang="en-US" dirty="0"/>
              <a:t>Use any, and replace it with </a:t>
            </a:r>
            <a:r>
              <a:rPr lang="en-US" sz="2300" dirty="0">
                <a:latin typeface="Consolas" panose="020B0609020204030204" pitchFamily="49" charset="0"/>
              </a:rPr>
              <a:t>T</a:t>
            </a:r>
          </a:p>
          <a:p>
            <a:pPr lvl="2"/>
            <a:r>
              <a:rPr lang="en-US" dirty="0"/>
              <a:t>Differences:</a:t>
            </a:r>
          </a:p>
          <a:p>
            <a:pPr lvl="3"/>
            <a:r>
              <a:rPr lang="en-US" dirty="0"/>
              <a:t>With any, types are not considered</a:t>
            </a:r>
          </a:p>
          <a:p>
            <a:pPr lvl="3"/>
            <a:r>
              <a:rPr lang="en-US" dirty="0"/>
              <a:t>By with Generics we can use types</a:t>
            </a:r>
          </a:p>
          <a:p>
            <a:pPr lvl="3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FB0E9A-B406-4056-BA77-B48EC403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733AA-4CFE-4D02-915B-68789DFD0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222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153C1-A08F-46EE-8177-AB96CDBD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other user packages with </a:t>
            </a:r>
            <a:r>
              <a:rPr lang="en-US" dirty="0" err="1"/>
              <a:t>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5ABBD-30F4-487C-996A-05D6C8BBF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Some packages has type definitions inside their package</a:t>
            </a:r>
          </a:p>
          <a:p>
            <a:pPr lvl="1"/>
            <a:r>
              <a:rPr lang="en-US" dirty="0"/>
              <a:t>Like </a:t>
            </a:r>
            <a:r>
              <a:rPr lang="en-US" sz="2300" dirty="0">
                <a:latin typeface="Consolas" panose="020B0609020204030204" pitchFamily="49" charset="0"/>
              </a:rPr>
              <a:t>got</a:t>
            </a:r>
          </a:p>
          <a:p>
            <a:r>
              <a:rPr lang="en-US" dirty="0"/>
              <a:t>And some don’t</a:t>
            </a:r>
          </a:p>
          <a:p>
            <a:pPr lvl="1"/>
            <a:r>
              <a:rPr lang="en-US" dirty="0"/>
              <a:t>Like </a:t>
            </a:r>
            <a:r>
              <a:rPr lang="en-US" sz="2300" dirty="0">
                <a:latin typeface="Consolas" panose="020B0609020204030204" pitchFamily="49" charset="0"/>
              </a:rPr>
              <a:t>express</a:t>
            </a:r>
          </a:p>
          <a:p>
            <a:pPr lvl="1"/>
            <a:r>
              <a:rPr lang="en-US" sz="2300" dirty="0" err="1">
                <a:latin typeface="Consolas" panose="020B0609020204030204" pitchFamily="49" charset="0"/>
              </a:rPr>
              <a:t>npm</a:t>
            </a:r>
            <a:r>
              <a:rPr lang="en-US" sz="2300" dirty="0">
                <a:latin typeface="Consolas" panose="020B0609020204030204" pitchFamily="49" charset="0"/>
              </a:rPr>
              <a:t> install @types/express</a:t>
            </a:r>
          </a:p>
          <a:p>
            <a:r>
              <a:rPr lang="en-US" dirty="0"/>
              <a:t>So don’t forget to bring packages types.</a:t>
            </a:r>
          </a:p>
          <a:p>
            <a:r>
              <a:rPr lang="en-US" dirty="0"/>
              <a:t>Question:</a:t>
            </a:r>
          </a:p>
          <a:p>
            <a:pPr lvl="1"/>
            <a:r>
              <a:rPr lang="en-US" dirty="0"/>
              <a:t>How to publish our types?</a:t>
            </a:r>
          </a:p>
          <a:p>
            <a:pPr lvl="1"/>
            <a:r>
              <a:rPr lang="en-US" dirty="0"/>
              <a:t>Set the </a:t>
            </a:r>
            <a:r>
              <a:rPr lang="en-US" dirty="0">
                <a:latin typeface="Consolas" panose="020B0609020204030204" pitchFamily="49" charset="0"/>
              </a:rPr>
              <a:t>"declaration": true </a:t>
            </a:r>
            <a:r>
              <a:rPr lang="en-US" dirty="0"/>
              <a:t>inside </a:t>
            </a:r>
            <a:r>
              <a:rPr lang="en-US" sz="2500" dirty="0" err="1">
                <a:latin typeface="Consolas" panose="020B0609020204030204" pitchFamily="49" charset="0"/>
              </a:rPr>
              <a:t>tsconfig.json</a:t>
            </a:r>
            <a:endParaRPr lang="en-US" sz="2500" dirty="0">
              <a:latin typeface="Consolas" panose="020B0609020204030204" pitchFamily="49" charset="0"/>
            </a:endParaRPr>
          </a:p>
          <a:p>
            <a:pPr lvl="2"/>
            <a:r>
              <a:rPr lang="en-US" sz="2300" dirty="0" err="1">
                <a:latin typeface="Consolas" panose="020B0609020204030204" pitchFamily="49" charset="0"/>
              </a:rPr>
              <a:t>tsc</a:t>
            </a:r>
            <a:r>
              <a:rPr lang="en-US" sz="2300" dirty="0">
                <a:latin typeface="Consolas" panose="020B0609020204030204" pitchFamily="49" charset="0"/>
              </a:rPr>
              <a:t> --declaration </a:t>
            </a:r>
            <a:r>
              <a:rPr lang="en-US" sz="2300" dirty="0" err="1">
                <a:latin typeface="Consolas" panose="020B0609020204030204" pitchFamily="49" charset="0"/>
              </a:rPr>
              <a:t>index.ts</a:t>
            </a:r>
            <a:endParaRPr lang="en-US" sz="23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2A2580-7171-4C6A-BFB0-F7BADEF80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0C58BF-AB68-49FE-AB49-C5079F3A4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450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D7968-FE3D-4658-98FF-471F082A3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5905E-D106-4A71-9BA2-C7D629683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Required:</a:t>
            </a:r>
          </a:p>
          <a:p>
            <a:pPr lvl="1"/>
            <a:r>
              <a:rPr lang="en-US" dirty="0"/>
              <a:t>Create a simple typescript project with </a:t>
            </a:r>
            <a:r>
              <a:rPr lang="en-US" dirty="0" err="1"/>
              <a:t>src</a:t>
            </a:r>
            <a:r>
              <a:rPr lang="en-US" dirty="0"/>
              <a:t> and </a:t>
            </a:r>
            <a:r>
              <a:rPr lang="en-US" dirty="0" err="1"/>
              <a:t>dist</a:t>
            </a:r>
            <a:r>
              <a:rPr lang="en-US" dirty="0"/>
              <a:t> folders.</a:t>
            </a:r>
          </a:p>
          <a:p>
            <a:pPr lvl="1"/>
            <a:r>
              <a:rPr lang="en-US" dirty="0"/>
              <a:t>Add an start script which runs your typescript program. (</a:t>
            </a:r>
            <a:r>
              <a:rPr lang="en-US" dirty="0" err="1"/>
              <a:t>npm</a:t>
            </a:r>
            <a:r>
              <a:rPr lang="en-US" dirty="0"/>
              <a:t> start)</a:t>
            </a:r>
          </a:p>
          <a:p>
            <a:r>
              <a:rPr lang="en-US" dirty="0"/>
              <a:t>Optional:</a:t>
            </a:r>
          </a:p>
          <a:p>
            <a:pPr lvl="1"/>
            <a:r>
              <a:rPr lang="en-US" dirty="0"/>
              <a:t>Convert your recent </a:t>
            </a:r>
            <a:r>
              <a:rPr lang="en-US" dirty="0" err="1"/>
              <a:t>Divar</a:t>
            </a:r>
            <a:r>
              <a:rPr lang="en-US" dirty="0"/>
              <a:t> project to typescript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E4CD9-42EA-483E-81FD-9CFB43AEF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275810-E565-4482-8271-6CCF351B3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07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46FEF-F350-495B-85B4-854BFFD1C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7E078-CE0A-4FDF-B293-FE35A5021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What is Node.js?</a:t>
            </a:r>
          </a:p>
          <a:p>
            <a:r>
              <a:rPr lang="en-US" dirty="0">
                <a:solidFill>
                  <a:srgbClr val="00B050"/>
                </a:solidFill>
              </a:rPr>
              <a:t>Node.js built-in modules</a:t>
            </a:r>
          </a:p>
          <a:p>
            <a:r>
              <a:rPr lang="en-US" dirty="0">
                <a:solidFill>
                  <a:srgbClr val="00B050"/>
                </a:solidFill>
              </a:rPr>
              <a:t>NPM</a:t>
            </a:r>
          </a:p>
          <a:p>
            <a:r>
              <a:rPr lang="en-US" dirty="0">
                <a:solidFill>
                  <a:srgbClr val="00B050"/>
                </a:solidFill>
              </a:rPr>
              <a:t>Asynchronous js</a:t>
            </a:r>
          </a:p>
          <a:p>
            <a:r>
              <a:rPr lang="en-US" dirty="0">
                <a:solidFill>
                  <a:srgbClr val="00B050"/>
                </a:solidFill>
              </a:rPr>
              <a:t>Built RESTFUL API using Node.js, Express &amp; Javascript</a:t>
            </a:r>
          </a:p>
          <a:p>
            <a:r>
              <a:rPr lang="en-US" dirty="0"/>
              <a:t>Typescript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Build a RESTful API with Node.js, Express &amp; TypeScript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Express – advanced topics: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Middlewares, Environments, Configuration, Debugging, Template engines, Structuring folders,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D735D-8284-46D4-BF79-DB3A6431E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AEFB7-0117-4B34-8953-7D1966610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682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BA0EF-095C-481C-97FB-EA797E872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typescript?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41581-4090-4CDE-8F5D-69C7DC995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20982"/>
            <a:ext cx="10353762" cy="4596938"/>
          </a:xfrm>
        </p:spPr>
        <p:txBody>
          <a:bodyPr/>
          <a:lstStyle/>
          <a:p>
            <a:r>
              <a:rPr lang="en-US" dirty="0"/>
              <a:t>Typescript is an open source language and is a superset of JS.</a:t>
            </a:r>
          </a:p>
          <a:p>
            <a:pPr lvl="1"/>
            <a:r>
              <a:rPr lang="en-US" dirty="0"/>
              <a:t>Was first made public in </a:t>
            </a:r>
            <a:r>
              <a:rPr lang="en-US" dirty="0">
                <a:solidFill>
                  <a:srgbClr val="00B050"/>
                </a:solidFill>
              </a:rPr>
              <a:t>October 2012</a:t>
            </a:r>
          </a:p>
          <a:p>
            <a:r>
              <a:rPr lang="en-US" dirty="0"/>
              <a:t>Offers additional features to JS including static typing.</a:t>
            </a:r>
          </a:p>
          <a:p>
            <a:r>
              <a:rPr lang="en-US" dirty="0"/>
              <a:t>Compiles (Transpiles) down to regular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JS</a:t>
            </a:r>
            <a:r>
              <a:rPr lang="en-US" dirty="0"/>
              <a:t>.</a:t>
            </a:r>
          </a:p>
          <a:p>
            <a:r>
              <a:rPr lang="en-US" dirty="0"/>
              <a:t>Includes most features from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ES5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ES6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ES2017</a:t>
            </a:r>
            <a:r>
              <a:rPr lang="en-US" dirty="0"/>
              <a:t> and so on.</a:t>
            </a:r>
          </a:p>
          <a:p>
            <a:r>
              <a:rPr lang="en-US" dirty="0"/>
              <a:t>Types  from 3</a:t>
            </a:r>
            <a:r>
              <a:rPr lang="en-US" baseline="30000" dirty="0"/>
              <a:t>rd</a:t>
            </a:r>
            <a:r>
              <a:rPr lang="en-US" dirty="0"/>
              <a:t> party libraries </a:t>
            </a:r>
            <a:r>
              <a:rPr lang="en-US" dirty="0" err="1"/>
              <a:t>canbe</a:t>
            </a:r>
            <a:r>
              <a:rPr lang="en-US" dirty="0"/>
              <a:t> added with </a:t>
            </a:r>
            <a:r>
              <a:rPr lang="en-US" dirty="0">
                <a:solidFill>
                  <a:srgbClr val="00B050"/>
                </a:solidFill>
              </a:rPr>
              <a:t>type definitions</a:t>
            </a:r>
          </a:p>
          <a:p>
            <a:r>
              <a:rPr lang="en-US" dirty="0"/>
              <a:t>Static examples: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Java, C, C++, Rust, Go</a:t>
            </a:r>
          </a:p>
          <a:p>
            <a:r>
              <a:rPr lang="en-US" dirty="0"/>
              <a:t>Dynamic Examples: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JavaScript, Python, Ruby, PHP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872BE8-02DF-4F2D-B110-2B2F15A9C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7743F-55AA-471B-A0DC-E555C6D46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587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3B83A-26EE-4101-8AB8-CA5E1A11F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4B3CD-00F4-4574-8AA2-8BE9D4E2F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Easily spot bugs</a:t>
            </a:r>
          </a:p>
          <a:p>
            <a:pPr lvl="1"/>
            <a:r>
              <a:rPr lang="en-US" dirty="0"/>
              <a:t>Predictability</a:t>
            </a:r>
          </a:p>
          <a:p>
            <a:pPr lvl="1"/>
            <a:r>
              <a:rPr lang="en-US" dirty="0"/>
              <a:t>Readability</a:t>
            </a:r>
          </a:p>
          <a:p>
            <a:pPr lvl="1"/>
            <a:r>
              <a:rPr lang="en-US" dirty="0"/>
              <a:t>Popular</a:t>
            </a:r>
          </a:p>
          <a:p>
            <a:pPr lvl="1"/>
            <a:r>
              <a:rPr lang="en-US" dirty="0"/>
              <a:t>Finally, It is more robust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More code to write</a:t>
            </a:r>
          </a:p>
          <a:p>
            <a:pPr lvl="1"/>
            <a:r>
              <a:rPr lang="en-US" dirty="0"/>
              <a:t>More to learn</a:t>
            </a:r>
          </a:p>
          <a:p>
            <a:pPr lvl="1"/>
            <a:r>
              <a:rPr lang="en-US" dirty="0"/>
              <a:t>Required compilation</a:t>
            </a:r>
          </a:p>
          <a:p>
            <a:pPr lvl="1"/>
            <a:r>
              <a:rPr lang="en-US" dirty="0"/>
              <a:t>Not true static typing language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D99B82-C740-4D38-808F-68CAB6B1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86985D-3DAE-47E9-8E0D-ED924B41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678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79281-A20C-469C-B038-4E275E6A4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ED54F-6D72-4C3E-86A5-FD7B9830E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>
                <a:latin typeface="Consolas" panose="020B0609020204030204" pitchFamily="49" charset="0"/>
              </a:rPr>
              <a:t>tsc</a:t>
            </a:r>
            <a:r>
              <a:rPr lang="en-US" dirty="0"/>
              <a:t> (to compile 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ts</a:t>
            </a:r>
            <a:r>
              <a:rPr lang="en-US" dirty="0"/>
              <a:t>)</a:t>
            </a:r>
          </a:p>
          <a:p>
            <a:pPr lvl="1"/>
            <a:r>
              <a:rPr lang="en-US" sz="2300" dirty="0" err="1">
                <a:latin typeface="Consolas" panose="020B0609020204030204" pitchFamily="49" charset="0"/>
              </a:rPr>
              <a:t>npm</a:t>
            </a:r>
            <a:r>
              <a:rPr lang="en-US" sz="2300" dirty="0">
                <a:latin typeface="Consolas" panose="020B0609020204030204" pitchFamily="49" charset="0"/>
              </a:rPr>
              <a:t> install -g typescript</a:t>
            </a:r>
          </a:p>
          <a:p>
            <a:pPr lvl="1"/>
            <a:r>
              <a:rPr lang="en-US" dirty="0"/>
              <a:t>Most IDEs have great support for 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F2B0AD-0C38-41A4-A5C2-61CB53483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3121C-A10A-48C0-A492-8D986661D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884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220E8-C077-4B72-BB06-9CF3BFC6E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DACB7-745D-4CA5-97A3-6E7403929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let id: number = 5;</a:t>
            </a:r>
          </a:p>
          <a:p>
            <a:r>
              <a:rPr lang="en-US" dirty="0">
                <a:latin typeface="Consolas" panose="020B0609020204030204" pitchFamily="49" charset="0"/>
              </a:rPr>
              <a:t>id = ‘mostafa’;</a:t>
            </a:r>
          </a:p>
          <a:p>
            <a:r>
              <a:rPr lang="en-US" dirty="0" err="1">
                <a:latin typeface="Consolas" panose="020B0609020204030204" pitchFamily="49" charset="0"/>
              </a:rPr>
              <a:t>tsc</a:t>
            </a:r>
            <a:r>
              <a:rPr lang="en-US" dirty="0">
                <a:latin typeface="Consolas" panose="020B0609020204030204" pitchFamily="49" charset="0"/>
              </a:rPr>
              <a:t> --watch</a:t>
            </a:r>
          </a:p>
          <a:p>
            <a:r>
              <a:rPr lang="en-US" dirty="0"/>
              <a:t>What is </a:t>
            </a:r>
            <a:r>
              <a:rPr lang="en-US" dirty="0" err="1">
                <a:latin typeface="Consolas" panose="020B0609020204030204" pitchFamily="49" charset="0"/>
              </a:rPr>
              <a:t>tsconfig.json</a:t>
            </a:r>
            <a:r>
              <a:rPr lang="en-US" dirty="0"/>
              <a:t>?</a:t>
            </a:r>
          </a:p>
          <a:p>
            <a:pPr lvl="1"/>
            <a:r>
              <a:rPr lang="en-US" sz="2300" dirty="0" err="1">
                <a:latin typeface="Consolas" panose="020B0609020204030204" pitchFamily="49" charset="0"/>
              </a:rPr>
              <a:t>tsc</a:t>
            </a:r>
            <a:r>
              <a:rPr lang="en-US" sz="2300" dirty="0">
                <a:latin typeface="Consolas" panose="020B0609020204030204" pitchFamily="49" charset="0"/>
              </a:rPr>
              <a:t> --</a:t>
            </a:r>
            <a:r>
              <a:rPr lang="en-US" sz="2300" dirty="0" err="1">
                <a:latin typeface="Consolas" panose="020B0609020204030204" pitchFamily="49" charset="0"/>
              </a:rPr>
              <a:t>init</a:t>
            </a:r>
            <a:endParaRPr lang="en-US" sz="2300" dirty="0">
              <a:latin typeface="Consolas" panose="020B0609020204030204" pitchFamily="49" charset="0"/>
            </a:endParaRPr>
          </a:p>
          <a:p>
            <a:pPr lvl="1"/>
            <a:r>
              <a:rPr lang="en-US" sz="2300" dirty="0">
                <a:latin typeface="Consolas" panose="020B0609020204030204" pitchFamily="49" charset="0"/>
              </a:rPr>
              <a:t>var</a:t>
            </a:r>
            <a:r>
              <a:rPr lang="en-US" dirty="0"/>
              <a:t> vs </a:t>
            </a:r>
            <a:r>
              <a:rPr lang="en-US" sz="2300" dirty="0">
                <a:latin typeface="Consolas" panose="020B0609020204030204" pitchFamily="49" charset="0"/>
              </a:rPr>
              <a:t>let</a:t>
            </a:r>
            <a:r>
              <a:rPr lang="en-US" dirty="0"/>
              <a:t> vs </a:t>
            </a:r>
            <a:r>
              <a:rPr lang="en-US" sz="2300" dirty="0">
                <a:latin typeface="Consolas" panose="020B0609020204030204" pitchFamily="49" charset="0"/>
              </a:rPr>
              <a:t>const</a:t>
            </a:r>
          </a:p>
          <a:p>
            <a:pPr lvl="1"/>
            <a:r>
              <a:rPr lang="en-US" sz="2300" dirty="0">
                <a:latin typeface="Consolas" panose="020B0609020204030204" pitchFamily="49" charset="0"/>
              </a:rPr>
              <a:t>es5</a:t>
            </a:r>
            <a:r>
              <a:rPr lang="en-US" dirty="0"/>
              <a:t> vs </a:t>
            </a:r>
            <a:r>
              <a:rPr lang="en-US" sz="2300" dirty="0">
                <a:latin typeface="Consolas" panose="020B0609020204030204" pitchFamily="49" charset="0"/>
              </a:rPr>
              <a:t>es6</a:t>
            </a:r>
          </a:p>
          <a:p>
            <a:pPr lvl="1"/>
            <a:r>
              <a:rPr lang="en-US" sz="2300" dirty="0" err="1">
                <a:latin typeface="Consolas" panose="020B0609020204030204" pitchFamily="49" charset="0"/>
              </a:rPr>
              <a:t>outDir</a:t>
            </a:r>
            <a:r>
              <a:rPr lang="en-US" dirty="0"/>
              <a:t> vs </a:t>
            </a:r>
            <a:r>
              <a:rPr lang="en-US" sz="2300" dirty="0" err="1">
                <a:latin typeface="Consolas" panose="020B0609020204030204" pitchFamily="49" charset="0"/>
              </a:rPr>
              <a:t>rootDir</a:t>
            </a:r>
            <a:endParaRPr lang="en-US" sz="2300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D11F57-A2EE-4BDC-A2D3-D7FF71DFA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263E5-7916-43E1-A900-A5276790E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509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CAC34-63AB-4708-AB50-2525177FB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5162D-2B20-41AC-A3A0-E03A58739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Basic types</a:t>
            </a:r>
          </a:p>
          <a:p>
            <a:pPr lvl="1"/>
            <a:r>
              <a:rPr lang="en-US" sz="2300" dirty="0">
                <a:latin typeface="Consolas" panose="020B0609020204030204" pitchFamily="49" charset="0"/>
              </a:rPr>
              <a:t>number</a:t>
            </a:r>
          </a:p>
          <a:p>
            <a:pPr lvl="1"/>
            <a:r>
              <a:rPr lang="en-US" sz="2300" dirty="0">
                <a:latin typeface="Consolas" panose="020B0609020204030204" pitchFamily="49" charset="0"/>
              </a:rPr>
              <a:t>string</a:t>
            </a:r>
          </a:p>
          <a:p>
            <a:pPr lvl="1"/>
            <a:r>
              <a:rPr lang="en-US" sz="2300" dirty="0">
                <a:latin typeface="Consolas" panose="020B0609020204030204" pitchFamily="49" charset="0"/>
              </a:rPr>
              <a:t>boolean</a:t>
            </a:r>
          </a:p>
          <a:p>
            <a:pPr lvl="1"/>
            <a:r>
              <a:rPr lang="en-US" sz="2300" dirty="0">
                <a:latin typeface="Consolas" panose="020B0609020204030204" pitchFamily="49" charset="0"/>
              </a:rPr>
              <a:t>any</a:t>
            </a:r>
          </a:p>
          <a:p>
            <a:pPr lvl="1"/>
            <a:r>
              <a:rPr lang="en-US" dirty="0"/>
              <a:t>Array, </a:t>
            </a:r>
            <a:r>
              <a:rPr lang="en-US" sz="2300" dirty="0">
                <a:latin typeface="Consolas" panose="020B0609020204030204" pitchFamily="49" charset="0"/>
              </a:rPr>
              <a:t>number</a:t>
            </a:r>
            <a:r>
              <a:rPr lang="en-US" sz="2500" dirty="0">
                <a:latin typeface="Consolas" panose="020B0609020204030204" pitchFamily="49" charset="0"/>
              </a:rPr>
              <a:t>[]</a:t>
            </a:r>
          </a:p>
          <a:p>
            <a:pPr lvl="1"/>
            <a:r>
              <a:rPr lang="en-US" dirty="0"/>
              <a:t>Tuple, Tuple Array</a:t>
            </a:r>
          </a:p>
          <a:p>
            <a:pPr lvl="1"/>
            <a:r>
              <a:rPr lang="en-US" dirty="0"/>
              <a:t>Unions</a:t>
            </a:r>
          </a:p>
          <a:p>
            <a:pPr lvl="1"/>
            <a:r>
              <a:rPr lang="en-US" dirty="0"/>
              <a:t>Enums – set of named constants – omg, it’s so nice.</a:t>
            </a:r>
          </a:p>
          <a:p>
            <a:r>
              <a:rPr lang="en-US" dirty="0"/>
              <a:t>Inline initialization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E7881-4B8E-4264-BC18-62D4388ED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8DA64F-B7EA-44AD-B155-0F21998AE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511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86C91-C964-45E0-BD19-95A3BB2CA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6D00F-AF23-49ED-95DB-200AB6490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  <a:p>
            <a:pPr lvl="1"/>
            <a:r>
              <a:rPr lang="en-US" dirty="0"/>
              <a:t>Has key, value</a:t>
            </a:r>
          </a:p>
          <a:p>
            <a:pPr lvl="1"/>
            <a:r>
              <a:rPr lang="en-US" dirty="0"/>
              <a:t>How to assign types?</a:t>
            </a:r>
          </a:p>
          <a:p>
            <a:pPr lvl="2"/>
            <a:r>
              <a:rPr lang="en-US" sz="2300" dirty="0">
                <a:latin typeface="Consolas" panose="020B0609020204030204" pitchFamily="49" charset="0"/>
              </a:rPr>
              <a:t>Type</a:t>
            </a:r>
          </a:p>
          <a:p>
            <a:r>
              <a:rPr lang="en-US" dirty="0"/>
              <a:t>Type assertion</a:t>
            </a:r>
          </a:p>
          <a:p>
            <a:pPr lvl="1"/>
            <a:r>
              <a:rPr lang="en-US" sz="2300" dirty="0">
                <a:latin typeface="Consolas" panose="020B0609020204030204" pitchFamily="49" charset="0"/>
              </a:rPr>
              <a:t>&lt;number&gt;</a:t>
            </a:r>
          </a:p>
          <a:p>
            <a:pPr lvl="1"/>
            <a:r>
              <a:rPr lang="en-US" sz="2300" dirty="0">
                <a:latin typeface="Consolas" panose="020B0609020204030204" pitchFamily="49" charset="0"/>
              </a:rPr>
              <a:t>as number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BD1F0A-BAFD-4F0E-BCE2-4311055F2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0CE457-7455-45A7-867C-8958C37C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900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3579A-EA2D-45D1-BE37-BC03CBBD5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DBACF-7E26-4214-94F3-98A9DC900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Functions</a:t>
            </a:r>
          </a:p>
          <a:p>
            <a:pPr lvl="1"/>
            <a:r>
              <a:rPr lang="en-US" dirty="0"/>
              <a:t>How to assign type for arguments?</a:t>
            </a:r>
          </a:p>
          <a:p>
            <a:pPr lvl="1"/>
            <a:r>
              <a:rPr lang="en-US" dirty="0"/>
              <a:t>How to assign type for return value?</a:t>
            </a:r>
          </a:p>
          <a:p>
            <a:r>
              <a:rPr lang="en-US" dirty="0"/>
              <a:t>Interfaces</a:t>
            </a:r>
          </a:p>
          <a:p>
            <a:pPr lvl="1"/>
            <a:r>
              <a:rPr lang="en-US" dirty="0"/>
              <a:t>Custom type with specific structure and signature</a:t>
            </a:r>
          </a:p>
          <a:p>
            <a:pPr lvl="1"/>
            <a:r>
              <a:rPr lang="en-US" dirty="0"/>
              <a:t>Type can be used with primitives and unions</a:t>
            </a:r>
          </a:p>
          <a:p>
            <a:pPr lvl="1"/>
            <a:r>
              <a:rPr lang="en-US" dirty="0"/>
              <a:t>Required or optional fields</a:t>
            </a:r>
          </a:p>
          <a:p>
            <a:pPr lvl="1"/>
            <a:r>
              <a:rPr lang="en-US" dirty="0"/>
              <a:t>What is read only?</a:t>
            </a:r>
            <a:endParaRPr lang="fa-IR" dirty="0"/>
          </a:p>
          <a:p>
            <a:pPr lvl="1"/>
            <a:r>
              <a:rPr lang="en-US" dirty="0"/>
              <a:t>Cohesion theory, what is it?</a:t>
            </a:r>
          </a:p>
          <a:p>
            <a:pPr lvl="1"/>
            <a:r>
              <a:rPr lang="en-US" dirty="0"/>
              <a:t>Can we use functions inside an interface?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E86CC1-A56B-4A75-BA81-8B7C2EC6E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67C8E5-EB1C-4FCF-9EE4-38A94AA34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356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1178</TotalTime>
  <Words>559</Words>
  <Application>Microsoft Office PowerPoint</Application>
  <PresentationFormat>Widescreen</PresentationFormat>
  <Paragraphs>139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Cascadia Code SemiBold</vt:lpstr>
      <vt:lpstr>Consolas</vt:lpstr>
      <vt:lpstr>Goudy Old Style</vt:lpstr>
      <vt:lpstr>Segoe UI Black</vt:lpstr>
      <vt:lpstr>Wingdings 2</vt:lpstr>
      <vt:lpstr>SlateVTI</vt:lpstr>
      <vt:lpstr>Nodejs Basics</vt:lpstr>
      <vt:lpstr>Course Structure</vt:lpstr>
      <vt:lpstr>What is typescript?</vt:lpstr>
      <vt:lpstr>Typescript</vt:lpstr>
      <vt:lpstr>Demo</vt:lpstr>
      <vt:lpstr>Demo</vt:lpstr>
      <vt:lpstr>Demo</vt:lpstr>
      <vt:lpstr>Demo</vt:lpstr>
      <vt:lpstr>Demo</vt:lpstr>
      <vt:lpstr>Demo</vt:lpstr>
      <vt:lpstr>Demo</vt:lpstr>
      <vt:lpstr>Using other user packages with ts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Basics</dc:title>
  <dc:creator>mostafa Mostafavi</dc:creator>
  <cp:lastModifiedBy>mostafa Mostafavi</cp:lastModifiedBy>
  <cp:revision>208</cp:revision>
  <dcterms:created xsi:type="dcterms:W3CDTF">2021-11-27T06:12:02Z</dcterms:created>
  <dcterms:modified xsi:type="dcterms:W3CDTF">2021-12-01T11:35:46Z</dcterms:modified>
</cp:coreProperties>
</file>