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7"/>
  </p:notesMasterIdLst>
  <p:sldIdLst>
    <p:sldId id="259" r:id="rId2"/>
    <p:sldId id="296" r:id="rId3"/>
    <p:sldId id="340" r:id="rId4"/>
    <p:sldId id="339" r:id="rId5"/>
    <p:sldId id="345" r:id="rId6"/>
    <p:sldId id="346" r:id="rId7"/>
    <p:sldId id="348" r:id="rId8"/>
    <p:sldId id="347" r:id="rId9"/>
    <p:sldId id="349" r:id="rId10"/>
    <p:sldId id="350" r:id="rId11"/>
    <p:sldId id="351" r:id="rId12"/>
    <p:sldId id="352" r:id="rId13"/>
    <p:sldId id="353" r:id="rId14"/>
    <p:sldId id="354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more info: https://hotovo.com/2021/06/30/inside-nestjs-project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deleteOutDir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"plugins"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nestjs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/swagger/plugin"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08 – Middlewares &amp; swagger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35AD-8DB0-4BAB-8508-789F39F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r>
              <a:rPr lang="en-US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BB48-0EE4-41B7-BA3D-65AF9DE0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somehow, a language agnostic definition format, useful for describing </a:t>
            </a:r>
            <a:r>
              <a:rPr lang="en-US" dirty="0" err="1"/>
              <a:t>RESTFul</a:t>
            </a:r>
            <a:r>
              <a:rPr lang="en-US" dirty="0"/>
              <a:t>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r>
              <a:rPr lang="en-US" dirty="0"/>
              <a:t>We can describe our </a:t>
            </a:r>
            <a:r>
              <a:rPr lang="en-US" dirty="0" err="1"/>
              <a:t>api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Operations</a:t>
            </a:r>
          </a:p>
          <a:p>
            <a:pPr lvl="1"/>
            <a:r>
              <a:rPr lang="en-US" dirty="0"/>
              <a:t>Input parameters</a:t>
            </a:r>
          </a:p>
          <a:p>
            <a:pPr lvl="1"/>
            <a:r>
              <a:rPr lang="en-US" dirty="0"/>
              <a:t>Responses</a:t>
            </a:r>
          </a:p>
          <a:p>
            <a:pPr lvl="1"/>
            <a:r>
              <a:rPr lang="en-US" dirty="0"/>
              <a:t>Authentication</a:t>
            </a:r>
          </a:p>
          <a:p>
            <a:r>
              <a:rPr lang="en-US" dirty="0"/>
              <a:t>Nest provide a dedicate module: </a:t>
            </a:r>
            <a:r>
              <a:rPr lang="en-US" sz="2100" dirty="0" err="1">
                <a:latin typeface="Consolas" panose="020B0609020204030204" pitchFamily="49" charset="0"/>
              </a:rPr>
              <a:t>SwaggerModule</a:t>
            </a:r>
            <a:endParaRPr lang="en-US" sz="2100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@nestjs/swagger swagger-</a:t>
            </a:r>
            <a:r>
              <a:rPr lang="en-US" dirty="0" err="1">
                <a:latin typeface="Consolas" panose="020B0609020204030204" pitchFamily="49" charset="0"/>
              </a:rPr>
              <a:t>ui</a:t>
            </a:r>
            <a:r>
              <a:rPr lang="en-US" dirty="0">
                <a:latin typeface="Consolas" panose="020B0609020204030204" pitchFamily="49" charset="0"/>
              </a:rPr>
              <a:t>-express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793BB-13E0-4E1F-A70C-A316D891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C2F8A-0182-4056-B767-95E5A559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8CC2-6098-421A-ACD9-BD13518F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4835-6DF1-462D-8C6E-751E5B2A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the </a:t>
            </a:r>
            <a:r>
              <a:rPr lang="en-US" dirty="0" err="1"/>
              <a:t>ui</a:t>
            </a:r>
            <a:endParaRPr lang="en-US" dirty="0"/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DocumentBuilder</a:t>
            </a:r>
            <a:r>
              <a:rPr lang="en-US" dirty="0"/>
              <a:t> is our tool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It sets the swagger properties (options)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Title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Description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Version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And finally 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build()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const options = new </a:t>
            </a:r>
            <a:r>
              <a:rPr lang="en-US" sz="2300" dirty="0" err="1">
                <a:latin typeface="Consolas" panose="020B0609020204030204" pitchFamily="49" charset="0"/>
                <a:sym typeface="Wingdings" panose="05000000000000000000" pitchFamily="2" charset="2"/>
              </a:rPr>
              <a:t>DocumentBuilder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().</a:t>
            </a:r>
            <a:r>
              <a:rPr lang="en-US" sz="2300" dirty="0" err="1">
                <a:latin typeface="Consolas" panose="020B0609020204030204" pitchFamily="49" charset="0"/>
                <a:sym typeface="Wingdings" panose="05000000000000000000" pitchFamily="2" charset="2"/>
              </a:rPr>
              <a:t>setTitle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()…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create the document by this options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const document = </a:t>
            </a:r>
            <a:r>
              <a:rPr lang="en-US" sz="2300" dirty="0" err="1">
                <a:latin typeface="Consolas" panose="020B0609020204030204" pitchFamily="49" charset="0"/>
                <a:sym typeface="Wingdings" panose="05000000000000000000" pitchFamily="2" charset="2"/>
              </a:rPr>
              <a:t>SwaggerModule.createDocument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(app, options);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Then wire all of them together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  <a:sym typeface="Wingdings" panose="05000000000000000000" pitchFamily="2" charset="2"/>
              </a:rPr>
              <a:t>SwaggerModule.setup</a:t>
            </a:r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(‘docs’, app, document);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B0BE-5A44-47CF-8903-47778417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3965C-1362-4A08-83E5-609EFDB0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0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5040-A968-4F17-9AD7-56315F50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09D0-E2FA-4EF4-8F13-6557F233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Oh, maybe you have some issue with swagger@5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nest</a:t>
            </a:r>
            <a:r>
              <a:rPr lang="fr-FR" dirty="0">
                <a:latin typeface="Consolas" panose="020B0609020204030204" pitchFamily="49" charset="0"/>
              </a:rPr>
              <a:t> update -f -t </a:t>
            </a:r>
            <a:r>
              <a:rPr lang="fr-FR" dirty="0" err="1">
                <a:latin typeface="Consolas" panose="020B0609020204030204" pitchFamily="49" charset="0"/>
              </a:rPr>
              <a:t>latest</a:t>
            </a:r>
            <a:r>
              <a:rPr lang="fr-FR" dirty="0"/>
              <a:t>, fix </a:t>
            </a:r>
            <a:r>
              <a:rPr lang="fr-FR" dirty="0" err="1"/>
              <a:t>everything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</a:t>
            </a:r>
          </a:p>
          <a:p>
            <a:r>
              <a:rPr lang="fr-FR" dirty="0" err="1">
                <a:sym typeface="Wingdings" panose="05000000000000000000" pitchFamily="2" charset="2"/>
              </a:rPr>
              <a:t>We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don’t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see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any</a:t>
            </a:r>
            <a:r>
              <a:rPr lang="fr-FR" dirty="0">
                <a:sym typeface="Wingdings" panose="05000000000000000000" pitchFamily="2" charset="2"/>
              </a:rPr>
              <a:t> information about </a:t>
            </a:r>
            <a:r>
              <a:rPr lang="fr-FR" dirty="0" err="1">
                <a:sym typeface="Wingdings" panose="05000000000000000000" pitchFamily="2" charset="2"/>
              </a:rPr>
              <a:t>our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dtos</a:t>
            </a:r>
            <a:r>
              <a:rPr lang="fr-FR" dirty="0">
                <a:sym typeface="Wingdings" panose="05000000000000000000" pitchFamily="2" charset="2"/>
              </a:rPr>
              <a:t> in </a:t>
            </a:r>
            <a:r>
              <a:rPr lang="fr-FR" dirty="0" err="1">
                <a:sym typeface="Wingdings" panose="05000000000000000000" pitchFamily="2" charset="2"/>
              </a:rPr>
              <a:t>swagger</a:t>
            </a:r>
            <a:r>
              <a:rPr lang="fr-FR" dirty="0">
                <a:sym typeface="Wingdings" panose="05000000000000000000" pitchFamily="2" charset="2"/>
              </a:rPr>
              <a:t> UI, </a:t>
            </a:r>
            <a:r>
              <a:rPr lang="fr-FR" dirty="0" err="1">
                <a:sym typeface="Wingdings" panose="05000000000000000000" pitchFamily="2" charset="2"/>
              </a:rPr>
              <a:t>why</a:t>
            </a:r>
            <a:r>
              <a:rPr lang="fr-FR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dirty="0"/>
              <a:t>Typescript metadata reflection system has several limitation to determine:</a:t>
            </a:r>
          </a:p>
          <a:p>
            <a:pPr lvl="2"/>
            <a:r>
              <a:rPr lang="en-US" dirty="0"/>
              <a:t>What properties a class consist of</a:t>
            </a:r>
          </a:p>
          <a:p>
            <a:pPr lvl="2"/>
            <a:r>
              <a:rPr lang="en-US" dirty="0"/>
              <a:t>Or a property required or not</a:t>
            </a:r>
          </a:p>
          <a:p>
            <a:pPr lvl="1"/>
            <a:r>
              <a:rPr lang="en-US" dirty="0"/>
              <a:t>We can declare them manually but</a:t>
            </a:r>
          </a:p>
          <a:p>
            <a:pPr lvl="2"/>
            <a:r>
              <a:rPr lang="en-US" dirty="0"/>
              <a:t>We can fix some of them at compilation time:</a:t>
            </a:r>
          </a:p>
          <a:p>
            <a:pPr lvl="3"/>
            <a:r>
              <a:rPr lang="en-US" dirty="0"/>
              <a:t>Some </a:t>
            </a:r>
            <a:r>
              <a:rPr lang="en-US" dirty="0" err="1"/>
              <a:t>compilerOptions</a:t>
            </a:r>
            <a:r>
              <a:rPr lang="en-US" dirty="0"/>
              <a:t> inside </a:t>
            </a:r>
            <a:r>
              <a:rPr lang="en-US" sz="2100" dirty="0">
                <a:latin typeface="Consolas" panose="020B0609020204030204" pitchFamily="49" charset="0"/>
              </a:rPr>
              <a:t>nest-</a:t>
            </a:r>
            <a:r>
              <a:rPr lang="en-US" sz="2100" dirty="0" err="1">
                <a:latin typeface="Consolas" panose="020B0609020204030204" pitchFamily="49" charset="0"/>
              </a:rPr>
              <a:t>cli.json</a:t>
            </a:r>
            <a:endParaRPr lang="en-US" sz="2100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52721-E03A-4F63-96EC-2DDD021A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AFE3A-4223-47DB-A019-1A147F6C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32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F783-76BF-46A1-97FD-D548F6F4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C8D7A-256B-451A-8CB8-D0424C46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be more descriptive: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@ApiProperty()</a:t>
            </a:r>
          </a:p>
          <a:p>
            <a:pPr lvl="2"/>
            <a:r>
              <a:rPr lang="en-US" dirty="0"/>
              <a:t>Default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@ApiResponse()</a:t>
            </a:r>
          </a:p>
          <a:p>
            <a:pPr lvl="2"/>
            <a:r>
              <a:rPr lang="en-US" dirty="0"/>
              <a:t>Additional responses</a:t>
            </a:r>
          </a:p>
          <a:p>
            <a:pPr lvl="3"/>
            <a:r>
              <a:rPr lang="en-US" dirty="0"/>
              <a:t>Like exceptions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@ApiForbiddenResponse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420B2-E370-4A78-9652-A84D244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D4D8E-668A-4EEE-8230-0E22DBBE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64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9C0-2A8E-4F47-98D0-96681B52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03B5-CA0C-466F-951A-F9B652E1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pPr lvl="1"/>
            <a:r>
              <a:rPr lang="en-US" dirty="0"/>
              <a:t>Group our resources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@ApiTags(‘your-tag’)</a:t>
            </a:r>
          </a:p>
          <a:p>
            <a:pPr lvl="1"/>
            <a:r>
              <a:rPr lang="en-US" dirty="0"/>
              <a:t>Controller level and method level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A65C5-DC95-4501-A2EB-38D34743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15581-9D56-4144-87EC-6A94E6C9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pPr lvl="1"/>
            <a:r>
              <a:rPr lang="en-US" dirty="0"/>
              <a:t>Create your swagger </a:t>
            </a:r>
            <a:r>
              <a:rPr lang="en-US" dirty="0" err="1"/>
              <a:t>ui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/>
                </a:solidFill>
              </a:rPr>
              <a:t>Create Custom Param Decorators</a:t>
            </a:r>
          </a:p>
          <a:p>
            <a:r>
              <a:rPr lang="en-US" dirty="0">
                <a:solidFill>
                  <a:schemeClr val="tx1"/>
                </a:solidFill>
              </a:rPr>
              <a:t>Generating OpenAPI Specifications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Introducing the Swagger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Enabling CLI Plugin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Decorating Model Properties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Adding Example Responses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Tags to Group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877A-E202-4619-8997-A577FDC7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39ECC-F0ED-4ACD-8B7D-E693230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D7FD-3C6A-40CA-94A9-156BD6E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A42DC6C-67D5-4337-B7FA-2898664EE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69EEB0-00CE-4193-87B8-A3B27D73D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0" y="1797270"/>
            <a:ext cx="11843016" cy="42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2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2D4-A843-463B-82DD-D9EDE7D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A40-5448-4212-BD70-5E8C009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Dev:</a:t>
            </a:r>
          </a:p>
          <a:p>
            <a:pPr lvl="1"/>
            <a:r>
              <a:rPr lang="en-US" dirty="0"/>
              <a:t>Log every request duration, we want this to measure our performance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47D3-F92B-4607-A138-6F9DA6B4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FCFB8-044D-4395-9869-7485523D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B97C-3663-43CD-874E-2BB4CE1C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1B17-E87C-4130-9BC5-89CE3661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Middleware:</a:t>
            </a:r>
          </a:p>
          <a:p>
            <a:pPr lvl="1"/>
            <a:r>
              <a:rPr lang="en-US" dirty="0"/>
              <a:t>They have access to req and res objects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Making changes to req, res</a:t>
            </a:r>
          </a:p>
          <a:p>
            <a:pPr lvl="2"/>
            <a:r>
              <a:rPr lang="en-US" dirty="0"/>
              <a:t>Ending req, res cycle</a:t>
            </a:r>
          </a:p>
          <a:p>
            <a:pPr lvl="2"/>
            <a:r>
              <a:rPr lang="en-US" dirty="0"/>
              <a:t>You have to call next method</a:t>
            </a:r>
          </a:p>
          <a:p>
            <a:pPr lvl="1"/>
            <a:r>
              <a:rPr lang="en-US" dirty="0"/>
              <a:t>How to create them: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nest g middleware &lt;path-to-your-class&gt;</a:t>
            </a:r>
          </a:p>
          <a:p>
            <a:pPr lvl="1"/>
            <a:r>
              <a:rPr lang="en-US" dirty="0"/>
              <a:t>Function Middlewares are stateless, buy class Middlewares is able to have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96F6-5965-4C34-969D-4E0AAC94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CC05A-E211-4F4B-9AA9-1CB11FE8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3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0020-B583-4B9E-9C23-16AB23FD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F745-7621-4900-82C9-22402813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them?</a:t>
            </a:r>
          </a:p>
          <a:p>
            <a:pPr lvl="1"/>
            <a:r>
              <a:rPr lang="en-US" dirty="0"/>
              <a:t>Middlewares are not bind to any methods, but instead to routes so</a:t>
            </a:r>
          </a:p>
          <a:p>
            <a:pPr lvl="2"/>
            <a:r>
              <a:rPr lang="en-US" dirty="0"/>
              <a:t>You can’t inject them, you have to change your module structure as follows</a:t>
            </a:r>
          </a:p>
          <a:p>
            <a:pPr lvl="1"/>
            <a:r>
              <a:rPr lang="en-US" dirty="0"/>
              <a:t>Implements </a:t>
            </a:r>
            <a:r>
              <a:rPr lang="en-US" dirty="0" err="1"/>
              <a:t>NestModule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Require you to define </a:t>
            </a:r>
            <a:r>
              <a:rPr lang="en-US" dirty="0">
                <a:latin typeface="Consolas" panose="020B0609020204030204" pitchFamily="49" charset="0"/>
              </a:rPr>
              <a:t>configure() </a:t>
            </a:r>
            <a:r>
              <a:rPr lang="en-US" dirty="0"/>
              <a:t>function with a consumer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consumer.apply</a:t>
            </a:r>
            <a:r>
              <a:rPr lang="en-US" dirty="0">
                <a:latin typeface="Consolas" panose="020B0609020204030204" pitchFamily="49" charset="0"/>
              </a:rPr>
              <a:t>(your-middleware).</a:t>
            </a:r>
            <a:r>
              <a:rPr lang="en-US" dirty="0" err="1">
                <a:latin typeface="Consolas" panose="020B0609020204030204" pitchFamily="49" charset="0"/>
              </a:rPr>
              <a:t>forRoutes</a:t>
            </a:r>
            <a:r>
              <a:rPr lang="en-US" dirty="0">
                <a:latin typeface="Consolas" panose="020B0609020204030204" pitchFamily="49" charset="0"/>
              </a:rPr>
              <a:t>(‘*’)</a:t>
            </a:r>
          </a:p>
          <a:p>
            <a:pPr lvl="2"/>
            <a:r>
              <a:rPr lang="en-US" dirty="0"/>
              <a:t>You can </a:t>
            </a:r>
            <a:r>
              <a:rPr lang="en-US" dirty="0">
                <a:latin typeface="Consolas" panose="020B0609020204030204" pitchFamily="49" charset="0"/>
              </a:rPr>
              <a:t>exclude() </a:t>
            </a:r>
            <a:r>
              <a:rPr lang="en-US" dirty="0"/>
              <a:t>some routes</a:t>
            </a:r>
          </a:p>
          <a:p>
            <a:r>
              <a:rPr lang="en-US" dirty="0"/>
              <a:t>Res object has some useful events</a:t>
            </a:r>
          </a:p>
          <a:p>
            <a:pPr lvl="1"/>
            <a:r>
              <a:rPr lang="en-US" dirty="0"/>
              <a:t>Add our callback to </a:t>
            </a:r>
            <a:r>
              <a:rPr lang="en-US" sz="1800" dirty="0">
                <a:latin typeface="Consolas" panose="020B0609020204030204" pitchFamily="49" charset="0"/>
              </a:rPr>
              <a:t>finish</a:t>
            </a:r>
            <a:r>
              <a:rPr lang="en-US" dirty="0"/>
              <a:t> event on 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37E77-EC0E-4CD0-8FC5-ADCDD085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9AFEB-A955-463C-940F-72A39F2D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CA01-5DCE-45BE-B50E-96EBA7F7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F074-39D2-4957-A84D-A874AD3AC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Dev:</a:t>
            </a:r>
          </a:p>
          <a:p>
            <a:pPr lvl="1"/>
            <a:r>
              <a:rPr lang="en-US" dirty="0"/>
              <a:t>We use paginated query a lot, create some custom decorator, so use it everywhere we need.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B8AA-E9BA-4AAA-BAB2-EBBFA6A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93A59-B17E-4BED-91B3-70948CA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3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BE08-519A-44FD-B7D9-49CE847D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B504-9A66-4AEC-8AC5-6917584A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decorator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createParamDecorator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You can access context and therefore request object, </a:t>
            </a:r>
            <a:r>
              <a:rPr lang="en-US" dirty="0" err="1"/>
              <a:t>Hoora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42C8F-9226-4114-A716-7D91F44B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C90F0-BADA-4985-A06E-48B79426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86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AF48-171E-4D52-913B-4E6470C2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important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3821-08FC-494D-82A1-5711AA9A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frontend:</a:t>
            </a:r>
          </a:p>
          <a:p>
            <a:pPr lvl="1"/>
            <a:r>
              <a:rPr lang="en-US" dirty="0"/>
              <a:t>Please, provide a documentation for me, to know how to work with your backend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47E58-B72C-4F9C-8F85-C60AAE43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E8EB6-B320-4B91-B678-2046E169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74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605</Words>
  <Application>Microsoft Office PowerPoint</Application>
  <PresentationFormat>Widescreen</PresentationFormat>
  <Paragraphs>148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Request Lifecycle in Nest.js</vt:lpstr>
      <vt:lpstr>New requirement</vt:lpstr>
      <vt:lpstr>Demo</vt:lpstr>
      <vt:lpstr>Demo</vt:lpstr>
      <vt:lpstr>New requirement</vt:lpstr>
      <vt:lpstr>Demo</vt:lpstr>
      <vt:lpstr>New important requirement</vt:lpstr>
      <vt:lpstr>OpenApi Specification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361</cp:revision>
  <dcterms:created xsi:type="dcterms:W3CDTF">2021-11-27T06:12:02Z</dcterms:created>
  <dcterms:modified xsi:type="dcterms:W3CDTF">2022-02-01T12:00:04Z</dcterms:modified>
</cp:coreProperties>
</file>