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5" r:id="rId1"/>
  </p:sldMasterIdLst>
  <p:notesMasterIdLst>
    <p:notesMasterId r:id="rId17"/>
  </p:notesMasterIdLst>
  <p:sldIdLst>
    <p:sldId id="259" r:id="rId2"/>
    <p:sldId id="296" r:id="rId3"/>
    <p:sldId id="334" r:id="rId4"/>
    <p:sldId id="325" r:id="rId5"/>
    <p:sldId id="332" r:id="rId6"/>
    <p:sldId id="326" r:id="rId7"/>
    <p:sldId id="333" r:id="rId8"/>
    <p:sldId id="327" r:id="rId9"/>
    <p:sldId id="335" r:id="rId10"/>
    <p:sldId id="336" r:id="rId11"/>
    <p:sldId id="337" r:id="rId12"/>
    <p:sldId id="338" r:id="rId13"/>
    <p:sldId id="339" r:id="rId14"/>
    <p:sldId id="340" r:id="rId15"/>
    <p:sldId id="32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439" autoAdjust="0"/>
  </p:normalViewPr>
  <p:slideViewPr>
    <p:cSldViewPr snapToGrid="0">
      <p:cViewPr varScale="1">
        <p:scale>
          <a:sx n="109" d="100"/>
          <a:sy n="109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ECB28-6A22-4037-9487-F3F739F744D6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84E6F-3671-472C-BE6F-A37BC298F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37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Hint: </a:t>
            </a:r>
            <a:r>
              <a:rPr lang="en-US" dirty="0" err="1"/>
              <a:t>loggerService</a:t>
            </a:r>
            <a:r>
              <a:rPr lang="en-US" dirty="0"/>
              <a:t> better to be transient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 For you (The seeker is the finder):</a:t>
            </a:r>
            <a:endParaRPr lang="en-US" dirty="0"/>
          </a:p>
          <a:p>
            <a:r>
              <a:rPr lang="en-US" dirty="0"/>
              <a:t>https://www.brunnerliv.io/articles/advanced-nestjs-dymaic-providers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84E6F-3671-472C-BE6F-A37BC298F4A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137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F524-99F3-4BEA-ACD7-976EF4D36657}" type="datetime1">
              <a:rPr lang="en-US" smtClean="0"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C3A9-05D9-428D-9788-A7F14838F6F9}" type="datetime1">
              <a:rPr lang="en-US" smtClean="0"/>
              <a:t>1/26/2022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701FB-B03E-4981-A9F8-99B474DD173A}" type="datetime1">
              <a:rPr lang="en-US" smtClean="0"/>
              <a:t>1/26/2022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8EF3-CBF7-4EB9-B6E5-3754574E3433}" type="datetime1">
              <a:rPr lang="en-US" smtClean="0"/>
              <a:t>1/26/2022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A4A96-31AC-487C-9F15-1822D58542B7}" type="datetime1">
              <a:rPr lang="en-US" smtClean="0"/>
              <a:t>1/26/2022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9546-09C4-4F24-A284-5B81FF8659B4}" type="datetime1">
              <a:rPr lang="en-US" smtClean="0"/>
              <a:t>1/26/2022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405D-15A5-450B-B053-484859B9C8F7}" type="datetime1">
              <a:rPr lang="en-US" smtClean="0"/>
              <a:t>1/26/2022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6559-EC21-40C1-8A65-9A3B4EA78391}" type="datetime1">
              <a:rPr lang="en-US" smtClean="0"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CA92-695C-4FFA-8E37-4D2C288BCC04}" type="datetime1">
              <a:rPr lang="en-US" smtClean="0"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51262-FC07-4FE4-9221-F72F7D4F209A}" type="datetime1">
              <a:rPr lang="en-US" smtClean="0"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21E4-8899-4F7D-BEB1-BD52626ABD8D}" type="datetime1">
              <a:rPr lang="en-US" smtClean="0"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F6DFA-8A0E-4513-867D-18B9AA66B23C}" type="datetime1">
              <a:rPr lang="en-US" smtClean="0"/>
              <a:t>1/26/2022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83A7-B9AC-454B-A468-44B75A398B49}" type="datetime1">
              <a:rPr lang="en-US" smtClean="0"/>
              <a:t>1/26/2022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184D-DEDD-48A0-9ACA-5F6ED9EFE5B8}" type="datetime1">
              <a:rPr lang="en-US" smtClean="0"/>
              <a:t>1/26/2022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AC0E-F520-48F3-BA14-8BAB82D735FB}" type="datetime1">
              <a:rPr lang="en-US" smtClean="0"/>
              <a:t>1/26/2022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0F2A-2724-4AD4-BF4C-A7B1910D9412}" type="datetime1">
              <a:rPr lang="en-US" smtClean="0"/>
              <a:t>1/26/2022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82A5-4A21-4F82-91DB-989CE997E82E}" type="datetime1">
              <a:rPr lang="en-US" smtClean="0"/>
              <a:t>1/26/2022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243839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620982"/>
            <a:ext cx="10353762" cy="459693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32494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1BFEF8A-AE08-4951-B923-589F814B0C31}" type="datetime1">
              <a:rPr lang="en-US" smtClean="0"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324946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324946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hd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Cascadia Code SemiBold" panose="020B0609020000020004" pitchFamily="49" charset="0"/>
          <a:ea typeface="+mj-ea"/>
          <a:cs typeface="Cascadia Code SemiBold" panose="020B0609020000020004" pitchFamily="49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/>
              <a:t>Nest.JS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Winter - 2022</a:t>
            </a:r>
            <a:endParaRPr lang="fa-IR" sz="2800" dirty="0"/>
          </a:p>
          <a:p>
            <a:r>
              <a:rPr lang="en-US" sz="2800" dirty="0"/>
              <a:t>Mostafavi</a:t>
            </a:r>
          </a:p>
          <a:p>
            <a:r>
              <a:rPr lang="en-US" sz="2800" dirty="0"/>
              <a:t>05 – Configuration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40BC4-C913-4DC3-8358-73EF6F3D5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83B04-FBF0-484A-B113-7CF48950F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Our application needs to run on many environments</a:t>
            </a:r>
          </a:p>
          <a:p>
            <a:pPr lvl="1"/>
            <a:r>
              <a:rPr lang="en-US" dirty="0"/>
              <a:t>Development</a:t>
            </a:r>
          </a:p>
          <a:p>
            <a:pPr lvl="1"/>
            <a:r>
              <a:rPr lang="en-US" dirty="0"/>
              <a:t>Staging</a:t>
            </a:r>
          </a:p>
          <a:p>
            <a:pPr lvl="1"/>
            <a:r>
              <a:rPr lang="en-US" dirty="0"/>
              <a:t>Production</a:t>
            </a:r>
          </a:p>
          <a:p>
            <a:r>
              <a:rPr lang="en-US" dirty="0" err="1"/>
              <a:t>ConfigModule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 is the key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sym typeface="Wingdings" panose="05000000000000000000" pitchFamily="2" charset="2"/>
              </a:rPr>
              <a:t>npm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 install @nestjs/config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Then add </a:t>
            </a:r>
            <a:r>
              <a:rPr lang="en-US" dirty="0" err="1">
                <a:latin typeface="Consolas" panose="020B0609020204030204" pitchFamily="49" charset="0"/>
                <a:sym typeface="Wingdings" panose="05000000000000000000" pitchFamily="2" charset="2"/>
              </a:rPr>
              <a:t>ConfigModule</a:t>
            </a:r>
            <a:r>
              <a:rPr lang="en-US" dirty="0">
                <a:sym typeface="Wingdings" panose="05000000000000000000" pitchFamily="2" charset="2"/>
              </a:rPr>
              <a:t> to the 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AppModule</a:t>
            </a:r>
            <a:r>
              <a:rPr lang="en-US" dirty="0">
                <a:sym typeface="Wingdings" panose="05000000000000000000" pitchFamily="2" charset="2"/>
              </a:rPr>
              <a:t> (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forRoot</a:t>
            </a:r>
            <a:r>
              <a:rPr lang="en-US" dirty="0">
                <a:sym typeface="Wingdings" panose="05000000000000000000" pitchFamily="2" charset="2"/>
              </a:rPr>
              <a:t> static function)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Here </a:t>
            </a:r>
            <a:r>
              <a:rPr lang="en-US" sz="2100" dirty="0" err="1">
                <a:latin typeface="Consolas" panose="020B0609020204030204" pitchFamily="49" charset="0"/>
                <a:sym typeface="Wingdings" panose="05000000000000000000" pitchFamily="2" charset="2"/>
              </a:rPr>
              <a:t>process.env</a:t>
            </a:r>
            <a:r>
              <a:rPr lang="en-US" sz="2100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will initialized by your .env file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There it comes 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.en</a:t>
            </a:r>
            <a:r>
              <a:rPr lang="en-US" dirty="0">
                <a:sym typeface="Wingdings" panose="05000000000000000000" pitchFamily="2" charset="2"/>
              </a:rPr>
              <a:t>v file 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Let’s add database config options to the 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.env </a:t>
            </a:r>
            <a:r>
              <a:rPr lang="en-US" dirty="0">
                <a:sym typeface="Wingdings" panose="05000000000000000000" pitchFamily="2" charset="2"/>
              </a:rPr>
              <a:t>file	</a:t>
            </a:r>
          </a:p>
          <a:p>
            <a:pPr lvl="1"/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.env </a:t>
            </a:r>
            <a:r>
              <a:rPr lang="en-US" dirty="0">
                <a:sym typeface="Wingdings" panose="05000000000000000000" pitchFamily="2" charset="2"/>
              </a:rPr>
              <a:t>file should not track by 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git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Add it to the </a:t>
            </a:r>
            <a:r>
              <a:rPr lang="en-US" sz="2100" dirty="0">
                <a:latin typeface="Consolas" panose="020B0609020204030204" pitchFamily="49" charset="0"/>
                <a:sym typeface="Wingdings" panose="05000000000000000000" pitchFamily="2" charset="2"/>
              </a:rPr>
              <a:t>.</a:t>
            </a:r>
            <a:r>
              <a:rPr lang="en-US" sz="2100" dirty="0" err="1">
                <a:latin typeface="Consolas" panose="020B0609020204030204" pitchFamily="49" charset="0"/>
                <a:sym typeface="Wingdings" panose="05000000000000000000" pitchFamily="2" charset="2"/>
              </a:rPr>
              <a:t>gitignore</a:t>
            </a:r>
            <a:endParaRPr lang="en-US" sz="21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C2A09D-A5FC-4256-98A2-17B627647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B4C4A9-44CA-48AA-9DBA-FD1533A3A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906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9ABA3-9D85-422C-9E1E-A7EDF9D45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Demp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A233A-0DA8-42C5-BEEC-92F04B58F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ConfigModule</a:t>
            </a:r>
            <a:endParaRPr lang="en-US" dirty="0"/>
          </a:p>
          <a:p>
            <a:pPr lvl="1"/>
            <a:r>
              <a:rPr lang="en-US" dirty="0"/>
              <a:t>How to change the </a:t>
            </a:r>
            <a:r>
              <a:rPr lang="en-US" sz="1900" dirty="0">
                <a:latin typeface="Consolas" panose="020B0609020204030204" pitchFamily="49" charset="0"/>
              </a:rPr>
              <a:t>.env </a:t>
            </a:r>
            <a:r>
              <a:rPr lang="en-US" dirty="0"/>
              <a:t>path from root to somewhere else?</a:t>
            </a:r>
          </a:p>
          <a:p>
            <a:pPr lvl="2"/>
            <a:r>
              <a:rPr lang="en-US" sz="1900" dirty="0" err="1">
                <a:latin typeface="Consolas" panose="020B0609020204030204" pitchFamily="49" charset="0"/>
              </a:rPr>
              <a:t>envFilePath</a:t>
            </a:r>
            <a:endParaRPr lang="en-US" sz="1900" dirty="0">
              <a:latin typeface="Consolas" panose="020B0609020204030204" pitchFamily="49" charset="0"/>
            </a:endParaRPr>
          </a:p>
          <a:p>
            <a:pPr lvl="2"/>
            <a:r>
              <a:rPr lang="en-US" dirty="0"/>
              <a:t>But, how to disable loading from .env file completely?</a:t>
            </a:r>
          </a:p>
          <a:p>
            <a:pPr lvl="1">
              <a:lnSpc>
                <a:spcPct val="80000"/>
              </a:lnSpc>
            </a:pPr>
            <a:r>
              <a:rPr lang="en-US" sz="1900" dirty="0" err="1">
                <a:latin typeface="Consolas" panose="020B0609020204030204" pitchFamily="49" charset="0"/>
              </a:rPr>
              <a:t>ignoreEnvFile</a:t>
            </a:r>
            <a:r>
              <a:rPr lang="en-US" sz="1900" dirty="0">
                <a:latin typeface="Consolas" panose="020B0609020204030204" pitchFamily="49" charset="0"/>
              </a:rPr>
              <a:t>: true</a:t>
            </a:r>
          </a:p>
          <a:p>
            <a:pPr lvl="3"/>
            <a:r>
              <a:rPr lang="en-US" dirty="0"/>
              <a:t>What is the benefit?</a:t>
            </a:r>
          </a:p>
          <a:p>
            <a:pPr lvl="4"/>
            <a:r>
              <a:rPr lang="en-US" dirty="0"/>
              <a:t>When you load your environments from OS shell exports.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B70010-A792-4B28-93D2-89709D279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376DDF-2162-43D2-B52A-4EB25A22B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709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BABF8-2799-4381-B39B-18E4E5617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B8C11-C047-49E6-B30B-A724CB20B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Schema validation (for our configs)</a:t>
            </a:r>
          </a:p>
          <a:p>
            <a:pPr lvl="1"/>
            <a:r>
              <a:rPr lang="en-US" dirty="0"/>
              <a:t>It is best practice to throw error while bootstrapping if configs are wrong syntactically (or not provided)</a:t>
            </a:r>
          </a:p>
          <a:p>
            <a:pPr lvl="2"/>
            <a:r>
              <a:rPr lang="en-US" dirty="0"/>
              <a:t>Here it comes </a:t>
            </a:r>
            <a:r>
              <a:rPr lang="en-US" sz="1900" dirty="0">
                <a:latin typeface="Consolas" panose="020B0609020204030204" pitchFamily="49" charset="0"/>
              </a:rPr>
              <a:t>joi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lvl="3"/>
            <a:r>
              <a:rPr lang="en-US" dirty="0">
                <a:sym typeface="Wingdings" panose="05000000000000000000" pitchFamily="2" charset="2"/>
              </a:rPr>
              <a:t>In </a:t>
            </a:r>
            <a:r>
              <a:rPr lang="en-US" sz="1900" dirty="0">
                <a:latin typeface="Consolas" panose="020B0609020204030204" pitchFamily="49" charset="0"/>
                <a:sym typeface="Wingdings" panose="05000000000000000000" pitchFamily="2" charset="2"/>
              </a:rPr>
              <a:t>joi</a:t>
            </a:r>
            <a:r>
              <a:rPr lang="en-US" dirty="0">
                <a:sym typeface="Wingdings" panose="05000000000000000000" pitchFamily="2" charset="2"/>
              </a:rPr>
              <a:t> you can define schema and validate js objects against it.</a:t>
            </a:r>
          </a:p>
          <a:p>
            <a:pPr lvl="3">
              <a:lnSpc>
                <a:spcPct val="90000"/>
              </a:lnSpc>
            </a:pPr>
            <a:r>
              <a:rPr lang="en-US" sz="1400" dirty="0" err="1">
                <a:latin typeface="Consolas" panose="020B0609020204030204" pitchFamily="49" charset="0"/>
                <a:sym typeface="Wingdings" panose="05000000000000000000" pitchFamily="2" charset="2"/>
              </a:rPr>
              <a:t>npm</a:t>
            </a:r>
            <a:r>
              <a:rPr lang="en-US" sz="1400" dirty="0">
                <a:latin typeface="Consolas" panose="020B0609020204030204" pitchFamily="49" charset="0"/>
                <a:sym typeface="Wingdings" panose="05000000000000000000" pitchFamily="2" charset="2"/>
              </a:rPr>
              <a:t> install joi</a:t>
            </a:r>
          </a:p>
          <a:p>
            <a:r>
              <a:rPr lang="en-US" dirty="0">
                <a:sym typeface="Wingdings" panose="05000000000000000000" pitchFamily="2" charset="2"/>
              </a:rPr>
              <a:t>How to use </a:t>
            </a:r>
            <a:r>
              <a:rPr lang="en-US" sz="1900" dirty="0" err="1">
                <a:latin typeface="Consolas" panose="020B0609020204030204" pitchFamily="49" charset="0"/>
                <a:sym typeface="Wingdings" panose="05000000000000000000" pitchFamily="2" charset="2"/>
              </a:rPr>
              <a:t>ConfigModule</a:t>
            </a:r>
            <a:r>
              <a:rPr lang="en-US" dirty="0">
                <a:sym typeface="Wingdings" panose="05000000000000000000" pitchFamily="2" charset="2"/>
              </a:rPr>
              <a:t> (and its service) inside other modules?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Just import it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Remember to always use </a:t>
            </a:r>
            <a:r>
              <a:rPr lang="en-US" sz="1900" dirty="0">
                <a:latin typeface="Consolas" panose="020B0609020204030204" pitchFamily="49" charset="0"/>
                <a:sym typeface="Wingdings" panose="05000000000000000000" pitchFamily="2" charset="2"/>
              </a:rPr>
              <a:t>.forRoot </a:t>
            </a:r>
            <a:r>
              <a:rPr lang="en-US" dirty="0">
                <a:sym typeface="Wingdings" panose="05000000000000000000" pitchFamily="2" charset="2"/>
              </a:rPr>
              <a:t>once (inside </a:t>
            </a:r>
            <a:r>
              <a:rPr lang="en-US" sz="1900" dirty="0">
                <a:latin typeface="Consolas" panose="020B0609020204030204" pitchFamily="49" charset="0"/>
                <a:sym typeface="Wingdings" panose="05000000000000000000" pitchFamily="2" charset="2"/>
              </a:rPr>
              <a:t>AppModule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pPr lvl="2"/>
            <a:r>
              <a:rPr lang="en-US" dirty="0"/>
              <a:t>Config service has get method to return value of an environment variable</a:t>
            </a:r>
          </a:p>
          <a:p>
            <a:pPr lvl="3"/>
            <a:r>
              <a:rPr lang="en-US" dirty="0"/>
              <a:t>It has default value as the second argument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F27F9F-C338-45F0-AAFB-8F001248D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9B50E2-BDA4-439A-9EED-D0CEA2082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203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D3360-64E5-42A4-B8E4-AF56ACB75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01EB6-18DB-4405-9A71-699B8E4E8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about big projects with a lot configurations</a:t>
            </a:r>
          </a:p>
          <a:p>
            <a:pPr lvl="1"/>
            <a:r>
              <a:rPr lang="en-US" dirty="0"/>
              <a:t>Add </a:t>
            </a:r>
            <a:r>
              <a:rPr lang="en-US"/>
              <a:t>namespaces and </a:t>
            </a:r>
            <a:r>
              <a:rPr lang="en-US" dirty="0"/>
              <a:t>finally use Partial registration (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</a:rPr>
              <a:t>forFeature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It allows you to register configs closer to their modules (rather than load each of them inside root module with </a:t>
            </a:r>
            <a:r>
              <a:rPr lang="en-US" sz="2100" dirty="0">
                <a:latin typeface="Consolas" panose="020B0609020204030204" pitchFamily="49" charset="0"/>
              </a:rPr>
              <a:t>.forRoot</a:t>
            </a:r>
            <a:r>
              <a:rPr lang="en-US" dirty="0"/>
              <a:t>)</a:t>
            </a:r>
          </a:p>
          <a:p>
            <a:r>
              <a:rPr lang="en-US" dirty="0"/>
              <a:t>How to not use string notation</a:t>
            </a:r>
          </a:p>
          <a:p>
            <a:pPr lvl="1"/>
            <a:r>
              <a:rPr lang="en-US" dirty="0"/>
              <a:t>Use 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@Inject(namespace.KEY) 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private </a:t>
            </a:r>
            <a:r>
              <a:rPr lang="en-US" dirty="0" err="1">
                <a:latin typeface="Consolas" panose="020B0609020204030204" pitchFamily="49" charset="0"/>
              </a:rPr>
              <a:t>readonly</a:t>
            </a:r>
            <a:r>
              <a:rPr lang="en-US" dirty="0">
                <a:latin typeface="Consolas" panose="020B0609020204030204" pitchFamily="49" charset="0"/>
              </a:rPr>
              <a:t> config: </a:t>
            </a:r>
            <a:r>
              <a:rPr lang="en-US" dirty="0" err="1">
                <a:latin typeface="Consolas" panose="020B0609020204030204" pitchFamily="49" charset="0"/>
              </a:rPr>
              <a:t>ConfigType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typeof</a:t>
            </a:r>
            <a:r>
              <a:rPr lang="en-US" dirty="0">
                <a:latin typeface="Consolas" panose="020B0609020204030204" pitchFamily="49" charset="0"/>
              </a:rPr>
              <a:t> namespace&gt;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95CA09-EF7A-4870-A190-D49D1536A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60E0F4-6EAA-4F22-822B-5C25099EB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485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3581F-0D80-4F54-B5BC-00166159E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5242A-098C-4DA6-9DAE-5F982DD98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Asynchronously configure dynamic modules</a:t>
            </a:r>
          </a:p>
          <a:p>
            <a:pPr lvl="1"/>
            <a:r>
              <a:rPr lang="en-US" dirty="0"/>
              <a:t>Remember that module import order are vital for </a:t>
            </a:r>
            <a:r>
              <a:rPr lang="en-US" dirty="0" err="1">
                <a:latin typeface="Consolas" panose="020B0609020204030204" pitchFamily="49" charset="0"/>
              </a:rPr>
              <a:t>process.env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Here it comes async providers, they are loaded after all other providers are resolved (</a:t>
            </a:r>
            <a:r>
              <a:rPr lang="en-US" sz="2100" dirty="0">
                <a:latin typeface="Consolas" panose="020B0609020204030204" pitchFamily="49" charset="0"/>
                <a:sym typeface="Wingdings" panose="05000000000000000000" pitchFamily="2" charset="2"/>
              </a:rPr>
              <a:t>.forRootAsync</a:t>
            </a:r>
            <a:r>
              <a:rPr lang="en-US" dirty="0">
                <a:sym typeface="Wingdings" panose="05000000000000000000" pitchFamily="2" charset="2"/>
              </a:rPr>
              <a:t>), every general purpose module should has this type of dynamic module.</a:t>
            </a:r>
            <a:endParaRPr lang="en-US" dirty="0"/>
          </a:p>
          <a:p>
            <a:pPr lvl="1"/>
            <a:r>
              <a:rPr lang="en-US" dirty="0"/>
              <a:t>What happens if we don’t want to use </a:t>
            </a:r>
            <a:r>
              <a:rPr lang="en-US" dirty="0" err="1">
                <a:latin typeface="Consolas" panose="020B0609020204030204" pitchFamily="49" charset="0"/>
              </a:rPr>
              <a:t>process.env</a:t>
            </a:r>
            <a:r>
              <a:rPr lang="en-US" dirty="0"/>
              <a:t> inside the </a:t>
            </a:r>
            <a:r>
              <a:rPr lang="en-US" dirty="0" err="1">
                <a:latin typeface="Consolas" panose="020B0609020204030204" pitchFamily="49" charset="0"/>
              </a:rPr>
              <a:t>TypeormModule</a:t>
            </a:r>
            <a:r>
              <a:rPr lang="en-US" dirty="0"/>
              <a:t> (as an example?)</a:t>
            </a:r>
          </a:p>
          <a:p>
            <a:pPr lvl="2"/>
            <a:r>
              <a:rPr lang="en-US" dirty="0"/>
              <a:t>Here it comes </a:t>
            </a:r>
            <a:r>
              <a:rPr lang="en-US" sz="2100" dirty="0">
                <a:latin typeface="Consolas" panose="020B0609020204030204" pitchFamily="49" charset="0"/>
              </a:rPr>
              <a:t>useFactory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lvl="3"/>
            <a:r>
              <a:rPr lang="en-US" dirty="0">
                <a:sym typeface="Wingdings" panose="05000000000000000000" pitchFamily="2" charset="2"/>
              </a:rPr>
              <a:t>Every module has async dynamic module that helps us to inject </a:t>
            </a:r>
            <a:r>
              <a:rPr lang="en-US" sz="2100" dirty="0" err="1">
                <a:latin typeface="Consolas" panose="020B0609020204030204" pitchFamily="49" charset="0"/>
                <a:sym typeface="Wingdings" panose="05000000000000000000" pitchFamily="2" charset="2"/>
              </a:rPr>
              <a:t>ConfigService</a:t>
            </a:r>
            <a:r>
              <a:rPr lang="en-US" dirty="0">
                <a:sym typeface="Wingdings" panose="05000000000000000000" pitchFamily="2" charset="2"/>
              </a:rPr>
              <a:t> inside that module as a dependency</a:t>
            </a:r>
          </a:p>
          <a:p>
            <a:pPr marL="4500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322FF4-3BE4-4C2D-AD03-3F3C021C3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011E22-1C08-4697-AA7A-C5855B1B2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590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A0672-14A7-4501-900C-A98EBCCF7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B1BE9-8435-42BF-A4F1-2F148FA91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Required:</a:t>
            </a:r>
          </a:p>
          <a:p>
            <a:pPr lvl="1"/>
            <a:r>
              <a:rPr lang="en-US" dirty="0"/>
              <a:t>Exercise all we speak</a:t>
            </a:r>
          </a:p>
          <a:p>
            <a:r>
              <a:rPr lang="en-US" dirty="0"/>
              <a:t>Optional:</a:t>
            </a:r>
          </a:p>
          <a:p>
            <a:pPr lvl="1"/>
            <a:r>
              <a:rPr lang="en-US" dirty="0"/>
              <a:t>1- Create a helper module for logging, It has an option for the first letter of each log, and then has a service that simply generate logs like these:</a:t>
            </a:r>
          </a:p>
          <a:p>
            <a:pPr lvl="2"/>
            <a:r>
              <a:rPr lang="en-US" dirty="0"/>
              <a:t>&lt;firs-letter&gt; &lt;passed-argument&gt;</a:t>
            </a:r>
          </a:p>
          <a:p>
            <a:pPr lvl="2"/>
            <a:r>
              <a:rPr lang="en-US" dirty="0"/>
              <a:t>&gt; some logging</a:t>
            </a:r>
          </a:p>
          <a:p>
            <a:pPr lvl="1"/>
            <a:r>
              <a:rPr lang="en-US" dirty="0"/>
              <a:t>2- We can inject this logger service in our services and do logging stuffs.</a:t>
            </a:r>
          </a:p>
          <a:p>
            <a:pPr lvl="1"/>
            <a:r>
              <a:rPr lang="en-US" dirty="0"/>
              <a:t>3- make this prefix optionally configurable for each module.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C0E9F9-B143-43AD-BD5C-508C3E46F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95C015-BA9F-40C7-A04C-3B835E735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859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171F-39CC-4718-9F54-621AA8E1B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96309-D341-4657-B8B8-A86937E6B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Dependency Injection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Create a Dynamic Module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Control Providers Scope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Diving Deeper Into Request-Scoped providers</a:t>
            </a:r>
          </a:p>
          <a:p>
            <a:r>
              <a:rPr lang="en-US" dirty="0">
                <a:solidFill>
                  <a:schemeClr val="tx1"/>
                </a:solidFill>
              </a:rPr>
              <a:t>Application Configuration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Introducing the Config Module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Custom Environment File Paths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Schema Validation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Using the Config Service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Asynchronously Configure Dynamic Modules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33B603-1825-4773-97A5-1C15873A1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2110D6-86CC-499E-A118-3AE6E8992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854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C47A-7B88-40E5-B184-B506CD1A7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happened until now!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A73CE1-8E8C-40F4-8243-780ED57DA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86DEFA-A8A3-45CC-9058-8EDEFD65F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39033FA-97FE-4BCA-ACA3-72D3E9E6FBE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265" y="1480445"/>
            <a:ext cx="9507944" cy="487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1226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9F42B-DD57-44A9-A024-B5A219715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175C7-A8EE-437B-8B8B-9E55BB637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module</a:t>
            </a:r>
          </a:p>
          <a:p>
            <a:pPr lvl="1"/>
            <a:r>
              <a:rPr lang="en-US" dirty="0"/>
              <a:t>Static modules can’t have their providers be configured by a module that consuming it.</a:t>
            </a:r>
          </a:p>
          <a:p>
            <a:pPr lvl="1"/>
            <a:r>
              <a:rPr lang="en-US" dirty="0"/>
              <a:t>Why does that matter?</a:t>
            </a:r>
          </a:p>
          <a:p>
            <a:pPr lvl="2"/>
            <a:r>
              <a:rPr lang="en-US" dirty="0"/>
              <a:t>For general purpose modules </a:t>
            </a:r>
            <a:r>
              <a:rPr lang="en-US" dirty="0">
                <a:sym typeface="Wingdings" panose="05000000000000000000" pitchFamily="2" charset="2"/>
              </a:rPr>
              <a:t>, that needs to behave differently in different circumstances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Use static method with some names like: register, forRoot, …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Return a </a:t>
            </a:r>
            <a:r>
              <a:rPr lang="en-US" dirty="0" err="1">
                <a:sym typeface="Wingdings" panose="05000000000000000000" pitchFamily="2" charset="2"/>
              </a:rPr>
              <a:t>DynamicModule</a:t>
            </a:r>
            <a:r>
              <a:rPr lang="en-US" dirty="0">
                <a:sym typeface="Wingdings" panose="05000000000000000000" pitchFamily="2" charset="2"/>
              </a:rPr>
              <a:t> object inside that function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Module: just like your module name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Providers: needed providers that you add them inside your static function</a:t>
            </a:r>
            <a:endParaRPr lang="fa-I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3FF50-268B-484B-82F0-AB16C67F7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B3882C-482F-4779-A76B-93D3C1506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156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C4ACC-0187-4B99-A448-819B2F9DA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48F5A-5D08-47DD-8F1F-20E029964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 requirement: we need a logger service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3C8B56-3E14-4749-B365-EDFD2EB36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341EA8-194F-466F-8B82-11602EAB8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607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55E52-7484-436E-A464-E512926DC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CA358-9F75-40DA-A315-74B4C8CD4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scopes than singleton:</a:t>
            </a:r>
          </a:p>
          <a:p>
            <a:pPr lvl="1"/>
            <a:r>
              <a:rPr lang="en-US" dirty="0"/>
              <a:t>All singleton providers instantiated when the program bootstrapped</a:t>
            </a:r>
          </a:p>
          <a:p>
            <a:pPr lvl="1"/>
            <a:r>
              <a:rPr lang="en-US" dirty="0"/>
              <a:t>Transient</a:t>
            </a:r>
          </a:p>
          <a:p>
            <a:pPr lvl="2"/>
            <a:r>
              <a:rPr lang="en-US" dirty="0"/>
              <a:t>Every time it will instantiated</a:t>
            </a:r>
          </a:p>
          <a:p>
            <a:pPr lvl="1"/>
            <a:r>
              <a:rPr lang="en-US" dirty="0"/>
              <a:t>There is two place to tell nest our provider scope:</a:t>
            </a:r>
          </a:p>
          <a:p>
            <a:pPr lvl="2"/>
            <a:r>
              <a:rPr lang="en-US" dirty="0"/>
              <a:t>@Injectable</a:t>
            </a:r>
          </a:p>
          <a:p>
            <a:pPr lvl="2"/>
            <a:r>
              <a:rPr lang="en-US" dirty="0"/>
              <a:t>Inside providers array in module</a:t>
            </a:r>
          </a:p>
          <a:p>
            <a:pPr lvl="1"/>
            <a:r>
              <a:rPr lang="en-US" dirty="0"/>
              <a:t>What is the benefit of transient?</a:t>
            </a:r>
          </a:p>
          <a:p>
            <a:pPr lvl="2"/>
            <a:r>
              <a:rPr lang="en-US" dirty="0"/>
              <a:t>Each class has its own state</a:t>
            </a:r>
          </a:p>
          <a:p>
            <a:pPr lvl="2"/>
            <a:r>
              <a:rPr lang="en-US" dirty="0"/>
              <a:t>Suppose logger class with different prefixes.</a:t>
            </a:r>
          </a:p>
          <a:p>
            <a:pPr lvl="1"/>
            <a:endParaRPr lang="fa-I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F84F52-D84C-468D-ADC7-FDFF4098A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B037D8-445B-44F0-A1FA-496A80D17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60C43C-7BEF-4916-B417-2B03D1C58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1823" y="3823758"/>
            <a:ext cx="4877509" cy="187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007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8674D-738C-4E41-9AD5-E13E095EF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C19F3-91B1-41BE-B003-A527EA0DB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a new route to show a banner to user, but it must translated Based on the request header (accept-language).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E8FF4C-625D-4EFD-82C1-051C55741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7DB68A-FDE2-4FDF-80C5-E15F57DBF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92379B6E-5747-49AA-BBC6-C7ACD753C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484" y="2644965"/>
            <a:ext cx="5468384" cy="404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9466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DDC48-E053-4E5D-A18F-4745F507A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E8326-EE06-4DC3-AE57-551FE2234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Request scoped providers</a:t>
            </a:r>
          </a:p>
          <a:p>
            <a:pPr lvl="1"/>
            <a:r>
              <a:rPr lang="en-US" dirty="0"/>
              <a:t>They are instantiated whenever a new request is received</a:t>
            </a:r>
          </a:p>
          <a:p>
            <a:pPr lvl="1"/>
            <a:r>
              <a:rPr lang="en-US" dirty="0"/>
              <a:t>And They are automatically garbage collected after the request finished</a:t>
            </a:r>
          </a:p>
          <a:p>
            <a:pPr lvl="1"/>
            <a:r>
              <a:rPr lang="en-US" dirty="0"/>
              <a:t>Don’t forget the bubbling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Your services which uses a request scoped service will become a request scoped service implicitly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Request scoped providers can inject the request object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It is useful if you want access request fields like headers, …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@Inject(REQUEST)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Request scoped providers may impact your program performance</a:t>
            </a:r>
          </a:p>
          <a:p>
            <a:pPr lvl="3"/>
            <a:r>
              <a:rPr lang="en-US" dirty="0">
                <a:sym typeface="Wingdings" panose="05000000000000000000" pitchFamily="2" charset="2"/>
              </a:rPr>
              <a:t>It will slightly decrease your avg response time</a:t>
            </a:r>
          </a:p>
          <a:p>
            <a:pPr lvl="3"/>
            <a:r>
              <a:rPr lang="en-US" dirty="0"/>
              <a:t>Unless a provider must be request scope, it is always recommended to use the default (singleton) scope</a:t>
            </a:r>
            <a:endParaRPr lang="fa-I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861364-9BF9-4A17-B7BE-99749458A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B2E439-F35E-463F-B4AD-145D97221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7E7084-1B00-481E-96ED-6D7A8CB67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6660" y="243839"/>
            <a:ext cx="4326306" cy="168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668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38877-F881-448F-BC35-7A666466B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requirement (dev)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540A5-3826-4FBA-AFFE-2137BE175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12 factor says:</a:t>
            </a:r>
          </a:p>
          <a:p>
            <a:pPr lvl="1"/>
            <a:r>
              <a:rPr lang="en-US" dirty="0"/>
              <a:t>Use environment for your app configuration</a:t>
            </a:r>
          </a:p>
          <a:p>
            <a:pPr lvl="1"/>
            <a:r>
              <a:rPr lang="en-US" dirty="0"/>
              <a:t>Rewrite code to use environment variables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5F58A1-71F2-4BA9-92D7-C645AA2AE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B266E6-C948-43C0-A572-04498B0C1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9177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3229</TotalTime>
  <Words>867</Words>
  <Application>Microsoft Office PowerPoint</Application>
  <PresentationFormat>Widescreen</PresentationFormat>
  <Paragraphs>155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Calibri</vt:lpstr>
      <vt:lpstr>Cascadia Code SemiBold</vt:lpstr>
      <vt:lpstr>Consolas</vt:lpstr>
      <vt:lpstr>Goudy Old Style</vt:lpstr>
      <vt:lpstr>Segoe UI Black</vt:lpstr>
      <vt:lpstr>Wingdings 2</vt:lpstr>
      <vt:lpstr>SlateVTI</vt:lpstr>
      <vt:lpstr>Nest.JS</vt:lpstr>
      <vt:lpstr>Course Structure</vt:lpstr>
      <vt:lpstr>What was happened until now!</vt:lpstr>
      <vt:lpstr>Demo</vt:lpstr>
      <vt:lpstr>New requirement</vt:lpstr>
      <vt:lpstr>Demo</vt:lpstr>
      <vt:lpstr>New requirement</vt:lpstr>
      <vt:lpstr>Demo</vt:lpstr>
      <vt:lpstr>New requirement (dev)</vt:lpstr>
      <vt:lpstr>Demo</vt:lpstr>
      <vt:lpstr>Demp</vt:lpstr>
      <vt:lpstr>Demo</vt:lpstr>
      <vt:lpstr>Demo</vt:lpstr>
      <vt:lpstr>Demo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 Basics</dc:title>
  <dc:creator>mostafa Mostafavi</dc:creator>
  <cp:lastModifiedBy>Mostafa Mostafavi</cp:lastModifiedBy>
  <cp:revision>230</cp:revision>
  <dcterms:created xsi:type="dcterms:W3CDTF">2021-11-27T06:12:02Z</dcterms:created>
  <dcterms:modified xsi:type="dcterms:W3CDTF">2022-01-26T15:00:50Z</dcterms:modified>
</cp:coreProperties>
</file>