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5" r:id="rId1"/>
  </p:sldMasterIdLst>
  <p:notesMasterIdLst>
    <p:notesMasterId r:id="rId18"/>
  </p:notesMasterIdLst>
  <p:sldIdLst>
    <p:sldId id="259" r:id="rId2"/>
    <p:sldId id="293" r:id="rId3"/>
    <p:sldId id="295" r:id="rId4"/>
    <p:sldId id="301" r:id="rId5"/>
    <p:sldId id="303" r:id="rId6"/>
    <p:sldId id="304" r:id="rId7"/>
    <p:sldId id="305" r:id="rId8"/>
    <p:sldId id="306" r:id="rId9"/>
    <p:sldId id="307" r:id="rId10"/>
    <p:sldId id="308" r:id="rId11"/>
    <p:sldId id="302" r:id="rId12"/>
    <p:sldId id="296" r:id="rId13"/>
    <p:sldId id="297" r:id="rId14"/>
    <p:sldId id="298" r:id="rId15"/>
    <p:sldId id="299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181" autoAdjust="0"/>
  </p:normalViewPr>
  <p:slideViewPr>
    <p:cSldViewPr snapToGrid="0">
      <p:cViewPr varScale="1">
        <p:scale>
          <a:sx n="90" d="100"/>
          <a:sy n="90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ECB28-6A22-4037-9487-F3F739F744D6}" type="datetimeFigureOut">
              <a:rPr lang="en-US" smtClean="0"/>
              <a:t>11/29/2021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84E6F-3671-472C-BE6F-A37BC298F4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37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const server = http.createServer((req, res) =&gt;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if (req.url === ‘/’)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res.write</a:t>
            </a:r>
            <a:r>
              <a:rPr lang="en-US" dirty="0">
                <a:latin typeface="Consolas" panose="020B0609020204030204" pitchFamily="49" charset="0"/>
              </a:rPr>
              <a:t>(‘Hello </a:t>
            </a:r>
            <a:r>
              <a:rPr lang="en-US" dirty="0" err="1">
                <a:latin typeface="Consolas" panose="020B0609020204030204" pitchFamily="49" charset="0"/>
              </a:rPr>
              <a:t>worlk</a:t>
            </a:r>
            <a:r>
              <a:rPr lang="en-US" dirty="0">
                <a:latin typeface="Consolas" panose="020B0609020204030204" pitchFamily="49" charset="0"/>
              </a:rPr>
              <a:t>’);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res.end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  // and so on… use JSON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E84E6F-3671-472C-BE6F-A37BC298F4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18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6F524-99F3-4BEA-ACD7-976EF4D36657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5C3A9-05D9-428D-9788-A7F14838F6F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701FB-B03E-4981-A9F8-99B474DD173A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E8EF3-CBF7-4EB9-B6E5-3754574E3433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A4A96-31AC-487C-9F15-1822D58542B7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F9546-09C4-4F24-A284-5B81FF8659B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4405D-15A5-450B-B053-484859B9C8F7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66559-EC21-40C1-8A65-9A3B4EA7839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9CA92-695C-4FFA-8E37-4D2C288BCC04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51262-FC07-4FE4-9221-F72F7D4F209A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321E4-8899-4F7D-BEB1-BD52626ABD8D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F6DFA-8A0E-4513-867D-18B9AA66B23C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83A7-B9AC-454B-A468-44B75A398B49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8184D-DEDD-48A0-9ACA-5F6ED9EFE5B8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8AC0E-F520-48F3-BA14-8BAB82D735FB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D0F2A-2724-4AD4-BF4C-A7B1910D9412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B82A5-4A21-4F82-91DB-989CE997E82E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Nodejs Basics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243839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620982"/>
            <a:ext cx="10353762" cy="45969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3249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BFEF8A-AE08-4951-B923-589F814B0C31}" type="datetime1">
              <a:rPr lang="en-US" smtClean="0"/>
              <a:t>11/29/2021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324946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324946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hd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Cascadia Code SemiBold" panose="020B0609020000020004" pitchFamily="49" charset="0"/>
          <a:ea typeface="+mj-ea"/>
          <a:cs typeface="Cascadia Code SemiBold" panose="020B0609020000020004" pitchFamily="49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Segoe UI Black" panose="020B0A02040204020203" pitchFamily="34" charset="0"/>
          <a:ea typeface="Segoe UI Black" panose="020B0A02040204020203" pitchFamily="34" charset="0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dist/latest-v16.x/docs/api/http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trend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Nodejs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Autumn – 2021</a:t>
            </a:r>
            <a:endParaRPr lang="fa-IR" sz="2800" dirty="0"/>
          </a:p>
          <a:p>
            <a:r>
              <a:rPr lang="en-US" sz="2800" dirty="0"/>
              <a:t>Mostafavi</a:t>
            </a:r>
          </a:p>
          <a:p>
            <a:r>
              <a:rPr lang="en-US" sz="2800" dirty="0"/>
              <a:t>03 – Node Modules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FED7-7476-42BA-BB1C-CA25C820F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1832-DE00-46AC-8594-D2549D40C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100" dirty="0">
                <a:latin typeface="Consolas" panose="020B0609020204030204" pitchFamily="49" charset="0"/>
              </a:rPr>
              <a:t>npm publish</a:t>
            </a:r>
          </a:p>
          <a:p>
            <a:r>
              <a:rPr lang="en-US" sz="2100" dirty="0">
                <a:latin typeface="Consolas" panose="020B0609020204030204" pitchFamily="49" charset="0"/>
              </a:rPr>
              <a:t>npm version [</a:t>
            </a:r>
            <a:r>
              <a:rPr lang="en-US" sz="2100" dirty="0" err="1">
                <a:latin typeface="Consolas" panose="020B0609020204030204" pitchFamily="49" charset="0"/>
              </a:rPr>
              <a:t>major|minor|patch</a:t>
            </a:r>
            <a:r>
              <a:rPr lang="en-US" sz="2100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2BB1C0-513F-47E0-BF56-685611CD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61EF6-3CBE-4D07-A2A7-E31EF1C5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07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514D-DAD8-48A6-B9EB-239A2C63D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21C2B-0BFD-4786-848C-FDE002922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better to dive into demos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4C484-88CB-43AF-84DC-B95DDC975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B16D6-D8A1-4A76-A34A-A31B7E85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967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EE84-852F-4178-BCE1-2D4C6D8F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22717-BC31-4D59-9835-AA46E2F1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flow</a:t>
            </a:r>
          </a:p>
          <a:p>
            <a:pPr lvl="1"/>
            <a:r>
              <a:rPr lang="en-US" dirty="0"/>
              <a:t>Using </a:t>
            </a:r>
            <a:r>
              <a:rPr lang="en-US" dirty="0" err="1">
                <a:latin typeface="Consolas" panose="020B0609020204030204" pitchFamily="49" charset="0"/>
              </a:rPr>
              <a:t>setTimeout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Asynchronous is not concurrency, or multithreading.</a:t>
            </a:r>
          </a:p>
          <a:p>
            <a:r>
              <a:rPr lang="en-US" dirty="0"/>
              <a:t>Use patterns</a:t>
            </a:r>
          </a:p>
          <a:p>
            <a:pPr lvl="1"/>
            <a:r>
              <a:rPr lang="en-US" dirty="0"/>
              <a:t>Make program more real, using function</a:t>
            </a:r>
          </a:p>
          <a:p>
            <a:pPr lvl="1"/>
            <a:r>
              <a:rPr lang="en-US" dirty="0"/>
              <a:t>How to return a value properly (with </a:t>
            </a:r>
            <a:r>
              <a:rPr lang="en-US" dirty="0" err="1">
                <a:latin typeface="Consolas" panose="020B0609020204030204" pitchFamily="49" charset="0"/>
              </a:rPr>
              <a:t>setTimeout</a:t>
            </a:r>
            <a:r>
              <a:rPr lang="en-US" dirty="0"/>
              <a:t> in a function)</a:t>
            </a:r>
          </a:p>
          <a:p>
            <a:pPr lvl="1"/>
            <a:r>
              <a:rPr lang="en-US" dirty="0"/>
              <a:t>Patterns:</a:t>
            </a:r>
          </a:p>
          <a:p>
            <a:pPr lvl="2"/>
            <a:r>
              <a:rPr lang="en-US" dirty="0"/>
              <a:t>Callbacks</a:t>
            </a:r>
          </a:p>
          <a:p>
            <a:pPr lvl="2"/>
            <a:r>
              <a:rPr lang="en-US" dirty="0"/>
              <a:t>Promises</a:t>
            </a:r>
          </a:p>
          <a:p>
            <a:pPr lvl="2"/>
            <a:r>
              <a:rPr lang="en-US" dirty="0"/>
              <a:t>Async/await (some syntactical sugar over promises)</a:t>
            </a:r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E306E4-9DE3-4971-8DD4-7A5CD0012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406A1B-C90A-439C-B1ED-91BF029B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654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E0BA-F43C-4D7F-BCB6-B0DAA7835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C6390-90A3-4069-B137-1C755E198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Promise</a:t>
            </a:r>
          </a:p>
          <a:p>
            <a:pPr lvl="1"/>
            <a:r>
              <a:rPr lang="en-US" dirty="0"/>
              <a:t>Holds the eventual result of an asynchronous operation</a:t>
            </a:r>
          </a:p>
          <a:p>
            <a:pPr lvl="2"/>
            <a:r>
              <a:rPr lang="en-US" dirty="0"/>
              <a:t>Value or error</a:t>
            </a:r>
          </a:p>
          <a:p>
            <a:pPr lvl="1"/>
            <a:r>
              <a:rPr lang="en-US" dirty="0"/>
              <a:t>States:</a:t>
            </a:r>
          </a:p>
          <a:p>
            <a:pPr lvl="2"/>
            <a:r>
              <a:rPr lang="en-US" dirty="0"/>
              <a:t>Pending</a:t>
            </a:r>
          </a:p>
          <a:p>
            <a:pPr lvl="2"/>
            <a:r>
              <a:rPr lang="en-US" dirty="0"/>
              <a:t>Fulfilled (value)</a:t>
            </a:r>
          </a:p>
          <a:p>
            <a:pPr lvl="2"/>
            <a:r>
              <a:rPr lang="en-US" dirty="0"/>
              <a:t>Rejected (error)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then</a:t>
            </a:r>
            <a:r>
              <a:rPr lang="en-US" dirty="0"/>
              <a:t>, </a:t>
            </a:r>
            <a:r>
              <a:rPr lang="en-US" sz="2300" dirty="0">
                <a:latin typeface="Consolas" panose="020B0609020204030204" pitchFamily="49" charset="0"/>
              </a:rPr>
              <a:t>catch</a:t>
            </a:r>
          </a:p>
          <a:p>
            <a:pPr lvl="1"/>
            <a:r>
              <a:rPr lang="en-US" dirty="0"/>
              <a:t>Chaining</a:t>
            </a:r>
          </a:p>
          <a:p>
            <a:pPr lvl="1"/>
            <a:r>
              <a:rPr lang="en-US" dirty="0"/>
              <a:t>Replacing callbacks with promises</a:t>
            </a:r>
          </a:p>
          <a:p>
            <a:pPr lvl="1"/>
            <a:r>
              <a:rPr lang="en-US" dirty="0"/>
              <a:t>Single error handler after multiple then</a:t>
            </a:r>
          </a:p>
          <a:p>
            <a:pPr lvl="1"/>
            <a:r>
              <a:rPr lang="en-US" dirty="0"/>
              <a:t>Use Error class to get call stack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7CC5A-657C-4596-B99F-19E8EE0A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59E33-77D5-49AE-B39F-DA879584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50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ABB8D-276B-4375-BFFE-65BC4382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945DA0-6619-46B8-A3F5-C5D831CCE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Promise </a:t>
            </a:r>
            <a:r>
              <a:rPr lang="en-US" dirty="0" err="1"/>
              <a:t>api</a:t>
            </a:r>
            <a:endParaRPr lang="en-US" dirty="0"/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Promise.resolve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Promise.reject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Promise.all</a:t>
            </a:r>
            <a:r>
              <a:rPr lang="en-US" dirty="0">
                <a:latin typeface="Consolas" panose="020B0609020204030204" pitchFamily="49" charset="0"/>
              </a:rPr>
              <a:t>([]);</a:t>
            </a:r>
          </a:p>
          <a:p>
            <a:pPr lvl="2"/>
            <a:r>
              <a:rPr lang="en-US" dirty="0"/>
              <a:t>Return new promise, when all the promises in the array are resolved.</a:t>
            </a:r>
          </a:p>
          <a:p>
            <a:pPr lvl="2"/>
            <a:r>
              <a:rPr lang="en-US" dirty="0"/>
              <a:t>They aren’t concurrent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They are all started almost at the same time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How about the error handling?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sym typeface="Wingdings" panose="05000000000000000000" pitchFamily="2" charset="2"/>
              </a:rPr>
              <a:t>Promise.race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([]);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Return new promise, when as soon as one of them are fulfilled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09FBC-91DE-4D92-9D99-00EF7399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47B3E-EE40-47C1-9116-DB3F3D7F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86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0F06B-4F09-4C49-B756-E957ECB0E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597B-AAD8-4652-8A60-14644206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</a:t>
            </a:r>
          </a:p>
          <a:p>
            <a:pPr lvl="1"/>
            <a:r>
              <a:rPr lang="en-US" dirty="0"/>
              <a:t>We can await on functions that returns a promise</a:t>
            </a:r>
          </a:p>
          <a:p>
            <a:pPr lvl="1"/>
            <a:r>
              <a:rPr lang="en-US" dirty="0"/>
              <a:t>Whenever you use await, you have to wrapped it (decorate it) with async function</a:t>
            </a:r>
          </a:p>
          <a:p>
            <a:pPr lvl="1"/>
            <a:r>
              <a:rPr lang="en-US" dirty="0"/>
              <a:t>How about error handling?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try/catch</a:t>
            </a:r>
          </a:p>
          <a:p>
            <a:pPr lvl="1"/>
            <a:endParaRPr lang="fa-I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B73E0-FFB7-4262-9CE8-2442F94B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085F7-5F8D-4F7F-878D-604803EA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8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EECB2-CE8D-4E0E-9C6D-BED7688A1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fa-I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763E7-5CAA-4495-827F-275AE6D6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one hour check, if there is a new car (PRIDE) has been published to the divar or not? If yes, log it’s properties in the console (using got package, don’t forget to use async/await).</a:t>
            </a:r>
            <a:endParaRPr lang="fa-IR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DC7A5-9582-442F-85E7-7F12B3FEF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8FDFC-FD23-4283-A72D-CB30DC814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52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C393-CA2B-457A-ACD5-DC19A164A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from last session -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D96B-20FA-4889-B2A6-41B80C48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module</a:t>
            </a:r>
          </a:p>
          <a:p>
            <a:pPr lvl="1"/>
            <a:r>
              <a:rPr lang="en-US" dirty="0">
                <a:hlinkClick r:id="rId3"/>
              </a:rPr>
              <a:t>https://nodejs.org/dist/latest-v16.x/docs/api/http.html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http = require(‘http’);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const server = http.createServer();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Server.listen</a:t>
            </a:r>
            <a:r>
              <a:rPr lang="en-US" dirty="0">
                <a:latin typeface="Consolas" panose="020B0609020204030204" pitchFamily="49" charset="0"/>
              </a:rPr>
              <a:t>(3000);</a:t>
            </a:r>
          </a:p>
          <a:p>
            <a:pPr lvl="1"/>
            <a:r>
              <a:rPr lang="en-US" dirty="0"/>
              <a:t>Event: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server.on</a:t>
            </a:r>
            <a:r>
              <a:rPr lang="en-US" dirty="0">
                <a:latin typeface="Consolas" panose="020B0609020204030204" pitchFamily="49" charset="0"/>
              </a:rPr>
              <a:t>(‘connection’, function(socket){});</a:t>
            </a:r>
          </a:p>
          <a:p>
            <a:pPr lvl="1"/>
            <a:r>
              <a:rPr lang="en-US" dirty="0"/>
              <a:t>Request, Response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const server = http.createServer((req, res) =&gt; {});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D78F8B-2125-4D05-BF39-752FEF9F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FADE9-C4B0-4D5F-9746-9A444D3A6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65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6FEF-F350-495B-85B4-854BFFD1C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78-CE0A-4FDF-B293-FE35A5021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is Node.js?</a:t>
            </a:r>
          </a:p>
          <a:p>
            <a:r>
              <a:rPr lang="en-US" dirty="0">
                <a:solidFill>
                  <a:srgbClr val="00B050"/>
                </a:solidFill>
              </a:rPr>
              <a:t>Node.js built-in modules</a:t>
            </a:r>
          </a:p>
          <a:p>
            <a:r>
              <a:rPr lang="en-US" dirty="0"/>
              <a:t>NPM</a:t>
            </a:r>
          </a:p>
          <a:p>
            <a:r>
              <a:rPr lang="en-US" dirty="0"/>
              <a:t>Asynchronous js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Built RESTFUL API using Node.js, Express &amp; Javascript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Build a RESTful API with Node.js, Express &amp; TypeScript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Express – advanced topics:</a:t>
            </a:r>
          </a:p>
          <a:p>
            <a:pPr lvl="1"/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Middlewares, Environments, Configuration, Debugging, Template engines, Structuring folders,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3D735D-8284-46D4-BF79-DB3A6431E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AEFB7-0117-4B34-8953-7D1966610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8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A905-680D-4866-A8D8-B7BD835C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AE551-3208-4A36-A36C-B108F1B67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tool</a:t>
            </a:r>
          </a:p>
          <a:p>
            <a:r>
              <a:rPr lang="en-US" dirty="0"/>
              <a:t>Has a built-in registry for all packages that provided by community</a:t>
            </a:r>
          </a:p>
          <a:p>
            <a:r>
              <a:rPr lang="en-US" dirty="0"/>
              <a:t>You can also have a private registry</a:t>
            </a:r>
          </a:p>
          <a:p>
            <a:r>
              <a:rPr lang="en-US" dirty="0"/>
              <a:t>Over 1.3 million packages (until now – 2021/29/11)</a:t>
            </a:r>
          </a:p>
          <a:p>
            <a:r>
              <a:rPr lang="en-US" dirty="0"/>
              <a:t>npm comes with node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npm –v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A5D7E-D2B2-4969-9D18-37E89D8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4B12-A875-48F1-BFC2-67F86677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35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157E-6586-4699-A846-C0B2DAD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D83D5-C670-447D-AE2E-5E644F358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package.json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npm </a:t>
            </a:r>
            <a:r>
              <a:rPr lang="en-US" dirty="0" err="1">
                <a:latin typeface="Consolas" panose="020B0609020204030204" pitchFamily="49" charset="0"/>
              </a:rPr>
              <a:t>init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Stores metadata of our project</a:t>
            </a:r>
          </a:p>
          <a:p>
            <a:pPr lvl="1"/>
            <a:r>
              <a:rPr lang="en-US" dirty="0"/>
              <a:t>You have to create this file before adding any packages to your project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npm install</a:t>
            </a:r>
          </a:p>
          <a:p>
            <a:pPr lvl="1"/>
            <a:r>
              <a:rPr lang="en-US" dirty="0"/>
              <a:t>What is </a:t>
            </a:r>
            <a:r>
              <a:rPr lang="en-US" dirty="0" err="1">
                <a:latin typeface="Consolas" panose="020B0609020204030204" pitchFamily="49" charset="0"/>
              </a:rPr>
              <a:t>node_modules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BB447-349F-4971-B073-3802B447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C9BF1-45A6-46F1-BB4A-B07EA8958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12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F0C1E-866F-4897-84D0-2C409F3AF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5E6F9-54A6-4DBB-908D-150F6E46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package</a:t>
            </a:r>
          </a:p>
          <a:p>
            <a:pPr lvl="1"/>
            <a:r>
              <a:rPr lang="en-US" dirty="0"/>
              <a:t>How to find the best pack in this ocean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/>
              <a:t>Check it’s community, popularity, maintenance, …</a:t>
            </a:r>
          </a:p>
          <a:p>
            <a:pPr lvl="2"/>
            <a:r>
              <a:rPr lang="en-US" dirty="0"/>
              <a:t>Check it against it’s alternatives:</a:t>
            </a:r>
          </a:p>
          <a:p>
            <a:pPr lvl="3"/>
            <a:r>
              <a:rPr lang="en-US" dirty="0">
                <a:hlinkClick r:id="rId2"/>
              </a:rPr>
              <a:t>https://www.npmtrends.com</a:t>
            </a:r>
            <a:endParaRPr lang="en-US" dirty="0"/>
          </a:p>
          <a:p>
            <a:r>
              <a:rPr lang="en-US" dirty="0"/>
              <a:t>Use a package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require()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index.js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Hierarchy:</a:t>
            </a:r>
          </a:p>
          <a:p>
            <a:pPr lvl="2"/>
            <a:r>
              <a:rPr lang="en-US" dirty="0"/>
              <a:t>Core, File or folder, </a:t>
            </a:r>
            <a:r>
              <a:rPr lang="en-US" dirty="0" err="1"/>
              <a:t>node_modules</a:t>
            </a:r>
            <a:endParaRPr lang="en-US" dirty="0"/>
          </a:p>
          <a:p>
            <a:pPr lvl="3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C5A20-0052-4B61-BAC2-FFC39DD3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D652F4-BAD0-4D27-AE85-689F98A5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8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9D21-57B9-40E8-B373-55E0F30A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 hole and beyond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836C4B-7AC3-4AA7-90A2-B1CB2A968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2347" y="1620838"/>
            <a:ext cx="6397780" cy="4597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8086B-1358-43D1-B6F8-775BA322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F2855-5B03-4949-A3CA-FD819F02B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28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57C10-6D84-4839-8BD2-286D35E54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43B26-7A93-4B1F-8EA5-3BBE95995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100" dirty="0">
                <a:latin typeface="Consolas" panose="020B0609020204030204" pitchFamily="49" charset="0"/>
              </a:rPr>
              <a:t>.gitignore</a:t>
            </a:r>
          </a:p>
          <a:p>
            <a:r>
              <a:rPr lang="en-US" dirty="0"/>
              <a:t>Semantic versioning (</a:t>
            </a:r>
            <a:r>
              <a:rPr lang="en-US" sz="2100" dirty="0" err="1">
                <a:latin typeface="Consolas" panose="020B0609020204030204" pitchFamily="49" charset="0"/>
              </a:rPr>
              <a:t>SemVer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Major.Minor.Patch</a:t>
            </a:r>
          </a:p>
          <a:p>
            <a:pPr lvl="2"/>
            <a:r>
              <a:rPr lang="en-US" dirty="0"/>
              <a:t>Bug fixes</a:t>
            </a:r>
          </a:p>
          <a:p>
            <a:pPr lvl="2"/>
            <a:r>
              <a:rPr lang="en-US" dirty="0"/>
              <a:t>New features (without breakchange)</a:t>
            </a:r>
          </a:p>
          <a:p>
            <a:pPr lvl="2"/>
            <a:r>
              <a:rPr lang="en-US" dirty="0"/>
              <a:t>Breakchange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^4.13.6 = 4.x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~4.13.6 = 4.13.x</a:t>
            </a:r>
          </a:p>
          <a:p>
            <a:pPr lvl="1"/>
            <a:r>
              <a:rPr lang="en-US" dirty="0"/>
              <a:t>How to find the exact version?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npm list</a:t>
            </a:r>
          </a:p>
          <a:p>
            <a:pPr lvl="2"/>
            <a:r>
              <a:rPr lang="en-US" sz="2100" dirty="0">
                <a:latin typeface="Consolas" panose="020B0609020204030204" pitchFamily="49" charset="0"/>
              </a:rPr>
              <a:t>npm list --depth=0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951EE-04C6-4032-B938-76EF77C1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8B0AC8-ED97-4C39-8ECB-3F085FCC5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632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B8C07-0EA7-422D-8314-9BF4C86EA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7A419-FF02-44A0-854C-338CEEC18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npm view got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versions|dependencies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r>
              <a:rPr lang="en-US" dirty="0"/>
              <a:t>Install specific version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npm </a:t>
            </a:r>
            <a:r>
              <a:rPr lang="en-US" sz="2300" dirty="0" err="1">
                <a:latin typeface="Consolas" panose="020B0609020204030204" pitchFamily="49" charset="0"/>
              </a:rPr>
              <a:t>i</a:t>
            </a:r>
            <a:r>
              <a:rPr lang="en-US" sz="2300" dirty="0">
                <a:latin typeface="Consolas" panose="020B0609020204030204" pitchFamily="49" charset="0"/>
              </a:rPr>
              <a:t> got@1.1.1</a:t>
            </a:r>
          </a:p>
          <a:p>
            <a:r>
              <a:rPr lang="en-US" dirty="0">
                <a:latin typeface="Consolas" panose="020B0609020204030204" pitchFamily="49" charset="0"/>
              </a:rPr>
              <a:t>npm outdated</a:t>
            </a:r>
          </a:p>
          <a:p>
            <a:r>
              <a:rPr lang="en-US" dirty="0"/>
              <a:t>Dev dependencies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--save-dev</a:t>
            </a:r>
          </a:p>
          <a:p>
            <a:r>
              <a:rPr lang="en-US" dirty="0">
                <a:latin typeface="Consolas" panose="020B0609020204030204" pitchFamily="49" charset="0"/>
              </a:rPr>
              <a:t>npm uninstall</a:t>
            </a:r>
          </a:p>
          <a:p>
            <a:r>
              <a:rPr lang="en-US" dirty="0"/>
              <a:t>Global packages (</a:t>
            </a:r>
            <a:r>
              <a:rPr lang="en-US" dirty="0">
                <a:latin typeface="Consolas" panose="020B0609020204030204" pitchFamily="49" charset="0"/>
              </a:rPr>
              <a:t>-g</a:t>
            </a:r>
            <a:r>
              <a:rPr lang="en-US" dirty="0"/>
              <a:t>)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npm </a:t>
            </a:r>
            <a:r>
              <a:rPr lang="en-US" sz="2300" dirty="0" err="1">
                <a:latin typeface="Consolas" panose="020B0609020204030204" pitchFamily="49" charset="0"/>
              </a:rPr>
              <a:t>i</a:t>
            </a:r>
            <a:r>
              <a:rPr lang="en-US" sz="2300" dirty="0">
                <a:latin typeface="Consolas" panose="020B0609020204030204" pitchFamily="49" charset="0"/>
              </a:rPr>
              <a:t> -g npm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npm -g outdated</a:t>
            </a:r>
          </a:p>
          <a:p>
            <a:pPr lvl="1"/>
            <a:r>
              <a:rPr lang="en-US" sz="2300" dirty="0">
                <a:latin typeface="Consolas" panose="020B0609020204030204" pitchFamily="49" charset="0"/>
              </a:rPr>
              <a:t>npm </a:t>
            </a:r>
            <a:r>
              <a:rPr lang="en-US" sz="2300" dirty="0" err="1">
                <a:latin typeface="Consolas" panose="020B0609020204030204" pitchFamily="49" charset="0"/>
              </a:rPr>
              <a:t>i</a:t>
            </a:r>
            <a:r>
              <a:rPr lang="en-US" sz="2300" dirty="0">
                <a:latin typeface="Consolas" panose="020B0609020204030204" pitchFamily="49" charset="0"/>
              </a:rPr>
              <a:t> -g git-</a:t>
            </a:r>
            <a:r>
              <a:rPr lang="en-US" sz="2300" dirty="0" err="1">
                <a:latin typeface="Consolas" panose="020B0609020204030204" pitchFamily="49" charset="0"/>
              </a:rPr>
              <a:t>cz</a:t>
            </a:r>
            <a:endParaRPr lang="en-US" sz="23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81DFDF-07B0-4FBD-8F00-142AB3FE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Nodejs Basics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A8A4D-D456-4E5D-BDE8-8D5C0B3A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7828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{F3963B75-C24A-496F-8C24-1AABE8278340}tf12214701_win32</Template>
  <TotalTime>521</TotalTime>
  <Words>724</Words>
  <Application>Microsoft Office PowerPoint</Application>
  <PresentationFormat>Widescreen</PresentationFormat>
  <Paragraphs>162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Calibri</vt:lpstr>
      <vt:lpstr>Cascadia Code SemiBold</vt:lpstr>
      <vt:lpstr>Consolas</vt:lpstr>
      <vt:lpstr>Goudy Old Style</vt:lpstr>
      <vt:lpstr>Segoe UI Black</vt:lpstr>
      <vt:lpstr>Wingdings 2</vt:lpstr>
      <vt:lpstr>SlateVTI</vt:lpstr>
      <vt:lpstr>Nodejs Basics</vt:lpstr>
      <vt:lpstr>Missing from last session - Demo</vt:lpstr>
      <vt:lpstr>Course Structure</vt:lpstr>
      <vt:lpstr>NPM</vt:lpstr>
      <vt:lpstr>Demo</vt:lpstr>
      <vt:lpstr>Demo</vt:lpstr>
      <vt:lpstr>Black hole and beyond</vt:lpstr>
      <vt:lpstr>Demo</vt:lpstr>
      <vt:lpstr>Demo</vt:lpstr>
      <vt:lpstr>Demo</vt:lpstr>
      <vt:lpstr>Asynchronous js</vt:lpstr>
      <vt:lpstr>Demo</vt:lpstr>
      <vt:lpstr>Demo</vt:lpstr>
      <vt:lpstr>Demo</vt:lpstr>
      <vt:lpstr>Demo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Nodejs Basics</dc:title>
  <dc:creator>mostafa Mostafavi</dc:creator>
  <cp:lastModifiedBy>mostafa Mostafavi</cp:lastModifiedBy>
  <cp:revision>64</cp:revision>
  <dcterms:created xsi:type="dcterms:W3CDTF">2021-11-27T06:12:02Z</dcterms:created>
  <dcterms:modified xsi:type="dcterms:W3CDTF">2021-11-29T11:52:23Z</dcterms:modified>
</cp:coreProperties>
</file>