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5"/>
  </p:notesMasterIdLst>
  <p:sldIdLst>
    <p:sldId id="259" r:id="rId2"/>
    <p:sldId id="295" r:id="rId3"/>
    <p:sldId id="296" r:id="rId4"/>
    <p:sldId id="303" r:id="rId5"/>
    <p:sldId id="305" r:id="rId6"/>
    <p:sldId id="304" r:id="rId7"/>
    <p:sldId id="306" r:id="rId8"/>
    <p:sldId id="300" r:id="rId9"/>
    <p:sldId id="301" r:id="rId10"/>
    <p:sldId id="297" r:id="rId11"/>
    <p:sldId id="298" r:id="rId12"/>
    <p:sldId id="299" r:id="rId13"/>
    <p:sldId id="30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https://www.youtube.com/watch?v=fsVL_xrYO0w</a:t>
            </a: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https://felixgerschau.com/javascript-memory-management/</a:t>
            </a:r>
          </a:p>
          <a:p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What is </a:t>
            </a:r>
            <a:r>
              <a:rPr lang="en-US" sz="2800" dirty="0" err="1"/>
              <a:t>oop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D11B-3751-43D3-84A4-882BE4266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objects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F293A-8111-4DAF-8D80-0E070CD2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heap?</a:t>
            </a:r>
          </a:p>
          <a:p>
            <a:r>
              <a:rPr lang="en-US" dirty="0"/>
              <a:t>Objects are instances of their specific classes</a:t>
            </a:r>
          </a:p>
          <a:p>
            <a:r>
              <a:rPr lang="en-US" dirty="0"/>
              <a:t>How about primitive types?</a:t>
            </a:r>
          </a:p>
          <a:p>
            <a:r>
              <a:rPr lang="en-US" dirty="0"/>
              <a:t>What happens when we instantiates a class</a:t>
            </a:r>
          </a:p>
          <a:p>
            <a:pPr lvl="1"/>
            <a:r>
              <a:rPr lang="en-US" dirty="0"/>
              <a:t>new keyword</a:t>
            </a:r>
          </a:p>
          <a:p>
            <a:r>
              <a:rPr lang="en-US" dirty="0"/>
              <a:t>What is the difference between </a:t>
            </a:r>
            <a:r>
              <a:rPr lang="en-US" dirty="0">
                <a:solidFill>
                  <a:srgbClr val="00B050"/>
                </a:solidFill>
              </a:rPr>
              <a:t>pass by value</a:t>
            </a:r>
            <a:r>
              <a:rPr lang="en-US" dirty="0"/>
              <a:t> vs </a:t>
            </a:r>
            <a:r>
              <a:rPr lang="en-US" dirty="0">
                <a:solidFill>
                  <a:srgbClr val="00B050"/>
                </a:solidFill>
              </a:rPr>
              <a:t>pass by reference</a:t>
            </a:r>
          </a:p>
          <a:p>
            <a:pPr lvl="1"/>
            <a:endParaRPr lang="en-US" dirty="0"/>
          </a:p>
          <a:p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DDF4E-C6D3-444D-B8CD-C290075B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C49D58-539D-4831-A8AE-ACAD65A16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7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04625-232A-4AC9-BCEC-6AD4CE01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021AE-38A5-40C4-8CA5-121082A4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2" descr="Stack heap pointers explained">
            <a:extLst>
              <a:ext uri="{FF2B5EF4-FFF2-40B4-BE49-F238E27FC236}">
                <a16:creationId xmlns:a16="http://schemas.microsoft.com/office/drawing/2014/main" id="{0A214334-53DE-43C0-9959-4D3915797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7847"/>
            <a:ext cx="12192000" cy="644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882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3DE2A1-7584-40B2-817E-146420434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6163EF-F22C-4524-9FB3-68686B21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BC4A92-E010-4901-A9BA-0AD9F34B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67" y="6648"/>
            <a:ext cx="11908465" cy="63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7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A4207E-A1E6-4405-8381-7FC46DA7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E3F770-FD2E-4607-A3FB-93043AAE8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cohesion theory?</a:t>
            </a:r>
          </a:p>
          <a:p>
            <a:r>
              <a:rPr lang="en-US" dirty="0"/>
              <a:t>Don’t expose internal things to the outside</a:t>
            </a:r>
          </a:p>
          <a:p>
            <a:pPr lvl="1"/>
            <a:r>
              <a:rPr lang="en-US" dirty="0"/>
              <a:t>Sometimes negative variables are not legal</a:t>
            </a:r>
          </a:p>
          <a:p>
            <a:pPr lvl="1"/>
            <a:r>
              <a:rPr lang="en-US" dirty="0"/>
              <a:t>Javascript default scope is public</a:t>
            </a:r>
          </a:p>
          <a:p>
            <a:pPr lvl="1"/>
            <a:r>
              <a:rPr lang="en-US" dirty="0"/>
              <a:t>Use private wherever is needed.</a:t>
            </a:r>
          </a:p>
          <a:p>
            <a:r>
              <a:rPr lang="en-US" dirty="0"/>
              <a:t>What is setters and getters?</a:t>
            </a:r>
          </a:p>
          <a:p>
            <a:pPr lvl="1"/>
            <a:r>
              <a:rPr lang="en-US" dirty="0"/>
              <a:t>They help us to implement </a:t>
            </a:r>
            <a:r>
              <a:rPr lang="en-US" dirty="0">
                <a:solidFill>
                  <a:srgbClr val="00B050"/>
                </a:solidFill>
              </a:rPr>
              <a:t>encapsulation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get, set </a:t>
            </a:r>
            <a:r>
              <a:rPr lang="en-US" dirty="0"/>
              <a:t>in typescripts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A0EEF1-9265-4C41-8F72-51E23C40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31483-B938-4B0A-8868-8E459E96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7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oop</a:t>
            </a:r>
            <a:r>
              <a:rPr lang="en-US" dirty="0"/>
              <a:t>?</a:t>
            </a:r>
          </a:p>
          <a:p>
            <a:r>
              <a:rPr lang="en-US" dirty="0"/>
              <a:t>Understanding objects</a:t>
            </a:r>
          </a:p>
          <a:p>
            <a:r>
              <a:rPr lang="en-US" dirty="0"/>
              <a:t>Encapsulation and private variables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Inheritance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Polymorphism Intro, Polymorphism and abstraction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Multiple inheritance and interfaces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Composition vs inheritance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Constructor, Static, Parameter, and Read-only properties.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and Logging Errors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7D2A-8D83-4817-A49C-6CE612D0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OOP?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97F0-6DA3-41D1-BE3D-7C528AECD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a problem about a game:</a:t>
            </a:r>
          </a:p>
          <a:p>
            <a:pPr lvl="1"/>
            <a:r>
              <a:rPr lang="en-US" dirty="0"/>
              <a:t>Each character has some ability.</a:t>
            </a:r>
          </a:p>
          <a:p>
            <a:pPr lvl="2"/>
            <a:r>
              <a:rPr lang="en-US" dirty="0"/>
              <a:t>Move</a:t>
            </a:r>
          </a:p>
          <a:p>
            <a:pPr lvl="1"/>
            <a:r>
              <a:rPr lang="en-US" dirty="0"/>
              <a:t>There is two approach to solve the problem</a:t>
            </a:r>
          </a:p>
          <a:p>
            <a:pPr lvl="2"/>
            <a:r>
              <a:rPr lang="en-US" dirty="0"/>
              <a:t>Through </a:t>
            </a:r>
            <a:r>
              <a:rPr lang="en-US" dirty="0">
                <a:latin typeface="Consolas" panose="020B0609020204030204" pitchFamily="49" charset="0"/>
              </a:rPr>
              <a:t>functions</a:t>
            </a:r>
          </a:p>
          <a:p>
            <a:pPr lvl="2"/>
            <a:r>
              <a:rPr lang="en-US" dirty="0"/>
              <a:t>Through </a:t>
            </a:r>
            <a:r>
              <a:rPr lang="en-US" dirty="0">
                <a:latin typeface="Consolas" panose="020B0609020204030204" pitchFamily="49" charset="0"/>
              </a:rPr>
              <a:t>classes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2DADF-FCD9-4162-8A11-889BF2624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74DFE0-284A-4BBF-8FCB-450761ED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8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987-058C-45E7-9334-544F407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main characters</a:t>
            </a:r>
          </a:p>
        </p:txBody>
      </p:sp>
      <p:pic>
        <p:nvPicPr>
          <p:cNvPr id="7" name="Content Placeholder 6" descr="Snake">
            <a:extLst>
              <a:ext uri="{FF2B5EF4-FFF2-40B4-BE49-F238E27FC236}">
                <a16:creationId xmlns:a16="http://schemas.microsoft.com/office/drawing/2014/main" id="{EB45F2B2-6D91-41DB-804A-6F01184B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386" y="2904168"/>
            <a:ext cx="1689358" cy="16893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356B4-8F51-448F-829A-5D79343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A1CC4-BEC3-44B8-B171-C6A620E5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26011794-30D3-49D5-8CB0-F673E1F74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9333" y="2904168"/>
            <a:ext cx="1689358" cy="1689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D10E18-042E-4204-A4DF-B66118FCC4B4}"/>
              </a:ext>
            </a:extLst>
          </p:cNvPr>
          <p:cNvSpPr txBox="1"/>
          <p:nvPr/>
        </p:nvSpPr>
        <p:spPr>
          <a:xfrm>
            <a:off x="1945951" y="1774964"/>
            <a:ext cx="828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They all move and has some sound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C071A-FF84-4571-9C85-19BE35A1CE38}"/>
              </a:ext>
            </a:extLst>
          </p:cNvPr>
          <p:cNvSpPr txBox="1"/>
          <p:nvPr/>
        </p:nvSpPr>
        <p:spPr>
          <a:xfrm>
            <a:off x="705656" y="4912942"/>
            <a:ext cx="1132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All of their sound are stored in a .mp3 file</a:t>
            </a:r>
          </a:p>
        </p:txBody>
      </p:sp>
    </p:spTree>
    <p:extLst>
      <p:ext uri="{BB962C8B-B14F-4D97-AF65-F5344CB8AC3E}">
        <p14:creationId xmlns:p14="http://schemas.microsoft.com/office/powerpoint/2010/main" val="412140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987-058C-45E7-9334-544F407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main characters</a:t>
            </a:r>
          </a:p>
        </p:txBody>
      </p:sp>
      <p:pic>
        <p:nvPicPr>
          <p:cNvPr id="7" name="Content Placeholder 6" descr="Snake">
            <a:extLst>
              <a:ext uri="{FF2B5EF4-FFF2-40B4-BE49-F238E27FC236}">
                <a16:creationId xmlns:a16="http://schemas.microsoft.com/office/drawing/2014/main" id="{EB45F2B2-6D91-41DB-804A-6F01184B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386" y="2904168"/>
            <a:ext cx="1689358" cy="16893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356B4-8F51-448F-829A-5D79343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A1CC4-BEC3-44B8-B171-C6A620E5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26011794-30D3-49D5-8CB0-F673E1F74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9333" y="2904168"/>
            <a:ext cx="1689358" cy="1689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DD10E18-042E-4204-A4DF-B66118FCC4B4}"/>
              </a:ext>
            </a:extLst>
          </p:cNvPr>
          <p:cNvSpPr txBox="1"/>
          <p:nvPr/>
        </p:nvSpPr>
        <p:spPr>
          <a:xfrm>
            <a:off x="2731852" y="1733808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They all move and some sound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5C071A-FF84-4571-9C85-19BE35A1CE38}"/>
              </a:ext>
            </a:extLst>
          </p:cNvPr>
          <p:cNvSpPr txBox="1"/>
          <p:nvPr/>
        </p:nvSpPr>
        <p:spPr>
          <a:xfrm>
            <a:off x="1825039" y="5008635"/>
            <a:ext cx="879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Bird sound are stored in .wav file</a:t>
            </a:r>
          </a:p>
        </p:txBody>
      </p:sp>
      <p:pic>
        <p:nvPicPr>
          <p:cNvPr id="10" name="Graphic 9" descr="Hummingbird">
            <a:extLst>
              <a:ext uri="{FF2B5EF4-FFF2-40B4-BE49-F238E27FC236}">
                <a16:creationId xmlns:a16="http://schemas.microsoft.com/office/drawing/2014/main" id="{15E2F056-AE75-4EA7-81F7-C785BA35F9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78359" y="2904168"/>
            <a:ext cx="1689358" cy="16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6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3987-058C-45E7-9334-544F407BD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change in specs are came in</a:t>
            </a:r>
          </a:p>
        </p:txBody>
      </p:sp>
      <p:pic>
        <p:nvPicPr>
          <p:cNvPr id="7" name="Content Placeholder 6" descr="Snake">
            <a:extLst>
              <a:ext uri="{FF2B5EF4-FFF2-40B4-BE49-F238E27FC236}">
                <a16:creationId xmlns:a16="http://schemas.microsoft.com/office/drawing/2014/main" id="{EB45F2B2-6D91-41DB-804A-6F01184B9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386" y="2904168"/>
            <a:ext cx="1689358" cy="168935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356B4-8F51-448F-829A-5D79343C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A1CC4-BEC3-44B8-B171-C6A620E5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Graphic 8" descr="Dog">
            <a:extLst>
              <a:ext uri="{FF2B5EF4-FFF2-40B4-BE49-F238E27FC236}">
                <a16:creationId xmlns:a16="http://schemas.microsoft.com/office/drawing/2014/main" id="{26011794-30D3-49D5-8CB0-F673E1F74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9333" y="2904168"/>
            <a:ext cx="1689358" cy="1689358"/>
          </a:xfrm>
          <a:prstGeom prst="rect">
            <a:avLst/>
          </a:prstGeom>
        </p:spPr>
      </p:pic>
      <p:pic>
        <p:nvPicPr>
          <p:cNvPr id="11" name="Graphic 10" descr="Hummingbird">
            <a:extLst>
              <a:ext uri="{FF2B5EF4-FFF2-40B4-BE49-F238E27FC236}">
                <a16:creationId xmlns:a16="http://schemas.microsoft.com/office/drawing/2014/main" id="{F1338A77-187E-42DD-8C06-41BE2308C0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25349" y="2877587"/>
            <a:ext cx="1689358" cy="16893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2104BE-5334-48D2-9711-B86B5B94B0BD}"/>
              </a:ext>
            </a:extLst>
          </p:cNvPr>
          <p:cNvSpPr txBox="1"/>
          <p:nvPr/>
        </p:nvSpPr>
        <p:spPr>
          <a:xfrm>
            <a:off x="2596546" y="4593526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Crawl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7DC6E-9555-48A0-958F-44A8DB08A92C}"/>
              </a:ext>
            </a:extLst>
          </p:cNvPr>
          <p:cNvSpPr txBox="1"/>
          <p:nvPr/>
        </p:nvSpPr>
        <p:spPr>
          <a:xfrm>
            <a:off x="5644509" y="4593526"/>
            <a:ext cx="944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Fly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7EA130-BAC3-4A13-9FD8-26AF1809ED38}"/>
              </a:ext>
            </a:extLst>
          </p:cNvPr>
          <p:cNvSpPr txBox="1"/>
          <p:nvPr/>
        </p:nvSpPr>
        <p:spPr>
          <a:xfrm>
            <a:off x="8398493" y="4566945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Walk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10E18-042E-4204-A4DF-B66118FCC4B4}"/>
              </a:ext>
            </a:extLst>
          </p:cNvPr>
          <p:cNvSpPr txBox="1"/>
          <p:nvPr/>
        </p:nvSpPr>
        <p:spPr>
          <a:xfrm>
            <a:off x="2072589" y="1809712"/>
            <a:ext cx="8036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They all move in a specific way</a:t>
            </a:r>
          </a:p>
        </p:txBody>
      </p:sp>
    </p:spTree>
    <p:extLst>
      <p:ext uri="{BB962C8B-B14F-4D97-AF65-F5344CB8AC3E}">
        <p14:creationId xmlns:p14="http://schemas.microsoft.com/office/powerpoint/2010/main" val="189839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20BD-6246-40DF-9990-BEA60401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a lot of duplication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DB36C-F62F-4414-AD0C-5ED37138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88090-AE05-4594-B3A6-CFB3BB7A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Content Placeholder 6" descr="Snake">
            <a:extLst>
              <a:ext uri="{FF2B5EF4-FFF2-40B4-BE49-F238E27FC236}">
                <a16:creationId xmlns:a16="http://schemas.microsoft.com/office/drawing/2014/main" id="{88F582DF-7CA4-4CFE-95B4-475F646D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2326" y="4116279"/>
            <a:ext cx="1689358" cy="168935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Graphic 6" descr="Dog">
            <a:extLst>
              <a:ext uri="{FF2B5EF4-FFF2-40B4-BE49-F238E27FC236}">
                <a16:creationId xmlns:a16="http://schemas.microsoft.com/office/drawing/2014/main" id="{DEB7D1CE-3963-41B3-9E78-8D1A25C4B3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4273" y="4116279"/>
            <a:ext cx="1689358" cy="1689358"/>
          </a:xfrm>
          <a:prstGeom prst="rect">
            <a:avLst/>
          </a:prstGeom>
        </p:spPr>
      </p:pic>
      <p:pic>
        <p:nvPicPr>
          <p:cNvPr id="8" name="Graphic 7" descr="Hummingbird">
            <a:extLst>
              <a:ext uri="{FF2B5EF4-FFF2-40B4-BE49-F238E27FC236}">
                <a16:creationId xmlns:a16="http://schemas.microsoft.com/office/drawing/2014/main" id="{4070F1A5-4B9A-4C92-82FE-5B5C790C0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0289" y="4089698"/>
            <a:ext cx="1689358" cy="1689358"/>
          </a:xfrm>
          <a:prstGeom prst="rect">
            <a:avLst/>
          </a:prstGeom>
        </p:spPr>
      </p:pic>
      <p:pic>
        <p:nvPicPr>
          <p:cNvPr id="10" name="Graphic 9" descr="Paw prints">
            <a:extLst>
              <a:ext uri="{FF2B5EF4-FFF2-40B4-BE49-F238E27FC236}">
                <a16:creationId xmlns:a16="http://schemas.microsoft.com/office/drawing/2014/main" id="{8D5B628B-6BBA-41D8-8845-A65511064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61823" y="1501139"/>
            <a:ext cx="1768585" cy="1768585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A7C7F1C-5140-4E11-8F9F-4114D989A661}"/>
              </a:ext>
            </a:extLst>
          </p:cNvPr>
          <p:cNvCxnSpPr>
            <a:stCxn id="10" idx="2"/>
            <a:endCxn id="6" idx="0"/>
          </p:cNvCxnSpPr>
          <p:nvPr/>
        </p:nvCxnSpPr>
        <p:spPr>
          <a:xfrm rot="5400000">
            <a:off x="4118284" y="2388446"/>
            <a:ext cx="846555" cy="260911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7E46CEE-DCD6-4B34-8516-9E3FBE31433E}"/>
              </a:ext>
            </a:extLst>
          </p:cNvPr>
          <p:cNvCxnSpPr>
            <a:stCxn id="10" idx="2"/>
            <a:endCxn id="8" idx="0"/>
          </p:cNvCxnSpPr>
          <p:nvPr/>
        </p:nvCxnSpPr>
        <p:spPr>
          <a:xfrm rot="16200000" flipH="1">
            <a:off x="5655555" y="3460285"/>
            <a:ext cx="819974" cy="438852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F078925-96D8-487E-ACC9-B9A0CB885063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16200000" flipH="1">
            <a:off x="7019257" y="2096583"/>
            <a:ext cx="846555" cy="319283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494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B3BED-193A-490D-AB98-6AD2CD450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114C-1855-4DB1-8ADD-61866D503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</a:rPr>
              <a:t>addEmoji</a:t>
            </a:r>
            <a:r>
              <a:rPr lang="en-US" sz="1800" dirty="0">
                <a:latin typeface="Consolas" panose="020B0609020204030204" pitchFamily="49" charset="0"/>
              </a:rPr>
              <a:t> = 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) =&gt; </a:t>
            </a:r>
            <a:r>
              <a:rPr lang="en-US" sz="1800" dirty="0" err="1">
                <a:latin typeface="Consolas" panose="020B0609020204030204" pitchFamily="49" charset="0"/>
              </a:rPr>
              <a:t>toString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) + ‘</a:t>
            </a:r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r>
              <a:rPr lang="en-US" sz="1800" dirty="0">
                <a:latin typeface="Consolas" panose="020B0609020204030204" pitchFamily="49" charset="0"/>
              </a:rPr>
              <a:t>’;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const </a:t>
            </a:r>
            <a:r>
              <a:rPr lang="en-US" sz="1800" dirty="0" err="1">
                <a:latin typeface="Consolas" panose="020B0609020204030204" pitchFamily="49" charset="0"/>
              </a:rPr>
              <a:t>appendEmoji</a:t>
            </a:r>
            <a:r>
              <a:rPr lang="en-US" sz="1800" dirty="0">
                <a:latin typeface="Consolas" panose="020B0609020204030204" pitchFamily="49" charset="0"/>
              </a:rPr>
              <a:t> = (fixed) =&gt; (dynamic) =&gt; fixed + dynamic;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const happy = </a:t>
            </a:r>
            <a:r>
              <a:rPr lang="en-US" sz="1800" dirty="0" err="1">
                <a:latin typeface="Consolas" panose="020B0609020204030204" pitchFamily="49" charset="0"/>
              </a:rPr>
              <a:t>appendEmoji</a:t>
            </a:r>
            <a:r>
              <a:rPr lang="en-US" sz="1800" dirty="0">
                <a:latin typeface="Consolas" panose="020B0609020204030204" pitchFamily="49" charset="0"/>
              </a:rPr>
              <a:t>(‘</a:t>
            </a:r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’);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sym typeface="Wingdings" panose="05000000000000000000" pitchFamily="2" charset="2"/>
              </a:rPr>
              <a:t>console.log(happy(`I’m`)); // I’m </a:t>
            </a: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ED0C8-799F-4377-8B8B-E7542B320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D92649-835D-4728-9D9D-ED9AE3CD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57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BF25-39CD-46EB-A3B5-6BF2E4A6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A545-49AA-47CD-B403-2B8E7972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functional programming to classes</a:t>
            </a:r>
          </a:p>
          <a:p>
            <a:pPr lvl="1"/>
            <a:r>
              <a:rPr lang="en-US" dirty="0"/>
              <a:t>Create a class to generate texts by passing emojis.</a:t>
            </a:r>
          </a:p>
          <a:p>
            <a:pPr lvl="1"/>
            <a:r>
              <a:rPr lang="en-US" dirty="0"/>
              <a:t>We can change emoji by changing its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92CBA-BACB-45DD-9A8C-D6209E91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A7D3F-2F08-4D45-B08B-F3948862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8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1054</TotalTime>
  <Words>369</Words>
  <Application>Microsoft Office PowerPoint</Application>
  <PresentationFormat>Widescreen</PresentationFormat>
  <Paragraphs>87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Object Oriented Programming</vt:lpstr>
      <vt:lpstr>Course Structure</vt:lpstr>
      <vt:lpstr>What is OOP?</vt:lpstr>
      <vt:lpstr>Our main characters</vt:lpstr>
      <vt:lpstr>Our main characters</vt:lpstr>
      <vt:lpstr>A change in specs are came in</vt:lpstr>
      <vt:lpstr>There are a lot of duplication</vt:lpstr>
      <vt:lpstr>Demo</vt:lpstr>
      <vt:lpstr>Demo</vt:lpstr>
      <vt:lpstr>Understanding objects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42</cp:revision>
  <dcterms:created xsi:type="dcterms:W3CDTF">2021-11-27T06:12:02Z</dcterms:created>
  <dcterms:modified xsi:type="dcterms:W3CDTF">2021-12-04T11:41:51Z</dcterms:modified>
</cp:coreProperties>
</file>