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18"/>
  </p:notesMasterIdLst>
  <p:sldIdLst>
    <p:sldId id="259" r:id="rId2"/>
    <p:sldId id="295" r:id="rId3"/>
    <p:sldId id="296" r:id="rId4"/>
    <p:sldId id="297" r:id="rId5"/>
    <p:sldId id="301" r:id="rId6"/>
    <p:sldId id="298" r:id="rId7"/>
    <p:sldId id="300" r:id="rId8"/>
    <p:sldId id="299" r:id="rId9"/>
    <p:sldId id="302" r:id="rId10"/>
    <p:sldId id="303" r:id="rId11"/>
    <p:sldId id="304" r:id="rId12"/>
    <p:sldId id="305" r:id="rId13"/>
    <p:sldId id="306" r:id="rId14"/>
    <p:sldId id="307" r:id="rId15"/>
    <p:sldId id="308"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181" autoAdjust="0"/>
  </p:normalViewPr>
  <p:slideViewPr>
    <p:cSldViewPr snapToGrid="0">
      <p:cViewPr varScale="1">
        <p:scale>
          <a:sx n="90" d="100"/>
          <a:sy n="90" d="100"/>
        </p:scale>
        <p:origin x="13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ECB28-6A22-4037-9487-F3F739F744D6}"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84E6F-3671-472C-BE6F-A37BC298F4AB}" type="slidenum">
              <a:rPr lang="en-US" smtClean="0"/>
              <a:t>‹#›</a:t>
            </a:fld>
            <a:endParaRPr lang="en-US"/>
          </a:p>
        </p:txBody>
      </p:sp>
    </p:spTree>
    <p:extLst>
      <p:ext uri="{BB962C8B-B14F-4D97-AF65-F5344CB8AC3E}">
        <p14:creationId xmlns:p14="http://schemas.microsoft.com/office/powerpoint/2010/main" val="1033537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84E6F-3671-472C-BE6F-A37BC298F4AB}" type="slidenum">
              <a:rPr lang="en-US" smtClean="0"/>
              <a:t>3</a:t>
            </a:fld>
            <a:endParaRPr lang="en-US"/>
          </a:p>
        </p:txBody>
      </p:sp>
    </p:spTree>
    <p:extLst>
      <p:ext uri="{BB962C8B-B14F-4D97-AF65-F5344CB8AC3E}">
        <p14:creationId xmlns:p14="http://schemas.microsoft.com/office/powerpoint/2010/main" val="211265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word example:</a:t>
            </a:r>
          </a:p>
          <a:p>
            <a:r>
              <a:rPr lang="en-US" b="0" i="0" dirty="0">
                <a:solidFill>
                  <a:srgbClr val="444444"/>
                </a:solidFill>
                <a:effectLst/>
                <a:latin typeface="PT Sans" panose="020B0503020203020204" pitchFamily="34" charset="0"/>
              </a:rPr>
              <a:t>The government is an excellent example of the Singleton pattern. A country can have only one official government. Regardless of the personal identities of the individuals who form governments, the title, “The Government of X”, is a global point of access that identifies the group of people in charge.</a:t>
            </a:r>
            <a:endParaRPr lang="en-US" dirty="0"/>
          </a:p>
        </p:txBody>
      </p:sp>
      <p:sp>
        <p:nvSpPr>
          <p:cNvPr id="4" name="Slide Number Placeholder 3"/>
          <p:cNvSpPr>
            <a:spLocks noGrp="1"/>
          </p:cNvSpPr>
          <p:nvPr>
            <p:ph type="sldNum" sz="quarter" idx="5"/>
          </p:nvPr>
        </p:nvSpPr>
        <p:spPr/>
        <p:txBody>
          <a:bodyPr/>
          <a:lstStyle/>
          <a:p>
            <a:fld id="{0FE84E6F-3671-472C-BE6F-A37BC298F4AB}" type="slidenum">
              <a:rPr lang="en-US" smtClean="0"/>
              <a:t>4</a:t>
            </a:fld>
            <a:endParaRPr lang="en-US"/>
          </a:p>
        </p:txBody>
      </p:sp>
    </p:spTree>
    <p:extLst>
      <p:ext uri="{BB962C8B-B14F-4D97-AF65-F5344CB8AC3E}">
        <p14:creationId xmlns:p14="http://schemas.microsoft.com/office/powerpoint/2010/main" val="65260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a:t>
            </a:r>
          </a:p>
          <a:p>
            <a:pPr algn="l"/>
            <a:r>
              <a:rPr lang="en-US" b="0" i="0" dirty="0">
                <a:solidFill>
                  <a:srgbClr val="444444"/>
                </a:solidFill>
                <a:effectLst/>
                <a:latin typeface="PT Sans" panose="020B0503020203020204" pitchFamily="34" charset="0"/>
              </a:rPr>
              <a:t>If you subscribe to a newspaper or magazine, you no longer need to go to the store to check if the next issue is available. Instead, the publisher sends new issues directly to your mailbox right after publication or even in advance.</a:t>
            </a:r>
          </a:p>
          <a:p>
            <a:pPr algn="l"/>
            <a:r>
              <a:rPr lang="en-US" b="0" i="0" dirty="0">
                <a:solidFill>
                  <a:srgbClr val="444444"/>
                </a:solidFill>
                <a:effectLst/>
                <a:latin typeface="PT Sans" panose="020B0503020203020204" pitchFamily="34" charset="0"/>
              </a:rPr>
              <a:t>The publisher maintains a list of subscribers and knows which magazines they’re interested in. Subscribers can leave the list at any time when they wish to stop the publisher sending new magazine issues to them.</a:t>
            </a:r>
          </a:p>
          <a:p>
            <a:endParaRPr lang="en-US" dirty="0"/>
          </a:p>
        </p:txBody>
      </p:sp>
      <p:sp>
        <p:nvSpPr>
          <p:cNvPr id="4" name="Slide Number Placeholder 3"/>
          <p:cNvSpPr>
            <a:spLocks noGrp="1"/>
          </p:cNvSpPr>
          <p:nvPr>
            <p:ph type="sldNum" sz="quarter" idx="5"/>
          </p:nvPr>
        </p:nvSpPr>
        <p:spPr/>
        <p:txBody>
          <a:bodyPr/>
          <a:lstStyle/>
          <a:p>
            <a:fld id="{0FE84E6F-3671-472C-BE6F-A37BC298F4AB}" type="slidenum">
              <a:rPr lang="en-US" smtClean="0"/>
              <a:t>10</a:t>
            </a:fld>
            <a:endParaRPr lang="en-US"/>
          </a:p>
        </p:txBody>
      </p:sp>
    </p:spTree>
    <p:extLst>
      <p:ext uri="{BB962C8B-B14F-4D97-AF65-F5344CB8AC3E}">
        <p14:creationId xmlns:p14="http://schemas.microsoft.com/office/powerpoint/2010/main" val="271819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a:t>
            </a:r>
          </a:p>
          <a:p>
            <a:r>
              <a:rPr lang="en-US" b="0" i="0" dirty="0">
                <a:solidFill>
                  <a:srgbClr val="444444"/>
                </a:solidFill>
                <a:effectLst/>
                <a:latin typeface="PT Sans" panose="020B0503020203020204" pitchFamily="34" charset="0"/>
              </a:rPr>
              <a:t>A credit card is a proxy for a bank account, which is a proxy for a bundle of cash. Both implement the same interface: they can be used for making a payment. A consumer feels great because there’s no need to carry loads of cash around. A shop owner is also happy since the income from a transaction gets added electronically to the shop’s bank account without the risk of losing the deposit or getting robbed on the way to the bank.</a:t>
            </a:r>
            <a:endParaRPr lang="en-US" dirty="0"/>
          </a:p>
        </p:txBody>
      </p:sp>
      <p:sp>
        <p:nvSpPr>
          <p:cNvPr id="4" name="Slide Number Placeholder 3"/>
          <p:cNvSpPr>
            <a:spLocks noGrp="1"/>
          </p:cNvSpPr>
          <p:nvPr>
            <p:ph type="sldNum" sz="quarter" idx="5"/>
          </p:nvPr>
        </p:nvSpPr>
        <p:spPr/>
        <p:txBody>
          <a:bodyPr/>
          <a:lstStyle/>
          <a:p>
            <a:fld id="{0FE84E6F-3671-472C-BE6F-A37BC298F4AB}" type="slidenum">
              <a:rPr lang="en-US" smtClean="0"/>
              <a:t>13</a:t>
            </a:fld>
            <a:endParaRPr lang="en-US"/>
          </a:p>
        </p:txBody>
      </p:sp>
    </p:spTree>
    <p:extLst>
      <p:ext uri="{BB962C8B-B14F-4D97-AF65-F5344CB8AC3E}">
        <p14:creationId xmlns:p14="http://schemas.microsoft.com/office/powerpoint/2010/main" val="103289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B6F524-99F3-4BEA-ACD7-976EF4D36657}" type="datetime1">
              <a:rPr lang="en-US" smtClean="0"/>
              <a:t>1/15/2022</a:t>
            </a:fld>
            <a:endParaRPr lang="en-US" dirty="0"/>
          </a:p>
        </p:txBody>
      </p:sp>
      <p:sp>
        <p:nvSpPr>
          <p:cNvPr id="5" name="Footer Placeholder 4"/>
          <p:cNvSpPr>
            <a:spLocks noGrp="1"/>
          </p:cNvSpPr>
          <p:nvPr>
            <p:ph type="ftr" sz="quarter" idx="11"/>
          </p:nvPr>
        </p:nvSpPr>
        <p:spPr/>
        <p:txBody>
          <a:bodyPr/>
          <a:lstStyle/>
          <a:p>
            <a:r>
              <a:rPr lang="en-US"/>
              <a:t>Nodejs Basics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45C3A9-05D9-428D-9788-A7F14838F6F9}" type="datetime1">
              <a:rPr lang="en-US" smtClean="0"/>
              <a:t>1/15/2022</a:t>
            </a:fld>
            <a:endParaRPr lang="en-US" dirty="0"/>
          </a:p>
        </p:txBody>
      </p:sp>
      <p:sp>
        <p:nvSpPr>
          <p:cNvPr id="6" name="Footer Placeholder 5"/>
          <p:cNvSpPr>
            <a:spLocks noGrp="1"/>
          </p:cNvSpPr>
          <p:nvPr>
            <p:ph type="ftr" sz="quarter" idx="11"/>
          </p:nvPr>
        </p:nvSpPr>
        <p:spPr/>
        <p:txBody>
          <a:bodyPr/>
          <a:lstStyle/>
          <a:p>
            <a:r>
              <a:rPr lang="en-US"/>
              <a:t>Nodejs Basics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01FB-B03E-4981-A9F8-99B474DD173A}" type="datetime1">
              <a:rPr lang="en-US" smtClean="0"/>
              <a:t>1/15/2022</a:t>
            </a:fld>
            <a:endParaRPr lang="en-US" dirty="0"/>
          </a:p>
        </p:txBody>
      </p:sp>
      <p:sp>
        <p:nvSpPr>
          <p:cNvPr id="6" name="Footer Placeholder 5"/>
          <p:cNvSpPr>
            <a:spLocks noGrp="1"/>
          </p:cNvSpPr>
          <p:nvPr>
            <p:ph type="ftr" sz="quarter" idx="11"/>
          </p:nvPr>
        </p:nvSpPr>
        <p:spPr/>
        <p:txBody>
          <a:bodyPr/>
          <a:lstStyle/>
          <a:p>
            <a:r>
              <a:rPr lang="en-US"/>
              <a:t>Nodejs Basics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7E8EF3-CBF7-4EB9-B6E5-3754574E3433}" type="datetime1">
              <a:rPr lang="en-US" smtClean="0"/>
              <a:t>1/15/2022</a:t>
            </a:fld>
            <a:endParaRPr lang="en-US" dirty="0"/>
          </a:p>
        </p:txBody>
      </p:sp>
      <p:sp>
        <p:nvSpPr>
          <p:cNvPr id="6" name="Footer Placeholder 5"/>
          <p:cNvSpPr>
            <a:spLocks noGrp="1"/>
          </p:cNvSpPr>
          <p:nvPr>
            <p:ph type="ftr" sz="quarter" idx="11"/>
          </p:nvPr>
        </p:nvSpPr>
        <p:spPr/>
        <p:txBody>
          <a:bodyPr/>
          <a:lstStyle/>
          <a:p>
            <a:r>
              <a:rPr lang="en-US"/>
              <a:t>Nodejs Basics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8A4A96-31AC-487C-9F15-1822D58542B7}" type="datetime1">
              <a:rPr lang="en-US" smtClean="0"/>
              <a:t>1/15/2022</a:t>
            </a:fld>
            <a:endParaRPr lang="en-US" dirty="0"/>
          </a:p>
        </p:txBody>
      </p:sp>
      <p:sp>
        <p:nvSpPr>
          <p:cNvPr id="6" name="Footer Placeholder 5"/>
          <p:cNvSpPr>
            <a:spLocks noGrp="1"/>
          </p:cNvSpPr>
          <p:nvPr>
            <p:ph type="ftr" sz="quarter" idx="11"/>
          </p:nvPr>
        </p:nvSpPr>
        <p:spPr/>
        <p:txBody>
          <a:bodyPr/>
          <a:lstStyle/>
          <a:p>
            <a:r>
              <a:rPr lang="en-US"/>
              <a:t>Nodejs Basics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BF9546-09C4-4F24-A284-5B81FF8659B4}" type="datetime1">
              <a:rPr lang="en-US" smtClean="0"/>
              <a:t>1/15/2022</a:t>
            </a:fld>
            <a:endParaRPr lang="en-US" dirty="0"/>
          </a:p>
        </p:txBody>
      </p:sp>
      <p:sp>
        <p:nvSpPr>
          <p:cNvPr id="4" name="Footer Placeholder 3"/>
          <p:cNvSpPr>
            <a:spLocks noGrp="1"/>
          </p:cNvSpPr>
          <p:nvPr>
            <p:ph type="ftr" sz="quarter" idx="11"/>
          </p:nvPr>
        </p:nvSpPr>
        <p:spPr/>
        <p:txBody>
          <a:bodyPr/>
          <a:lstStyle/>
          <a:p>
            <a:r>
              <a:rPr lang="en-US"/>
              <a:t>Nodejs Basics</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F4405D-15A5-450B-B053-484859B9C8F7}" type="datetime1">
              <a:rPr lang="en-US" smtClean="0"/>
              <a:t>1/15/2022</a:t>
            </a:fld>
            <a:endParaRPr lang="en-US" dirty="0"/>
          </a:p>
        </p:txBody>
      </p:sp>
      <p:sp>
        <p:nvSpPr>
          <p:cNvPr id="4" name="Footer Placeholder 3"/>
          <p:cNvSpPr>
            <a:spLocks noGrp="1"/>
          </p:cNvSpPr>
          <p:nvPr>
            <p:ph type="ftr" sz="quarter" idx="11"/>
          </p:nvPr>
        </p:nvSpPr>
        <p:spPr/>
        <p:txBody>
          <a:bodyPr/>
          <a:lstStyle/>
          <a:p>
            <a:r>
              <a:rPr lang="en-US"/>
              <a:t>Nodejs Basics</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66559-EC21-40C1-8A65-9A3B4EA78391}" type="datetime1">
              <a:rPr lang="en-US" smtClean="0"/>
              <a:t>1/15/2022</a:t>
            </a:fld>
            <a:endParaRPr lang="en-US" dirty="0"/>
          </a:p>
        </p:txBody>
      </p:sp>
      <p:sp>
        <p:nvSpPr>
          <p:cNvPr id="5" name="Footer Placeholder 4"/>
          <p:cNvSpPr>
            <a:spLocks noGrp="1"/>
          </p:cNvSpPr>
          <p:nvPr>
            <p:ph type="ftr" sz="quarter" idx="11"/>
          </p:nvPr>
        </p:nvSpPr>
        <p:spPr/>
        <p:txBody>
          <a:bodyPr/>
          <a:lstStyle/>
          <a:p>
            <a:r>
              <a:rPr lang="en-US"/>
              <a:t>Nodejs Basics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9CA92-695C-4FFA-8E37-4D2C288BCC04}" type="datetime1">
              <a:rPr lang="en-US" smtClean="0"/>
              <a:t>1/15/2022</a:t>
            </a:fld>
            <a:endParaRPr lang="en-US" dirty="0"/>
          </a:p>
        </p:txBody>
      </p:sp>
      <p:sp>
        <p:nvSpPr>
          <p:cNvPr id="5" name="Footer Placeholder 4"/>
          <p:cNvSpPr>
            <a:spLocks noGrp="1"/>
          </p:cNvSpPr>
          <p:nvPr>
            <p:ph type="ftr" sz="quarter" idx="11"/>
          </p:nvPr>
        </p:nvSpPr>
        <p:spPr/>
        <p:txBody>
          <a:bodyPr/>
          <a:lstStyle/>
          <a:p>
            <a:r>
              <a:rPr lang="en-US"/>
              <a:t>Nodejs Basics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51262-FC07-4FE4-9221-F72F7D4F209A}" type="datetime1">
              <a:rPr lang="en-US" smtClean="0"/>
              <a:t>1/15/2022</a:t>
            </a:fld>
            <a:endParaRPr lang="en-US" dirty="0"/>
          </a:p>
        </p:txBody>
      </p:sp>
      <p:sp>
        <p:nvSpPr>
          <p:cNvPr id="5" name="Footer Placeholder 4"/>
          <p:cNvSpPr>
            <a:spLocks noGrp="1"/>
          </p:cNvSpPr>
          <p:nvPr>
            <p:ph type="ftr" sz="quarter" idx="11"/>
          </p:nvPr>
        </p:nvSpPr>
        <p:spPr/>
        <p:txBody>
          <a:bodyPr/>
          <a:lstStyle/>
          <a:p>
            <a:r>
              <a:rPr lang="en-US"/>
              <a:t>Nodejs Basics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321E4-8899-4F7D-BEB1-BD52626ABD8D}" type="datetime1">
              <a:rPr lang="en-US" smtClean="0"/>
              <a:t>1/15/2022</a:t>
            </a:fld>
            <a:endParaRPr lang="en-US" dirty="0"/>
          </a:p>
        </p:txBody>
      </p:sp>
      <p:sp>
        <p:nvSpPr>
          <p:cNvPr id="5" name="Footer Placeholder 4"/>
          <p:cNvSpPr>
            <a:spLocks noGrp="1"/>
          </p:cNvSpPr>
          <p:nvPr>
            <p:ph type="ftr" sz="quarter" idx="11"/>
          </p:nvPr>
        </p:nvSpPr>
        <p:spPr/>
        <p:txBody>
          <a:bodyPr/>
          <a:lstStyle/>
          <a:p>
            <a:r>
              <a:rPr lang="en-US"/>
              <a:t>Nodejs Basics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3F6DFA-8A0E-4513-867D-18B9AA66B23C}" type="datetime1">
              <a:rPr lang="en-US" smtClean="0"/>
              <a:t>1/15/2022</a:t>
            </a:fld>
            <a:endParaRPr lang="en-US" dirty="0"/>
          </a:p>
        </p:txBody>
      </p:sp>
      <p:sp>
        <p:nvSpPr>
          <p:cNvPr id="6" name="Footer Placeholder 5"/>
          <p:cNvSpPr>
            <a:spLocks noGrp="1"/>
          </p:cNvSpPr>
          <p:nvPr>
            <p:ph type="ftr" sz="quarter" idx="11"/>
          </p:nvPr>
        </p:nvSpPr>
        <p:spPr/>
        <p:txBody>
          <a:bodyPr/>
          <a:lstStyle/>
          <a:p>
            <a:r>
              <a:rPr lang="en-US"/>
              <a:t>Nodejs Basics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283A7-B9AC-454B-A468-44B75A398B49}" type="datetime1">
              <a:rPr lang="en-US" smtClean="0"/>
              <a:t>1/15/2022</a:t>
            </a:fld>
            <a:endParaRPr lang="en-US" dirty="0"/>
          </a:p>
        </p:txBody>
      </p:sp>
      <p:sp>
        <p:nvSpPr>
          <p:cNvPr id="8" name="Footer Placeholder 7"/>
          <p:cNvSpPr>
            <a:spLocks noGrp="1"/>
          </p:cNvSpPr>
          <p:nvPr>
            <p:ph type="ftr" sz="quarter" idx="11"/>
          </p:nvPr>
        </p:nvSpPr>
        <p:spPr/>
        <p:txBody>
          <a:bodyPr/>
          <a:lstStyle/>
          <a:p>
            <a:r>
              <a:rPr lang="en-US"/>
              <a:t>Nodejs Basics</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F8184D-DEDD-48A0-9ACA-5F6ED9EFE5B8}" type="datetime1">
              <a:rPr lang="en-US" smtClean="0"/>
              <a:t>1/15/2022</a:t>
            </a:fld>
            <a:endParaRPr lang="en-US" dirty="0"/>
          </a:p>
        </p:txBody>
      </p:sp>
      <p:sp>
        <p:nvSpPr>
          <p:cNvPr id="4" name="Footer Placeholder 3"/>
          <p:cNvSpPr>
            <a:spLocks noGrp="1"/>
          </p:cNvSpPr>
          <p:nvPr>
            <p:ph type="ftr" sz="quarter" idx="11"/>
          </p:nvPr>
        </p:nvSpPr>
        <p:spPr/>
        <p:txBody>
          <a:bodyPr/>
          <a:lstStyle/>
          <a:p>
            <a:r>
              <a:rPr lang="en-US"/>
              <a:t>Nodejs Basics</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8AC0E-F520-48F3-BA14-8BAB82D735FB}" type="datetime1">
              <a:rPr lang="en-US" smtClean="0"/>
              <a:t>1/15/2022</a:t>
            </a:fld>
            <a:endParaRPr lang="en-US" dirty="0"/>
          </a:p>
        </p:txBody>
      </p:sp>
      <p:sp>
        <p:nvSpPr>
          <p:cNvPr id="3" name="Footer Placeholder 2"/>
          <p:cNvSpPr>
            <a:spLocks noGrp="1"/>
          </p:cNvSpPr>
          <p:nvPr>
            <p:ph type="ftr" sz="quarter" idx="11"/>
          </p:nvPr>
        </p:nvSpPr>
        <p:spPr/>
        <p:txBody>
          <a:bodyPr/>
          <a:lstStyle/>
          <a:p>
            <a:r>
              <a:rPr lang="en-US"/>
              <a:t>Nodejs Basics</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7D0F2A-2724-4AD4-BF4C-A7B1910D9412}" type="datetime1">
              <a:rPr lang="en-US" smtClean="0"/>
              <a:t>1/15/2022</a:t>
            </a:fld>
            <a:endParaRPr lang="en-US" dirty="0"/>
          </a:p>
        </p:txBody>
      </p:sp>
      <p:sp>
        <p:nvSpPr>
          <p:cNvPr id="6" name="Footer Placeholder 5"/>
          <p:cNvSpPr>
            <a:spLocks noGrp="1"/>
          </p:cNvSpPr>
          <p:nvPr>
            <p:ph type="ftr" sz="quarter" idx="11"/>
          </p:nvPr>
        </p:nvSpPr>
        <p:spPr/>
        <p:txBody>
          <a:bodyPr/>
          <a:lstStyle/>
          <a:p>
            <a:r>
              <a:rPr lang="en-US"/>
              <a:t>Nodejs Basics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B82A5-4A21-4F82-91DB-989CE997E82E}" type="datetime1">
              <a:rPr lang="en-US" smtClean="0"/>
              <a:t>1/15/2022</a:t>
            </a:fld>
            <a:endParaRPr lang="en-US" dirty="0"/>
          </a:p>
        </p:txBody>
      </p:sp>
      <p:sp>
        <p:nvSpPr>
          <p:cNvPr id="6" name="Footer Placeholder 5"/>
          <p:cNvSpPr>
            <a:spLocks noGrp="1"/>
          </p:cNvSpPr>
          <p:nvPr>
            <p:ph type="ftr" sz="quarter" idx="11"/>
          </p:nvPr>
        </p:nvSpPr>
        <p:spPr/>
        <p:txBody>
          <a:bodyPr/>
          <a:lstStyle/>
          <a:p>
            <a:pPr algn="l"/>
            <a:r>
              <a:rPr lang="en-US"/>
              <a:t>Nodejs Basics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243839"/>
            <a:ext cx="10353762" cy="12573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13795" y="1620982"/>
            <a:ext cx="10353762" cy="4596938"/>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78736" y="6324946"/>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1BFEF8A-AE08-4951-B923-589F814B0C31}" type="datetime1">
              <a:rPr lang="en-US" smtClean="0"/>
              <a:t>1/15/2022</a:t>
            </a:fld>
            <a:endParaRPr lang="en-US" dirty="0"/>
          </a:p>
        </p:txBody>
      </p:sp>
      <p:sp>
        <p:nvSpPr>
          <p:cNvPr id="5" name="Footer Placeholder 4"/>
          <p:cNvSpPr>
            <a:spLocks noGrp="1"/>
          </p:cNvSpPr>
          <p:nvPr>
            <p:ph type="ftr" sz="quarter" idx="3"/>
          </p:nvPr>
        </p:nvSpPr>
        <p:spPr>
          <a:xfrm>
            <a:off x="913795" y="6324946"/>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r>
              <a:rPr lang="en-US"/>
              <a:t>Nodejs Basics</a:t>
            </a:r>
            <a:endParaRPr lang="en-US" dirty="0"/>
          </a:p>
        </p:txBody>
      </p:sp>
      <p:sp>
        <p:nvSpPr>
          <p:cNvPr id="6" name="Slide Number Placeholder 5"/>
          <p:cNvSpPr>
            <a:spLocks noGrp="1"/>
          </p:cNvSpPr>
          <p:nvPr>
            <p:ph type="sldNum" sz="quarter" idx="4"/>
          </p:nvPr>
        </p:nvSpPr>
        <p:spPr>
          <a:xfrm>
            <a:off x="10514011" y="6324946"/>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hd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scadia Code SemiBold" panose="020B0609020000020004" pitchFamily="49" charset="0"/>
          <a:ea typeface="+mj-ea"/>
          <a:cs typeface="Cascadia Code SemiBold" panose="020B0609020000020004" pitchFamily="49"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Segoe UI Black" panose="020B0A02040204020203" pitchFamily="34" charset="0"/>
          <a:ea typeface="Segoe UI Black" panose="020B0A02040204020203" pitchFamily="34" charset="0"/>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Segoe UI Black" panose="020B0A02040204020203" pitchFamily="34" charset="0"/>
          <a:ea typeface="Segoe UI Black" panose="020B0A02040204020203" pitchFamily="34" charset="0"/>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Segoe UI Black" panose="020B0A02040204020203" pitchFamily="34" charset="0"/>
          <a:ea typeface="Segoe UI Black" panose="020B0A02040204020203" pitchFamily="34" charset="0"/>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Segoe UI Black" panose="020B0A02040204020203" pitchFamily="34" charset="0"/>
          <a:ea typeface="Segoe UI Black" panose="020B0A02040204020203" pitchFamily="34" charset="0"/>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Segoe UI Black" panose="020B0A02040204020203" pitchFamily="34" charset="0"/>
          <a:ea typeface="Segoe UI Black" panose="020B0A02040204020203" pitchFamily="34" charset="0"/>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factoring.guru/design-patter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Design Patterns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85000" lnSpcReduction="20000"/>
          </a:bodyPr>
          <a:lstStyle/>
          <a:p>
            <a:r>
              <a:rPr lang="en-US" sz="2800" dirty="0"/>
              <a:t>Winter – 2022</a:t>
            </a:r>
            <a:endParaRPr lang="fa-IR" sz="2800" dirty="0"/>
          </a:p>
          <a:p>
            <a:r>
              <a:rPr lang="en-US" sz="2800" dirty="0"/>
              <a:t>Mostafavi</a:t>
            </a:r>
          </a:p>
          <a:p>
            <a:r>
              <a:rPr lang="en-US" sz="2800" dirty="0"/>
              <a:t>01 – Intro</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24E0-002E-4A67-A792-7DA28F3BAE40}"/>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6E3EABB0-C201-405A-88E9-AFFDE02B957C}"/>
              </a:ext>
            </a:extLst>
          </p:cNvPr>
          <p:cNvSpPr>
            <a:spLocks noGrp="1"/>
          </p:cNvSpPr>
          <p:nvPr>
            <p:ph idx="1"/>
          </p:nvPr>
        </p:nvSpPr>
        <p:spPr/>
        <p:txBody>
          <a:bodyPr/>
          <a:lstStyle/>
          <a:p>
            <a:r>
              <a:rPr lang="en-US" dirty="0"/>
              <a:t>The object that has some interesting state is often called </a:t>
            </a:r>
            <a:r>
              <a:rPr lang="en-US" dirty="0">
                <a:solidFill>
                  <a:srgbClr val="00B050"/>
                </a:solidFill>
              </a:rPr>
              <a:t>subject</a:t>
            </a:r>
          </a:p>
          <a:p>
            <a:pPr lvl="1"/>
            <a:r>
              <a:rPr lang="en-US" dirty="0"/>
              <a:t>but since it’s also going to notify other objects about the changes to its state, we’ll call it </a:t>
            </a:r>
            <a:r>
              <a:rPr lang="en-US" dirty="0">
                <a:solidFill>
                  <a:srgbClr val="00B050"/>
                </a:solidFill>
              </a:rPr>
              <a:t>publisher</a:t>
            </a:r>
            <a:r>
              <a:rPr lang="en-US" dirty="0"/>
              <a:t>. </a:t>
            </a:r>
          </a:p>
          <a:p>
            <a:r>
              <a:rPr lang="en-US" dirty="0"/>
              <a:t>All other objects that want to track changes to the publisher’s state are called </a:t>
            </a:r>
            <a:r>
              <a:rPr lang="en-US" dirty="0">
                <a:solidFill>
                  <a:srgbClr val="00B050"/>
                </a:solidFill>
              </a:rPr>
              <a:t>subscribers</a:t>
            </a:r>
            <a:r>
              <a:rPr lang="en-US" dirty="0"/>
              <a:t>.</a:t>
            </a:r>
          </a:p>
          <a:p>
            <a:endParaRPr lang="en-US" dirty="0"/>
          </a:p>
        </p:txBody>
      </p:sp>
      <p:sp>
        <p:nvSpPr>
          <p:cNvPr id="4" name="Footer Placeholder 3">
            <a:extLst>
              <a:ext uri="{FF2B5EF4-FFF2-40B4-BE49-F238E27FC236}">
                <a16:creationId xmlns:a16="http://schemas.microsoft.com/office/drawing/2014/main" id="{F659D3CC-41EC-4C8D-BCEF-C712ECBAFAD3}"/>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ADA77D8A-BC18-4209-83E9-1A3625F45E7E}"/>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7" name="Picture 6">
            <a:extLst>
              <a:ext uri="{FF2B5EF4-FFF2-40B4-BE49-F238E27FC236}">
                <a16:creationId xmlns:a16="http://schemas.microsoft.com/office/drawing/2014/main" id="{94C297EB-5AF6-46B4-AFA4-15EA07B33BF7}"/>
              </a:ext>
            </a:extLst>
          </p:cNvPr>
          <p:cNvPicPr>
            <a:picLocks noChangeAspect="1"/>
          </p:cNvPicPr>
          <p:nvPr/>
        </p:nvPicPr>
        <p:blipFill>
          <a:blip r:embed="rId3"/>
          <a:stretch>
            <a:fillRect/>
          </a:stretch>
        </p:blipFill>
        <p:spPr>
          <a:xfrm>
            <a:off x="1025917" y="3919451"/>
            <a:ext cx="4972744" cy="2067213"/>
          </a:xfrm>
          <a:prstGeom prst="rect">
            <a:avLst/>
          </a:prstGeom>
        </p:spPr>
      </p:pic>
      <p:pic>
        <p:nvPicPr>
          <p:cNvPr id="9" name="Picture 8">
            <a:extLst>
              <a:ext uri="{FF2B5EF4-FFF2-40B4-BE49-F238E27FC236}">
                <a16:creationId xmlns:a16="http://schemas.microsoft.com/office/drawing/2014/main" id="{8BA790B7-AAE1-4554-8928-D173BC418FB9}"/>
              </a:ext>
            </a:extLst>
          </p:cNvPr>
          <p:cNvPicPr>
            <a:picLocks noChangeAspect="1"/>
          </p:cNvPicPr>
          <p:nvPr/>
        </p:nvPicPr>
        <p:blipFill>
          <a:blip r:embed="rId4"/>
          <a:stretch>
            <a:fillRect/>
          </a:stretch>
        </p:blipFill>
        <p:spPr>
          <a:xfrm>
            <a:off x="6519076" y="3389640"/>
            <a:ext cx="4371707" cy="3224521"/>
          </a:xfrm>
          <a:prstGeom prst="rect">
            <a:avLst/>
          </a:prstGeom>
        </p:spPr>
      </p:pic>
    </p:spTree>
    <p:extLst>
      <p:ext uri="{BB962C8B-B14F-4D97-AF65-F5344CB8AC3E}">
        <p14:creationId xmlns:p14="http://schemas.microsoft.com/office/powerpoint/2010/main" val="155004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9DF027-0A62-46D4-9A24-D7B07B6248AF}"/>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7C9BE9D4-9EE1-4434-924B-4C64789A4DE1}"/>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7" name="Picture 6">
            <a:extLst>
              <a:ext uri="{FF2B5EF4-FFF2-40B4-BE49-F238E27FC236}">
                <a16:creationId xmlns:a16="http://schemas.microsoft.com/office/drawing/2014/main" id="{CE0FEEB0-24CF-47C0-82E7-D8063C74CFD3}"/>
              </a:ext>
            </a:extLst>
          </p:cNvPr>
          <p:cNvPicPr>
            <a:picLocks noChangeAspect="1"/>
          </p:cNvPicPr>
          <p:nvPr/>
        </p:nvPicPr>
        <p:blipFill>
          <a:blip r:embed="rId2"/>
          <a:stretch>
            <a:fillRect/>
          </a:stretch>
        </p:blipFill>
        <p:spPr>
          <a:xfrm>
            <a:off x="1375620" y="167929"/>
            <a:ext cx="9440759" cy="6157017"/>
          </a:xfrm>
          <a:prstGeom prst="rect">
            <a:avLst/>
          </a:prstGeom>
        </p:spPr>
      </p:pic>
    </p:spTree>
    <p:extLst>
      <p:ext uri="{BB962C8B-B14F-4D97-AF65-F5344CB8AC3E}">
        <p14:creationId xmlns:p14="http://schemas.microsoft.com/office/powerpoint/2010/main" val="27618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32C4-5854-49B7-9BC3-01E76B1657A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EE291DB-2FDA-4241-908A-96D7D605505D}"/>
              </a:ext>
            </a:extLst>
          </p:cNvPr>
          <p:cNvSpPr>
            <a:spLocks noGrp="1"/>
          </p:cNvSpPr>
          <p:nvPr>
            <p:ph idx="1"/>
          </p:nvPr>
        </p:nvSpPr>
        <p:spPr/>
        <p:txBody>
          <a:bodyPr/>
          <a:lstStyle/>
          <a:p>
            <a:r>
              <a:rPr lang="en-US" dirty="0"/>
              <a:t>Observer with TypeScript</a:t>
            </a:r>
          </a:p>
        </p:txBody>
      </p:sp>
      <p:sp>
        <p:nvSpPr>
          <p:cNvPr id="4" name="Footer Placeholder 3">
            <a:extLst>
              <a:ext uri="{FF2B5EF4-FFF2-40B4-BE49-F238E27FC236}">
                <a16:creationId xmlns:a16="http://schemas.microsoft.com/office/drawing/2014/main" id="{DAC3E79F-1FA7-4AEA-987D-9B69140E9EF1}"/>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BD611FC0-D98A-4CAE-88F5-7D06B094C14E}"/>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76722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6F70-93BB-4356-946E-B176D68B47E6}"/>
              </a:ext>
            </a:extLst>
          </p:cNvPr>
          <p:cNvSpPr>
            <a:spLocks noGrp="1"/>
          </p:cNvSpPr>
          <p:nvPr>
            <p:ph type="title"/>
          </p:nvPr>
        </p:nvSpPr>
        <p:spPr/>
        <p:txBody>
          <a:bodyPr/>
          <a:lstStyle/>
          <a:p>
            <a:r>
              <a:rPr lang="en-US" dirty="0"/>
              <a:t>Proxy</a:t>
            </a:r>
          </a:p>
        </p:txBody>
      </p:sp>
      <p:sp>
        <p:nvSpPr>
          <p:cNvPr id="3" name="Content Placeholder 2">
            <a:extLst>
              <a:ext uri="{FF2B5EF4-FFF2-40B4-BE49-F238E27FC236}">
                <a16:creationId xmlns:a16="http://schemas.microsoft.com/office/drawing/2014/main" id="{76FD2B03-D790-4157-8297-517538434717}"/>
              </a:ext>
            </a:extLst>
          </p:cNvPr>
          <p:cNvSpPr>
            <a:spLocks noGrp="1"/>
          </p:cNvSpPr>
          <p:nvPr>
            <p:ph idx="1"/>
          </p:nvPr>
        </p:nvSpPr>
        <p:spPr/>
        <p:txBody>
          <a:bodyPr/>
          <a:lstStyle/>
          <a:p>
            <a:r>
              <a:rPr lang="en-US" dirty="0"/>
              <a:t>The Proxy pattern suggests that you create a </a:t>
            </a:r>
            <a:r>
              <a:rPr lang="en-US" dirty="0">
                <a:solidFill>
                  <a:srgbClr val="00B050"/>
                </a:solidFill>
              </a:rPr>
              <a:t>new proxy class with the same interface as an original service object</a:t>
            </a:r>
            <a:r>
              <a:rPr lang="en-US" dirty="0"/>
              <a:t>. </a:t>
            </a:r>
          </a:p>
          <a:p>
            <a:r>
              <a:rPr lang="en-US" dirty="0"/>
              <a:t>Then you update your app so that it passes the proxy object to all of the original object’s clients. Upon receiving a request from a client, </a:t>
            </a:r>
            <a:r>
              <a:rPr lang="en-US" dirty="0">
                <a:solidFill>
                  <a:srgbClr val="00B050"/>
                </a:solidFill>
              </a:rPr>
              <a:t>the proxy creates a real service object and delegates all the work to it</a:t>
            </a:r>
            <a:r>
              <a:rPr lang="en-US" dirty="0"/>
              <a:t>.</a:t>
            </a:r>
          </a:p>
        </p:txBody>
      </p:sp>
      <p:sp>
        <p:nvSpPr>
          <p:cNvPr id="4" name="Footer Placeholder 3">
            <a:extLst>
              <a:ext uri="{FF2B5EF4-FFF2-40B4-BE49-F238E27FC236}">
                <a16:creationId xmlns:a16="http://schemas.microsoft.com/office/drawing/2014/main" id="{9CEB019B-460D-47AD-BE70-3911F6DD3966}"/>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A5F314E9-5D63-4E95-B249-14C36760B563}"/>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7" name="Picture 6">
            <a:extLst>
              <a:ext uri="{FF2B5EF4-FFF2-40B4-BE49-F238E27FC236}">
                <a16:creationId xmlns:a16="http://schemas.microsoft.com/office/drawing/2014/main" id="{502DC247-9A60-4876-9DD7-4FD09858D96C}"/>
              </a:ext>
            </a:extLst>
          </p:cNvPr>
          <p:cNvPicPr>
            <a:picLocks noChangeAspect="1"/>
          </p:cNvPicPr>
          <p:nvPr/>
        </p:nvPicPr>
        <p:blipFill>
          <a:blip r:embed="rId3"/>
          <a:stretch>
            <a:fillRect/>
          </a:stretch>
        </p:blipFill>
        <p:spPr>
          <a:xfrm>
            <a:off x="385412" y="4169759"/>
            <a:ext cx="5020376" cy="2048161"/>
          </a:xfrm>
          <a:prstGeom prst="rect">
            <a:avLst/>
          </a:prstGeom>
        </p:spPr>
      </p:pic>
      <p:pic>
        <p:nvPicPr>
          <p:cNvPr id="9" name="Picture 8">
            <a:extLst>
              <a:ext uri="{FF2B5EF4-FFF2-40B4-BE49-F238E27FC236}">
                <a16:creationId xmlns:a16="http://schemas.microsoft.com/office/drawing/2014/main" id="{540F0E2C-BCEA-4E14-9F4C-0276EA60A105}"/>
              </a:ext>
            </a:extLst>
          </p:cNvPr>
          <p:cNvPicPr>
            <a:picLocks noChangeAspect="1"/>
          </p:cNvPicPr>
          <p:nvPr/>
        </p:nvPicPr>
        <p:blipFill>
          <a:blip r:embed="rId4"/>
          <a:stretch>
            <a:fillRect/>
          </a:stretch>
        </p:blipFill>
        <p:spPr>
          <a:xfrm>
            <a:off x="6090676" y="4152456"/>
            <a:ext cx="5847677" cy="2065464"/>
          </a:xfrm>
          <a:prstGeom prst="rect">
            <a:avLst/>
          </a:prstGeom>
        </p:spPr>
      </p:pic>
    </p:spTree>
    <p:extLst>
      <p:ext uri="{BB962C8B-B14F-4D97-AF65-F5344CB8AC3E}">
        <p14:creationId xmlns:p14="http://schemas.microsoft.com/office/powerpoint/2010/main" val="280442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18CACF-159C-483C-A876-B022C4FE5334}"/>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C5611DA6-ACDA-46F0-B33F-44FE01FE0CDA}"/>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7" name="Picture 6">
            <a:extLst>
              <a:ext uri="{FF2B5EF4-FFF2-40B4-BE49-F238E27FC236}">
                <a16:creationId xmlns:a16="http://schemas.microsoft.com/office/drawing/2014/main" id="{7721FF21-EA9D-4A80-B761-695C2E864087}"/>
              </a:ext>
            </a:extLst>
          </p:cNvPr>
          <p:cNvPicPr>
            <a:picLocks noChangeAspect="1"/>
          </p:cNvPicPr>
          <p:nvPr/>
        </p:nvPicPr>
        <p:blipFill>
          <a:blip r:embed="rId2"/>
          <a:stretch>
            <a:fillRect/>
          </a:stretch>
        </p:blipFill>
        <p:spPr>
          <a:xfrm>
            <a:off x="256245" y="902671"/>
            <a:ext cx="11679509" cy="5052657"/>
          </a:xfrm>
          <a:prstGeom prst="rect">
            <a:avLst/>
          </a:prstGeom>
        </p:spPr>
      </p:pic>
    </p:spTree>
    <p:extLst>
      <p:ext uri="{BB962C8B-B14F-4D97-AF65-F5344CB8AC3E}">
        <p14:creationId xmlns:p14="http://schemas.microsoft.com/office/powerpoint/2010/main" val="373725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53A4-0643-4321-B604-8B88F25CFA5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541C23C-D4F0-4FCC-8B72-13A11BC80608}"/>
              </a:ext>
            </a:extLst>
          </p:cNvPr>
          <p:cNvSpPr>
            <a:spLocks noGrp="1"/>
          </p:cNvSpPr>
          <p:nvPr>
            <p:ph idx="1"/>
          </p:nvPr>
        </p:nvSpPr>
        <p:spPr/>
        <p:txBody>
          <a:bodyPr/>
          <a:lstStyle/>
          <a:p>
            <a:r>
              <a:rPr lang="en-US" dirty="0"/>
              <a:t>Proxy with TypeScript</a:t>
            </a:r>
          </a:p>
        </p:txBody>
      </p:sp>
      <p:sp>
        <p:nvSpPr>
          <p:cNvPr id="4" name="Footer Placeholder 3">
            <a:extLst>
              <a:ext uri="{FF2B5EF4-FFF2-40B4-BE49-F238E27FC236}">
                <a16:creationId xmlns:a16="http://schemas.microsoft.com/office/drawing/2014/main" id="{E9949078-DA4D-4D17-9D15-3EA7D08BADCD}"/>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6BB423FF-B110-48A4-9085-A40703726394}"/>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44728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1E8A-D115-4B19-B925-D8CECF1203DF}"/>
              </a:ext>
            </a:extLst>
          </p:cNvPr>
          <p:cNvSpPr>
            <a:spLocks noGrp="1"/>
          </p:cNvSpPr>
          <p:nvPr>
            <p:ph type="title"/>
          </p:nvPr>
        </p:nvSpPr>
        <p:spPr/>
        <p:txBody>
          <a:bodyPr/>
          <a:lstStyle/>
          <a:p>
            <a:r>
              <a:rPr lang="en-US" dirty="0" err="1"/>
              <a:t>Excercise</a:t>
            </a:r>
            <a:endParaRPr lang="en-US" dirty="0"/>
          </a:p>
        </p:txBody>
      </p:sp>
      <p:sp>
        <p:nvSpPr>
          <p:cNvPr id="3" name="Content Placeholder 2">
            <a:extLst>
              <a:ext uri="{FF2B5EF4-FFF2-40B4-BE49-F238E27FC236}">
                <a16:creationId xmlns:a16="http://schemas.microsoft.com/office/drawing/2014/main" id="{E2A8B6CD-3007-4EDA-AD0B-A0B13CCB9063}"/>
              </a:ext>
            </a:extLst>
          </p:cNvPr>
          <p:cNvSpPr>
            <a:spLocks noGrp="1"/>
          </p:cNvSpPr>
          <p:nvPr>
            <p:ph idx="1"/>
          </p:nvPr>
        </p:nvSpPr>
        <p:spPr/>
        <p:txBody>
          <a:bodyPr/>
          <a:lstStyle/>
          <a:p>
            <a:r>
              <a:rPr lang="en-US" dirty="0"/>
              <a:t>Research about these design patterns:</a:t>
            </a:r>
          </a:p>
          <a:p>
            <a:pPr lvl="1"/>
            <a:r>
              <a:rPr lang="en-US" dirty="0"/>
              <a:t>Builder</a:t>
            </a:r>
          </a:p>
          <a:p>
            <a:pPr lvl="1"/>
            <a:r>
              <a:rPr lang="en-US" dirty="0"/>
              <a:t>Decorator</a:t>
            </a:r>
          </a:p>
          <a:p>
            <a:pPr lvl="1"/>
            <a:r>
              <a:rPr lang="en-US" dirty="0"/>
              <a:t>Strategy</a:t>
            </a:r>
          </a:p>
        </p:txBody>
      </p:sp>
      <p:sp>
        <p:nvSpPr>
          <p:cNvPr id="4" name="Footer Placeholder 3">
            <a:extLst>
              <a:ext uri="{FF2B5EF4-FFF2-40B4-BE49-F238E27FC236}">
                <a16:creationId xmlns:a16="http://schemas.microsoft.com/office/drawing/2014/main" id="{4DA4A191-AEBC-438A-A4A6-8AF92C48B31C}"/>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81EFD050-56DC-4DB1-AAF0-0EFE1D382CE0}"/>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84762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6FEF-F350-495B-85B4-854BFFD1C5B2}"/>
              </a:ext>
            </a:extLst>
          </p:cNvPr>
          <p:cNvSpPr>
            <a:spLocks noGrp="1"/>
          </p:cNvSpPr>
          <p:nvPr>
            <p:ph type="title"/>
          </p:nvPr>
        </p:nvSpPr>
        <p:spPr/>
        <p:txBody>
          <a:bodyPr/>
          <a:lstStyle/>
          <a:p>
            <a:r>
              <a:rPr lang="en-US" dirty="0"/>
              <a:t>Course Structure</a:t>
            </a:r>
          </a:p>
        </p:txBody>
      </p:sp>
      <p:sp>
        <p:nvSpPr>
          <p:cNvPr id="3" name="Content Placeholder 2">
            <a:extLst>
              <a:ext uri="{FF2B5EF4-FFF2-40B4-BE49-F238E27FC236}">
                <a16:creationId xmlns:a16="http://schemas.microsoft.com/office/drawing/2014/main" id="{F0D7E078-CE0A-4FDF-B293-FE35A5021F9A}"/>
              </a:ext>
            </a:extLst>
          </p:cNvPr>
          <p:cNvSpPr>
            <a:spLocks noGrp="1"/>
          </p:cNvSpPr>
          <p:nvPr>
            <p:ph idx="1"/>
          </p:nvPr>
        </p:nvSpPr>
        <p:spPr/>
        <p:txBody>
          <a:bodyPr>
            <a:normAutofit/>
          </a:bodyPr>
          <a:lstStyle/>
          <a:p>
            <a:r>
              <a:rPr lang="en-US" dirty="0">
                <a:solidFill>
                  <a:schemeClr val="tx1"/>
                </a:solidFill>
              </a:rPr>
              <a:t>What is design pattern?</a:t>
            </a:r>
          </a:p>
          <a:p>
            <a:r>
              <a:rPr lang="en-US" dirty="0">
                <a:solidFill>
                  <a:schemeClr val="tx1"/>
                </a:solidFill>
              </a:rPr>
              <a:t>Singleton</a:t>
            </a:r>
          </a:p>
          <a:p>
            <a:r>
              <a:rPr lang="en-US" dirty="0">
                <a:solidFill>
                  <a:schemeClr val="tx1"/>
                </a:solidFill>
              </a:rPr>
              <a:t>Factory</a:t>
            </a:r>
          </a:p>
          <a:p>
            <a:r>
              <a:rPr lang="en-US" dirty="0">
                <a:solidFill>
                  <a:schemeClr val="tx1"/>
                </a:solidFill>
              </a:rPr>
              <a:t>Observer</a:t>
            </a:r>
          </a:p>
          <a:p>
            <a:r>
              <a:rPr lang="en-US" dirty="0">
                <a:solidFill>
                  <a:schemeClr val="tx1"/>
                </a:solidFill>
              </a:rPr>
              <a:t>Proxy</a:t>
            </a:r>
          </a:p>
          <a:p>
            <a:r>
              <a:rPr lang="en-US" dirty="0">
                <a:solidFill>
                  <a:schemeClr val="tx1">
                    <a:lumMod val="50000"/>
                  </a:schemeClr>
                </a:solidFill>
              </a:rPr>
              <a:t>MVC, MVVM</a:t>
            </a:r>
          </a:p>
          <a:p>
            <a:r>
              <a:rPr lang="en-US">
                <a:solidFill>
                  <a:schemeClr val="tx1">
                    <a:lumMod val="50000"/>
                  </a:schemeClr>
                </a:solidFill>
              </a:rPr>
              <a:t>Implement </a:t>
            </a:r>
            <a:r>
              <a:rPr lang="en-US" dirty="0">
                <a:solidFill>
                  <a:schemeClr val="tx1">
                    <a:lumMod val="50000"/>
                  </a:schemeClr>
                </a:solidFill>
              </a:rPr>
              <a:t>IoC through dependency injection</a:t>
            </a:r>
          </a:p>
        </p:txBody>
      </p:sp>
      <p:sp>
        <p:nvSpPr>
          <p:cNvPr id="4" name="Footer Placeholder 3">
            <a:extLst>
              <a:ext uri="{FF2B5EF4-FFF2-40B4-BE49-F238E27FC236}">
                <a16:creationId xmlns:a16="http://schemas.microsoft.com/office/drawing/2014/main" id="{733D735D-8284-46D4-BF79-DB3A6431E2ED}"/>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AA6AEFB7-0117-4B34-8953-7D1966610555}"/>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62868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236-463E-41C1-8D45-5247BF775AA3}"/>
              </a:ext>
            </a:extLst>
          </p:cNvPr>
          <p:cNvSpPr>
            <a:spLocks noGrp="1"/>
          </p:cNvSpPr>
          <p:nvPr>
            <p:ph type="title"/>
          </p:nvPr>
        </p:nvSpPr>
        <p:spPr/>
        <p:txBody>
          <a:bodyPr/>
          <a:lstStyle/>
          <a:p>
            <a:r>
              <a:rPr lang="en-US" dirty="0"/>
              <a:t>What is design pattern?</a:t>
            </a:r>
          </a:p>
        </p:txBody>
      </p:sp>
      <p:sp>
        <p:nvSpPr>
          <p:cNvPr id="3" name="Content Placeholder 2">
            <a:extLst>
              <a:ext uri="{FF2B5EF4-FFF2-40B4-BE49-F238E27FC236}">
                <a16:creationId xmlns:a16="http://schemas.microsoft.com/office/drawing/2014/main" id="{9A668EC7-4A02-4D95-AFB7-8B989701AE3A}"/>
              </a:ext>
            </a:extLst>
          </p:cNvPr>
          <p:cNvSpPr>
            <a:spLocks noGrp="1"/>
          </p:cNvSpPr>
          <p:nvPr>
            <p:ph idx="1"/>
          </p:nvPr>
        </p:nvSpPr>
        <p:spPr/>
        <p:txBody>
          <a:bodyPr>
            <a:normAutofit fontScale="92500" lnSpcReduction="10000"/>
          </a:bodyPr>
          <a:lstStyle/>
          <a:p>
            <a:r>
              <a:rPr lang="en-US" dirty="0"/>
              <a:t>Typical solutions to common problems</a:t>
            </a:r>
          </a:p>
          <a:p>
            <a:r>
              <a:rPr lang="en-US" dirty="0"/>
              <a:t>Each pattern is like a </a:t>
            </a:r>
            <a:r>
              <a:rPr lang="en-US" dirty="0">
                <a:solidFill>
                  <a:srgbClr val="00B050"/>
                </a:solidFill>
              </a:rPr>
              <a:t>blueprint </a:t>
            </a:r>
            <a:r>
              <a:rPr lang="en-US" dirty="0"/>
              <a:t>that you can customize to solve a particular design problem in </a:t>
            </a:r>
            <a:r>
              <a:rPr lang="en-US" dirty="0">
                <a:solidFill>
                  <a:srgbClr val="00B050"/>
                </a:solidFill>
              </a:rPr>
              <a:t>your code</a:t>
            </a:r>
            <a:r>
              <a:rPr lang="en-US" dirty="0"/>
              <a:t>.</a:t>
            </a:r>
          </a:p>
          <a:p>
            <a:r>
              <a:rPr lang="en-US" dirty="0"/>
              <a:t>Categories:</a:t>
            </a:r>
          </a:p>
          <a:p>
            <a:pPr lvl="1"/>
            <a:r>
              <a:rPr lang="en-US" dirty="0"/>
              <a:t>Creational</a:t>
            </a:r>
          </a:p>
          <a:p>
            <a:pPr lvl="2"/>
            <a:r>
              <a:rPr lang="en-US" dirty="0"/>
              <a:t>Factory, Singleton, …</a:t>
            </a:r>
          </a:p>
          <a:p>
            <a:pPr lvl="1"/>
            <a:r>
              <a:rPr lang="en-US" dirty="0"/>
              <a:t>Structural</a:t>
            </a:r>
          </a:p>
          <a:p>
            <a:pPr lvl="2"/>
            <a:r>
              <a:rPr lang="en-US" dirty="0"/>
              <a:t>Proxy, …</a:t>
            </a:r>
          </a:p>
          <a:p>
            <a:pPr lvl="1"/>
            <a:r>
              <a:rPr lang="en-US" dirty="0"/>
              <a:t>Behavioral</a:t>
            </a:r>
          </a:p>
          <a:p>
            <a:pPr lvl="2"/>
            <a:r>
              <a:rPr lang="en-US" dirty="0"/>
              <a:t>Observer, …</a:t>
            </a:r>
          </a:p>
          <a:p>
            <a:r>
              <a:rPr lang="en-US" dirty="0"/>
              <a:t>For more detail take a look at: </a:t>
            </a:r>
            <a:r>
              <a:rPr lang="en-US" dirty="0">
                <a:hlinkClick r:id="rId3"/>
              </a:rPr>
              <a:t>https://refactoring.guru/design-patterns</a:t>
            </a:r>
            <a:endParaRPr lang="en-US" dirty="0"/>
          </a:p>
        </p:txBody>
      </p:sp>
      <p:sp>
        <p:nvSpPr>
          <p:cNvPr id="4" name="Footer Placeholder 3">
            <a:extLst>
              <a:ext uri="{FF2B5EF4-FFF2-40B4-BE49-F238E27FC236}">
                <a16:creationId xmlns:a16="http://schemas.microsoft.com/office/drawing/2014/main" id="{04DAFA6C-E2C4-4D97-BB65-CCC395836F1F}"/>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7A2E77F4-EFA3-4155-AF19-2C369835006C}"/>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69670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C7AB-E941-44BF-A3A9-444E8DA293EA}"/>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8EE068B4-77F7-49BB-AEB2-54DB728B7095}"/>
              </a:ext>
            </a:extLst>
          </p:cNvPr>
          <p:cNvSpPr>
            <a:spLocks noGrp="1"/>
          </p:cNvSpPr>
          <p:nvPr>
            <p:ph idx="1"/>
          </p:nvPr>
        </p:nvSpPr>
        <p:spPr/>
        <p:txBody>
          <a:bodyPr/>
          <a:lstStyle/>
          <a:p>
            <a:r>
              <a:rPr lang="en-US" dirty="0"/>
              <a:t>Solves two problems:</a:t>
            </a:r>
          </a:p>
          <a:p>
            <a:pPr lvl="1"/>
            <a:r>
              <a:rPr lang="en-US" dirty="0"/>
              <a:t>Ensure that a class has just a single instance</a:t>
            </a:r>
          </a:p>
          <a:p>
            <a:pPr lvl="1"/>
            <a:r>
              <a:rPr lang="en-US" dirty="0"/>
              <a:t>Provide a global access point to that instance</a:t>
            </a:r>
          </a:p>
          <a:p>
            <a:endParaRPr lang="en-US" dirty="0"/>
          </a:p>
        </p:txBody>
      </p:sp>
      <p:sp>
        <p:nvSpPr>
          <p:cNvPr id="4" name="Footer Placeholder 3">
            <a:extLst>
              <a:ext uri="{FF2B5EF4-FFF2-40B4-BE49-F238E27FC236}">
                <a16:creationId xmlns:a16="http://schemas.microsoft.com/office/drawing/2014/main" id="{B48955E3-6A49-439C-B8F0-AE3DFF10D289}"/>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BDF5F314-C717-4C47-9F51-EB71A8BADA5B}"/>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7" name="Picture 6">
            <a:extLst>
              <a:ext uri="{FF2B5EF4-FFF2-40B4-BE49-F238E27FC236}">
                <a16:creationId xmlns:a16="http://schemas.microsoft.com/office/drawing/2014/main" id="{F12AD660-555D-43C9-A81F-0AFF7B79B4EE}"/>
              </a:ext>
            </a:extLst>
          </p:cNvPr>
          <p:cNvPicPr>
            <a:picLocks noChangeAspect="1"/>
          </p:cNvPicPr>
          <p:nvPr/>
        </p:nvPicPr>
        <p:blipFill>
          <a:blip r:embed="rId3"/>
          <a:stretch>
            <a:fillRect/>
          </a:stretch>
        </p:blipFill>
        <p:spPr>
          <a:xfrm>
            <a:off x="3066066" y="3108171"/>
            <a:ext cx="6049219" cy="3581900"/>
          </a:xfrm>
          <a:prstGeom prst="rect">
            <a:avLst/>
          </a:prstGeom>
        </p:spPr>
      </p:pic>
    </p:spTree>
    <p:extLst>
      <p:ext uri="{BB962C8B-B14F-4D97-AF65-F5344CB8AC3E}">
        <p14:creationId xmlns:p14="http://schemas.microsoft.com/office/powerpoint/2010/main" val="407073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F44D-4DAD-43F4-9608-E89EEB92EE6E}"/>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09C2A2B4-F2DE-4153-9FCD-40332932704E}"/>
              </a:ext>
            </a:extLst>
          </p:cNvPr>
          <p:cNvSpPr>
            <a:spLocks noGrp="1"/>
          </p:cNvSpPr>
          <p:nvPr>
            <p:ph idx="1"/>
          </p:nvPr>
        </p:nvSpPr>
        <p:spPr/>
        <p:txBody>
          <a:bodyPr/>
          <a:lstStyle/>
          <a:p>
            <a:r>
              <a:rPr lang="en-US" dirty="0"/>
              <a:t>Singleton with TypeScript</a:t>
            </a:r>
          </a:p>
          <a:p>
            <a:pPr lvl="1"/>
            <a:r>
              <a:rPr lang="en-US" dirty="0"/>
              <a:t>Using static fields and functions</a:t>
            </a:r>
          </a:p>
        </p:txBody>
      </p:sp>
      <p:sp>
        <p:nvSpPr>
          <p:cNvPr id="4" name="Footer Placeholder 3">
            <a:extLst>
              <a:ext uri="{FF2B5EF4-FFF2-40B4-BE49-F238E27FC236}">
                <a16:creationId xmlns:a16="http://schemas.microsoft.com/office/drawing/2014/main" id="{738F1BD9-1C90-4EF1-BF32-6AD810569300}"/>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AF7FAC83-7569-458A-A92F-131F51E1FB2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89059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A466-88C3-4BF3-A03F-FD795D593D16}"/>
              </a:ext>
            </a:extLst>
          </p:cNvPr>
          <p:cNvSpPr>
            <a:spLocks noGrp="1"/>
          </p:cNvSpPr>
          <p:nvPr>
            <p:ph type="title"/>
          </p:nvPr>
        </p:nvSpPr>
        <p:spPr/>
        <p:txBody>
          <a:bodyPr/>
          <a:lstStyle/>
          <a:p>
            <a:r>
              <a:rPr lang="en-US" dirty="0"/>
              <a:t>Factory</a:t>
            </a:r>
          </a:p>
        </p:txBody>
      </p:sp>
      <p:sp>
        <p:nvSpPr>
          <p:cNvPr id="3" name="Content Placeholder 2">
            <a:extLst>
              <a:ext uri="{FF2B5EF4-FFF2-40B4-BE49-F238E27FC236}">
                <a16:creationId xmlns:a16="http://schemas.microsoft.com/office/drawing/2014/main" id="{69552F72-0080-41B6-A6F4-36EC44FB1514}"/>
              </a:ext>
            </a:extLst>
          </p:cNvPr>
          <p:cNvSpPr>
            <a:spLocks noGrp="1"/>
          </p:cNvSpPr>
          <p:nvPr>
            <p:ph idx="1"/>
          </p:nvPr>
        </p:nvSpPr>
        <p:spPr/>
        <p:txBody>
          <a:bodyPr/>
          <a:lstStyle/>
          <a:p>
            <a:r>
              <a:rPr lang="en-US" dirty="0"/>
              <a:t>The Factory Method pattern suggests that you replace direct object construction calls (using the new operator) </a:t>
            </a:r>
            <a:r>
              <a:rPr lang="en-US" dirty="0">
                <a:solidFill>
                  <a:srgbClr val="00B050"/>
                </a:solidFill>
              </a:rPr>
              <a:t>with calls to a special factory method</a:t>
            </a:r>
            <a:r>
              <a:rPr lang="en-US" dirty="0"/>
              <a:t>.</a:t>
            </a:r>
          </a:p>
          <a:p>
            <a:endParaRPr lang="en-US" dirty="0"/>
          </a:p>
        </p:txBody>
      </p:sp>
      <p:sp>
        <p:nvSpPr>
          <p:cNvPr id="4" name="Footer Placeholder 3">
            <a:extLst>
              <a:ext uri="{FF2B5EF4-FFF2-40B4-BE49-F238E27FC236}">
                <a16:creationId xmlns:a16="http://schemas.microsoft.com/office/drawing/2014/main" id="{75E12608-D40D-4293-8C24-F1DD83E39CB8}"/>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8DDA39D8-48AB-457E-9330-3BF5C958022E}"/>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8" name="Picture 7">
            <a:extLst>
              <a:ext uri="{FF2B5EF4-FFF2-40B4-BE49-F238E27FC236}">
                <a16:creationId xmlns:a16="http://schemas.microsoft.com/office/drawing/2014/main" id="{1ECB12CC-7AFB-4C54-8185-9A7651F8F89E}"/>
              </a:ext>
            </a:extLst>
          </p:cNvPr>
          <p:cNvPicPr>
            <a:picLocks noChangeAspect="1"/>
          </p:cNvPicPr>
          <p:nvPr/>
        </p:nvPicPr>
        <p:blipFill>
          <a:blip r:embed="rId2"/>
          <a:stretch>
            <a:fillRect/>
          </a:stretch>
        </p:blipFill>
        <p:spPr>
          <a:xfrm>
            <a:off x="2410541" y="2974998"/>
            <a:ext cx="7360270" cy="3715073"/>
          </a:xfrm>
          <a:prstGeom prst="rect">
            <a:avLst/>
          </a:prstGeom>
        </p:spPr>
      </p:pic>
    </p:spTree>
    <p:extLst>
      <p:ext uri="{BB962C8B-B14F-4D97-AF65-F5344CB8AC3E}">
        <p14:creationId xmlns:p14="http://schemas.microsoft.com/office/powerpoint/2010/main" val="55295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97DE-39D9-4DBE-A24E-6B193D70E187}"/>
              </a:ext>
            </a:extLst>
          </p:cNvPr>
          <p:cNvSpPr>
            <a:spLocks noGrp="1"/>
          </p:cNvSpPr>
          <p:nvPr>
            <p:ph type="title"/>
          </p:nvPr>
        </p:nvSpPr>
        <p:spPr/>
        <p:txBody>
          <a:bodyPr/>
          <a:lstStyle/>
          <a:p>
            <a:r>
              <a:rPr lang="en-US" dirty="0"/>
              <a:t>Factory</a:t>
            </a:r>
          </a:p>
        </p:txBody>
      </p:sp>
      <p:pic>
        <p:nvPicPr>
          <p:cNvPr id="7" name="Content Placeholder 6">
            <a:extLst>
              <a:ext uri="{FF2B5EF4-FFF2-40B4-BE49-F238E27FC236}">
                <a16:creationId xmlns:a16="http://schemas.microsoft.com/office/drawing/2014/main" id="{68B44930-2D2B-4534-A85F-B868EBCB5914}"/>
              </a:ext>
            </a:extLst>
          </p:cNvPr>
          <p:cNvPicPr>
            <a:picLocks noGrp="1" noChangeAspect="1"/>
          </p:cNvPicPr>
          <p:nvPr>
            <p:ph idx="1"/>
          </p:nvPr>
        </p:nvPicPr>
        <p:blipFill>
          <a:blip r:embed="rId2"/>
          <a:stretch>
            <a:fillRect/>
          </a:stretch>
        </p:blipFill>
        <p:spPr>
          <a:xfrm>
            <a:off x="2042978" y="2021924"/>
            <a:ext cx="8095396" cy="4668147"/>
          </a:xfrm>
        </p:spPr>
      </p:pic>
      <p:sp>
        <p:nvSpPr>
          <p:cNvPr id="4" name="Footer Placeholder 3">
            <a:extLst>
              <a:ext uri="{FF2B5EF4-FFF2-40B4-BE49-F238E27FC236}">
                <a16:creationId xmlns:a16="http://schemas.microsoft.com/office/drawing/2014/main" id="{8841602C-2D85-4F9D-92A2-F6364B735861}"/>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F993D0B0-B44E-48DD-92D1-CF4EAC31C497}"/>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12995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5E12608-D40D-4293-8C24-F1DD83E39CB8}"/>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8DDA39D8-48AB-457E-9330-3BF5C958022E}"/>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9" name="Picture 8">
            <a:extLst>
              <a:ext uri="{FF2B5EF4-FFF2-40B4-BE49-F238E27FC236}">
                <a16:creationId xmlns:a16="http://schemas.microsoft.com/office/drawing/2014/main" id="{A6B17691-A88C-407D-9DE2-CA497A10FE83}"/>
              </a:ext>
            </a:extLst>
          </p:cNvPr>
          <p:cNvPicPr>
            <a:picLocks noChangeAspect="1"/>
          </p:cNvPicPr>
          <p:nvPr/>
        </p:nvPicPr>
        <p:blipFill>
          <a:blip r:embed="rId2"/>
          <a:stretch>
            <a:fillRect/>
          </a:stretch>
        </p:blipFill>
        <p:spPr>
          <a:xfrm>
            <a:off x="1694836" y="542464"/>
            <a:ext cx="8802328" cy="5782482"/>
          </a:xfrm>
          <a:prstGeom prst="rect">
            <a:avLst/>
          </a:prstGeom>
        </p:spPr>
      </p:pic>
    </p:spTree>
    <p:extLst>
      <p:ext uri="{BB962C8B-B14F-4D97-AF65-F5344CB8AC3E}">
        <p14:creationId xmlns:p14="http://schemas.microsoft.com/office/powerpoint/2010/main" val="389377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268D-5E05-4AC8-8FBA-417DDA60779E}"/>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F0772EC-30D4-45BB-AFD6-9C6A6C308EA0}"/>
              </a:ext>
            </a:extLst>
          </p:cNvPr>
          <p:cNvSpPr>
            <a:spLocks noGrp="1"/>
          </p:cNvSpPr>
          <p:nvPr>
            <p:ph idx="1"/>
          </p:nvPr>
        </p:nvSpPr>
        <p:spPr/>
        <p:txBody>
          <a:bodyPr/>
          <a:lstStyle/>
          <a:p>
            <a:r>
              <a:rPr lang="en-US" dirty="0"/>
              <a:t>Factory method with TypeScript</a:t>
            </a:r>
          </a:p>
        </p:txBody>
      </p:sp>
      <p:sp>
        <p:nvSpPr>
          <p:cNvPr id="4" name="Footer Placeholder 3">
            <a:extLst>
              <a:ext uri="{FF2B5EF4-FFF2-40B4-BE49-F238E27FC236}">
                <a16:creationId xmlns:a16="http://schemas.microsoft.com/office/drawing/2014/main" id="{FDADCFC8-3D83-45B8-B73A-C33A1F64CFB5}"/>
              </a:ext>
            </a:extLst>
          </p:cNvPr>
          <p:cNvSpPr>
            <a:spLocks noGrp="1"/>
          </p:cNvSpPr>
          <p:nvPr>
            <p:ph type="ftr" sz="quarter" idx="11"/>
          </p:nvPr>
        </p:nvSpPr>
        <p:spPr/>
        <p:txBody>
          <a:bodyPr/>
          <a:lstStyle/>
          <a:p>
            <a:r>
              <a:rPr lang="en-US"/>
              <a:t>Nodejs Basics</a:t>
            </a:r>
            <a:endParaRPr lang="en-US" dirty="0"/>
          </a:p>
        </p:txBody>
      </p:sp>
      <p:sp>
        <p:nvSpPr>
          <p:cNvPr id="5" name="Slide Number Placeholder 4">
            <a:extLst>
              <a:ext uri="{FF2B5EF4-FFF2-40B4-BE49-F238E27FC236}">
                <a16:creationId xmlns:a16="http://schemas.microsoft.com/office/drawing/2014/main" id="{1E75BE5E-7BD9-4098-A185-1671C2E50E7A}"/>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473167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{F3963B75-C24A-496F-8C24-1AABE8278340}tf12214701_win32</Template>
  <TotalTime>2622</TotalTime>
  <Words>573</Words>
  <Application>Microsoft Office PowerPoint</Application>
  <PresentationFormat>Widescreen</PresentationFormat>
  <Paragraphs>92</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Cascadia Code SemiBold</vt:lpstr>
      <vt:lpstr>Goudy Old Style</vt:lpstr>
      <vt:lpstr>PT Sans</vt:lpstr>
      <vt:lpstr>Segoe UI Black</vt:lpstr>
      <vt:lpstr>Wingdings 2</vt:lpstr>
      <vt:lpstr>SlateVTI</vt:lpstr>
      <vt:lpstr>Design Patterns</vt:lpstr>
      <vt:lpstr>Course Structure</vt:lpstr>
      <vt:lpstr>What is design pattern?</vt:lpstr>
      <vt:lpstr>Singleton</vt:lpstr>
      <vt:lpstr>Demo</vt:lpstr>
      <vt:lpstr>Factory</vt:lpstr>
      <vt:lpstr>Factory</vt:lpstr>
      <vt:lpstr>PowerPoint Presentation</vt:lpstr>
      <vt:lpstr>Demo</vt:lpstr>
      <vt:lpstr>Observer</vt:lpstr>
      <vt:lpstr>PowerPoint Presentation</vt:lpstr>
      <vt:lpstr>Demo</vt:lpstr>
      <vt:lpstr>Proxy</vt:lpstr>
      <vt:lpstr>PowerPoint Presentation</vt:lpstr>
      <vt:lpstr>Demo</vt:lpstr>
      <vt:lpstr>Excercise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Basics</dc:title>
  <dc:creator>mostafa Mostafavi</dc:creator>
  <cp:lastModifiedBy>mostafa Mostafavi</cp:lastModifiedBy>
  <cp:revision>79</cp:revision>
  <dcterms:created xsi:type="dcterms:W3CDTF">2021-11-27T06:12:02Z</dcterms:created>
  <dcterms:modified xsi:type="dcterms:W3CDTF">2022-01-15T08:41:02Z</dcterms:modified>
</cp:coreProperties>
</file>