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1" r:id="rId1"/>
    <p:sldMasterId id="2147483678" r:id="rId2"/>
  </p:sldMasterIdLst>
  <p:notesMasterIdLst>
    <p:notesMasterId r:id="rId17"/>
  </p:notesMasterIdLst>
  <p:handoutMasterIdLst>
    <p:handoutMasterId r:id="rId18"/>
  </p:handoutMasterIdLst>
  <p:sldIdLst>
    <p:sldId id="280" r:id="rId3"/>
    <p:sldId id="260" r:id="rId4"/>
    <p:sldId id="270" r:id="rId5"/>
    <p:sldId id="275" r:id="rId6"/>
    <p:sldId id="276" r:id="rId7"/>
    <p:sldId id="261" r:id="rId8"/>
    <p:sldId id="262" r:id="rId9"/>
    <p:sldId id="272" r:id="rId10"/>
    <p:sldId id="282" r:id="rId11"/>
    <p:sldId id="277" r:id="rId12"/>
    <p:sldId id="283" r:id="rId13"/>
    <p:sldId id="273" r:id="rId14"/>
    <p:sldId id="264" r:id="rId15"/>
    <p:sldId id="267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CD6"/>
    <a:srgbClr val="FFCC99"/>
    <a:srgbClr val="CCFF99"/>
    <a:srgbClr val="FFCCFF"/>
    <a:srgbClr val="66FF33"/>
    <a:srgbClr val="FF0000"/>
    <a:srgbClr val="000099"/>
    <a:srgbClr val="0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629" autoAdjust="0"/>
    <p:restoredTop sz="86427" autoAdjust="0"/>
  </p:normalViewPr>
  <p:slideViewPr>
    <p:cSldViewPr>
      <p:cViewPr>
        <p:scale>
          <a:sx n="81" d="100"/>
          <a:sy n="81" d="100"/>
        </p:scale>
        <p:origin x="-155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28345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698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6" tIns="45693" rIns="91386" bIns="4569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4163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6" tIns="45693" rIns="91386" bIns="4569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77275"/>
            <a:ext cx="294481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6" tIns="45693" rIns="91386" bIns="4569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677275"/>
            <a:ext cx="294163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6" tIns="45693" rIns="91386" bIns="4569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380B82F-F03F-4FCD-B0E9-29FBCA0E06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66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6" tIns="45693" rIns="91386" bIns="4569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4163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6" tIns="45693" rIns="91386" bIns="4569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9038" y="698500"/>
            <a:ext cx="4541837" cy="3406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4238" y="4340225"/>
            <a:ext cx="507682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6" tIns="45693" rIns="91386" bIns="456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77275"/>
            <a:ext cx="294481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6" tIns="45693" rIns="91386" bIns="4569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677275"/>
            <a:ext cx="294163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6" tIns="45693" rIns="91386" bIns="4569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5C91D82-99B5-4E52-9503-784ADD2F01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37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C91D82-99B5-4E52-9503-784ADD2F01C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92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C91D82-99B5-4E52-9503-784ADD2F01C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54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6F2880-0C92-4D07-A2D6-893540E2322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6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C91D82-99B5-4E52-9503-784ADD2F01C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01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C91D82-99B5-4E52-9503-784ADD2F01C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51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C08C5A6-CE0F-4F81-B07A-C90EFADEBDA6}" type="slidenum">
              <a:rPr lang="en-US" sz="1200" smtClean="0"/>
              <a:pPr/>
              <a:t>3</a:t>
            </a:fld>
            <a:endParaRPr lang="en-US" sz="120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82914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24782" indent="-278762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1504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6106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07087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5310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9912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4514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9116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1F35520-C71E-4F5F-86B1-8F441D6ECC80}" type="slidenum">
              <a:rPr lang="en-US" sz="1300"/>
              <a:pPr/>
              <a:t>4</a:t>
            </a:fld>
            <a:endParaRPr lang="en-US" sz="13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63384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24782" indent="-278762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1504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6106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07087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5310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9912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4514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9116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1F35520-C71E-4F5F-86B1-8F441D6ECC80}" type="slidenum">
              <a:rPr lang="en-US" sz="1300"/>
              <a:pPr/>
              <a:t>5</a:t>
            </a:fld>
            <a:endParaRPr lang="en-US" sz="13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50322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C91D82-99B5-4E52-9503-784ADD2F01C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57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C91D82-99B5-4E52-9503-784ADD2F01C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22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EA65F2F-8105-44AB-B823-0D665C1E1D8B}" type="slidenum">
              <a:rPr lang="en-US" sz="1200" smtClean="0"/>
              <a:pPr/>
              <a:t>8</a:t>
            </a:fld>
            <a:endParaRPr lang="en-US" sz="120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65759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C91D82-99B5-4E52-9503-784ADD2F01C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54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C91D82-99B5-4E52-9503-784ADD2F01C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54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gray">
          <a:xfrm>
            <a:off x="0" y="6364288"/>
            <a:ext cx="9144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7346950" y="6537325"/>
            <a:ext cx="344488" cy="2254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>
              <a:defRPr/>
            </a:pPr>
            <a:fld id="{907B36F5-0D9A-4D83-AE4B-C8B5FD6D4AF1}" type="slidenum">
              <a:rPr lang="en-GB" sz="1200">
                <a:solidFill>
                  <a:srgbClr val="FFFFFF"/>
                </a:solidFill>
                <a:latin typeface="Arial" pitchFamily="34" charset="0"/>
              </a:rPr>
              <a:pPr defTabSz="801688">
                <a:defRPr/>
              </a:pPr>
              <a:t>‹#›</a:t>
            </a:fld>
            <a:endParaRPr lang="en-GB" sz="12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ctrTitle"/>
          </p:nvPr>
        </p:nvSpPr>
        <p:spPr bwMode="gray">
          <a:xfrm>
            <a:off x="928688" y="2017713"/>
            <a:ext cx="7337425" cy="1411287"/>
          </a:xfrm>
          <a:solidFill>
            <a:schemeClr val="bg1"/>
          </a:solidFill>
        </p:spPr>
        <p:txBody>
          <a:bodyPr lIns="0" tIns="0" rIns="0" bIns="0" anchor="t"/>
          <a:lstStyle>
            <a:lvl1pPr algn="ctr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invGray">
          <a:xfrm>
            <a:off x="304800" y="6400800"/>
            <a:ext cx="22860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</a:rPr>
              <a:t>ARM University</a:t>
            </a:r>
            <a:r>
              <a:rPr lang="en-GB" sz="1100" baseline="0" dirty="0" smtClean="0">
                <a:solidFill>
                  <a:schemeClr val="bg1"/>
                </a:solidFill>
                <a:latin typeface="Arial" pitchFamily="34" charset="0"/>
              </a:rPr>
              <a:t> Program</a:t>
            </a:r>
            <a:endParaRPr lang="en-GB" sz="1100" dirty="0" smtClean="0">
              <a:solidFill>
                <a:schemeClr val="bg1"/>
              </a:solidFill>
              <a:latin typeface="Arial" pitchFamily="34" charset="0"/>
            </a:endParaRPr>
          </a:p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  <a:cs typeface="Calibri"/>
              </a:rPr>
              <a:t>Copyright © ARM Ltd 2013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0388" y="12700"/>
            <a:ext cx="2233612" cy="63166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550" y="12700"/>
            <a:ext cx="6548438" cy="63166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12700"/>
            <a:ext cx="8934450" cy="839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3363" y="906463"/>
            <a:ext cx="4378325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4088" y="906463"/>
            <a:ext cx="4379912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12700"/>
            <a:ext cx="8934450" cy="839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363" y="906463"/>
            <a:ext cx="4378325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64088" y="906463"/>
            <a:ext cx="4379912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63" y="0"/>
            <a:ext cx="8936037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33363" y="906463"/>
            <a:ext cx="8910637" cy="54737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GB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40588" y="6599238"/>
            <a:ext cx="427037" cy="238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25000"/>
              </a:spcBef>
              <a:buSzPct val="125000"/>
              <a:buFont typeface="Wingdings" pitchFamily="2" charset="2"/>
              <a:buNone/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08618860-3153-46CC-A4A1-37526655B86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12700"/>
            <a:ext cx="8934450" cy="839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33363" y="906463"/>
            <a:ext cx="8910637" cy="54229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gray">
          <a:xfrm>
            <a:off x="0" y="6364288"/>
            <a:ext cx="9144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7346950" y="6537325"/>
            <a:ext cx="344488" cy="2254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>
              <a:defRPr/>
            </a:pPr>
            <a:fld id="{907B36F5-0D9A-4D83-AE4B-C8B5FD6D4AF1}" type="slidenum">
              <a:rPr lang="en-GB" sz="1200">
                <a:solidFill>
                  <a:srgbClr val="FFFFFF"/>
                </a:solidFill>
                <a:latin typeface="Arial" pitchFamily="34" charset="0"/>
              </a:rPr>
              <a:pPr defTabSz="801688">
                <a:defRPr/>
              </a:pPr>
              <a:t>‹#›</a:t>
            </a:fld>
            <a:endParaRPr lang="en-GB" sz="12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ctrTitle"/>
          </p:nvPr>
        </p:nvSpPr>
        <p:spPr bwMode="gray">
          <a:xfrm>
            <a:off x="928688" y="2017713"/>
            <a:ext cx="7337425" cy="1411287"/>
          </a:xfrm>
          <a:solidFill>
            <a:schemeClr val="bg1"/>
          </a:solidFill>
        </p:spPr>
        <p:txBody>
          <a:bodyPr lIns="0" tIns="0" rIns="0" bIns="0" anchor="t"/>
          <a:lstStyle>
            <a:lvl1pPr algn="ctr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invGray">
          <a:xfrm>
            <a:off x="304800" y="6400800"/>
            <a:ext cx="22860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</a:rPr>
              <a:t>ARM University</a:t>
            </a:r>
            <a:r>
              <a:rPr lang="en-GB" sz="1100" baseline="0" dirty="0" smtClean="0">
                <a:solidFill>
                  <a:schemeClr val="bg1"/>
                </a:solidFill>
                <a:latin typeface="Arial" pitchFamily="34" charset="0"/>
              </a:rPr>
              <a:t> Program</a:t>
            </a:r>
            <a:endParaRPr lang="en-GB" sz="1100" dirty="0" smtClean="0">
              <a:solidFill>
                <a:schemeClr val="bg1"/>
              </a:solidFill>
              <a:latin typeface="Arial" pitchFamily="34" charset="0"/>
            </a:endParaRPr>
          </a:p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  <a:cs typeface="Calibri"/>
              </a:rPr>
              <a:t>Copyright © ARM Ltd 2013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363" y="906463"/>
            <a:ext cx="4378325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4088" y="906463"/>
            <a:ext cx="4379912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 dir="r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0388" y="12700"/>
            <a:ext cx="2233612" cy="63166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550" y="12700"/>
            <a:ext cx="6548438" cy="63166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12700"/>
            <a:ext cx="8934450" cy="839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3363" y="906463"/>
            <a:ext cx="4378325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4088" y="906463"/>
            <a:ext cx="4379912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12700"/>
            <a:ext cx="8934450" cy="839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363" y="906463"/>
            <a:ext cx="4378325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64088" y="906463"/>
            <a:ext cx="4379912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63" y="0"/>
            <a:ext cx="8936037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33363" y="906463"/>
            <a:ext cx="8910637" cy="54737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GB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40588" y="6599238"/>
            <a:ext cx="427037" cy="238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25000"/>
              </a:spcBef>
              <a:buSzPct val="125000"/>
              <a:buFont typeface="Wingdings" pitchFamily="2" charset="2"/>
              <a:buNone/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08618860-3153-46CC-A4A1-37526655B86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12700"/>
            <a:ext cx="8934450" cy="839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33363" y="906463"/>
            <a:ext cx="8910637" cy="54229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363" y="906463"/>
            <a:ext cx="4378325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4088" y="906463"/>
            <a:ext cx="4379912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9550" y="12700"/>
            <a:ext cx="893445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3363" y="906463"/>
            <a:ext cx="8910637" cy="542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</a:t>
            </a:r>
          </a:p>
          <a:p>
            <a:pPr lvl="2"/>
            <a:r>
              <a:rPr lang="en-GB" dirty="0" smtClean="0"/>
              <a:t>Third</a:t>
            </a:r>
          </a:p>
          <a:p>
            <a:pPr lvl="3"/>
            <a:r>
              <a:rPr lang="en-GB" dirty="0" smtClean="0"/>
              <a:t>Fourth</a:t>
            </a:r>
          </a:p>
        </p:txBody>
      </p:sp>
      <p:sp>
        <p:nvSpPr>
          <p:cNvPr id="830468" name="Line 4"/>
          <p:cNvSpPr>
            <a:spLocks noChangeShapeType="1"/>
          </p:cNvSpPr>
          <p:nvPr/>
        </p:nvSpPr>
        <p:spPr bwMode="gray">
          <a:xfrm>
            <a:off x="342900" y="787400"/>
            <a:ext cx="88011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830469" name="Line 5"/>
          <p:cNvSpPr>
            <a:spLocks noChangeShapeType="1"/>
          </p:cNvSpPr>
          <p:nvPr/>
        </p:nvSpPr>
        <p:spPr bwMode="gray">
          <a:xfrm>
            <a:off x="0" y="6373813"/>
            <a:ext cx="9144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830470" name="Rectangle 6"/>
          <p:cNvSpPr>
            <a:spLocks noChangeArrowheads="1"/>
          </p:cNvSpPr>
          <p:nvPr/>
        </p:nvSpPr>
        <p:spPr bwMode="invGray">
          <a:xfrm>
            <a:off x="7346950" y="6537325"/>
            <a:ext cx="344488" cy="2254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>
              <a:defRPr/>
            </a:pPr>
            <a:fld id="{A1A00B9A-5B0F-4DB6-8E15-38D31F7471AF}" type="slidenum">
              <a:rPr lang="en-GB" sz="1200">
                <a:solidFill>
                  <a:srgbClr val="FFFFFF"/>
                </a:solidFill>
                <a:latin typeface="Arial" pitchFamily="34" charset="0"/>
              </a:rPr>
              <a:pPr defTabSz="801688">
                <a:defRPr/>
              </a:pPr>
              <a:t>‹#›</a:t>
            </a:fld>
            <a:endParaRPr lang="en-GB" sz="12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830471" name="Text Box 7"/>
          <p:cNvSpPr txBox="1">
            <a:spLocks noChangeArrowheads="1"/>
          </p:cNvSpPr>
          <p:nvPr/>
        </p:nvSpPr>
        <p:spPr bwMode="invGray">
          <a:xfrm>
            <a:off x="304800" y="6400800"/>
            <a:ext cx="22860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</a:rPr>
              <a:t>ARM University</a:t>
            </a:r>
            <a:r>
              <a:rPr lang="en-GB" sz="1100" baseline="0" dirty="0" smtClean="0">
                <a:solidFill>
                  <a:schemeClr val="bg1"/>
                </a:solidFill>
                <a:latin typeface="Arial" pitchFamily="34" charset="0"/>
              </a:rPr>
              <a:t> Program</a:t>
            </a:r>
            <a:endParaRPr lang="en-GB" sz="1100" dirty="0" smtClean="0">
              <a:solidFill>
                <a:schemeClr val="bg1"/>
              </a:solidFill>
              <a:latin typeface="Arial" pitchFamily="34" charset="0"/>
            </a:endParaRPr>
          </a:p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  <a:cs typeface="Calibri"/>
              </a:rPr>
              <a:t>Copyright © ARM Ltd 2013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 userDrawn="1"/>
        </p:nvSpPr>
        <p:spPr bwMode="auto">
          <a:xfrm>
            <a:off x="8899525" y="442913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6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transition>
    <p:pull dir="ru"/>
  </p:transition>
  <p:timing>
    <p:tnLst>
      <p:par>
        <p:cTn id="1" dur="indefinite" restart="never" nodeType="tmRoot"/>
      </p:par>
    </p:tnLst>
  </p:timing>
  <p:txStyles>
    <p:titleStyle>
      <a:lvl1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2pPr>
      <a:lvl3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3pPr>
      <a:lvl4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4pPr>
      <a:lvl5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5pPr>
      <a:lvl6pPr marL="4572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6pPr>
      <a:lvl7pPr marL="9144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7pPr>
      <a:lvl8pPr marL="13716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8pPr>
      <a:lvl9pPr marL="18288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9pPr>
    </p:titleStyle>
    <p:bodyStyle>
      <a:lvl1pPr marL="301625" indent="-301625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650875" indent="-249238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2pPr>
      <a:lvl3pPr marL="1001713" indent="-200025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403350" indent="-200025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4pPr>
      <a:lvl5pPr marL="18034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5pPr>
      <a:lvl6pPr marL="22606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6pPr>
      <a:lvl7pPr marL="27178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7pPr>
      <a:lvl8pPr marL="31750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8pPr>
      <a:lvl9pPr marL="36322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ex\Documents\Teaching\Book Writin'\ARM Cortex M0Plus\Production\ARM Footer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9652"/>
            <a:ext cx="9144000" cy="49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9550" y="12700"/>
            <a:ext cx="893445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3363" y="906463"/>
            <a:ext cx="8910637" cy="542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</a:t>
            </a:r>
          </a:p>
          <a:p>
            <a:pPr lvl="2"/>
            <a:r>
              <a:rPr lang="en-GB" dirty="0" smtClean="0"/>
              <a:t>Third</a:t>
            </a:r>
          </a:p>
          <a:p>
            <a:pPr lvl="3"/>
            <a:r>
              <a:rPr lang="en-GB" dirty="0" smtClean="0"/>
              <a:t>Fourth</a:t>
            </a:r>
          </a:p>
        </p:txBody>
      </p:sp>
      <p:sp>
        <p:nvSpPr>
          <p:cNvPr id="830468" name="Line 4"/>
          <p:cNvSpPr>
            <a:spLocks noChangeShapeType="1"/>
          </p:cNvSpPr>
          <p:nvPr/>
        </p:nvSpPr>
        <p:spPr bwMode="gray">
          <a:xfrm>
            <a:off x="342900" y="787400"/>
            <a:ext cx="88011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830469" name="Line 5"/>
          <p:cNvSpPr>
            <a:spLocks noChangeShapeType="1"/>
          </p:cNvSpPr>
          <p:nvPr/>
        </p:nvSpPr>
        <p:spPr bwMode="gray">
          <a:xfrm>
            <a:off x="0" y="6373813"/>
            <a:ext cx="9144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830470" name="Rectangle 6"/>
          <p:cNvSpPr>
            <a:spLocks noChangeArrowheads="1"/>
          </p:cNvSpPr>
          <p:nvPr/>
        </p:nvSpPr>
        <p:spPr bwMode="invGray">
          <a:xfrm>
            <a:off x="7346950" y="6537325"/>
            <a:ext cx="344488" cy="2254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>
              <a:defRPr/>
            </a:pPr>
            <a:fld id="{A1A00B9A-5B0F-4DB6-8E15-38D31F7471AF}" type="slidenum">
              <a:rPr lang="en-GB" sz="1200">
                <a:solidFill>
                  <a:srgbClr val="FFFFFF"/>
                </a:solidFill>
                <a:latin typeface="Arial" pitchFamily="34" charset="0"/>
              </a:rPr>
              <a:pPr defTabSz="801688">
                <a:defRPr/>
              </a:pPr>
              <a:t>‹#›</a:t>
            </a:fld>
            <a:endParaRPr lang="en-GB" sz="12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830471" name="Text Box 7"/>
          <p:cNvSpPr txBox="1">
            <a:spLocks noChangeArrowheads="1"/>
          </p:cNvSpPr>
          <p:nvPr/>
        </p:nvSpPr>
        <p:spPr bwMode="invGray">
          <a:xfrm>
            <a:off x="304800" y="6400800"/>
            <a:ext cx="22860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</a:rPr>
              <a:t>ARM University</a:t>
            </a:r>
            <a:r>
              <a:rPr lang="en-GB" sz="1100" baseline="0" dirty="0" smtClean="0">
                <a:solidFill>
                  <a:schemeClr val="bg1"/>
                </a:solidFill>
                <a:latin typeface="Arial" pitchFamily="34" charset="0"/>
              </a:rPr>
              <a:t> Program</a:t>
            </a:r>
            <a:endParaRPr lang="en-GB" sz="1100" dirty="0" smtClean="0">
              <a:solidFill>
                <a:schemeClr val="bg1"/>
              </a:solidFill>
              <a:latin typeface="Arial" pitchFamily="34" charset="0"/>
            </a:endParaRPr>
          </a:p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  <a:cs typeface="Calibri"/>
              </a:rPr>
              <a:t>Copyright © ARM Ltd 2013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 userDrawn="1"/>
        </p:nvSpPr>
        <p:spPr bwMode="auto">
          <a:xfrm>
            <a:off x="8899525" y="442913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6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4" r:id="rId15"/>
  </p:sldLayoutIdLst>
  <p:transition>
    <p:pull dir="ru"/>
  </p:transition>
  <p:timing>
    <p:tnLst>
      <p:par>
        <p:cTn id="1" dur="indefinite" restart="never" nodeType="tmRoot"/>
      </p:par>
    </p:tnLst>
  </p:timing>
  <p:txStyles>
    <p:titleStyle>
      <a:lvl1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2pPr>
      <a:lvl3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3pPr>
      <a:lvl4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4pPr>
      <a:lvl5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5pPr>
      <a:lvl6pPr marL="4572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6pPr>
      <a:lvl7pPr marL="9144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7pPr>
      <a:lvl8pPr marL="13716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8pPr>
      <a:lvl9pPr marL="18288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9pPr>
    </p:titleStyle>
    <p:bodyStyle>
      <a:lvl1pPr marL="301625" indent="-301625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650875" indent="-249238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2pPr>
      <a:lvl3pPr marL="1001713" indent="-200025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403350" indent="-200025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4pPr>
      <a:lvl5pPr marL="18034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5pPr>
      <a:lvl6pPr marL="22606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6pPr>
      <a:lvl7pPr marL="27178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7pPr>
      <a:lvl8pPr marL="31750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8pPr>
      <a:lvl9pPr marL="36322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1981200"/>
            <a:ext cx="7772400" cy="1371600"/>
          </a:xfrm>
          <a:prstGeom prst="rect">
            <a:avLst/>
          </a:prstGeom>
        </p:spPr>
        <p:txBody>
          <a:bodyPr/>
          <a:lstStyle>
            <a:lvl1pPr algn="l" defTabSz="801688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801688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801688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801688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801688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801688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801688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801688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801688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sz="4000" kern="0" smtClean="0"/>
              <a:t>Introduction to </a:t>
            </a:r>
            <a:br>
              <a:rPr lang="en-US" sz="4000" kern="0" smtClean="0"/>
            </a:br>
            <a:r>
              <a:rPr lang="en-US" sz="4000" kern="0" smtClean="0"/>
              <a:t>Embedded Systems Design</a:t>
            </a:r>
            <a:endParaRPr lang="en-US" sz="4400" i="1" kern="0" dirty="0" smtClean="0"/>
          </a:p>
        </p:txBody>
      </p:sp>
    </p:spTree>
    <p:extLst>
      <p:ext uri="{BB962C8B-B14F-4D97-AF65-F5344CB8AC3E}">
        <p14:creationId xmlns:p14="http://schemas.microsoft.com/office/powerpoint/2010/main" val="333897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of Embedded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Concurrent, </a:t>
            </a:r>
            <a:r>
              <a:rPr lang="en-US" sz="2000" dirty="0"/>
              <a:t>r</a:t>
            </a:r>
            <a:r>
              <a:rPr lang="en-US" sz="2000" dirty="0" smtClean="0"/>
              <a:t>eactive behaviors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Must respond to sequences and combinations of events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Real-time systems have deadlines on responses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Typically must perform multiple separate activities concurrently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0653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of Embedded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Fault handling</a:t>
            </a:r>
          </a:p>
          <a:p>
            <a:pPr lvl="1"/>
            <a:r>
              <a:rPr lang="en-US" sz="1800" dirty="0" smtClean="0"/>
              <a:t>Many systems must operate independently for long periods of time, requiring system to handle likely faults without crashing</a:t>
            </a:r>
          </a:p>
          <a:p>
            <a:pPr lvl="1"/>
            <a:r>
              <a:rPr lang="en-US" sz="1800" dirty="0" smtClean="0"/>
              <a:t>Often fault-handling code is larger and more complex than the normal-case code</a:t>
            </a:r>
            <a:endParaRPr lang="en-US" sz="1800" dirty="0"/>
          </a:p>
          <a:p>
            <a:endParaRPr lang="en-US" sz="2000" dirty="0" smtClean="0"/>
          </a:p>
          <a:p>
            <a:r>
              <a:rPr lang="en-US" sz="2000" dirty="0" smtClean="0"/>
              <a:t>Diagnostics</a:t>
            </a:r>
          </a:p>
          <a:p>
            <a:pPr lvl="1"/>
            <a:r>
              <a:rPr lang="en-US" sz="1800" dirty="0" smtClean="0"/>
              <a:t>Help service personnel determine problem</a:t>
            </a:r>
            <a:r>
              <a:rPr lang="en-US" sz="1800" dirty="0"/>
              <a:t> </a:t>
            </a:r>
            <a:r>
              <a:rPr lang="en-US" sz="1800" dirty="0" smtClean="0"/>
              <a:t>quickly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0342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2700"/>
            <a:ext cx="8839200" cy="839788"/>
          </a:xfrm>
        </p:spPr>
        <p:txBody>
          <a:bodyPr/>
          <a:lstStyle/>
          <a:p>
            <a:r>
              <a:rPr lang="en-US" sz="3200" dirty="0" smtClean="0"/>
              <a:t>MCU Hardware &amp; Software for Concurrency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3124200" cy="58674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CPU executes instructions from one or more thread of execution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Specialized hardware peripherals add dedicated concurrent processing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DMA - transferring data between memory and peripherals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Watchdog timer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Analog </a:t>
            </a:r>
            <a:r>
              <a:rPr lang="en-US" sz="1600" dirty="0"/>
              <a:t>interfacing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Timers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Communications with other devices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Detecting external signal events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Peripherals use </a:t>
            </a:r>
            <a:r>
              <a:rPr lang="en-US" b="1" i="1" dirty="0" smtClean="0"/>
              <a:t>interrupts </a:t>
            </a:r>
            <a:r>
              <a:rPr lang="en-US" dirty="0" smtClean="0"/>
              <a:t>to notify CPU of events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10000" y="926690"/>
            <a:ext cx="5008409" cy="5363435"/>
            <a:chOff x="3428998" y="926690"/>
            <a:chExt cx="5514976" cy="590591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8999" y="926690"/>
              <a:ext cx="5514975" cy="5905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 bwMode="auto">
            <a:xfrm>
              <a:off x="3428999" y="926690"/>
              <a:ext cx="1600201" cy="250231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428998" y="3505200"/>
              <a:ext cx="990603" cy="893643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333998" y="1752600"/>
              <a:ext cx="1066802" cy="609600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419598" y="3505200"/>
              <a:ext cx="1066802" cy="2514600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5486398" y="3505200"/>
              <a:ext cx="1066802" cy="2590800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553200" y="3525957"/>
              <a:ext cx="1143000" cy="3179643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7696200" y="3525957"/>
              <a:ext cx="1143000" cy="1655643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792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Cost</a:t>
            </a:r>
          </a:p>
          <a:p>
            <a:pPr lvl="1"/>
            <a:r>
              <a:rPr lang="en-US" sz="1800" dirty="0" smtClean="0"/>
              <a:t>Competitive markets penalize products which don’t deliver adequate value for the cost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Size and weight limits</a:t>
            </a:r>
          </a:p>
          <a:p>
            <a:pPr lvl="1"/>
            <a:r>
              <a:rPr lang="en-US" sz="1800" dirty="0" smtClean="0"/>
              <a:t>Mobile (aviation, automotive) and portable (e.g. handheld) systems</a:t>
            </a:r>
          </a:p>
          <a:p>
            <a:endParaRPr lang="en-US" sz="2000" dirty="0" smtClean="0"/>
          </a:p>
          <a:p>
            <a:r>
              <a:rPr lang="en-US" sz="2000" dirty="0" smtClean="0"/>
              <a:t>Power and energy limits</a:t>
            </a:r>
          </a:p>
          <a:p>
            <a:pPr lvl="1"/>
            <a:r>
              <a:rPr lang="en-US" sz="1800" dirty="0" smtClean="0"/>
              <a:t>Battery capacity</a:t>
            </a:r>
          </a:p>
          <a:p>
            <a:pPr lvl="1"/>
            <a:r>
              <a:rPr lang="en-US" sz="1800" dirty="0" smtClean="0"/>
              <a:t>Cooling limits</a:t>
            </a:r>
          </a:p>
          <a:p>
            <a:endParaRPr lang="en-US" sz="2000" dirty="0" smtClean="0"/>
          </a:p>
          <a:p>
            <a:r>
              <a:rPr lang="en-US" sz="2000" dirty="0" smtClean="0"/>
              <a:t>Environment</a:t>
            </a:r>
          </a:p>
          <a:p>
            <a:pPr lvl="1"/>
            <a:r>
              <a:rPr lang="en-US" sz="1800" dirty="0" smtClean="0"/>
              <a:t>Temperatures may range from -40°C to 125°C, or even more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9988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Microcontrollers used (rather than microprocessors)</a:t>
            </a:r>
          </a:p>
          <a:p>
            <a:pPr lvl="1"/>
            <a:r>
              <a:rPr lang="en-US" sz="1800" dirty="0" smtClean="0"/>
              <a:t>Include peripherals to interface with other devices, respond efficiently </a:t>
            </a:r>
          </a:p>
          <a:p>
            <a:pPr lvl="1"/>
            <a:r>
              <a:rPr lang="en-US" sz="1800" dirty="0" smtClean="0"/>
              <a:t>On-chip RAM, ROM reduce circuit board complexity and cost</a:t>
            </a:r>
          </a:p>
          <a:p>
            <a:pPr lvl="1"/>
            <a:endParaRPr lang="en-US" sz="1800" dirty="0" smtClean="0"/>
          </a:p>
          <a:p>
            <a:r>
              <a:rPr lang="en-US" sz="2000" dirty="0"/>
              <a:t>Programming language</a:t>
            </a:r>
          </a:p>
          <a:p>
            <a:pPr lvl="1"/>
            <a:r>
              <a:rPr lang="en-US" sz="1800" dirty="0"/>
              <a:t>Programmed in C rather than Java (smaller and faster </a:t>
            </a:r>
            <a:r>
              <a:rPr lang="en-US" sz="1800" dirty="0" smtClean="0"/>
              <a:t>code, so less expensive MCU)</a:t>
            </a:r>
            <a:endParaRPr lang="en-US" sz="1800" dirty="0"/>
          </a:p>
          <a:p>
            <a:pPr lvl="1"/>
            <a:r>
              <a:rPr lang="en-US" sz="1800" dirty="0"/>
              <a:t>Some performance-critical code may be in assembly language</a:t>
            </a:r>
          </a:p>
          <a:p>
            <a:endParaRPr lang="en-US" sz="2000" dirty="0" smtClean="0"/>
          </a:p>
          <a:p>
            <a:r>
              <a:rPr lang="en-US" sz="2000" dirty="0" smtClean="0"/>
              <a:t>Operating system</a:t>
            </a:r>
          </a:p>
          <a:p>
            <a:pPr lvl="1"/>
            <a:r>
              <a:rPr lang="en-US" sz="1800" dirty="0" smtClean="0"/>
              <a:t>Typically no OS, but instead simple scheduler (or even just interrupts + main code (foreground/background system)</a:t>
            </a:r>
          </a:p>
          <a:p>
            <a:pPr lvl="1"/>
            <a:r>
              <a:rPr lang="en-US" sz="1800" dirty="0" smtClean="0"/>
              <a:t>If OS is used, likely to be a lean RTOS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244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What is an Embedded System?</a:t>
            </a:r>
            <a:endParaRPr lang="en-US" sz="2000" dirty="0" smtClean="0"/>
          </a:p>
          <a:p>
            <a:pPr lvl="1"/>
            <a:r>
              <a:rPr lang="en-US" sz="1800" dirty="0" smtClean="0"/>
              <a:t>Application-specific computer system</a:t>
            </a:r>
          </a:p>
          <a:p>
            <a:pPr lvl="1"/>
            <a:r>
              <a:rPr lang="en-US" sz="1800" dirty="0" smtClean="0"/>
              <a:t>Built into a larger system</a:t>
            </a:r>
          </a:p>
          <a:p>
            <a:r>
              <a:rPr lang="en-US" sz="2000" dirty="0" smtClean="0"/>
              <a:t>Why add a computer to the larger system?</a:t>
            </a:r>
          </a:p>
          <a:p>
            <a:pPr lvl="1"/>
            <a:r>
              <a:rPr lang="en-US" sz="1800" dirty="0" smtClean="0"/>
              <a:t>Better performance</a:t>
            </a:r>
          </a:p>
          <a:p>
            <a:pPr lvl="1"/>
            <a:r>
              <a:rPr lang="en-US" sz="1800" dirty="0" smtClean="0"/>
              <a:t>More functions and features</a:t>
            </a:r>
          </a:p>
          <a:p>
            <a:pPr lvl="1"/>
            <a:r>
              <a:rPr lang="en-US" sz="1800" dirty="0" smtClean="0"/>
              <a:t>Lower cost</a:t>
            </a:r>
          </a:p>
          <a:p>
            <a:pPr lvl="1"/>
            <a:r>
              <a:rPr lang="en-US" sz="1800" dirty="0" smtClean="0"/>
              <a:t>More dependability</a:t>
            </a:r>
          </a:p>
          <a:p>
            <a:r>
              <a:rPr lang="en-US" sz="2000" dirty="0" smtClean="0"/>
              <a:t>Economics</a:t>
            </a:r>
          </a:p>
          <a:p>
            <a:pPr lvl="1"/>
            <a:r>
              <a:rPr lang="en-US" sz="1800" dirty="0" smtClean="0"/>
              <a:t>Microcontrollers (used for embedded computers) are high-volume, so recurring cost is low</a:t>
            </a:r>
          </a:p>
          <a:p>
            <a:pPr lvl="1"/>
            <a:r>
              <a:rPr lang="en-US" sz="1800" dirty="0" smtClean="0"/>
              <a:t>Nonrecurring cost dominated by software development</a:t>
            </a:r>
          </a:p>
          <a:p>
            <a:r>
              <a:rPr lang="en-US" sz="2000" dirty="0" smtClean="0"/>
              <a:t>Networks</a:t>
            </a:r>
          </a:p>
          <a:p>
            <a:pPr lvl="1"/>
            <a:r>
              <a:rPr lang="en-US" sz="1800" dirty="0" smtClean="0"/>
              <a:t>Often embedded system will use multiple processors communicating across a network to lower parts and assembly costs and improve reliability</a:t>
            </a:r>
          </a:p>
          <a:p>
            <a:pPr lvl="1"/>
            <a:endParaRPr lang="en-US" sz="18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304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599" y="12700"/>
            <a:ext cx="8915401" cy="839788"/>
          </a:xfrm>
        </p:spPr>
        <p:txBody>
          <a:bodyPr/>
          <a:lstStyle/>
          <a:p>
            <a:pPr>
              <a:defRPr/>
            </a:pPr>
            <a:r>
              <a:rPr lang="en-US" sz="3400" dirty="0" smtClean="0"/>
              <a:t>Options for Building Embedded Systems</a:t>
            </a:r>
          </a:p>
        </p:txBody>
      </p:sp>
      <p:graphicFrame>
        <p:nvGraphicFramePr>
          <p:cNvPr id="359712" name="Group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645446"/>
              </p:ext>
            </p:extLst>
          </p:nvPr>
        </p:nvGraphicFramePr>
        <p:xfrm>
          <a:off x="685800" y="1143000"/>
          <a:ext cx="8382000" cy="4373519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80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0668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7315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Implementation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Design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Cost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Unit 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Cost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Upgrades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 &amp; Bug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Fixes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Size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Weight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Power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System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Speed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779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Verdana" pitchFamily="34" charset="0"/>
                        </a:rPr>
                        <a:t>Discrete Logic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low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mid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hard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large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high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?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very fast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30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Verdana" pitchFamily="34" charset="0"/>
                        </a:rPr>
                        <a:t>ASIC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high ($500K/ mask set)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very low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hard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tiny - 1 die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very low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low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extremely fast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4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779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Verdana" pitchFamily="34" charset="0"/>
                        </a:rPr>
                        <a:t>Programmable logic – FPGA, PLD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low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mid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easy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small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low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medium to high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very fast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315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Microprocessor + memory + peripherals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low to mid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mid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easy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small to med.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low to moderate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medium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moderate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315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Microcontroller (int. memory &amp; peripherals)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low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mid to low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easy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small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low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medium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40000"/>
                          </a:solidFill>
                          <a:effectLst/>
                          <a:latin typeface="Verdana" pitchFamily="34" charset="0"/>
                        </a:rPr>
                        <a:t>slow to moderate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389" name="Text Box 90"/>
          <p:cNvSpPr txBox="1">
            <a:spLocks noChangeArrowheads="1"/>
          </p:cNvSpPr>
          <p:nvPr/>
        </p:nvSpPr>
        <p:spPr bwMode="auto">
          <a:xfrm rot="-5400000">
            <a:off x="-769938" y="2598738"/>
            <a:ext cx="1997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Verdana" pitchFamily="34" charset="0"/>
              </a:rPr>
              <a:t>Dedicated Hardware</a:t>
            </a:r>
          </a:p>
        </p:txBody>
      </p:sp>
      <p:sp>
        <p:nvSpPr>
          <p:cNvPr id="13390" name="Text Box 93"/>
          <p:cNvSpPr txBox="1">
            <a:spLocks noChangeArrowheads="1"/>
          </p:cNvSpPr>
          <p:nvPr/>
        </p:nvSpPr>
        <p:spPr bwMode="auto">
          <a:xfrm rot="-5400000">
            <a:off x="-695325" y="4670425"/>
            <a:ext cx="20605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400">
                <a:solidFill>
                  <a:schemeClr val="accent2"/>
                </a:solidFill>
                <a:latin typeface="Verdana" pitchFamily="34" charset="0"/>
              </a:rPr>
              <a:t>Software Running on</a:t>
            </a:r>
            <a:br>
              <a:rPr lang="en-US" sz="1400">
                <a:solidFill>
                  <a:schemeClr val="accent2"/>
                </a:solidFill>
                <a:latin typeface="Verdana" pitchFamily="34" charset="0"/>
              </a:rPr>
            </a:br>
            <a:r>
              <a:rPr lang="en-US" sz="1400">
                <a:solidFill>
                  <a:schemeClr val="accent2"/>
                </a:solidFill>
                <a:latin typeface="Verdana" pitchFamily="34" charset="0"/>
              </a:rPr>
              <a:t>Generic Hardware</a:t>
            </a:r>
          </a:p>
        </p:txBody>
      </p:sp>
    </p:spTree>
    <p:extLst>
      <p:ext uri="{BB962C8B-B14F-4D97-AF65-F5344CB8AC3E}">
        <p14:creationId xmlns:p14="http://schemas.microsoft.com/office/powerpoint/2010/main" val="236516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 smtClean="0"/>
              <a:t>Example Embedded System: Bike Computer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5334000" cy="6019800"/>
          </a:xfrm>
        </p:spPr>
        <p:txBody>
          <a:bodyPr/>
          <a:lstStyle/>
          <a:p>
            <a:r>
              <a:rPr lang="en-US" dirty="0" smtClean="0"/>
              <a:t>Functions</a:t>
            </a:r>
          </a:p>
          <a:p>
            <a:pPr lvl="1"/>
            <a:r>
              <a:rPr lang="en-US" sz="2000" dirty="0" smtClean="0"/>
              <a:t>Speed and distance measurement</a:t>
            </a:r>
          </a:p>
          <a:p>
            <a:r>
              <a:rPr lang="en-US" dirty="0" smtClean="0"/>
              <a:t>Constraints</a:t>
            </a:r>
          </a:p>
          <a:p>
            <a:pPr lvl="1"/>
            <a:r>
              <a:rPr lang="en-US" sz="2000" dirty="0" smtClean="0"/>
              <a:t>Size</a:t>
            </a:r>
          </a:p>
          <a:p>
            <a:pPr lvl="1"/>
            <a:r>
              <a:rPr lang="en-US" sz="2000" dirty="0" smtClean="0"/>
              <a:t>Cost</a:t>
            </a:r>
          </a:p>
          <a:p>
            <a:pPr lvl="1"/>
            <a:r>
              <a:rPr lang="en-US" sz="2000" dirty="0" smtClean="0"/>
              <a:t>Power and Energy</a:t>
            </a:r>
          </a:p>
          <a:p>
            <a:pPr lvl="1"/>
            <a:r>
              <a:rPr lang="en-US" sz="2000" dirty="0" smtClean="0"/>
              <a:t>Weight</a:t>
            </a:r>
          </a:p>
          <a:p>
            <a:r>
              <a:rPr lang="en-US" dirty="0" smtClean="0"/>
              <a:t>Inputs</a:t>
            </a:r>
          </a:p>
          <a:p>
            <a:pPr lvl="1"/>
            <a:r>
              <a:rPr lang="en-US" sz="2000" dirty="0" smtClean="0"/>
              <a:t>Wheel rotation indicator</a:t>
            </a:r>
          </a:p>
          <a:p>
            <a:pPr lvl="1"/>
            <a:r>
              <a:rPr lang="en-US" sz="2000" dirty="0" smtClean="0"/>
              <a:t>Mode key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sz="2000" dirty="0" smtClean="0"/>
              <a:t>Liquid Crystal Display </a:t>
            </a:r>
          </a:p>
          <a:p>
            <a:r>
              <a:rPr lang="en-US" dirty="0" smtClean="0"/>
              <a:t>Low performance MCU</a:t>
            </a:r>
          </a:p>
          <a:p>
            <a:pPr lvl="1"/>
            <a:r>
              <a:rPr lang="en-US" sz="2000" dirty="0" smtClean="0"/>
              <a:t>8-bit, 10 MIPS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447800"/>
            <a:ext cx="2078037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869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400" dirty="0" smtClean="0"/>
              <a:t>Gasoline Automobile Engine Control Unit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915400" cy="5867400"/>
          </a:xfrm>
        </p:spPr>
        <p:txBody>
          <a:bodyPr numCol="2"/>
          <a:lstStyle/>
          <a:p>
            <a:r>
              <a:rPr lang="en-US" sz="2000" dirty="0" smtClean="0"/>
              <a:t>Functions</a:t>
            </a:r>
          </a:p>
          <a:p>
            <a:pPr lvl="1"/>
            <a:r>
              <a:rPr lang="en-US" sz="1800" dirty="0"/>
              <a:t>Fuel injection</a:t>
            </a:r>
          </a:p>
          <a:p>
            <a:pPr lvl="1"/>
            <a:r>
              <a:rPr lang="en-US" sz="1800" dirty="0" smtClean="0"/>
              <a:t>Air </a:t>
            </a:r>
            <a:r>
              <a:rPr lang="en-US" sz="1800" dirty="0"/>
              <a:t>intake setting</a:t>
            </a:r>
          </a:p>
          <a:p>
            <a:pPr lvl="1"/>
            <a:r>
              <a:rPr lang="en-US" sz="1800" dirty="0"/>
              <a:t>Spark timing</a:t>
            </a:r>
          </a:p>
          <a:p>
            <a:pPr lvl="1"/>
            <a:r>
              <a:rPr lang="en-US" sz="1800" dirty="0"/>
              <a:t>Exhaust gas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circulation</a:t>
            </a:r>
            <a:endParaRPr lang="en-US" sz="1800" dirty="0"/>
          </a:p>
          <a:p>
            <a:pPr lvl="1"/>
            <a:r>
              <a:rPr lang="en-US" sz="1800" dirty="0"/>
              <a:t>Electronic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throttle </a:t>
            </a:r>
            <a:r>
              <a:rPr lang="en-US" sz="1800" dirty="0"/>
              <a:t>control</a:t>
            </a:r>
          </a:p>
          <a:p>
            <a:pPr lvl="1"/>
            <a:r>
              <a:rPr lang="en-US" sz="1800" dirty="0" smtClean="0"/>
              <a:t>Knock control</a:t>
            </a:r>
          </a:p>
          <a:p>
            <a:r>
              <a:rPr lang="en-US" sz="2000" dirty="0" smtClean="0"/>
              <a:t>Constraints</a:t>
            </a:r>
          </a:p>
          <a:p>
            <a:pPr lvl="1"/>
            <a:r>
              <a:rPr lang="en-US" sz="1800" dirty="0" smtClean="0"/>
              <a:t>Reliability in </a:t>
            </a:r>
            <a:br>
              <a:rPr lang="en-US" sz="1800" dirty="0" smtClean="0"/>
            </a:br>
            <a:r>
              <a:rPr lang="en-US" sz="1800" dirty="0" smtClean="0"/>
              <a:t>harsh environment</a:t>
            </a:r>
          </a:p>
          <a:p>
            <a:pPr lvl="1"/>
            <a:r>
              <a:rPr lang="en-US" sz="1800" dirty="0" smtClean="0"/>
              <a:t>Cost</a:t>
            </a:r>
          </a:p>
          <a:p>
            <a:pPr lvl="1"/>
            <a:r>
              <a:rPr lang="en-US" sz="1800" dirty="0" smtClean="0"/>
              <a:t>Weight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Many Inputs and Outputs</a:t>
            </a:r>
          </a:p>
          <a:p>
            <a:pPr lvl="1"/>
            <a:r>
              <a:rPr lang="en-US" sz="1800" dirty="0" smtClean="0"/>
              <a:t>Discrete sensors &amp; actuators</a:t>
            </a:r>
          </a:p>
          <a:p>
            <a:pPr lvl="1"/>
            <a:r>
              <a:rPr lang="en-US" sz="1800" dirty="0" smtClean="0"/>
              <a:t>Network interface to rest of car</a:t>
            </a:r>
          </a:p>
          <a:p>
            <a:r>
              <a:rPr lang="en-US" sz="2000" dirty="0" smtClean="0"/>
              <a:t>High Performance MCU</a:t>
            </a:r>
          </a:p>
          <a:p>
            <a:pPr lvl="1"/>
            <a:r>
              <a:rPr lang="en-US" sz="1800" dirty="0" smtClean="0"/>
              <a:t>32-bit, 3 MB flash memory, 150 - 300 MHz</a:t>
            </a:r>
            <a:endParaRPr lang="en-US" sz="1600" dirty="0" smtClean="0"/>
          </a:p>
          <a:p>
            <a:pPr lvl="1"/>
            <a:endParaRPr lang="en-US" sz="1600" dirty="0" smtClean="0"/>
          </a:p>
        </p:txBody>
      </p:sp>
      <p:pic>
        <p:nvPicPr>
          <p:cNvPr id="1026" name="Picture 2" descr="http://cache.freescale.com/files/graphic/block_diagram/APLENGINECONTROL_B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0" b="9667"/>
          <a:stretch/>
        </p:blipFill>
        <p:spPr bwMode="auto">
          <a:xfrm>
            <a:off x="2792203" y="914400"/>
            <a:ext cx="6294437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30903" y="3810000"/>
            <a:ext cx="1284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Image courtesy of Freescale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37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55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55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55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55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Benefits of Embedded Computer Systems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363" y="762000"/>
            <a:ext cx="8910637" cy="5422900"/>
          </a:xfrm>
        </p:spPr>
        <p:txBody>
          <a:bodyPr/>
          <a:lstStyle/>
          <a:p>
            <a:r>
              <a:rPr lang="en-US" sz="2000" dirty="0" smtClean="0"/>
              <a:t>Greater performance and efficiency</a:t>
            </a:r>
          </a:p>
          <a:p>
            <a:pPr lvl="1"/>
            <a:r>
              <a:rPr lang="en-US" sz="1800" dirty="0" smtClean="0"/>
              <a:t>Software makes it possible to provide </a:t>
            </a:r>
            <a:r>
              <a:rPr lang="en-US" sz="1800" b="1" dirty="0" smtClean="0"/>
              <a:t>sophisticated control</a:t>
            </a:r>
          </a:p>
          <a:p>
            <a:endParaRPr lang="en-US" sz="2000" dirty="0" smtClean="0"/>
          </a:p>
          <a:p>
            <a:r>
              <a:rPr lang="en-US" sz="2000" dirty="0" smtClean="0"/>
              <a:t>Lower costs</a:t>
            </a:r>
          </a:p>
          <a:p>
            <a:pPr lvl="1"/>
            <a:r>
              <a:rPr lang="en-US" sz="1800" dirty="0" smtClean="0"/>
              <a:t>Less expensive components can be used</a:t>
            </a:r>
          </a:p>
          <a:p>
            <a:pPr lvl="1"/>
            <a:r>
              <a:rPr lang="en-US" sz="1800" dirty="0" smtClean="0"/>
              <a:t>Manufacturing costs reduced</a:t>
            </a:r>
          </a:p>
          <a:p>
            <a:pPr lvl="1"/>
            <a:r>
              <a:rPr lang="en-US" sz="1800" dirty="0" smtClean="0"/>
              <a:t>Operating costs reduced</a:t>
            </a:r>
          </a:p>
          <a:p>
            <a:pPr lvl="1"/>
            <a:r>
              <a:rPr lang="en-US" sz="1800" dirty="0" smtClean="0"/>
              <a:t>Maintenance costs reduced</a:t>
            </a:r>
          </a:p>
          <a:p>
            <a:endParaRPr lang="en-US" sz="2000" dirty="0" smtClean="0"/>
          </a:p>
          <a:p>
            <a:r>
              <a:rPr lang="en-US" sz="2000" dirty="0" smtClean="0"/>
              <a:t>More features</a:t>
            </a:r>
          </a:p>
          <a:p>
            <a:pPr lvl="1"/>
            <a:r>
              <a:rPr lang="en-US" sz="1800" dirty="0" smtClean="0"/>
              <a:t>Many not possible or practical with other approaches</a:t>
            </a:r>
          </a:p>
          <a:p>
            <a:endParaRPr lang="en-US" sz="2000" dirty="0" smtClean="0"/>
          </a:p>
          <a:p>
            <a:r>
              <a:rPr lang="en-US" sz="2000" dirty="0" smtClean="0"/>
              <a:t>Better dependability</a:t>
            </a:r>
          </a:p>
          <a:p>
            <a:pPr lvl="1"/>
            <a:r>
              <a:rPr lang="en-US" sz="1800" dirty="0" smtClean="0"/>
              <a:t>Adaptive system which can compensate for failures</a:t>
            </a:r>
          </a:p>
          <a:p>
            <a:pPr lvl="1"/>
            <a:r>
              <a:rPr lang="en-US" sz="1800" dirty="0" smtClean="0"/>
              <a:t>Better diagnostics to improve repair time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4590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System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Closed-loop control system</a:t>
            </a:r>
          </a:p>
          <a:p>
            <a:pPr lvl="1"/>
            <a:r>
              <a:rPr lang="en-US" sz="1800" dirty="0" smtClean="0"/>
              <a:t>Monitor a process, adjust an output to maintain desired set point (temperature, speed, direction, etc.)</a:t>
            </a:r>
          </a:p>
          <a:p>
            <a:r>
              <a:rPr lang="en-US" sz="2000" dirty="0" smtClean="0"/>
              <a:t>Sequencing</a:t>
            </a:r>
          </a:p>
          <a:p>
            <a:pPr lvl="1"/>
            <a:r>
              <a:rPr lang="en-US" sz="1800" dirty="0" smtClean="0"/>
              <a:t>Step through different stages based on environment and system </a:t>
            </a:r>
          </a:p>
          <a:p>
            <a:r>
              <a:rPr lang="en-US" sz="2000" dirty="0" smtClean="0"/>
              <a:t>Signal processing</a:t>
            </a:r>
          </a:p>
          <a:p>
            <a:pPr lvl="1"/>
            <a:r>
              <a:rPr lang="en-US" sz="1800" dirty="0" smtClean="0"/>
              <a:t>Remove noise, select desired signal features</a:t>
            </a:r>
          </a:p>
          <a:p>
            <a:r>
              <a:rPr lang="en-US" sz="2000" dirty="0" smtClean="0"/>
              <a:t>Communications and networking</a:t>
            </a:r>
          </a:p>
          <a:p>
            <a:pPr lvl="1"/>
            <a:r>
              <a:rPr lang="en-US" sz="1800" dirty="0" smtClean="0"/>
              <a:t>Exchange information reliably and quickly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6910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Microcontroller vs. Microprocessor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3429000" cy="5638800"/>
          </a:xfrm>
        </p:spPr>
        <p:txBody>
          <a:bodyPr/>
          <a:lstStyle/>
          <a:p>
            <a:r>
              <a:rPr lang="en-US" sz="2000" dirty="0"/>
              <a:t>Both have a CPU core to execute instructions</a:t>
            </a:r>
          </a:p>
          <a:p>
            <a:r>
              <a:rPr lang="en-US" sz="2000" dirty="0" smtClean="0"/>
              <a:t>Microcontroller has peripherals for concurrent embedded interfacing and control</a:t>
            </a:r>
          </a:p>
          <a:p>
            <a:pPr lvl="1"/>
            <a:r>
              <a:rPr lang="en-US" sz="1800" dirty="0" smtClean="0"/>
              <a:t>Analog</a:t>
            </a:r>
          </a:p>
          <a:p>
            <a:pPr lvl="1"/>
            <a:r>
              <a:rPr lang="en-US" sz="1800" dirty="0" smtClean="0"/>
              <a:t>Non-logic level</a:t>
            </a:r>
            <a:br>
              <a:rPr lang="en-US" sz="1800" dirty="0" smtClean="0"/>
            </a:br>
            <a:r>
              <a:rPr lang="en-US" sz="1800" dirty="0" smtClean="0"/>
              <a:t>signals</a:t>
            </a:r>
          </a:p>
          <a:p>
            <a:pPr lvl="1"/>
            <a:r>
              <a:rPr lang="en-US" sz="1800" dirty="0" smtClean="0"/>
              <a:t>Timing</a:t>
            </a:r>
          </a:p>
          <a:p>
            <a:pPr lvl="1"/>
            <a:r>
              <a:rPr lang="en-US" sz="1800" dirty="0" smtClean="0"/>
              <a:t>Clock generators</a:t>
            </a:r>
          </a:p>
          <a:p>
            <a:pPr lvl="1"/>
            <a:r>
              <a:rPr lang="en-US" sz="1800" dirty="0" smtClean="0"/>
              <a:t>Communications</a:t>
            </a:r>
          </a:p>
          <a:p>
            <a:pPr lvl="2"/>
            <a:r>
              <a:rPr lang="en-US" sz="1600" dirty="0" smtClean="0"/>
              <a:t>point to point</a:t>
            </a:r>
          </a:p>
          <a:p>
            <a:pPr lvl="2"/>
            <a:r>
              <a:rPr lang="en-US" sz="1600" dirty="0" smtClean="0"/>
              <a:t>network</a:t>
            </a:r>
          </a:p>
          <a:p>
            <a:pPr lvl="1"/>
            <a:r>
              <a:rPr lang="en-US" sz="1800" dirty="0" smtClean="0"/>
              <a:t>Reliability </a:t>
            </a:r>
            <a:br>
              <a:rPr lang="en-US" sz="1800" dirty="0" smtClean="0"/>
            </a:br>
            <a:r>
              <a:rPr lang="en-US" sz="1800" dirty="0" smtClean="0"/>
              <a:t>and safety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62400" y="926690"/>
            <a:ext cx="4969446" cy="5321710"/>
            <a:chOff x="3428998" y="926690"/>
            <a:chExt cx="5514976" cy="590591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8999" y="926690"/>
              <a:ext cx="5514975" cy="5905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 bwMode="auto">
            <a:xfrm>
              <a:off x="3428998" y="930319"/>
              <a:ext cx="1600201" cy="2574882"/>
            </a:xfrm>
            <a:prstGeom prst="rect">
              <a:avLst/>
            </a:prstGeom>
            <a:noFill/>
            <a:ln w="2857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786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of Embedded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Interfacing with larger system and environment</a:t>
            </a:r>
          </a:p>
          <a:p>
            <a:pPr lvl="1"/>
            <a:r>
              <a:rPr lang="en-US" sz="1800" dirty="0" smtClean="0"/>
              <a:t>Analog signals for reading sensors</a:t>
            </a:r>
          </a:p>
          <a:p>
            <a:pPr lvl="2"/>
            <a:r>
              <a:rPr lang="en-US" sz="1800" dirty="0" smtClean="0"/>
              <a:t>Typically use a voltage to represent a physical value</a:t>
            </a:r>
          </a:p>
          <a:p>
            <a:pPr lvl="1"/>
            <a:r>
              <a:rPr lang="en-US" sz="1800" dirty="0" smtClean="0"/>
              <a:t>Power electronics for driving motors, solenoids</a:t>
            </a:r>
          </a:p>
          <a:p>
            <a:pPr lvl="1"/>
            <a:r>
              <a:rPr lang="en-US" sz="1800" dirty="0" smtClean="0"/>
              <a:t>Digital interfaces for communicating with other digital devices</a:t>
            </a:r>
          </a:p>
          <a:p>
            <a:pPr lvl="2"/>
            <a:r>
              <a:rPr lang="en-US" sz="1800" dirty="0" smtClean="0"/>
              <a:t>Simple - switches</a:t>
            </a:r>
          </a:p>
          <a:p>
            <a:pPr lvl="2"/>
            <a:r>
              <a:rPr lang="en-US" sz="1800" dirty="0" smtClean="0"/>
              <a:t>Complex - displays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5114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st3">
  <a:themeElements>
    <a:clrScheme name="test3 12">
      <a:dk1>
        <a:srgbClr val="1D315B"/>
      </a:dk1>
      <a:lt1>
        <a:srgbClr val="FFFFFF"/>
      </a:lt1>
      <a:dk2>
        <a:srgbClr val="660066"/>
      </a:dk2>
      <a:lt2>
        <a:srgbClr val="FF9933"/>
      </a:lt2>
      <a:accent1>
        <a:srgbClr val="FFCC00"/>
      </a:accent1>
      <a:accent2>
        <a:srgbClr val="990033"/>
      </a:accent2>
      <a:accent3>
        <a:srgbClr val="FFFFFF"/>
      </a:accent3>
      <a:accent4>
        <a:srgbClr val="17284C"/>
      </a:accent4>
      <a:accent5>
        <a:srgbClr val="FFE2AA"/>
      </a:accent5>
      <a:accent6>
        <a:srgbClr val="8A002D"/>
      </a:accent6>
      <a:hlink>
        <a:srgbClr val="336600"/>
      </a:hlink>
      <a:folHlink>
        <a:srgbClr val="007FAC"/>
      </a:folHlink>
    </a:clrScheme>
    <a:fontScheme name="test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st3 1">
        <a:dk1>
          <a:srgbClr val="80B7C0"/>
        </a:dk1>
        <a:lt1>
          <a:srgbClr val="FFFFFF"/>
        </a:lt1>
        <a:dk2>
          <a:srgbClr val="000066"/>
        </a:dk2>
        <a:lt2>
          <a:srgbClr val="4F647E"/>
        </a:lt2>
        <a:accent1>
          <a:srgbClr val="F49766"/>
        </a:accent1>
        <a:accent2>
          <a:srgbClr val="8866A6"/>
        </a:accent2>
        <a:accent3>
          <a:srgbClr val="AAAAB8"/>
        </a:accent3>
        <a:accent4>
          <a:srgbClr val="DADADA"/>
        </a:accent4>
        <a:accent5>
          <a:srgbClr val="F8C9B8"/>
        </a:accent5>
        <a:accent6>
          <a:srgbClr val="7B5C96"/>
        </a:accent6>
        <a:hlink>
          <a:srgbClr val="9C484F"/>
        </a:hlink>
        <a:folHlink>
          <a:srgbClr val="74928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2">
        <a:dk1>
          <a:srgbClr val="80B7C0"/>
        </a:dk1>
        <a:lt1>
          <a:srgbClr val="FFFFFF"/>
        </a:lt1>
        <a:dk2>
          <a:srgbClr val="000066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AB8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3">
        <a:dk1>
          <a:srgbClr val="80B7C0"/>
        </a:dk1>
        <a:lt1>
          <a:srgbClr val="FFFFFF"/>
        </a:lt1>
        <a:dk2>
          <a:srgbClr val="00325F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DB6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4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BADB5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5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DAD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6">
        <a:dk1>
          <a:srgbClr val="80B7C0"/>
        </a:dk1>
        <a:lt1>
          <a:srgbClr val="FF9933"/>
        </a:lt1>
        <a:dk2>
          <a:srgbClr val="1D315B"/>
        </a:dk2>
        <a:lt2>
          <a:srgbClr val="990099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7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8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9">
        <a:dk1>
          <a:srgbClr val="FFFFFF"/>
        </a:dk1>
        <a:lt1>
          <a:srgbClr val="FF9933"/>
        </a:lt1>
        <a:dk2>
          <a:srgbClr val="1D315B"/>
        </a:dk2>
        <a:lt2>
          <a:srgbClr val="660066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10">
        <a:dk1>
          <a:srgbClr val="FF9933"/>
        </a:dk1>
        <a:lt1>
          <a:srgbClr val="FFFFFF"/>
        </a:lt1>
        <a:dk2>
          <a:srgbClr val="660066"/>
        </a:dk2>
        <a:lt2>
          <a:srgbClr val="1D315B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3 11">
        <a:dk1>
          <a:srgbClr val="1D315B"/>
        </a:dk1>
        <a:lt1>
          <a:srgbClr val="FFFFFF"/>
        </a:lt1>
        <a:dk2>
          <a:srgbClr val="660066"/>
        </a:dk2>
        <a:lt2>
          <a:srgbClr val="1D315B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17284C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3 12">
        <a:dk1>
          <a:srgbClr val="1D315B"/>
        </a:dk1>
        <a:lt1>
          <a:srgbClr val="FFFFFF"/>
        </a:lt1>
        <a:dk2>
          <a:srgbClr val="660066"/>
        </a:dk2>
        <a:lt2>
          <a:srgbClr val="FF9933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17284C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mproved ARMTheme">
  <a:themeElements>
    <a:clrScheme name="test3 12">
      <a:dk1>
        <a:srgbClr val="1D315B"/>
      </a:dk1>
      <a:lt1>
        <a:srgbClr val="FFFFFF"/>
      </a:lt1>
      <a:dk2>
        <a:srgbClr val="660066"/>
      </a:dk2>
      <a:lt2>
        <a:srgbClr val="FF9933"/>
      </a:lt2>
      <a:accent1>
        <a:srgbClr val="FFCC00"/>
      </a:accent1>
      <a:accent2>
        <a:srgbClr val="990033"/>
      </a:accent2>
      <a:accent3>
        <a:srgbClr val="FFFFFF"/>
      </a:accent3>
      <a:accent4>
        <a:srgbClr val="17284C"/>
      </a:accent4>
      <a:accent5>
        <a:srgbClr val="FFE2AA"/>
      </a:accent5>
      <a:accent6>
        <a:srgbClr val="8A002D"/>
      </a:accent6>
      <a:hlink>
        <a:srgbClr val="336600"/>
      </a:hlink>
      <a:folHlink>
        <a:srgbClr val="007FAC"/>
      </a:folHlink>
    </a:clrScheme>
    <a:fontScheme name="test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st3 1">
        <a:dk1>
          <a:srgbClr val="80B7C0"/>
        </a:dk1>
        <a:lt1>
          <a:srgbClr val="FFFFFF"/>
        </a:lt1>
        <a:dk2>
          <a:srgbClr val="000066"/>
        </a:dk2>
        <a:lt2>
          <a:srgbClr val="4F647E"/>
        </a:lt2>
        <a:accent1>
          <a:srgbClr val="F49766"/>
        </a:accent1>
        <a:accent2>
          <a:srgbClr val="8866A6"/>
        </a:accent2>
        <a:accent3>
          <a:srgbClr val="AAAAB8"/>
        </a:accent3>
        <a:accent4>
          <a:srgbClr val="DADADA"/>
        </a:accent4>
        <a:accent5>
          <a:srgbClr val="F8C9B8"/>
        </a:accent5>
        <a:accent6>
          <a:srgbClr val="7B5C96"/>
        </a:accent6>
        <a:hlink>
          <a:srgbClr val="9C484F"/>
        </a:hlink>
        <a:folHlink>
          <a:srgbClr val="74928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2">
        <a:dk1>
          <a:srgbClr val="80B7C0"/>
        </a:dk1>
        <a:lt1>
          <a:srgbClr val="FFFFFF"/>
        </a:lt1>
        <a:dk2>
          <a:srgbClr val="000066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AB8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3">
        <a:dk1>
          <a:srgbClr val="80B7C0"/>
        </a:dk1>
        <a:lt1>
          <a:srgbClr val="FFFFFF"/>
        </a:lt1>
        <a:dk2>
          <a:srgbClr val="00325F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DB6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4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BADB5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5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DAD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6">
        <a:dk1>
          <a:srgbClr val="80B7C0"/>
        </a:dk1>
        <a:lt1>
          <a:srgbClr val="FF9933"/>
        </a:lt1>
        <a:dk2>
          <a:srgbClr val="1D315B"/>
        </a:dk2>
        <a:lt2>
          <a:srgbClr val="990099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7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8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9">
        <a:dk1>
          <a:srgbClr val="FFFFFF"/>
        </a:dk1>
        <a:lt1>
          <a:srgbClr val="FF9933"/>
        </a:lt1>
        <a:dk2>
          <a:srgbClr val="1D315B"/>
        </a:dk2>
        <a:lt2>
          <a:srgbClr val="660066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10">
        <a:dk1>
          <a:srgbClr val="FF9933"/>
        </a:dk1>
        <a:lt1>
          <a:srgbClr val="FFFFFF"/>
        </a:lt1>
        <a:dk2>
          <a:srgbClr val="660066"/>
        </a:dk2>
        <a:lt2>
          <a:srgbClr val="1D315B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3 11">
        <a:dk1>
          <a:srgbClr val="1D315B"/>
        </a:dk1>
        <a:lt1>
          <a:srgbClr val="FFFFFF"/>
        </a:lt1>
        <a:dk2>
          <a:srgbClr val="660066"/>
        </a:dk2>
        <a:lt2>
          <a:srgbClr val="1D315B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17284C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3 12">
        <a:dk1>
          <a:srgbClr val="1D315B"/>
        </a:dk1>
        <a:lt1>
          <a:srgbClr val="FFFFFF"/>
        </a:lt1>
        <a:dk2>
          <a:srgbClr val="660066"/>
        </a:dk2>
        <a:lt2>
          <a:srgbClr val="FF9933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17284C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ARM</Template>
  <TotalTime>33757</TotalTime>
  <Words>698</Words>
  <Application>Microsoft Office PowerPoint</Application>
  <PresentationFormat>On-screen Show (4:3)</PresentationFormat>
  <Paragraphs>219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test3</vt:lpstr>
      <vt:lpstr>Improved ARMTheme</vt:lpstr>
      <vt:lpstr>PowerPoint Presentation</vt:lpstr>
      <vt:lpstr>Introduction</vt:lpstr>
      <vt:lpstr>Options for Building Embedded Systems</vt:lpstr>
      <vt:lpstr>Example Embedded System: Bike Computer</vt:lpstr>
      <vt:lpstr>Gasoline Automobile Engine Control Unit</vt:lpstr>
      <vt:lpstr>Benefits of Embedded Computer Systems</vt:lpstr>
      <vt:lpstr>Embedded System Functions</vt:lpstr>
      <vt:lpstr>Microcontroller vs. Microprocessor</vt:lpstr>
      <vt:lpstr>Attributes of Embedded Systems</vt:lpstr>
      <vt:lpstr>Attributes of Embedded Systems</vt:lpstr>
      <vt:lpstr>Attributes of Embedded Systems</vt:lpstr>
      <vt:lpstr>MCU Hardware &amp; Software for Concurrency</vt:lpstr>
      <vt:lpstr>Constraints</vt:lpstr>
      <vt:lpstr>Impact of Constraints</vt:lpstr>
    </vt:vector>
  </TitlesOfParts>
  <Company>Compaq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Content</dc:title>
  <dc:creator>Compaq</dc:creator>
  <cp:lastModifiedBy>hamed</cp:lastModifiedBy>
  <cp:revision>334</cp:revision>
  <cp:lastPrinted>2003-05-21T13:04:16Z</cp:lastPrinted>
  <dcterms:created xsi:type="dcterms:W3CDTF">2000-08-18T17:47:17Z</dcterms:created>
  <dcterms:modified xsi:type="dcterms:W3CDTF">2018-09-23T06:54:34Z</dcterms:modified>
</cp:coreProperties>
</file>