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61" r:id="rId3"/>
    <p:sldId id="257" r:id="rId4"/>
    <p:sldId id="258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A838-5E2B-4807-BE9D-3382FBA9DF09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17C7-FE79-4516-9505-22BD57426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237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A838-5E2B-4807-BE9D-3382FBA9DF09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17C7-FE79-4516-9505-22BD57426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74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A838-5E2B-4807-BE9D-3382FBA9DF09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17C7-FE79-4516-9505-22BD5742626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3783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A838-5E2B-4807-BE9D-3382FBA9DF09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17C7-FE79-4516-9505-22BD57426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187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A838-5E2B-4807-BE9D-3382FBA9DF09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17C7-FE79-4516-9505-22BD5742626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0806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A838-5E2B-4807-BE9D-3382FBA9DF09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17C7-FE79-4516-9505-22BD57426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071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A838-5E2B-4807-BE9D-3382FBA9DF09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17C7-FE79-4516-9505-22BD57426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423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A838-5E2B-4807-BE9D-3382FBA9DF09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17C7-FE79-4516-9505-22BD57426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58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A838-5E2B-4807-BE9D-3382FBA9DF09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17C7-FE79-4516-9505-22BD57426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53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A838-5E2B-4807-BE9D-3382FBA9DF09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17C7-FE79-4516-9505-22BD57426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20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A838-5E2B-4807-BE9D-3382FBA9DF09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17C7-FE79-4516-9505-22BD57426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22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A838-5E2B-4807-BE9D-3382FBA9DF09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17C7-FE79-4516-9505-22BD57426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75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A838-5E2B-4807-BE9D-3382FBA9DF09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17C7-FE79-4516-9505-22BD57426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37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A838-5E2B-4807-BE9D-3382FBA9DF09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17C7-FE79-4516-9505-22BD57426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16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A838-5E2B-4807-BE9D-3382FBA9DF09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17C7-FE79-4516-9505-22BD57426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0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17C7-FE79-4516-9505-22BD5742626A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A838-5E2B-4807-BE9D-3382FBA9DF09}" type="datetimeFigureOut">
              <a:rPr lang="en-IN" smtClean="0"/>
              <a:t>03-02-2023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56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6A838-5E2B-4807-BE9D-3382FBA9DF09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7417C7-FE79-4516-9505-22BD57426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73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C8157-AC79-A776-38D5-8A9E349A53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LASSO REGRESSION</a:t>
            </a:r>
            <a:br>
              <a:rPr lang="en-IN" dirty="0"/>
            </a:br>
            <a:r>
              <a:rPr lang="en-IN" sz="1800" dirty="0"/>
              <a:t>(Least Absolute Shrinkage and Selection Operator)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455B8-5C6D-9B67-7067-FC29F5F6D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5510665"/>
            <a:ext cx="7766936" cy="1096899"/>
          </a:xfrm>
        </p:spPr>
        <p:txBody>
          <a:bodyPr/>
          <a:lstStyle/>
          <a:p>
            <a:r>
              <a:rPr lang="en-IN" dirty="0"/>
              <a:t>Presented by – </a:t>
            </a:r>
          </a:p>
          <a:p>
            <a:r>
              <a:rPr lang="en-IN" dirty="0"/>
              <a:t>Alisha DJ</a:t>
            </a:r>
          </a:p>
        </p:txBody>
      </p:sp>
    </p:spTree>
    <p:extLst>
      <p:ext uri="{BB962C8B-B14F-4D97-AF65-F5344CB8AC3E}">
        <p14:creationId xmlns:p14="http://schemas.microsoft.com/office/powerpoint/2010/main" val="160919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837CE-C657-3113-04CE-C6168D7A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 to LASSO REGRESSTION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21341-0AD6-67DE-16C9-CED7954F8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It was originally introduced in geophysics, and later by Robert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Tibshirani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, who coined the term. </a:t>
            </a:r>
          </a:p>
          <a:p>
            <a:pPr algn="just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Lasso Regression comes under supervised learning model.</a:t>
            </a:r>
          </a:p>
          <a:p>
            <a:pPr algn="just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Lasso was originally formulated for linear regression models. </a:t>
            </a:r>
          </a:p>
          <a:p>
            <a:pPr algn="just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Importance of Lasso Regression is that it uses the L1Regularization technique</a:t>
            </a:r>
          </a:p>
          <a:p>
            <a:pPr algn="just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As complexity of model increases it tends to overfit with data so if we use Lasso Regression the model is made simpler.</a:t>
            </a:r>
          </a:p>
          <a:p>
            <a:pPr algn="just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Lasso regression is like linear regression, but it uses a technique "shrinkage" where the coefficients of determination are shrunk towards zero. 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7802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5257-E48D-C122-BD1D-1512BD1C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LITERATURE SURVEY on  LASSO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AC06D-3823-5C17-3222-999AF33B5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Application of Lasso regression model in the analysis of success probability of electronic experiments.                                                                             - </a:t>
            </a: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(2021 IEEE International Conference on Computer Science, Electronic Information Engineering and Intelligent Control Technology (CEI)</a:t>
            </a:r>
          </a:p>
          <a:p>
            <a:endParaRPr lang="en-US" sz="1200" b="1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r>
              <a:rPr lang="en-US" b="1" i="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An application of Lasso regression in Factor Augmented HAR models.           - </a:t>
            </a:r>
            <a:r>
              <a:rPr lang="en-US" sz="1200" b="1" i="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(August 2021 SSRN Electronic Journal)</a:t>
            </a:r>
          </a:p>
          <a:p>
            <a:endParaRPr lang="en-US" sz="1200" b="1" i="0" dirty="0">
              <a:solidFill>
                <a:schemeClr val="accent2">
                  <a:lumMod val="50000"/>
                </a:schemeClr>
              </a:solidFill>
              <a:effectLst/>
              <a:latin typeface="+mj-lt"/>
            </a:endParaRP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A STRESS TEST APPLICATION: FORECASTING PROBABILITIES OF DEFAULT      -</a:t>
            </a: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(Prepared by Jorge A. Chan-Lau )</a:t>
            </a:r>
            <a:endParaRPr lang="en-US" sz="1200" b="1" i="0" dirty="0">
              <a:solidFill>
                <a:schemeClr val="accent2">
                  <a:lumMod val="50000"/>
                </a:schemeClr>
              </a:solidFill>
              <a:effectLst/>
              <a:latin typeface="+mj-lt"/>
            </a:endParaRPr>
          </a:p>
          <a:p>
            <a:endParaRPr lang="en-US" b="1" i="0" dirty="0">
              <a:solidFill>
                <a:schemeClr val="accent2">
                  <a:lumMod val="50000"/>
                </a:schemeClr>
              </a:solidFill>
              <a:effectLst/>
              <a:latin typeface="+mj-lt"/>
            </a:endParaRPr>
          </a:p>
          <a:p>
            <a:endParaRPr lang="en-US" b="1" i="0" dirty="0">
              <a:solidFill>
                <a:schemeClr val="accent2">
                  <a:lumMod val="50000"/>
                </a:schemeClr>
              </a:solidFill>
              <a:effectLst/>
              <a:latin typeface="+mj-lt"/>
            </a:endParaRPr>
          </a:p>
          <a:p>
            <a:endParaRPr lang="en-IN" b="1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6436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D3E48-9276-E9E6-F078-8B6EF75AB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ADVANTAGES of LASSO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0355D-A95B-8544-E1AE-916944276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I</a:t>
            </a:r>
            <a:r>
              <a:rPr lang="en-US" b="1" i="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t produces simpler and more interpretable models.</a:t>
            </a:r>
          </a:p>
          <a:p>
            <a:pPr algn="just"/>
            <a:r>
              <a:rPr lang="en-US" b="1" i="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It does shrinkage and variable selection simultaneously.</a:t>
            </a:r>
          </a:p>
          <a:p>
            <a:pPr algn="just"/>
            <a:r>
              <a:rPr lang="en-US" b="1" i="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Reduced overfitting. </a:t>
            </a:r>
          </a:p>
          <a:p>
            <a:pPr algn="just"/>
            <a:r>
              <a:rPr lang="en-US" b="1" i="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Automatic features selection. 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algn="just"/>
            <a:r>
              <a:rPr lang="en-US" b="1" i="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It provides greater prediction accuracy as compared to other regression models.</a:t>
            </a:r>
          </a:p>
          <a:p>
            <a:pPr algn="just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Lasso helps in case of multicollinearity.</a:t>
            </a:r>
          </a:p>
          <a:p>
            <a:pPr algn="just"/>
            <a:r>
              <a:rPr lang="en-US" b="1" i="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Lasso Regularization helps to increase model interpretation.</a:t>
            </a:r>
          </a:p>
          <a:p>
            <a:pPr algn="just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LASSO models have the “oracle property” combining consistency and efficiency.</a:t>
            </a:r>
          </a:p>
          <a:p>
            <a:pPr marL="0" indent="0" algn="just">
              <a:buNone/>
            </a:pPr>
            <a:endParaRPr lang="en-US" b="1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algn="just"/>
            <a:endParaRPr lang="en-IN" b="1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849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735F-4AE6-1184-2B56-186BFE4C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APPLICATIONS of LASSO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6DBD1-3EC4-7AB0-13FB-8723CF856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Application of Lasso Regression includes in its usage in financial and economic forecasting.</a:t>
            </a:r>
          </a:p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Application of Lasso Regression in building forecasting models</a:t>
            </a:r>
          </a:p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Can be used in business to evaluate trends and make estimates</a:t>
            </a:r>
          </a:p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Lasso Regression is a choice for shrinkage estimation and variable selection.</a:t>
            </a:r>
          </a:p>
          <a:p>
            <a:r>
              <a:rPr lang="en-US" b="1" i="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Can be Implemented on Statistical Downscaling Models.</a:t>
            </a:r>
            <a:br>
              <a:rPr lang="en-US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</a:br>
            <a:endParaRPr lang="en-IN" b="1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6389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A362-F44A-923A-9639-F2BC7DAF4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MATH BEHIND LASSO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7CC23-42F3-D1A7-7747-1EAF0CEE1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Lasso Regression Formula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Residual Sum of Squares + λ * (Sum of the absolute value of the magnitude of coefficients) Where,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       ● λ denotes the amount of shrinkage.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       ● λ = 0 implies all features are considered and it is equivalent to the linear regression where only the   residual sum of squares is considered to build a predictive model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        ● λ = ∞ implies no feature is considered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i.e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, as λ closes to infinity it eliminates more and more features 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Cost Function for Lasso Regression:</a:t>
            </a:r>
          </a:p>
          <a:p>
            <a:endParaRPr lang="en-IN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endParaRPr lang="en-IN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endParaRPr lang="en-IN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endParaRPr lang="en-IN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endParaRPr lang="en-IN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endParaRPr lang="en-IN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endParaRPr lang="en-IN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Here lambda is the regularization parameter which is multiplies with the weights.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70C51A-D48A-0A27-4922-28334BD40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39" y="3962401"/>
            <a:ext cx="2518733" cy="170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63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DABCF-6B40-450A-20EE-D9090BDB0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7894" y="2235200"/>
            <a:ext cx="8596668" cy="132080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55505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880</TotalTime>
  <Words>430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LASSO REGRESSION (Least Absolute Shrinkage and Selection Operator)</vt:lpstr>
      <vt:lpstr>INTRODUCTION to LASSO REGRESSTION</vt:lpstr>
      <vt:lpstr>LITERATURE SURVEY on  LASSO REGRESSION</vt:lpstr>
      <vt:lpstr>ADVANTAGES of LASSO REGRESSION</vt:lpstr>
      <vt:lpstr>APPLICATIONS of LASSO REGRESSION</vt:lpstr>
      <vt:lpstr>MATH BEHIND LASSO REGRESSION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Alisha DJ</dc:creator>
  <cp:lastModifiedBy>Alisha DJ</cp:lastModifiedBy>
  <cp:revision>11</cp:revision>
  <dcterms:created xsi:type="dcterms:W3CDTF">2023-02-02T05:28:11Z</dcterms:created>
  <dcterms:modified xsi:type="dcterms:W3CDTF">2023-02-03T05:25:47Z</dcterms:modified>
</cp:coreProperties>
</file>