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8" r:id="rId5"/>
    <p:sldId id="267" r:id="rId6"/>
    <p:sldId id="261" r:id="rId7"/>
    <p:sldId id="262" r:id="rId8"/>
    <p:sldId id="263" r:id="rId9"/>
    <p:sldId id="264" r:id="rId10"/>
    <p:sldId id="265" r:id="rId11"/>
    <p:sldId id="259" r:id="rId12"/>
    <p:sldId id="273" r:id="rId13"/>
    <p:sldId id="266" r:id="rId14"/>
    <p:sldId id="274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1162" y="4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13639-4F26-46D5-810E-08F16702F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70671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anchor="ctr">
            <a:normAutofit/>
          </a:bodyPr>
          <a:lstStyle>
            <a:lvl1pPr algn="ctr">
              <a:defRPr sz="4800" b="1">
                <a:latin typeface="IBM Plex Sans" panose="020B050305020300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70298-4A00-487F-88BC-7A3072FA47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2715775"/>
            <a:ext cx="9144000" cy="5760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IBM Plex Sans" panose="020B050305020300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Your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E990A-DF6C-414B-AB2D-5D28052D1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DCE4-7EAB-4DA6-86E0-FDD26EB3621B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350E2-539A-4F26-BA1F-9E883C744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DDE46-7D77-4F57-B6F0-2B9BFF78E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E8AE-9389-4E4D-966C-8642C3CA71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B74BD79-CBFB-4200-A2E1-5889B0028305}"/>
              </a:ext>
            </a:extLst>
          </p:cNvPr>
          <p:cNvSpPr txBox="1">
            <a:spLocks/>
          </p:cNvSpPr>
          <p:nvPr userDrawn="1"/>
        </p:nvSpPr>
        <p:spPr>
          <a:xfrm>
            <a:off x="1524000" y="4536062"/>
            <a:ext cx="9144000" cy="576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Bell MT" panose="02020503060305020303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70000"/>
              </a:lnSpc>
              <a:spcBef>
                <a:spcPts val="6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Bell MT" panose="02020503060305020303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Bell MT" panose="02020503060305020303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Bell MT" panose="02020503060305020303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Bell MT" panose="02020503060305020303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IBM Plex Sans" panose="020B0503050203000203" pitchFamily="34" charset="0"/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27776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CAB9-FDBF-45A0-942B-6CD2D2969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942EA-E749-4D6C-901E-AB3CC35FD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  <a:lvl2pPr>
              <a:defRPr>
                <a:latin typeface="IBM Plex Sans" panose="020B0503050203000203" pitchFamily="34" charset="0"/>
              </a:defRPr>
            </a:lvl2pPr>
            <a:lvl3pPr>
              <a:defRPr>
                <a:latin typeface="IBM Plex Sans" panose="020B0503050203000203" pitchFamily="34" charset="0"/>
              </a:defRPr>
            </a:lvl3pPr>
            <a:lvl4pPr>
              <a:defRPr>
                <a:latin typeface="IBM Plex Sans" panose="020B0503050203000203" pitchFamily="34" charset="0"/>
              </a:defRPr>
            </a:lvl4pPr>
            <a:lvl5pPr>
              <a:defRPr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B43AE-491F-48A1-8D7B-DD7541B57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DCE4-7EAB-4DA6-86E0-FDD26EB3621B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19AD4-E094-4AFD-957C-52E8C75E0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BF28F-8E43-41C0-A629-DFB5E6B07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E8AE-9389-4E4D-966C-8642C3CA7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50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0D2D-11F9-48E3-BDFD-009EB9BB2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A0E9E-29C7-4254-9EF1-22FC64B56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3693F-2B5D-47A4-9937-F8D0829FE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FE6BA-21FC-409F-9076-83573319C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DCE4-7EAB-4DA6-86E0-FDD26EB3621B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91006-F1A8-41BB-A213-11D6CB29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40A42-7D16-4B9A-B124-60E464AA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E8AE-9389-4E4D-966C-8642C3CA7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2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2B9F6-1509-451B-8864-F6CC63045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740E5-4C34-4241-9607-30A57A5EF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3C258-E6CF-4250-9ADE-3CCF91421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73D0E3-F2B3-4828-9FE8-79E35EBAD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9FC978-7416-4BEC-A3E2-5F84F4560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69FA86-F9E8-426D-94A8-D0170271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DCE4-7EAB-4DA6-86E0-FDD26EB3621B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047790-D0A9-4819-9005-B142967A8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4D3EE-50FF-4029-AEE5-F5CAF5FBD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E8AE-9389-4E4D-966C-8642C3CA7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84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B6189-0E78-45C1-8704-51B6FC39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2D8649-928D-4B01-8393-218B21B3B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DCE4-7EAB-4DA6-86E0-FDD26EB3621B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7459B-4D81-41D9-B698-E4EBB157D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9E7329-12DA-444D-BE6A-9CDAB08DD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E8AE-9389-4E4D-966C-8642C3CA7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1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992CD-B5BD-46F7-9982-2F608CC74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DCE4-7EAB-4DA6-86E0-FDD26EB3621B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7F3C13-DFDF-4BEE-B005-9B3559A38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5D232-C11D-4EC0-B725-C193AF11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E8AE-9389-4E4D-966C-8642C3CA7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6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CE45-E13E-4051-9930-F5AB357B7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89764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86C2F-ADEF-447D-A076-C462E87DB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FB149-3681-404B-B16C-3997D588D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FE5FA-0948-4B78-A238-4AE9F3F5B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DCE4-7EAB-4DA6-86E0-FDD26EB3621B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210DE-E463-4F2A-81EB-CB0B35D7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1E8EA-41FB-4066-BAA8-D9D18EB86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E8AE-9389-4E4D-966C-8642C3CA7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3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80DEF-6E07-4C46-8712-DD9C5A309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91171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F99C68-EA94-44E4-861F-ACEA6D7292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685A7-0A6C-411B-899C-9B6DC9F86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BA343-6E0B-4DCD-A848-1339A502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DCE4-7EAB-4DA6-86E0-FDD26EB3621B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59AA6-8337-4E76-B558-E60FBE74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31C4D-D704-4BD9-8A46-0907CA3CC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E8AE-9389-4E4D-966C-8642C3CA7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1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2B08E9-BC93-4F3C-8000-6931DF2BB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441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A7735-0958-4F79-9D87-67DA22BCF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8294" y="1519311"/>
            <a:ext cx="10045505" cy="4657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This is the first</a:t>
            </a:r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75F63-3A28-42D0-A112-749A432F0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608385" cy="365125"/>
          </a:xfrm>
          <a:prstGeom prst="rect">
            <a:avLst/>
          </a:prstGeom>
          <a:blipFill dpi="0" rotWithShape="1">
            <a:blip r:embed="rId10">
              <a:alphaModFix amt="90000"/>
            </a:blip>
            <a:srcRect/>
            <a:stretch>
              <a:fillRect/>
            </a:stretch>
          </a:blip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8DCE4-7EAB-4DA6-86E0-FDD26EB3621B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C9FBB-1B4B-432A-8E9F-8BBCFF5C4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46585" y="6356350"/>
            <a:ext cx="5298832" cy="365125"/>
          </a:xfrm>
          <a:prstGeom prst="rect">
            <a:avLst/>
          </a:prstGeom>
          <a:blipFill dpi="0" rotWithShape="1">
            <a:blip r:embed="rId10">
              <a:alphaModFix amt="95000"/>
            </a:blip>
            <a:srcRect/>
            <a:stretch>
              <a:fillRect/>
            </a:stretch>
          </a:blip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CA29A-A230-4FE5-8DD4-E102E902B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BE8AE-9389-4E4D-966C-8642C3CA7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2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Bell MT" panose="020205030603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SzPct val="12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Bell MT" panose="02020503060305020303" pitchFamily="18" charset="0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70000"/>
        </a:lnSpc>
        <a:spcBef>
          <a:spcPts val="600"/>
        </a:spcBef>
        <a:buClr>
          <a:srgbClr val="C00000"/>
        </a:buClr>
        <a:buSzPct val="12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Bell MT" panose="020205030603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SzPct val="12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Bell MT" panose="020205030603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SzPct val="12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Bell MT" panose="020205030603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SzPct val="12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Bell MT" panose="020205030603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jpe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6.jpe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5.jpe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.jpeg"/><Relationship Id="rId7" Type="http://schemas.openxmlformats.org/officeDocument/2006/relationships/image" Target="../media/image2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4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B190-86F4-4101-9D11-5652CCB0A6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Planning Optimization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7EA59-E571-443E-AA64-47CD7401E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15774"/>
            <a:ext cx="9144000" cy="1729845"/>
          </a:xfrm>
        </p:spPr>
        <p:txBody>
          <a:bodyPr>
            <a:normAutofit/>
          </a:bodyPr>
          <a:lstStyle/>
          <a:p>
            <a:r>
              <a:rPr lang="en-US" dirty="0" smtClean="0"/>
              <a:t>Ali Gorji Sefidmazgi</a:t>
            </a:r>
          </a:p>
          <a:p>
            <a:r>
              <a:rPr lang="en-US" dirty="0" smtClean="0"/>
              <a:t>Optimization of PBUs case in Singapore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05985" y="4966212"/>
            <a:ext cx="2178802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IBM Plex Sans" panose="020B0503050203000203" pitchFamily="34" charset="0"/>
              </a:rPr>
              <a:t>12/16/2021</a:t>
            </a:r>
            <a:endParaRPr lang="en-US" sz="2800" dirty="0"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30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Defining Mathematical Relationship Between Variables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4720" y="4133405"/>
            <a:ext cx="8396632" cy="771421"/>
          </a:xfrm>
          <a:prstGeom prst="rect">
            <a:avLst/>
          </a:prstGeom>
        </p:spPr>
      </p:pic>
      <p:pic>
        <p:nvPicPr>
          <p:cNvPr id="5" name="Picture 18" descr="Crane machine construction icon graphic Royalty Free Vector"/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8" b="7439"/>
          <a:stretch/>
        </p:blipFill>
        <p:spPr bwMode="auto">
          <a:xfrm>
            <a:off x="1642092" y="1900547"/>
            <a:ext cx="1747956" cy="192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0" descr="Apartment icon Royalty Free Vector Image - VectorStock"/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9" b="8307"/>
          <a:stretch/>
        </p:blipFill>
        <p:spPr bwMode="auto">
          <a:xfrm>
            <a:off x="8806505" y="1809834"/>
            <a:ext cx="2547295" cy="254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5105952" y="3082034"/>
            <a:ext cx="2003925" cy="5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5089074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 panose="020B0503050203000203" pitchFamily="34" charset="0"/>
              </a:rPr>
              <a:t>The Number of PBUs selected from the hoisted ones, and to be installed at each time frame at time 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 panose="020B0503050203000203" pitchFamily="34" charset="0"/>
              </a:rPr>
              <a:t>t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 panose="020B0503050203000203" pitchFamily="34" charset="0"/>
              </a:rPr>
              <a:t>= </a:t>
            </a:r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BM Plex Sans" panose="020B0503050203000203" pitchFamily="34" charset="0"/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 panose="020B0503050203000203" pitchFamily="34" charset="0"/>
              </a:rPr>
              <a:t> 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 panose="020B0503050203000203" pitchFamily="34" charset="0"/>
              </a:rPr>
              <a:t> 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 panose="020B0503050203000203" pitchFamily="34" charset="0"/>
              </a:rPr>
              <a:t>The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 panose="020B0503050203000203" pitchFamily="34" charset="0"/>
              </a:rPr>
              <a:t>Number of PBUs selected from the hoisted ones, and to be installed at each time frame at time 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 panose="020B0503050203000203" pitchFamily="34" charset="0"/>
              </a:rPr>
              <a:t>t-1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 panose="020B0503050203000203" pitchFamily="34" charset="0"/>
              </a:rPr>
              <a:t>+ </a:t>
            </a:r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BM Plex Sans" panose="020B0503050203000203" pitchFamily="34" charset="0"/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 panose="020B0503050203000203" pitchFamily="34" charset="0"/>
              </a:rPr>
              <a:t> 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 panose="020B0503050203000203" pitchFamily="34" charset="0"/>
              </a:rPr>
              <a:t>        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 panose="020B0503050203000203" pitchFamily="34" charset="0"/>
              </a:rPr>
              <a:t>The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 panose="020B0503050203000203" pitchFamily="34" charset="0"/>
              </a:rPr>
              <a:t>number of PBUs selected from the hoisted ones, and to be installed at each time frame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623518" y="2492657"/>
                <a:ext cx="86100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baseline="-2500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𝑖𝑛𝑠𝑡𝑎𝑙𝑙</m:t>
                      </m:r>
                    </m:oMath>
                  </m:oMathPara>
                </a14:m>
                <a:endParaRPr lang="en-US" baseline="-2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ll MT" panose="02020503060305020303" pitchFamily="18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518" y="2492657"/>
                <a:ext cx="861005" cy="362984"/>
              </a:xfrm>
              <a:prstGeom prst="rect">
                <a:avLst/>
              </a:prstGeom>
              <a:blipFill>
                <a:blip r:embed="rId5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9558951" y="4069210"/>
                <a:ext cx="1042401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baseline="-2500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𝑖𝑛𝑠𝑡𝑎𝑙𝑙𝑒𝑑</m:t>
                      </m:r>
                    </m:oMath>
                  </m:oMathPara>
                </a14:m>
                <a:endParaRPr lang="en-US" baseline="-2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ll MT" panose="02020503060305020303" pitchFamily="18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8951" y="4069210"/>
                <a:ext cx="1042401" cy="362984"/>
              </a:xfrm>
              <a:prstGeom prst="rect">
                <a:avLst/>
              </a:prstGeom>
              <a:blipFill>
                <a:blip r:embed="rId6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744641" y="3973645"/>
                <a:ext cx="771429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baseline="-2500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h𝑜𝑖𝑠𝑡</m:t>
                      </m:r>
                    </m:oMath>
                  </m:oMathPara>
                </a14:m>
                <a:endParaRPr lang="en-US" baseline="-2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ll MT" panose="02020503060305020303" pitchFamily="18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641" y="3973645"/>
                <a:ext cx="771429" cy="362984"/>
              </a:xfrm>
              <a:prstGeom prst="rect">
                <a:avLst/>
              </a:prstGeom>
              <a:blipFill>
                <a:blip r:embed="rId7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213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Data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9631"/>
                <a:ext cx="11353800" cy="4657652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 smtClean="0"/>
                  <a:t>We Have a building of 11 flour which each flour has 4 </a:t>
                </a:r>
                <a:r>
                  <a:rPr lang="en-US" sz="2000" dirty="0" smtClean="0"/>
                  <a:t>apartment</a:t>
                </a:r>
                <a:endParaRPr lang="en-US" sz="2000" dirty="0" smtClean="0"/>
              </a:p>
              <a:p>
                <a:r>
                  <a:rPr lang="en-US" sz="2000" dirty="0"/>
                  <a:t>We generated data for delivered PBUs with a random function of Poisson for total </a:t>
                </a:r>
                <a:r>
                  <a:rPr lang="en-US" sz="2000" dirty="0" smtClean="0"/>
                  <a:t>2*</a:t>
                </a:r>
                <a:r>
                  <a:rPr lang="en-US" sz="2000" dirty="0" smtClean="0"/>
                  <a:t>44 </a:t>
                </a:r>
                <a:r>
                  <a:rPr lang="en-US" sz="2000" dirty="0" smtClean="0"/>
                  <a:t>as if we have order to be shipped for us</a:t>
                </a:r>
                <a:r>
                  <a:rPr lang="en-US" sz="2000" dirty="0" smtClean="0"/>
                  <a:t>.</a:t>
                </a:r>
              </a:p>
              <a:p>
                <a:endParaRPr lang="en-US" sz="2000" dirty="0" smtClean="0"/>
              </a:p>
              <a:p>
                <a:r>
                  <a:rPr lang="en-US" sz="2000" dirty="0"/>
                  <a:t>Maximum PBUs loaded from the warehouse into the parking at each time frame </a:t>
                </a:r>
                <a:r>
                  <a:rPr lang="en-US" sz="2000" dirty="0" smtClean="0"/>
                  <a:t>is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𝑙𝑜𝑎𝑑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Maximum PBUs in parking at each time frame is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𝑝𝑎𝑟𝑘𝑒𝑑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 30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Maximum PBUs can be hoisted at each time frame is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h𝑜𝑖𝑠𝑡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 10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Maximum PBUs can be installed at each time frame is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𝑖𝑛𝑠𝑡𝑎𝑙𝑙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 8</m:t>
                    </m:r>
                  </m:oMath>
                </a14:m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dirty="0"/>
                  <a:t>Maximum PBUs installed is </a:t>
                </a:r>
                <a:r>
                  <a:rPr lang="en-US" sz="2000" dirty="0" smtClean="0"/>
                  <a:t>2*44</a:t>
                </a:r>
              </a:p>
              <a:p>
                <a:r>
                  <a:rPr lang="en-US" sz="2000" dirty="0" smtClean="0"/>
                  <a:t>The initial value for the following variable at first time frame is equal to 0 :  </a:t>
                </a:r>
                <a:r>
                  <a:rPr lang="en-US" sz="2000" dirty="0" err="1" smtClean="0"/>
                  <a:t>Y</a:t>
                </a:r>
                <a:r>
                  <a:rPr lang="en-US" sz="2000" baseline="-25000" dirty="0" err="1" smtClean="0"/>
                  <a:t>warehouse</a:t>
                </a:r>
                <a:r>
                  <a:rPr lang="en-US" sz="2000" dirty="0" smtClean="0"/>
                  <a:t>, </a:t>
                </a:r>
                <a:r>
                  <a:rPr lang="en-US" sz="2000" dirty="0" err="1" smtClean="0"/>
                  <a:t>Y</a:t>
                </a:r>
                <a:r>
                  <a:rPr lang="en-US" sz="2000" baseline="-25000" dirty="0" err="1" smtClean="0"/>
                  <a:t>installed</a:t>
                </a:r>
                <a:r>
                  <a:rPr lang="en-US" sz="2000" dirty="0"/>
                  <a:t> ,</a:t>
                </a:r>
                <a:r>
                  <a:rPr lang="en-US" sz="2000" baseline="-25000" dirty="0" smtClean="0"/>
                  <a:t>  </a:t>
                </a:r>
                <a:r>
                  <a:rPr lang="en-US" sz="2000" dirty="0" err="1" smtClean="0"/>
                  <a:t>Y</a:t>
                </a:r>
                <a:r>
                  <a:rPr lang="en-US" sz="2000" baseline="-25000" dirty="0" err="1" smtClean="0"/>
                  <a:t>parked</a:t>
                </a:r>
                <a:r>
                  <a:rPr lang="en-US" sz="2000" dirty="0"/>
                  <a:t> , </a:t>
                </a:r>
                <a:r>
                  <a:rPr lang="en-US" sz="2000" dirty="0" err="1" smtClean="0"/>
                  <a:t>Y</a:t>
                </a:r>
                <a:r>
                  <a:rPr lang="en-US" sz="2000" baseline="-25000" dirty="0" err="1" smtClean="0"/>
                  <a:t>hoisted</a:t>
                </a:r>
                <a:r>
                  <a:rPr lang="en-US" sz="2000" dirty="0" smtClean="0"/>
                  <a:t> </a:t>
                </a:r>
              </a:p>
              <a:p>
                <a:r>
                  <a:rPr lang="en-US" sz="2000" dirty="0" smtClean="0"/>
                  <a:t>Since we wanted to every thing be stored in the in ware house the final value of the following variable were set to 0 as well:</a:t>
                </a:r>
                <a:r>
                  <a:rPr lang="en-US" sz="2000" dirty="0"/>
                  <a:t> </a:t>
                </a:r>
                <a:r>
                  <a:rPr lang="en-US" sz="2000" dirty="0" err="1" smtClean="0"/>
                  <a:t>Y</a:t>
                </a:r>
                <a:r>
                  <a:rPr lang="en-US" sz="2000" baseline="-25000" dirty="0" err="1" smtClean="0"/>
                  <a:t>parked</a:t>
                </a:r>
                <a:r>
                  <a:rPr lang="en-US" sz="2000" dirty="0"/>
                  <a:t> </a:t>
                </a:r>
                <a:r>
                  <a:rPr lang="en-US" sz="2000" dirty="0" err="1" smtClean="0"/>
                  <a:t>Y</a:t>
                </a:r>
                <a:r>
                  <a:rPr lang="en-US" sz="2000" baseline="-25000" dirty="0" err="1" smtClean="0"/>
                  <a:t>hoisted</a:t>
                </a:r>
                <a:r>
                  <a:rPr lang="en-US" sz="2000" dirty="0" smtClean="0"/>
                  <a:t> 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9631"/>
                <a:ext cx="11353800" cy="4657652"/>
              </a:xfrm>
              <a:blipFill>
                <a:blip r:embed="rId2"/>
                <a:stretch>
                  <a:fillRect l="-752" t="-2356" b="-14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data:image/jpg;base64,%20/9j/4AAQSkZJRgABAQEAYABgAAD/2wBDAAUDBAQEAwUEBAQFBQUGBwwIBwcHBw8LCwkMEQ8SEhEPERETFhwXExQaFRERGCEYGh0dHx8fExciJCIeJBweHx7/2wBDAQUFBQcGBw4ICA4eFBEUHh4eHh4eHh4eHh4eHh4eHh4eHh4eHh4eHh4eHh4eHh4eHh4eHh4eHh4eHh4eHh4eHh7/wAARCAGTAq8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u8W+LNF8L/Yl1aW5El7I0dtFb2ktxJIyrubCxqx4AznFY3/C0PC//PDxF/4T97/8ap3jH/kpngT/AK63/wD6TGu0oA4n/haHhf8A54eIv/Cfvf8A41R/wtDwv/zw8Rf+E/e//Gq7aigDif8AhaHhf/nh4i/8J+9/+NUf8LQ8L/8APDxF/wCE/e//ABqu2ooA4n/haHhf/nh4i/8ACfvf/jVH/C0PC/8Azw8Rf+E/e/8Axqu2ooA4n/haHhf/AJ4eIv8Awn73/wCNUf8AC0PC/wDzw8Rf+E/e/wDxqu2ooA4n/haHhf8A54eIv/Cfvf8A41R/wtDwv/zw8Rf+E/e//Gq7aigDif8AhaHhf/nh4i/8J+9/+NUf8LQ8L/8APDxF/wCE/e//ABqu2ooA4n/haHhf/nh4i/8ACfvf/jVH/C0PC/8Azw8Rf+E/e/8Axqu2ooA4n/haHhf/AJ4eIv8Awn73/wCNUf8AC0PC/wDzw8Rf+E/e/wDxqu2ooA4n/haHhf8A54eIv/Cfvf8A41R/wtDwv/zw8Rf+E/e//Gq7aigDif8AhaHhf/nh4i/8J+9/+NUf8LQ8L/8APDxF/wCE/e//ABqu2ooA4n/haHhf/nh4i/8ACfvf/jVH/C0PC/8Azw8Rf+E/e/8Axqu2ooA4n/haHhf/AJ4eIv8Awn73/wCNUf8AC0PC/wDzw8Rf+E/e/wDxqu2ooA4n/haHhf8A54eIv/Cfvf8A41R/wtDwv/zw8Rf+E/e//Gq7aigDif8AhaHhf/nh4i/8J+9/+NUf8LQ8L/8APDxF/wCE/e//ABqu2ooA4n/haHhf/nh4i/8ACfvf/jVH/C0PC/8Azw8Rf+E/e/8Axqu2ooA4n/haHhf/AJ4eIv8Awn73/wCNUf8AC0PC/wDzw8Rf+E/e/wDxqu2pGO1Sx6AZoA4r/haHhf8A54eIv/Cfvf8A41R/wtDwv/zw8Rf+E/e//Gqg0n4mLq2mwalpvgfxjdWdwnmQzJaQ7ZFPRhmbODVn/hPLv/on3jT/AMBIP/j1ADf+FoeF/wDnh4i/8J+9/wDjVH/C0PC//PDxF/4T97/8ap3/AAnl3/0T7xp/4CQf/Hq1PBviq18THUo4tN1PTbjTbhbe5t7+JUkVjGsg+6zAgq470AZP/C0PC/8Azw8Rf+E/e/8Axqj/AIWh4X/54eIv/Cfvf/jVdtRQBxP/AAtDwv8A88PEX/hP3v8A8ao/4Wh4X/54eIv/AAn73/41XbUUAcT/AMLQ8L/88PEX/hP3v/xqj/haHhf/AJ4eIv8Awn73/wCNV21FAHE/8LQ8L/8APDxF/wCE/e//ABqj/haHhf8A54eIv/Cfvf8A41XbUUAcT/wtDwv/AM8PEX/hP3v/AMao/wCFoeF/+eHiL/wn73/41XbUUAcT/wALQ8L/APPDxF/4T97/APGqP+FoeF/+eHiL/wAJ+9/+NV21FAHE/wDC0PC//PDxF/4T97/8ao/4Wh4X/wCeHiL/AMJ+9/8AjVdtRQBxP/C0PC//ADw8Rf8AhP3v/wAao/4Wh4X/AOeHiL/wn73/AONV21FAHE/8LQ8L/wDPDxF/4T97/wDGqP8AhaHhf/nh4i/8J+9/+NV21FAHE/8AC0PC/wDzw8Rf+E/e/wDxqj/haHhf/nh4i/8ACfvf/jVdtRQBxP8AwtDwv/zw8Rf+E/e//GqP+FoeF/8Anh4i/wDCfvf/AI1XbUUAcT/wtDwv/wA8PEX/AIT97/8AGqP+FoeF/wDnh4i/8J+9/wDjVdtRQBxP/C0PC/8Azw8Rf+E/e/8Axqj/AIWh4X/54eIv/Cfvf/jVVdD8e+Itc01NU0j4eajc2MrusMrajaoXCuyE7S+Ryp61LeeNPE1mYxeeALi2MjbY/N1qyTefQZk5NAEv/C0PC/8Azw8Rf+E/e/8Axqj/AIWh4X/54eIv/Cfvf/jVangXxO/iW21Ez6TcaVdadfPY3FvNKkhDqiNkMhIIw4roqAOJ/wCFoeF/+eHiL/wn73/41R/wtDwv/wA8PEX/AIT97/8AGq7aigDif+FoeF/+eHiL/wAJ+9/+NUf8LQ8L/wDPDxF/4T97/wDGq7aigDif+FoeF/8Anh4i/wDCfvf/AI1R/wALQ8L/APPDxF/4T97/APGq7aigDif+FoeF/wDnh4i/8J+9/wDjVH/C0PC//PDxF/4T97/8artqKAOJ/wCFoeF/+eHiL/wn73/41R/wtDwv/wA8PEX/AIT97/8AGq7aigDif+FoeF/+eHiL/wAJ+9/+NUf8LQ8L/wDPDxF/4T97/wDGq7aigDif+FoeF/8Anh4i/wDCfvf/AI1R/wALQ8L/APPDxF/4T97/APGq7aigDif+FoeF/wDnh4i/8J+9/wDjVH/C0PC//PDxF/4T97/8artqKAOJ/wCFoeF/+eHiL/wn73/41R/wtDwv/wA8PEX/AIT97/8AGq7aigDl/D/j3w7rmspo9m+oxXskTzRx3em3FtvRCoYqZEUHG5c49RXUVxviL/kr3hD/ALBuqfzta7KgDi/GP/JTPAn/AF1v/wD0mNdpXF+Mf+SmeBP+ut//AOkxrtKACiiigAooooAKKKKACiiigAooooAgv7y10+0kvL64itreMAvLKwVVGcck9OtTg5GRyK8Z8N+LtfvfHGsWPiu31WLwy1jfrMt9pZhhjMM2Ad4TaFaEkjMj7sZ4J2juvg2moR/Cvw1HqgmF0NOi3Cb/AFgXb8gbvu27c55zQB1lFFFABRRRQBU1fU9O0iwk1DVb62sLSPG+e4lEca5OBljwOSBWB/wsj4e/9Dx4b/8ABnD/APFVR+Naq/hKxVlDKdd0sEEZB/0yKtTxhrfhfwnYx32uRRQQSMyh0tTJjajOxO0HACqTk0AQ/wDCyPh7/wBDx4b/APBnD/8AFVJbfEHwJdXMVtb+M/D800rhI401GJmdicAABuSTXO6n8SvBNv4Y1LXbOxkvorBUDotn5e6V2AWEM4C7zuBxnoc9KPipJpWpfCq31fTYbcwXV3pc8EixgEq13AQfyNAHpFFFFABRRRQAUUUUAFFFFABRRRQBl6fr+l3+v6noVrcM+oaYsTXcRiZdglBKEEjDZCnpmn6fq1hqkd8lnNvks5nt7mNlKvFIBnBB55BBB6EEEcGvIvHXhPxhcfEPxXqXh6HVrO91C303+x9St7sJbRyRFxL56bvmUA8qynIOBzXbeDYJLr4keMtXiiZbCaOzshNghbieFZPNZfUL5iJn1QjtQBm/Dqz1DUP2d9Fs9JmWG/k0eMW7s5QB8ZGWHIBxjI9aS40j4oy3+oXVjq1pp1tfedMtsziZ7WQRhIlVipGGPzNxgbABncat6V8PNY0bRIdI0X4jeIrS1tYvKtYzb2TiMD7oyYMkD3Oa53wfo/xLS3fR/GfxNvovEZDtatZ2VolpcqBwVZoCSR/EvBHXBHNAHSeCvDfiHTfEou7yaRbaNbtbiV75pTfGSYNCxjxtQogIyMfewBiovCZ1QeNvHp0tLN3/ALYt/MW5ZlBX7DB0Kg4P4GnaN4f8UXlqn2z4heJrG9APm2zwaexBBwWUiD5kJ6HuPQ8Vv+DPC48OSapcSaxf6teapcrcXNxdrGrFljWMACNFUAKg7UAaGq6ldWMyqmi317EUy0tsYztPptZgx/AUp1vT4tMXUbyR7CBn2E3kZhKtnGCG6fXpWjQQCMEZFAFexvrK/i82xvLe6j/vwyhx+YqxVWPTdOinkuIrG2inlTZJKkQV2X0LDnFZ9t4dhtLiOWy1PVrdEYEw/a2ljYD+HEm7A/3cGgDaorJ1CLxEt08unXmmyQnG23uYHBHH/PRW/wDZTUt5e6haWlvI2kTXsrD9+lnIh8s47eYV3D9fagDRorNtdatZbKe8uIbuwit/9b9sgMW0euTwR7gkVNp+q6XqIzp+o2l2MZ/czK/8jQBcooooAKKKKACiiigAooooAKKKKACiiigAoorjfit4qufCthpM0f8Ao1pe6ilpeai0JlSwjZHPmso9WVVyeAWyaAOvSaJ5XhWRGkjxvQMCVz0yO2afXmcVw7/EPwPd22pLqF3faffJf3ENuYFubZArRyMhJwBIVCnP8bY4NemUAfN/g7VPD8nhezsbn4n2Ogy26TRz2TTFJrecPciNvvgAZkRypHOwc81olvAUlkVPxW0HUJp454p57+b7QCssUcbFFMmFIZHYAcZfBHFe02l3Hc6hrEFrZwi4s3SNnbjzXMSuNxAzgBgO9cV8I7Xxh4debQ/Htxpl1dajcT3llPZR7Iw28l4tuODghxjrl/Q0Acx8P/EngO417UvDd5qT3E2ra9PNolxEJP33lW9ujMk0Y+VvU5Gea9XaHXNJsY1snOthHJcXcqxzbMDCqwUKxHP3sZ7nvWpNZ2ss0c728LTRAiKQxgtHnrtJ6dB+VeXfEX+0rvUfCeh+IEu3i/tiUTSWVxJbrqES2NzIn+rYMG3IuUzjIBGQRQB3T+LNFtpdMttUnbSbzU7hra0tb0eXJLKASVXqDwOCCQeMHmt6vnPVrP4V6x9lvJvh/rGttEkk1jM+p3EoVoolllCu0h8srlR2y3A6VDrkljBqN/FZ6PrOkNZ6hpp069OrXsizst7bxXcZLybHCmTaOORuoA+kqKKKACiiigAooooAKKKKACiiigAooooAKKKKACiiigDjfEX/ACV7wh/2DdU/na12Vcb4i/5K94Q/7Buqfzta7KgDi/GP/JTPAn/XW/8A/SY12lcX4x/5KZ4E/wCut/8A+kxrtKACiiigAooooAKKKKACiiigAooooAjureC6gaC5hjmibG5JFDKcHIyD7ipKKKACiiigAooooA4T44zw23gy0uLmaOGGLW9MeSSRgqoovIskk8AVpah4n+HuoRiK/wDEXhe6QBgFmvoHADKVbgt3UkH2JFdJdW1vdwNb3VvFPC33o5EDKfqDxVD/AIRzw9/0AdL/APASP/CgDnLa/wDhPbXMV1b6l4Oinh2+XItzbhl2524Oe2Tj0zWD8U/EHg5/h8mkaHrmguf7R09YLSzu4icC9hOFRT9egrsNL8PaAdU1YHQ9MIFwmP8ARI+P3Se1acWgaDFIskWi6ajqQystqgIPqDigDSooooAKKKKACiiigAooooAKKKKACgcUUUAFVNX02z1aya0vovMjJDKQxVkYdGVhyrDsRyKt0UAcZrSynVYrfVpF0+7WQ/2PrMI+Uk/8sZQT1PQqTtfqMMMDotM1AvJHp+oPbRasIBLLBE5KlcldyEgErkfhkA1dubeC6gaC5hjmif7ySKGU/UGuQ12yu4buODU5rmazaffp+qwqPtGnTMcBXwPmjOcbsYx8rjHzUAdH4k1mw8PaDe63qkjx2VlEZpmRC7BR1wo5J9hXO/8ACw7DH/IteMf/AAn7n/4msb406sifDHxLomoOV1H+yWkVzHsjusAb2j5PQ9Vzkcdua6jx7da7aaBbt4ehnlvJLuCJhDEjusbMA7AOQowO7HAoAof8LDsf+ha8Y/8AhP3P/wATR/wsOx/6Frxj/wCE/c//ABNc1qtr8XNRtjDJ5Fs6x7t1tMkY3+ThdjBtx+ctuDYAIXbxzXY/DK18QWfhWO28StK98s8pDSy+Y5jLkpk7m6A4xubgDmgBB478PnwG3jXzLsaSpKnNq4mDCXySvl43bt424xVT/hYVj/0LXjH/AMJ+5/8Aia4GT/k2a4/7C8v/AKeDXVN4t8eXT7LDwgISkgjka7jlUE7o1JXHUDex3dCENAGp/wALDsf+ha8Y/wDhP3P/AMTVb/hMtB+2re/8Ib4o+1LnE3/CNT7xng/NszWbf+K/G9xarZnw3f6dPugae6trVpdkZe38woCpBbDz/LgkBAcVb8Cal4uutcki8S/2rb26uw08DT1VLqHc+JJ2Cny5MBflynbjnAAJ/wC0PC83g1vH1vrutado7QtePMs0xwuTkmFw2Oc/KF/CqWvfEa38tpdFuNTVlhOILjwtft5j84w4Qbe3UEVyy/8AJns3/YJk/wDRpr1zxLPrUNtajQ4LeWeS8ijmaZSyxwlv3j4DAkgdOeuKAOD8AfE2ZvDFt/wm9rdxa2Mib+ztD1B4WHZvmgGD6gZHoa3/APhZXhf/AJ5+IP8Awnr7/wCM1jx+KviU6wTL4JXy2UrMjfLJG6QJI+Bv+ZWfzI0PqFJ4zW/8LZPF3/CNNbeNol/te3uHRp0KlJ0OHVl2gDjds6DlD16kA2vDet6b4i0W31jSLhriyuN3lu0bRklWKsCrAMCCpGCB0rRriPgZ/wAk2tP+v2//APSyau3oAKKKKACiiigAooooAKKKKAK0dhZx6lLqS28YvJY1iebHzFFJIXPYZJOPerNFFAGZol/HfXWqolssLWl79ndh1lIjjbcfwcD8K5LWr7RYbDUrK78ZaHDq0OoSXlh59/GrW8gOVRgzZAzuVh6MRXW+Hr9dQS+kW1WDyb6a3OP+WhQ7d5+uK8P0RpfDv/CU65/wjsGvw3njDVHeE2wkkRV+QDcVOxQyhj143UAer6J8RfBepaTbXx8T6JbtKgLwyahEGjboyn5uxyPwrI8d3WkeIF0XVdB8baLb3WjaibiJwovlkdoJIjH5cbhidspIAOeOlclrfiy6ksLqDQ/hZaHVU8hoFezWWOZShklAIVR8iqUJ3ffZcA1p+CNQ0LTfip4svf7KSws7uHTDFd/Z1jSAvASI37x5yOSMZ4JzjIBqaanxev7tXXWvD1np+D+8u9CkWaT02xC5O0f7xB/2aj8U6D4v1VtO0PX/ABjo4tbq9gnAt9DeNpGt5Un8sObhgpby+4PAPpXptVNV0+11K2WC6QsqSpMjK21kdGDKwI6HI/mKALdFZ+gapHq1m8wieCaGZ4LiBzlopFOCDjrxgg9wQe9aFABRRRQAUUUUAFFFFABRRRQAUUUUAFFFFABRRRQBxviL/kr3hD/sG6p/O1rsq43xF/yV7wh/2DdU/na12VAHF+Mf+SmeBP8Arrf/APpMa7SuL8Y/8lM8Cf8AXW//APSY12lABRRRQAUUUUAFFFFABRRRQAUUUUAFFFFABRRRQAUUUUAc58RvEF74b8NjUNOs7e7u5by2tIY55THHummSIFmAJAG/PA7VQ+0fFL/oFeDv/Bjc/wDxmovjT/yKlh/2HtL/APSyKtD4j23ii40e3k8ItCNSguGlUTSbY2HkyABvUbmTj6elAGXar8UILq7nGm+D2NzIrkf2hc/LhFXH+p/2areI/EnxC8OadHqmq6N4YkshdW8EottQnMgEsyRZUNEASN+eSOlZOp2Pxl1OwfS/tlraJd2qRNfRskUttIXBd/kJPEY2jac7yTwMVpfEo6ofg5af25HHHqYutLF2I23L5ovIAxB9Ccn8aAPSKKKKACiiigAooooAKKKKACiiigAooooAKKKKACiiigDz3x34H/tXw7eeG9zS6FqAK8lWm0uTqJoS3VAeqHkdsj5apWS+Mm1KKym+IgSC6AbTbxNKt3iu125xuHAk6nb3HIzyB6fXM6j4cihllltIkl02djLe6ay5VnHzCSHH3JNwHsTzweaAM678PfEJbWVrX4hq84Q+WsmjwqpbHAJGSBnviq2l6X46u4kFx4+ksrsqWe1l0i2LqAcE8Hlc9D3yOnStfRfFCS3KLeSxvZXkxSxvFQoA+f8Aj3mU8xyg8c43Y7HitbXtHtNUSOR5HtbyDJtruEhZYSeuD3B7qcg9xQBzP/CvEPwrfwK2tXBLyNMdQ8lN/mG5Nxu2fd+8cY9Km/4R3x1/0UZv/BLB/jVm/wDGOl+GrnR9I8V6paQ6lqkwtrR41Kx3MhbAAzna2MEjPGeCan+IfjDT/BXhttcv7a8vIhcRW4hs4/MlZ5HCKAvU8kdKAMCCw8aT65caVD8QpXa1iV55Ro1vtRm+6nX7xHzewx6ioNHs/HlxfX2m6h8QRb31o27aNGg2ywEnZKuT04wfRgR6Z6nQ7nQ9LlXS49QQ6nfFr5oZ3C3MxkJO4ocEfdK4xwEx2rL1PQ/EGpXEHiSSZLbVbDc1hYRSfuthxvimf+MuBj+6pwQDjJAOSu9DupPg63g3TZ5xo4thYx6jcW3+kXkkkgCtHFlQqbmzuPUDgY+auv8A7G+Iv/Q86P8A+E8f/kirtr4g/tjVtFi0yQpDLDNc3kbqN6BMR+WwP3WEjc/9czXS0Acb/Y3xG/6HnR//AAnz/wDJFH9jfEX/AKHnRv8Awnz/APJFdlRQBg+APDz+FvClrokl99ukheWSS48ryw7SSvIxC5OBlyMZNb1FFABRRRQAUUUUAFFFFABRRRQAUUUUAZ3h6+/tHT3uvs6wj7TPGApyGCSsm78dufxrx/VPDbaOnxA8Y23ibxTY6XFNcTpZ6dck7Zly0sgTacrvZjgc4B9q6f4n68zfB461DdXGkxTX9msk1pM0ciQNfRpIQy4IJQtnHPJrhfB6/De6tbOe48feJo5ZYp2uIBq18Iy0ziTls4yBwRnnOTzQB3Xg3wv/AMJB4U0rW08aeO41vrWOcCa/8tsMoOSpTIz1x6Gul8LeDNN0GTVZfteo6rNq2z7ZJqU4naRUXYq9AMYJGMV5Dr2q+EpPDmqR+Htc8eG+XSrm7sHGu3AjMcauBMMy42hl+6fmI/hIr3LwvNLceGdLnmkaSWSzhd3Y5LMUBJNAGR5d74TOYVnvvD6jmIZknsR/s95Iv9nll7ZHAv6z4q8O6Po0Os6lrFpb6fOyLFOXyrl/ugYznODj6Vs145448Eaf4f8AGOj+I7HUNTLav4msFns5Zg1tGymVg0abRsOXbODg5JPNAEuq/EjS4viBpd5ovibQE8Ozq/8AbSvDILp3CERMp24I4UHv/TqW+K3w8UZfxTZouQNzK6gZOBklcCsCG/8AjOl5sutO0xrXbEXkgiVpAG2F9qmUAspLrgnBABzng4nj9fHS+BfiBP4mjX+y76187T4xKrG0CSbPLYDoXQI/BYAlue1AHt9FFFABRRRQAUUUUAFFFFABRRRQAUUUUAFFFFAHG+Iv+SveEP8AsG6p/O1rsq43xF/yV7wh/wBg3VP52tdlQBxfjH/kpngT/rrf/wDpMa7SuL8Y/wDJTPAn/XW//wDSY12lABRRRQAUUUUAFFFFABRRRQAUUUUAFFFFABRRQSFBZiAB1JoAKKxLjxTo6ytb2csup3CnBhsIzOQfRivyr/wIioLi98STwvN9n0/QrVQWae9l86RV9SiEIv1Ln6UAQ/E/RdU17wutpo32Q30N/aXka3UjRxv5M6SFSyqxGQpGcGuU134ieKNGjka703wg7xnDRW+tzzSA+hC2xwfritL7JceIDi0lvNZiP3r7UGMVj/2zgj2+cPr8v+0as3ujWugw2sFgEvPEF6xhspZY1CW3HzypGoCxoi8/KMk7QSSaAPPR8bPH0TJNf/C5bHT3umtBdyai7ASKm8hkWEuoxnqvGCDgg1uajqXir4haNFpNtD4QjhlurW4keLWZnmVIp0lOImt1JJCY5x1r0K48NWbeFk0K3d4RCA0FxnMiTKdwlz3bf8x9cn1rnLPw3p/iDTmu4be203VYZGivrUwiS3E6/ezGcYzwwdCrEMDk0Ad/RXARSajoki291qV1ojEhUa7Y3unyH0EjYkjJ/usy+2a311bW7JQdU0NriL/n40yTzgR6mNsOPou+gDoKKzdK17SNTkMNnfRNOv3oHykq/VGww/EVpUAFFFFABRRRQAUUUUAFFFFABRRRQAUUUUAFFFFAGLfaKkeoTaxp0YF28Z8623BYrxgPk35BwwIGHAzjg5FeL+H9HvvE3x0ay8dT6frulx6RdPYadc2/7/T2E0IKzA8M2GGJBncOQcV9BVwPi601uw+J2l+KdJ8Lz61CmkXFjObaeCKRWaWJ0z5rrkYRumcZ96AOb8UaT8ENF1Oe11bwRozT2OGmb+zo38mPajmXnkIocEntg+lYusX3wjtF0ySP4a2hiub9IJmuLJEMEJSNnnwNx2p50Wc7fvdeK6Dw74q8cXniPxBba/8ACVpHglC2kkN5ZGVrSQHasu6Xn7rfdJB6YGOa/wAS9c8emy0260jwHfaTDBqUD6nLLLYym4tS6q8IHm9HyuSegUHtQBymu6f8OIPGyjR/Acnh3xFpnifTLQXk0CxLcp9oiz9nIchlKMCcAcNzX0fXivxA0/xr4mezt7fwPrKWTataXl5b3mo2hRVikVmaJ1m3xsQuMDI9Npya6+08R3OkaZeXqvdaxpljGz3UMq7dRsQq5Kupx5owOD94jkF+tADIbtdL8V6t4kjtok0iS7FhfSKPmRkVf9I9lDsyN/uhuxrvqxPCh0i+8MRNp6pLZ3QeSWN23ndIS0ivnvliCD06VW8OSS6NqJ8L3js8QQyaXO5yZIR1iJPV48ge64PUNQB0lFFFABRRRQAUUUUAFFFFABRRRQAUUUUAFB6UVBqE/wBlsLi6C7jDE0m31wCcUAeefFCG48YfAl5rOSLTrq8t7O8gDKXVZBLFKqcYJywC/jT7Lwz44tNOisIrf4feRHGIwn9lzYIAxyN/pW3rly2p6F4biMKxNqd5aO8Q6Kqjz2X6ARkV0OsX1vp2nSXV07pECqZQZbc7BVAHqSwA+tAHht1ea34m1fU/hza2vhCKW8015lvYdAuPs+GDxFlk34Ei4OM4zxgnNexWekahZR6StpqZC2dvHbXMLpmKdFABYDqr+hzjsQeCJZNPn0vwytj4fWIXFpbqlqJxkPtA+Vj/ALWME++aoeK/Fh0HR9KvP7Ev7y71O6itILKJo0kErqzYYuwUYCnPNAG/b3lrcTTwwXEUklu4SZFYExsQCAw7cEGqHijw7o/ibT47HWrVriCKdLiMJM8TJIudrBkIYEZPQ15148vPiNqNhLdeD/A+oaF4iKCNNQnlsZ1MYOSjL54zz0JzjnHWtfUPiFrmi6OdQ17wBq9tDbrH9slS9s3Ee4hd21ZixGT6ZxQBo/8ACsvCH/Pvq3/g8vf/AI9Udx8K/BNzC0FzYahcQtjdHLrF46Ng5wVMuCMjoa7aigAooooAKKKKACiiigAooooAKKKKACiiigAooooA43xF/wAle8If9g3VP52tdlXG+Iv+SveEP+wbqn87WuyoA4vxj/yUzwJ/11v/AP0mNdpXF+Mf+SmeBP8Arrf/APpMa7SgAooooAKKKKACiiigAoopHbajN6AmgBaK888OeOfGHiDQrLW9N+Hm+yvYVmgZ9aiVijcgkbeDjtWdrWr/ABsutethpvg/R9P0VUb7RnVElu3YjjYSuxQD6hs0AepuyxoXdgqgZJJwAKw5PFWlu5j0z7RrEoOCthH5qg+8nCL+LCuLS28VSSCXU/h3LrEoOd1/4hikUfSPYIx+CitFPiEzeBvDGu6X4bknn1+4S1trD7SkXlMVkY5fGMARnoPSgDod/iu/HyRWGixHvITcz/8AfIwin8WpR4WsZyJNYubzWHBzi8lzFn/rkuI//Hayf+Eh8ff9E6j/APB5F/8AE1zFxH8TtS1+7u9c8Lm60d1VbfR4dXhihTH8UjgbpSe6nC9ODjNAHcDXIW/4lvhTT479ojsLxkR2cBHZpAMEj+6gY+uKkg8Ofapku/EV1/as6kMkJTbawn/Ziyckf3nLH0x0rn/+Ew1/RrzRrHVvAaaXYX19Fp8UsGpxSCJnB2/Iqjj5e1OtPG3ibU7zVE0PwP8AbbSw1Cax899VjiMjxNtYhSpIGaAO5uJoba3kuJ5EihiQvI7HCqoGSSewArB8KQzX9zN4nvo2SW8QJZROMGC1zlQR2Zz87f8AAR/DXH+NF8feJ7SxsZvBk1nZw3kdzdR2+uwqbpEyRCx2/cLbSw7gY71vf8JD4+/6J1H/AODyL/4mgDtK5rXcaDr0XiJPls7rZa6mOy84inP+6TtY/wB1gf4awz8R7iPwVquu3HhuaO+03Vk0l9PF2jb5mlijBEmMbcyqc47Gp7/V/HF7Yz2Vx8OI3hnjaKQf25DyrDB/g9DQB3EsccsbRyoro4KsrDIIPYiufPh+60smXwxeLaJ1NhPl7Vv90fei/wCA/L/smuU8FXXxL0HwzZ6Pf+EX1iW0DRreXGuQ+bKm47N/y8sFwCe5Gat67468V6Dp39p6x4A8ixSaGOWSPWIpGQSSLGDt284LigDZnvtF1WaLTPFOjx2d6x2wx3iqySN/0xl6E+ww3sKtf2DfWXzaLrt3Ao6W95/pUP0+Y+YPwf8ACuev/FGsa1qeuaLp3gOLWbHTbsWc8lxqMUayP5aSHCMp4AkFYls/xa0vX7SXR/C8X9gqpW40u81iOVhno0U2Ny4x9xsjr04wAd5/auuWPGqaE1xGOtxpsnmj6mNsOPou+rml6/o+pymGzv4muF+9A+Y5l+sbYYfiK57/AISHx9/0TqP/AMHkX/xNc/rXjZL3TbuDWvAaT6ra61b6Qlk95G482eNHR1lx8ow46c0AeqUV5LqH/C1bXT7hfC3huSyuShFvHf63Fd26t2yGXzAPYPj2rb0fxB8UBpkA1j4d2DX4XE7WmuJ5Rb1UMmQPY5x6mgDv6K4G+8beKNKuNOOt+Bfsdne6hb2Jnj1aKUxtNII1baFBIBYZrvqACiiigAooooAKKKKACiiigAooooA53Wf+Jf4w0nU+kV6r6dP/ALxzJEfwKuv1kFaPiaxXUvDmo6ezFRcWskYZRkqSpwQPUHkfSovGFjNqPhy7gtP+PtFE1qfSaMh4/wDx5RVvRr6HVNJtNSt8+VdQpMueoDAHB9+aADRLyPUdHstQibclzAkqnGMhlB6dutYHj/QdJ1yO1s7i5lsNQu5BBb3Vuv7wqAZHjbs0ZVGBVsjn1xV3wLH9l0I6eZEc2VzPbja2cKsjbAffYVpsbWWqeMkubfUrO4Ol28sL28cgaSOV2XJYDpgJj8TQB5F8MvA3h3xFPf3XibQppNVPiHVHbUYCwgvtt1IpWRcnbgAABuQANrdRU8U3wP8ALmfUfDkVtNZZacCKaVYMv5Y+ccZO5OB/fA9a6Pwlq2t+DtM1ey1DwP4guI11fUbwXVs1qYWhluZJVYF5lP3WGcgYqroF8t5Yvf6h8IdauHvXaZALSwCrCSTGpzMCTtIJ3DOSfagBvhDRfhT4m8Ta9oNl4VgSfR5ER2eRsTA5DMoDfwurIc9x7itbwToml+HfjF4g0zRbUWdk2g2E5hR2K+YZ7tS2CTyQqj8BVmw11rB43svhP4kt2jjaNGjisVIVm3MMi46FuT6nmn+Dl1jUfiZrXiO88O6lo1nLpFnZxC+aHfJJHLcO2BG78YlXqR3oA7yiiigAooooAKKKKACiiigAooooAKpa9eNp+h39+kayPbW0kqoxwGKqSAT74q7XB/G3W7zTvCh0vRNSvrDxBqu+LS5LWwe7bzEXe2UVSdu0HJ7dRQBr3DteeM9CjZdht7Ge8dR/CzeXGo/JpPyNaGqtp95q1jpN0sskwJvo1U4VfKZcFv8AgTLgeo9q8u8MalcaX43vPEmo3PxB1SO40+3tVs5PDk6xrIgO+XhP4ichRgAluvGLXh3xlcWvxC1fUfElprUOnalc2mn6G02hXEJhVjjZK5UKN0r4B9AMmgD1yvMfjLN/ZOr+FtW1HV4LbSP7ftd/2hgi27iKcbwx4CkEZB7geprqrXxhp2q3TWvhrbrUsVw0Fy8D4htmRyriSToGBBwoyT6Y5q5aaBbLqT6nqEsmo3pLeU84G23Q/wAMadF44J+8e57UAePS32lLYx2Vn8ddHgWFVlinfUfMlNwI0Ul90uGjLKzbD/fIrC8YnwnZaR4i1Kw+J2ma3fatbQ2b2f2uOSSYRywi32kNuZ1USZJzkyEjFe+eJ4Wt9OF/ayWtqLOQTz+coEckKg+YrHHHykkHsQO2axJbXwj8UvBlnqGlXQuLD7Ut1YXlvuTE8LkK4xgsoYHIPDDI6GgDtaKp6JNfzaZC+qWy216AVmRG3JuBxuU/3TjIzzg881coAKKKKACiiigAooooAKKKKACiiigAooooAKKKKAON8Rf8le8If9g3VP52tdlXG+Iv+SveEP8AsG6p/O1rsqAOL8Y/8lM8Cf8AXW//APSY12lcX4x/5KZ4E/663/8A6TGu0oAKKKKACiiigAooooAKZcf6iT/dP8qfTZVLROo6lSBQB5d4K1q80H9nvwnf2MCzzm0sYFVonlwJHRC2xPmbAYnA64pl/wCKPiVeW6x2/heawmEayMUhZip2KerfKwZmYbR8y7Pm61L8Prrx54Z8EaN4fuPh3cXEun2kdu8serWoVyoxkZbOK3f+Em8bf9EzvP8Awb2v/wAVQBY+Fd74kvvC5l8URzrfrcyKrTQ+Uzx8FTt2Ie5GSi5x0xgny201AaT8G/hdqhgkuBa6qspij+8wEN1kCvSv+Em8bf8ARM7z/wAG9r/8VXL2vhfxVpfw28A2sOire6poOoR3V5ZJdxodvlzKQrsdpIMi96ANWb4n3DMZtP8ACt3e2Q8z/SFn27gnnElVK8grASOeSyjvmqOp/FC7uFDaRax2flQTNIt5bySGWdERlt1C4Iclivc56A10P/CTeNv+iZ3n/g3tf/iqP+Em8bf9EzvP/Bva/wDxVAHJa/r99rr+G5NQa2tZ4vFtsh00RMJrUK0qjzGJ+bcADkKBzxmt74d3F3a+GfGl1YW32q7h1/VZIIP+esgkYqv4nA/Gq+vnxn4n1Pw5BN4Im0u2sdagvri5l1K3kCxxhs4VGJJ+YUnhtvGnhi5160i8DzanBda1d3sFzFqdvGHjlk3L8rMCD9aAHSeLviFc3KR6b4MCQTvujuLtJEEcYm8s704YNhkkA/uhvStH4f33iy61q4j1n7c9osEhlN3ZrAI5/PYIsRCqXQxgEk7v4fm5IEv/AAk3jb/omd5/4N7X/wCKo/4Sbxt/0TO8/wDBva//ABVAHB6r/wAiR4y/7KBbf+ltnXpnjTVPEWnS2SaFpBv1uN0crhd3kvujCsw3D5dpkJ/3R61ws3hjxbc/DvxEraEsWq3/AIni1eDT2vIyTElzbyFTIDsDFYm7+ldV/wAJN42/6Jpef+De1/8AiqAMHUdU+LmoaLNBbaLZ6Xezq1vE64YwuJI4/O3FioXHnSAbWONg65qX4mXGp3XwLE+tWptNTZtP+1wkg7ZRdwh8Y4xkEj2IrZ/4Sbxt/wBEzvP/AAb2v/xVYXjyXx14r8NSaFH4AnsjcXNszTy6rbMsax3EcjEhWyeEPSgDa+GX/IxePf8AsYj/AOklvVC68RfEprlo7LwnBtW4FszTcAZkk/fAh/mjCLHkdSX9qbpn/CY+G/E3ilrXwXLq1pqeqC8t7iLUYIgV8iJMFXYEHMZrU/4Sbxt/0TO8/wDBva//ABVACeFIfG8viK3utevlSwfTYriW1igCql242vECSTsULuxnO5jzjArg/EH/ACOOq/8AZQdH/wDSWCu9/wCEm8bf9EzvP/Bva/8AxVcdfeHfGl5/aOu/8Ix5V3L4rsNWj05r+Eu0EEMcbfODsBJQ4GaAPQPGer+INLubNtH0j7fa7GlvCI3dwokiXagXq215GxznyyAOa5DVvE/xSvtLuLXSfCf2G9ngha1u3GVjaUr95X4BQLMWzxzGP4q6D/hJvG3/AETO8/8ABva//FUf8JN42/6Jnef+De1/+KoAzPHl5eah4G8I3uo2Uljeza9o7XFvIMGKT7THuX8DmvR68z8USeNvE50axfwLNpsMGtWN5Pcy6nbuqRwzrI3yqxJOF6CvTKACiiigAooooAKKKKACiiigAooooAK881fxBceCfCnif7LaxXU2k3KzWkMrlEaK5kBTJAJADvIvAPCV6HXk/wC0gBYeGH1PpFeCHTpz/tG4jeEn6MHUe8lAF3Rx8U7TXtajXSPCYS4kiu9zX1yI9zRiMqp8nk/ugT/vCotB8M+MtB13Wdd0zwz4Gt9R1qYT39x/aN0WlYKFHJh4GBnA4ySan0my8ceIpvEFrq/iCCxhtPEBNk2nF0kS3EIKxO3y7vmZGOeD8wPGKqQfD3xo2kT6df8Aje5vRd2xtpZZppWMKsSJGRchXLISAJA2wgYOOKAMzx74j+JTa7o/gmTw3oVx/boZ3ns7m5kijhjZC6yt5Q2KwIXPoT3r0f4c6/N4o8FabrtzaxWk11GxkhicuiMrFSASASPl9BVTQtG1Twv8P7XQrfUBdz2RW3tbhlVT5HmgIGB4ysZA98cCqfwI/wCSUaJj+7L/AOjnoA7eiiigAooooAKKKKACiiigAooooAKKKKACuA+I7OvxB8CGKaOGUzagI3kPyq32N8E/jXf1m6/4f0PxBBHb67o9hqkUTb40u7dZVRsYyAwODigDz95PipcQBk1nRbJ3hmDIXikMbrCvlFTtwQ8u/dn7qgYrM8YaPeabGJ77xDdapDP4m0hbGOa6D+WhuYnkO0YGTKXxxwoUDA4ruv8AhWvw7/6Ebw3/AOCyH/4mprL4f+BbG8hvLPwboFtcwOJIpotPiV42ByGBC5BHrQBq+H9D0fw/pw07Q9MtNOtA7SeTbRBFLscsxA6knqa0KKKAOM+L95qNr4d06LTdRuNOkvdasLKS4gCGRYpbhEfbvVlyVJ6g157o1/4VsLGO10zx944sYDF9sEEdpaxqkMjA+ftFtgIWkHPXLdK9L+KGiavrmg2cWhrZPe2eq2d+kd3M0UcghmWQqWVWIyFIHBrmdN8N+I9PsrWztfhv4DWK1KmHdq0rMpUABsm1yTwOevFAHnF74k1q+0TXNV0nxj4zsr3SNGur+L7RcW0sE3lqhKFRbqCdzp8wJIAIO3cK+k7Vme2idjlmQEn3xXlHifwv411Xwxrmj2HgvwRpc+r2Etk93Dqku5VdduTi1GQOOM9hXrFuhjt442xlVCnHsKAH0UUUAFFFFABRRRQAUUUUAFFFFABRRRQAUUUUAcb4i/5K94Q/7Buqfzta7KuN8Rf8le8If9g3VP52tdlQBxfjH/kpngT/AK63/wD6TGu0ri/GP/JTPAn/AF1v/wD0mNdpQAUUUUAFFFFABRRRQAUUUUAFFFYPjzxTZ+D9BGsX9tdXFv8AaYLdhbhSymWRY1YhiONzrnGTz0oA3qKytF1601TUtU0xElgvdMmWO4hlAztYbo5BgnKMM4PsQcEGtWgAooooAKKKKACiiigAooooAKKKKACiiigAooooAKKKKACiiigAorm9c8WWEK31lo15p+oa5axSSrp32gB5fLwZEGP4gDj2JGcVq+HdWs9e0Cw1vT2Z7S/t0uISwwdjqGGR2PNAF+iiigAooooAKKKKACiiigArnviRoVr4k8D6rpF5BFPHLDvVJfuF0IdM+25Rn2roa5b4v/8AJJfGH/YCvv8A0Q9AHHeEfBXwovrO51GGPT5lu5hP5ZvHU2+6JP3Z+fkjrn3ra/4QH4W/8+Gnf+B7/wDxdcr4N8H+AfC/h7xFLqnhLR7uO0ddSXzNPhdxbywowClh90Oso9tpo/tf4UyalNYWPw006+lSUpG8Ol2pjmT7R9nEiv8Ad2mX5eue+KANLxf4B+Gp0dEtbHTxK95aqMXrngzpu/j9M16R4dsNJ0vRbbTtDhgg063TZBHAcooz0H45rxjVPC+oa5YFfDvw18EWNzYa9BZ3fnWcZEkSODNKpUD5MFPlPLAuOOM938DrW3svDGq2dpBFBbw+IdTjiiiQIiKLqTAVRwB7UAd5RRRQAUUUUAFFFFABRRRQAUUUUAFFFFABRXKWHj/Qby7gSNb5LO6nFva6hJbFbW4kJYBUk6HJUgdMnHqM9XQAUUUUAFFFFABRRRQAUUUUAFFFFABRRRQAUUUUAFFFFABRRRQAUUUUAFFFFAHG+Iv+SveEP+wbqn87WuyrjfEX/JXvCH/YN1T+drXZUAcX4x/5KZ4E/wCut/8A+kxrtK4vxj/yUzwJ/wBdb/8A9JjXaUAFFFFABRRRQAUUUUAFFFFABXjHxN+HXi7xDrOvvbw6LqdvqFxp1xp1xfXLpLpv2eVHkiRRGww+1juUg5c5zxXs9FAHLaJo+oR/EjxB4huoY4LW4srOzttrAtL5fmO7nHQZl2jPPyk+ldTRRQAUUUUAFFFFABRVXVtS0/SNOm1HVL23srOEAyzzyBEQE4GWPA5IFc7/AMLM+Hv/AEO2gf8AgfH/AI0AdZRXJ/8ACzPh7/0O2gf+B8f+NKnxJ+HzyLGnjTQCzsFUC/j5JOAOvrQB1dFFFABRRRQAUUUUAFFFFABRRRQB5fovw2vvCcmq32h3Wn6jPLNd3GnC6sVW4t5LliW3XG4lkUsTgKGIGMmu58GaJH4a8JaT4fhmaZNOs4rYSMMF9igbvxxmteigAooooAKKKKACiiigAoorn9a8beD9F1B9O1fxPpFheIoZoLi7RHUHkEgnPNAHQVh/ELTLrWvAPiHR7FUa7v8AS7m2gDttUyPEyrk9hkjms/8A4WZ8Pf8AodtA/wDA+P8Axo/4WZ8Pf+h20D/wPj/xoAytN1Pxva2sCt8M4mnS2jt3lGswZZVHTp0yTx71aXXvHCgBfhoigdANag4/Sui8O+JPD/iJZ20HWtP1RYCFmNrOsnlk9A2DxnBrVoA4oeIvHg6fDcD/ALjcH+FWPhVperaV4du11qzSyu7zVb2+MCTCXy1mnaRVLDgnDCutooAKKKKACiiigAooooAKKKKACiiigAqG/j82wuIjGZA8TLsBwWyOlTUUAeI6P4T1PSfgR4c8DTaNJb67cXtqskQkEqxGK5SV5i6kgKqJkc9cDqa9uoooAKKbNIsMLyyHCIpZj7CuH074n6RqNhb6hYeH/F1zaXMaywTR6FOVkRhlWB28gg5oA7qiuN/4WFZ/9Cv4y/8ABDP/APE0h+IdmASfC/jLA/6gM/8A8TQB2dFZ/hvWLHxDoFjrmmSPJZX0CzwM6FGKMMjIPIPsa0KACiiigAooooAKKKKACiiigAooooAKKKKACiiigAooooA43xF/yV7wh/2DdU/na12Vcb4i/wCSveEP+wbqn87WuyoA4vxj/wAlM8Cf9db/AP8ASY12lcX4x/5KZ4E/663/AP6TGu0oAKKKKACiiigAooooAKKKKACiiigAooooAKKKKACiiigDhvjsAfhleggEfbLDg/8AX5BWr4x8S6H4XFu2pwf8fO/ytqp8zLj5fmI+Y7uB7Gsj49yxwfC3UJppFjijurF3dzhVUXkJJJ7ACtKfx18PZgon8YeF5QrblD6lAcH1GWoA5qX4n6bc2eo3Gi+Gb67GmQPc3ZljjiVVidVnjXLZMikuMYwWQjPepfjCJ5vghqVxf2NvaXkkNu8sMZ3CNjNGdu7AzjpmugHjr4efMP8AhMPC/wA2d3/Eyg5zyc/NXIfGzxp4P1H4YavZaf4r0K7upvJWKGDUIndz50fAUNkn6UAesUUUUAFFFFABRRRQAUUUUAFFFFABRRRQAUUUUAFFFFABRRRQAVwng6OOT4p+P98aN+80/qM/8u1d3XmWjeJPD2h/Fjx3FrevaXpkkr6e0a3d2kJcfZsZAYjIzQBe1X4neB9L1a50u9NxHPbtIsmLFmX5CQSCByCysoPqKtab440S9+IP/CGjTpILv7CLotMirh+CYSvZwjK/0PtTbrxF8J7qbzrnXfBk0nz/ADPd2zH5/v8AJPfJz60+y8T/AArshELPxF4PtxE5kj8u9t12OV2Fhg8Hb8ufTigCLwiqp8XfHARQo+y6ZwBj+Cau5rzPwPqsOr/FrxdfeH9Q0zUdP8vTkuZYZxIMCKf7jKSNwbbkHsTXplABRRRQAUUUUAFFFFABRRRQAUUUUAFFFFABRRRQAUUUUAVtW/5Bd3/1wf8A9BNcT8OdSfR/2f8Aw3qkdo949t4dtZFgQ4aQiBcKD2zXb6mrPp1yiKWZoXAA6k4NeZfDDxpY6L8N/DWj6jofiuG9stKtre4j/wCEevG2SJGqsMiPB5B6UAWNL+LDXWpSWd54Yu9MSGaSOWe5nAQeWSGAAXJc4yq4G4cg9a3Phj4m1bxP4bup9e0d9I1KCZkktmjZf3bKHiYZz/A4B5+8G6dKr/8AC0vDf24WP2HxN9rMRmEH/CP3m8xg437fLzjJxn1qWT4jaK0bAaR4syQf+Zcvf/jdACfAj/kjPhH/ALBMH/oArta5D4LWl1YfCXwtZ31rNa3UOlwJLDMhR42CDKsp5BHpXX0AFFFFABRRRQAUUUUAFFFFABRRRQAUUUUAFFFFABRRRQBxviL/AJK94Q/7Buqfzta7KuN8Rf8AJXvCH/YN1T+drXZUAcX4x/5KZ4E/663/AP6TGu0ri/GP/JTPAn/XW/8A/SY12lABRRRQAUUUUAFFFFABRRRQAUUUUAFFFFABRRRQAUUUUANmjjmjaOaNJEbqrDIP4VU/snSv+gZZf9+F/wAKyfiVr934Y8G3ms2FrBdXUUkEUUUzlULSzJECxAJwN+ePSqG/4p/8+3gz/wACLn/4igDSsdK0v/hI9TX+zbPAig48hf8Ab9q1F0rS1YMum2YIOQRAvH6VyENv8UYtQubwQ+DS06RqV8+5wNu7/Y/2qo+L/EXxI8L+HrnXr/T/AAnPa2pjMscFxcByrOqnblMZ+bPNAHpNFFFABRRRQAUUUUAFFFFABRRRQAUUUUAFFFFABRRRQAUUUUAFVriwsbiTzLiytpnxjc8SsfzIqzXCXHiHxnqHjTXdD8O2OgC20j7OrS380weRpY9/ARSAB0oAj+Mfh6e78G/8SG9t9CuIb22lkuorNHbyxKu5ecDHQn1AI70mo63/AGf4ludIbwHJfQwLBi6tbVcSM7RgtgjAUb26MT+7bIHWl1ux+Jmr6VPpt1B4QWGdQrFLm5DDkHj5Parm/wCKf/Pt4M/8CLn/AOIoA6pLCyW2lt0s4Y4plKyIiBQwIwQce1V9At30/TodLuL5bue2jwGPDmPJCFhnrgYJ7kE1g+B/EHiDUPEmvaB4is9MhudLS2kWSwldkkWZXPO8AgjZ+tbeqWtlBfx+IridrY2VvIszj7rwkbiG9gVDD059TQBqUUkbrIiyRsGRgCrA5BHrS0AFFFFABRRRQAUUUUAFFFFABRRRQAUUUUAFFFFABRUN/I0NjcTJw6RMy/UCvNfA1t4217wFoviS++JFxavf6bDeTKul2gjjLxhyASnQZ70AN+IGlzab8SoPGWhaG+pa8mkPboTJIQI/OjBGwMARhjx6nceld74av9U1C2uJNV0eTS5I7h440aVX8xAeHBHrXOnwl4te4S6PxGu2mVCqSf2RabgpwSAdnQ4H5ClHh3xi0LSR/E28cDPK6VaEZH/APWgDtqK4X4d+NoLz4f8AhzUvEt+sV/fabDcTzvbtFC7suThsbAc9s8V2lnd2t7AJ7O5huYj0eJw6n8RQBNRRWVN4j0OHVINLfVLcXk8jRRwhskuuMqcdD8w646igDVooooAKKKKACiiigAooooAKKKKACiiigAooooA43xF/yV7wh/2DdU/na12Vcb4i/wCSveEP+wbqn87WuyoA4vxj/wAlM8Cf9db/AP8ASY12lcX4x/5KZ4E/663/AP6TGu0oAKKKKACiiigAooooAKKKKACiiigAooooAKKKKACiiigDh/jr/wAk0vf+vyw/9LYK1fiFZeIL3RYh4Zlhi1KG5WaMzOVjO0NgNjqucZHemfFDQtQ8SeCb3SNLktY7ySS3lha5ZlizFPHLhioJAOzHAPWuS1zx74s0dJWuo/BMjRHDR22pXUzhuykJbnB+uKAIbvTfjJf6cNOm1KziS7tDBPcqUikgkaTmRdnOFiyBggl9p4GasfEqLWLf9nu7t/EDRyapDbW8VzIj7hKyzIu/P+0AG9s1yjfGP4mRE3F18Mra304Xa2ZujeysyyMm8ZiWMuBj2yCQCM1raxqnir4jeF5tBtrnwTCl/wCXlhqNyJgqyKxKxvApb7uKAPZqKKKACiiigAooooAKKKKACiiigAoqjfaxpNhMIb7VLG1lI3BJrhUbHrgmoP8AhJvDn/QwaT/4GR/40AatFZX/AAk3hz/oYNJ/8DI/8atafqem6hv/ALP1C0u9mN/kTK+3Prg8UAW6qXWp6ba3kVndahawXMqM8cMkyq7qv3iATkgdzU9zcQW0LT3E0cMSjLPIwVQPcmuC8V2ngnxbeJcTaffeIJo4mgC2IcxFSGHL5EeRvbBLdzQB6DRXO2x8TS28dvZafp2jW0ahE+0SG4kCgYHyJhR/32af/wAI5JdAHWNb1O+/vRpL9mi+m2LBI/3mNAF7VNd0fTG2X2o28Mp+7EXzI30QfMfwFcl8PbmO8+JPju5iWVUkfTyoljaNsfZu6sAR+IrqVtdB8NadcXkdpZ6dbRIXmkjiCkgeuBlj+ZJrh9F074jW3ibXvEljp3hzyNda3ljtr67mimt1ji2BXCRuCxHJweCcds0AO1PTvihb+JtRk0a8tF0ieSaaJXKvJvMYCA7/ALq5AIxn+LI5p/g/TPiYnjO21rxJe2j2TWhsrqzhm+QMAHFwqgAcyblA+9sIySRVzTNW+JWpWpubXSfB5jEssWW1K5HzRuyN/wAsOmVOD3GDRe6v8SrO4s4J9J8HhryYwxEalc43hGfBPkccIaAKelam2nfGHxoW02/uoWtNM3y20Yk8s7Zuqg7z+ANdnYa/oeqO1rBf27zH5Wtpfkl57GNsN+YrD8C6J4ktPFPiHxB4jXSYpdUS1jihsJ5JVQQq4JYui8nf2Haun1LTdP1KLytQsba7j7LNEHA/OgCporadp0q+GrV5VeztkkjSQk/uiSBtY9QuMe3HrWrXIaz4Zs9LgfWtKuNWtriwgkaKOCXzgEOC6rHLkYO0fKMdBjBq5aXniVbOK6ij0vXbWVFkjltnNtI6kZBCtuU5H+0tAHR0VyPiLxbJa6LcGK1uNL1MAeSuo258ljkZHmKfL6Z/jGOta3hfUdQ1KK8nvLezihW5dbOS2uRMs0I+65IGAT6UAbFFYvirxRo3hiO0bV5rhTeTGG2jt7SW4kkcKXICRqzcKrHp2rI/4WV4a/54eIv/AAnb7/4zQB2NFcd/wsrw1/zw8Rf+E7ff/GaksPiJ4YvNWstLV9Vgur6UxWwutHurdZHCM5UPJGFztVjye1AHW0VxUXxU8DTRiSDVrmaM52yRaZdOjc4yGEeCPcU7/haHgv8A6CF9/wCCm7/+NUAdnRXGf8LQ8F/9BC+/8FN3/wDGq6XQNX07XtHttX0i6W6sbld8MqqQGGcdCARyD1FAF6oru4t7S3e5up4oIIxl5JXCqo9STwKlYhQSxAA6k1yni3UPC2taZcaFd6g915hXdFp4aeZWRgw4jDYIKg8igDqY5I5F3RurrxypyORn+RFOriPCunzaLDcQeGfDN5bRXDIzSarqBCgpGsa4UGRh8qLxgfh22f7N8Q3f/H/4gW2Q9Y9OtlQ/i8m8/kFNAGprDKulXZZgB5L9T7GuK+HOnHWP2fPD+kiQRG88MwW+8rkLvtwucd+taOuaPoOmQwtPZz6pqN1KLe1+0zNPKXbqy7yQm0ZYkAYCmudsPDPi3wnpegeHLP4hObYBNPtN2iwsVWOJiCx3c/LH+dACR/DvxjA7SQ+Prt5VvjcqZfMKOmTtiZFYALyM46+WvQFgei+Gvg+TwR4eutGGqyajbNKZ4WlQK6MyDzAccEGQM/8AwM9aoatpXjnTdMutQm+IbSRW0TTOsehQliqjJwN3XAqdPD/jqeBXj+JCPHIuVYaJDggjr96gCD4A3tnc/CTw1ZxTxvPbaVbLPF/Em6MEZHoR0PTr6V0154Y0G6mM7abDDOes1vmGQ/8AA0IJ/OsjRfA8OjeFNE0vT9Qlj1HRrNLW21HyxudVABWRRwyNjJX8QQcGsa9j8W6z4plht/EK+H7+GwMZsmRpY3bJ/fxDIDocryfmQqARzyAdV/Yep2v/ACDPEl8i9orxFuU/M4f/AMfrCj8MyWGsJqzeENFvbtJ2n+02Ext5HdsZYxv8pPA6ucEZ4ruYRIsKLK4eQKAzBdoY9zjtTqAMH/hKtPh41O21DSjnBN3asEH1kXKfjurWsL+x1CLzbG8t7qP+9DKHH5irFZN/4b0K+lM1xpdt5+c+fGvlyg+odcMPzoA1qK8b8a33i6W48R+F/h5H4lfUbBYYjeS3lrJBC8qCQECZhKSFPqBnrXTaJ4l8fQaRaw6v8PtSvL9IlW4uIbuyiSVwOWCGc7c+mTQB31Fcb/wlXi3/AKJnrP8A4MbL/wCPVb8GeLJdf1XWNJvNBvdGvtK8jzormWKTcJVLKVaNmHRTmgDp6KKKACiiigAooooAKKKKAON8Rf8AJXvCH/YN1T+drXZVxviL/kr3hD/sG6p/O1rsqAOL8Y/8lM8Cf9db/wD9JjXaVxfjH/kpngT/AK63/wD6TGu0oAKKKKACiiigAooooAKKKKACiiigAoqvf31lp9ubi/vLe1hHWSaQIo/E1kf8JMLsY0PSb/U/SUR+RD9d8mNw/wB0NQBv0EhQSSAB1JrA+yeJ745u9TtdKiP/ACysY/NlA/66yDb+Uf496mudA0drKJdVD30NqC26+naRT3JcMdp/EcdsUAMn8VaP5rQ2MkuqzqcNFp8ZnKn/AGmX5V/4ERUM954luInm+z6foVoqlmmvZPOlVfUopCL9d5pkOsTX0YtfCOnxPbr8ovplMdon+4Bgy/8AAcL/ALQq1B4dt5Y0OtXEuszCUTZuQBErgcbYh8oA7Zye+SeaAOY+xzeIMLZyXmuRE83+pOY7Ee8cEe0TfiNv+3Vu80i08O21sLRUv9fuX+z6e00ahIWI5dIlAWNEXLHaMkDBJJFdld3FvZ2kt1cypDBCheR2OFRQMkn8Kw/C1vPfTP4k1KJ0uLoEWkMgwbW2OMLjszYDN74H8NAE6+G7EeFT4fLSmNkJafP70y7t3nZ/v7/nz61zll4fs/EFncfaI4bHXLWUw6gqwq8E0oGRI8TfKwdSGDDDAHAYYNd7XOeKo30q5TxRZxsTbqE1GNBkzWoJy2O7R5Lj23DvQBghL/QCI7u9vNEjGAtwjG705vTcJPng+m5V9GNdBHqmv2sayXmkw6lbsNy3GlygkjsfKcjj/dZq3kaOeFXRkkikUFSDlWUjr7isabw7DBDjQrqXRpBIZQIAGhZj1DRH5SD7bTnkEGgCfTvEWjX9wLWK8WK7/wCfW4Uwzf8AfDgN+IGK1a5TUL+JIfsfjfRrU2/QXqx+daN7tuGYT/vcD+8a0f7EtmsLZdJ1O+sY4gWhe3uPMUg+ofcrD6jjtigDaorA3+K9P/1kNjrUI/iiP2acf8BbKMf+BJTofFWleasGoGfSbhjgR38flAn0D/cb/gLGgDdopFZWUMrBlIyCDkGloAKKKKAPN7TQ9F1j41+Kjq2j6fqBi0nTBGbq2SXZlrrONwOOlXpbf4RxNcLJaeC0NtL5M4aC2Hlvkja3HByrD8D6VnQ+IdA0L41eKRrmuaZpZm0nTfK+2XaQ+ZhrnO3cRnGR09akivPg8p3TeJvC9zLm4xJNq0JYCd5GkUEN0PnSDHoaAG6JcfCrWPEKaDZ+GNHN86SOqtpMQBCMVbnb/sn9KpP4T026+JPi7w7pTSeHYL3w3YK82jolvKhM90CykLgMQMZxnFa+nat8H9Pu4bux8QeEIJ4GLRyJqcIZSQwPO/0dvzqHwlrGk638afEF3o2qWOpW66Bp8bS2lwsyBhPdEqSpIzgg49xQBv8AhrwPoej6bY2s0cmr3FnCkS3mot58rBRgH5uFOAPugCumAAGAMCiigArA0zxhoN/rL6NHd+VqKzSwi2mXa7GMKXK+ow45Hv3BrfriY7TSNW1L+zfDVpY22mxu02pXtlEiCRpMFoUdR958AyMOcADq2QAXrf8A4qnWFvG50PT5v9GHa8uFP+s940PC+rZb+FSejvJ1tbSa5k+5FG0jfQDNLbQQ2ttFbW8SRQxIEjjQYVVAwAB2GKxfiE7DwdqEMZIe6RbVcdcysI//AGagB/gGBrfwXpCP99rRJH92cbm/VjUXj8eX4f8A7RA5065hvCfRI3BkP/fG+tm2mtCWt7eaFmgIjeNHBMZxwCO3FGoWsV7YXFnMu6KeJonHqrDB/nQBPRXm1j461TT7PT7FvC+qar5Wmb57i1BZjNGzRuuCNp+aM5+bOWHykZI9HjbfGr7WTcAdrdR7GgB1ZVleR2+tvoIs0toktlmtCnCSIDtcAYwCp28ejCtWqWujUP7JuW0kxC+VC0HmjKsw52n0BxjPbOe1AF08isW88L6JPM9zFZrZ3bZP2i0ZoJM+pMZBb8au6HqdprGlw6hZyI8ci8hXDFGH3kOP4lOQR2INXaAPJIvDN54T8QeANMvPE2qeIC2u3kyz3+zfGGsrglF2gfLknAJOOmcYFdzr/jPQ9D1VtN1GS4jlW2NwzrAzRqu2RsFhxkiGQ4/2fcVjfFE3lrr/AIN1mDSdS1K307U5pLlLG3M0iK9pNGG2jnG51H41X1TxRoOqo8eqfDfxNfI4UOtz4e8wMFztzuznG5semT60AM8RfGPwnpNsJUa4uXW+jtLiPZ5bQZZ97Nu/uIjOR12lT/EKvfEshvEfgBlIIPiAkEd/9DuaqHxRoReZz8N/Epafd5rHw9zJuUK271yqqpz1Cgdqo6xq1x4k8U+DLfTvCniSyh0/VjcTy3emtBDFELWdByeOrqAPegC58JtVtdE+A/h/VL7zfIg0+Pd5aF2OW2gADknJFWr74o+H441FrHdzTmdLco8LRhZS4VoyxGA6jLY9B1rmPAGvaHafCvSvCfijw74ileG0WC8tX8O3ksZKtnBKxFWGQOhINbcfiTwBHIkkfg/VkeOMRIy+ELoFUByFH7jgA849aAN74beMI/GWkT3y6fJYPDMsbQyMS2GjSRW5VTghx2wcHBIwa4HwZput6j8NvBf9leN4vDcMN5LJPAYEZ78faHHlh2b5Rz0AOTjPHFdTpPjPwbpMDW+leG9esIXbeyW3hS8jUtjGSFhHOAPyqf4Mae8Xwx0OPUtOeG4jEsgiuoCske6Z2GVYZU4IPrQBabTfCH2hotW1aHU7mMkOuoagJMHv+6J2L+CitaTWPDekP/Z8mpaXYNEAPIMyR7Bjj5c8cVeNhYmYzGytjKTkv5S7ifXOKmaGFm3NFGW9SozQBmah4m8PafKkd9rVjbPJGJEWSZVLIejD2NNv/E+gWNhFf3OqQJayxmRJhllKDq2Rnj3rYHSvNfFWtX3jHTp/+EJ8vVrCykVZhEY2S7n3YMTb3UeWgyz85JwozhhQBq+H9WstQm/4TC++0GO4DwaXCtrK7xQA/MxQKSHcgMePuhR2NL4h1/TZdU8NXXlaiYV1CYf8g+cSBhbSf8sym8jDdQMe9dD4em1qeG6OtWNtZuty626wzeYHhB+RjwMEjtVLWju8beHoioIEd3KDjkMFRc/k5/OgC1JrFnPYXUjWeoyQoArobGUNIG4+VSuWHrgcVifD7Ws+FntHstTeXSC9q4a2ZXcRnCAA4yxTYce9djXPQf8AEv8AHtxD92DVrQTqM8GaEhHP1KNH+Ce1AFrT9c+2SvGNH1eAqhfM9tsBx2Bz1NZ1+V8QvBa3Og61YSxuZLe+IiVrZ8feUhyfbGCDnBBFdRRQBxuleKtYttWtdB8QeHbyK6ncpBfJJAsFwo/ix5mVfGSYxk4BIz2259S1dZikHhu5dA5Xe9zCoIz94AMTj64PtV7U7Cz1K0a1vrdJ4SQ21uzA5BB6gg8gjkVxfizxhF8NbeO48T3U95o1zcLDbXSoXnhdmACSgfeQZyJOoAw2epAOnu73XFupYrXQ4pY1/wBXLJehA/4BWI/KsrVtU8bw+NdIsNO8Nafc6DPGzajevfFHtiMY2rt+fqRjv1ytdWCCAQQQehFFAHDeB/8AkqHxC/6+rD/0kSqEnxT8lXW48M3yziN7hYEfc7WyCQtKBt5IEZ+UZOSB1NSiz8aaH498T6ppXhyw1ax1eS1kid9U+zuhjgWNgVMbdx1zWj/bnxD/AOhB07/woB/8ZoAzvC3j/VdZ8dR6XceHLmw0i4swYLmWJt32rYspiY9P9U4PThlYZ4qz4P8A+Su+Pf8Arlpn/oqSrH9ufEP/AKEHTv8AwoB/8ZqPwBpniOPxd4n8Q+INMtNN/tQWiwQQ3n2ggQoysWbYuMlhxQB21FFFABRRRQAUUUUAFFFFAHG+Iv8Akr3hD/sG6p/O1rsq43xF/wAle8If9g3VP52tdlQBxfjH/kpngT/rrf8A/pMa7SuL8Y/8lM8Cf9db/wD9JjXaUAFFFFABRRRQAUUUUAFFFFAHm/hLxF8SPE/h6116w03wnBa3e9oo57q43hQ5UbsJjPHaquv6V8btS1iymtdd8J6XpsOftFnbecZLkkEczMhKgcEbVB460zwBd6vZfs96VcaFDJPqAVViSOISNhrraxCkgEhSx5IAxk8VLcJ8WL4QW88MEEfmQPI8UkaHYssbHkOT5hAcMoGzb0JJxQBPY+H/AB1Z3QvF0bwVNdjpc3N7dzzD6O6Ej8Dimj4ga9N8ONB1220rTf7W1bVl0wwyTv8AZ43M7xF9wXcR8menetj4Q2fiuw8NS2/i57iS888NG084kfb5Ue4cO+BvD4+Y564XIUeeW7TJ8H/BT20ayTr4uBiRjgM322fAP44oA9D8z4qf8+fgz/wKuf8A43XOXXhb4l3/AIlk1nVpvDeow7FSDTJb24+xQ4Od/lCL53z/ABOTjsBV1fEfxMvo0msvDVpZJkAre27lzxycCUYAIP1BHSo9Q1/x3ezQW02h6rpVvFcqbufT4EkkaMrJgJv3A8+XkgcHNAFrWPEPxA8Py6VNq+m+F5LG71S00+T7Jcz+YgnlWPcoZADjdnFOsPEXjzXNX12LQtP8NpZaXqb6erXtzOJJCiIxYhEIH3/XtXG6xceMJtP0MeM/7Rivh4l0jZEkEQtDH9ohw29QT5md24bsA9BjFdn8OPtWz4gfYdhuv+Eju/I3/d3+RDtz7ZxQBT8X+H/iH4q06DTdWtPCbWcd1FcyQx310gmMbblViI8ldwUkd8Y6Vs+Z8VP+fPwZ/wCBVz/8brFuLj4xXKqbWx0yxWYNnz/Ld7cqAAMK5Vt5bPX5RGQfvCtTwXp3iu18UTzanJf/AGLbdCZrm8WVLh2uMwNEgZvLCxZBHy9QMHGaAM2Xx94hsvBXi3UtQ0rSzq2gaitisUE8ht5iywFWLFdw/wBdzx2rXZ/ikylTZ+DCCMH/AEq5/wDjdcL4p/5Ez4qf9jLb/wDouxr0zxy3ixbW3PhWO3klJdJhK6rtyh2ONw52tgkd6AOU8FaD8SvCmgpodinhaezhlka3FxfXUjxI7lhHuKZKrkgZ7YHapfF3iL4leGfDd7r99pvhKe2so/Nljhurjey5AO3KYzz3qLUtL+LF9p95ZtrFjAZjPbRyQ7UIiLRJHOWC7g+wzPhcYYKKb8QoNZtf2ddVs/EEiTanb6aYZ5kfcJirBRJk85YAMfcmgDSfxD411Txb4h0jw/p/h77Jo88Nu0l/cTB5WkgjlJwiEADzMde1YbeFvina69Z6noN54X0eCJmNzp0VxO1ndBsZJjMfyNxwyEc9Qa6HwB/yUH4h/wDYTtP/AEgt6xr2X4zx6nN5EOmS2R3MhVIt6qZmG0BnHziPaVz8pJw2OwBveZ8VP+fPwZ/4FXP/AMbrnNT8eeKLWw8Rafqei6DNqen6jp1hGiTyNbSi8aNQX3JuG3fyMHOK2/CFv4+j8d6hf64c6DeQeXb27ToZLZotoVyq/KDLukJ2k4wo4rifGn/Iz+M/+xk8Nf8AoyCgDbvfCvxHFrcLoX/CL+H7mVCElsb25EaMRw3kmMxkj/d/GtXQIvjLZ6TBa6rceCtUu412vdg3EHm+5QKQD6449hW743bxaotX8LrA2xZXuEkCkykAbEBYjGTnn2HSuU1Vfi9qVndWdvDYael5bkRziVFmtWeXZtypYZSPMm5c5YgDpQBa8SeIviJ4b01NW1TTfCs1mt3bQTLbXVx5mJp0iyu5MZG/PPpXoteZePxrS/BK0j8RIi6tHd6XHdlHDK8i38ClwR2bG78a9NoAr3NjZXL+ZcWdvM+MbpIgxx+NRf2TpX/QMsv+/C/4VdooApf2TpX/AEDLL/vwv+FT21pa2u77NbQwbuvlxhc/lU1FAHn9l4i8d63rGvQ6Fp/htLLS9SewVr25nEkhWONyxCIQB+8x17Vd8z4qf8+fgz/wKuf/AI3XG+HfEev6R4g8bWmk+HJ9TEmvzyRyIjlN4t0yrEDC/djxnrv46VuSeMPH1izjUPBy3C5dUeySVvmHmBcjGQGKpz0AfmgDWMnxUIx9j8Gf+BVz/wDG6yvgJp1roml6/wCH7fQ9P0l9M1doJhZ3EsyTu0UcpkLS/Nk+bj8KoRa14/8APQOuq/ZGlI1GX+y18yzHnuF8gY/egoFydr4HPOcVtfCcltZ8cM0kshOuoS8ibHb/AEK15ZcDB9sD6UAd7XP+L/395oGn/wDPfVEkYf7MKPNn/vpEH410Fc/e4uPiBpsPazsJ529md0Rf0ElAFOH4f6BF4jl15WvxeSXgvMLdsiBwH42rgMMyOfmz1x04rrKKKAOf8J/6Nqmv6Wc/ur/7RGP9iZQ+f++/MH4V0Fc/L/onxBgkzhNR05oz7vC+5R/3zK//AHzXQUAYfj/Wp/DvgfW9etYY5p9PsZrmOOTO1mRCQDjnHFYkMfxQuLVJDqXgzbIgYqdOuTwR0/11WPjZ/wAkg8Xf9ge5/wDRbVa8St4lj8L2b+FoYJr0KN0crqoZTEwGCwxw5Q/QGgDnPC/hPxr4Xs57Lw+fAum2s9y91JDBplyqea+NzBfOwM4HA4qTxRffFDQvDOqa3JfeDp10+zlumiFhcqXCIW2587jOKamj/ErULu7tNX1yG30wpPHE9kFSZztzFIWxlSGbBA4/dA/xEVZ8T2N9pvwI1221W7ku9R/sG6e8md92+ZoXZ8dgu4kADgAACgDs9IumvdJs7x1CtPAkpUdAWUHH61arO8L/APIs6X/15w/+gCtGgAooooAKKKKACsL4iald6N4A8Raxp7ql5Y6Vc3MDMu4LIkTMpIPXkDit2uW+L3/JJ/F//YCvf/RD0AZmmaB44utNtbpviVdq00KSEDSLXAJUH+7Vj/hGfG3/AEUy8/8ABRa//E1gadB8VbrRbaO2u7PT0igXyZVETmYASFOGU4BBhB7/ACn1qW/sfihcxSaddmG6sxMshnhuEglniWaIiPK4KsUWTJGB8wFAE/i3SvHejeFdX1eH4kXUktjYzXKI2kWu1mSMsAfl6ZFdF8MtI0jSfBunNpOl2Wni9t47u4FtEEEksihndsckkk8nNcHreieKLHwr4kn1xbm6s/7GvPsajVGf7ANtwdkgOPNOxo13Hd93HbJ9J8Df8iToX/YNt/8A0WtAGxWFeFz4/wBMXkxrpl2T6BvNtwP0zW7XG+KdLuNa8S3WmwXr2Zl0Up5yZJQmYEZAZTghSOCDjPIoA7Kue8cf6Lb6frgODpl7HLIf+mL/ALqT8lct/wABFO8F6BfeH7OW3vfEN9rO7y/La5VR5QWNVIGOTkqTyT17nJOtqtnDqOmXWn3AzDcwvC/+6wIP86AMQeOfCw12XRJdWigvUnECpMCgkkORtQnhsEYOOh4rpK5bwRp+mXmkW+q3Gl2f9rEhL2fyV8xriEmJmJxnOVb866mgDhfiJcaxN4y8JeH9M1280aDUmvGuZbSOJpGEUQZQPNRwBk88VO3gzXGUq3xK8UkEYIMNiQf/ACXqDxn/AMla8Af9xL/0QtTeLfC3iTVtXnuNN8UyabavEGiRFctFOqOEbhgCm4qxUjnbjvQA2TwnrEXEnxQ8TR4Ut80dgMKOp/49+nIrOuIfEHhz4g+EbJ/GWsavZ6rPdQ3MF7FbBcJbPIpBjiRgdyjvUlp8M42GnyavrF3qtxa6it28tzK7eZGIgDDgtgIZFWQr0yo44q146/5KX8PP+v6+/wDSKWgDuaKKKACiiigAooooAKKKKACiiigAooooA43xF/yV7wh/2DdU/na12Vcb4i/5K94Q/wCwbqn87WuyoA4vxj/yUzwJ/wBdb/8A9JjXaVxfjH/kpngT/rrf/wDpMa7SgAooooAKKKKACiiigAooooA808GaP8TPC3hm00C1tPCF1DZh1jmkv7hGdS7MCQISAefU1sef8U/+gV4M/wDBlc//ABiuzooA43z/AIp/9ArwZ/4Mrn/4xWCvgTxNB8NfD2jW8+kPrOlaymqOHlkFs5FxJKUDBC3R8Z29q9QooA4zz/in/wBArwZ/4Mrn/wCMUef8U/8AoFeDP/Blc/8AxiuzooA8617R/iJ4ik0m21O28K2lnaavZ38z297cSSFYJlkKqrRAZO3HJFO0zRfiBoGr+IG0e38MXdlqmqyahG13eTxypvSNdpCxMONnr3r0OigDjPP+Kf8A0CvBn/gyuf8A4xR5/wAU/wDoFeDP/Blc/wDxiuzooA8vn8DeKb/wR4xsb6bRodX17U0voVhlla3j2LAArMUDc+Sc4XvW95/xT/6BXgz/AMGVz/8AGK7KigDjPP8Ain/0CvBn/gyuf/jFZHjTSPib4o8LX/h+4s/CFrFfR+U8yX9yzIMgkgGEZPHqK9KooA4BdF8daP4w8R6poMPhy7stYuILhRe3c0UkZS3jiIISNgeY85z3q55/xT/6BXgz/wAGVz/8Yrs6KAOM8/4p/wDQK8Gf+DK5/wDjFc1f+BvGmpW/iK/un8Pw6rqWqaZfW8MVxM0Ci0aMlXcxhgW2Hop616xRQBxvn/FP/oFeDP8AwZXP/wAYpPP+Kf8A0CvBn/gyuf8A4xXZ0UAeb+KtH+JHibSU0e+tfCdpaveWs8ssN9cO4WG4jlIVTCASdmOSOtekUUUAFFFFABRRRQB57p2jeP8AQdZ8QyaNb+GLuy1TVHv42u7yeOVN0cabSFiYf8s/XvV/z/in/wBArwZ/4Mrn/wCMV2dFAHGef8U/+gV4M/8ABlc//GKn+HOh65pMniC+8QHThd6vqf2wR2MjyRxr5EUQG51Uk/uyeneusrifjLJdL4b023tb+9sfteuWFrLLaXDQy+XJcIrqHUgjIJHFAHbVxPhW+1q++J3ipNQ8OXFjZWcVta2t+8oMd0AGk/djGf8Alp83YEY5qT/hXmm/9DF4y/8ACju//jlV7/wX4f0+NZL/AMXeKbRHbarTeKLpAzegJk60Ad1RXlfxA8Nr4a0ex1bS/Eniv7Qur6fHibXbmWNkkuo0dWRnIYFWI5Herl3pb+I/i5r2n3mt6/a2ljpOnyQQWGqTWqB5JLkOxEbAEny05PpQBt+PvD/iHWNU8OXug66mmLp2orLextArme3IKuqMRlWwSPTk9wDXW1xv/Cu9N/6GLxl/4Ud3/wDHKZ/wgWkfaPs//CT+LvO2b/L/AOElu923OM48zOM96ANrx7osviPwVrWgQTpby6jYy2ySuCVQupUEgdRzWFbxfFWGCOESeCyEULnZc9h9aqeDrObRfizrWiRavrN7YjRLO5SLUNQlutkjTXCsymRjjIRenpXodAHF4+K39/wX/wB83P8AjWd4m0n4o674c1LRZrjwbDFf2ktq8iJclkDoVJHPUZr0WigCtpNqbLSrSzZg5ggSIsB12qBn9Ks0UUAFFFFABRRRQAVm+KtJj8QeF9V0GaZ4I9RsprR5UALIJEKFgDxkZzWlRQBw9r4V8cW1rFbxfEdvLiRUXOiwZwBgd6k/4Rzx5/0Uc/8Agkg/xrtKKAOB1jwb401XSLzS7v4jObe8t5LeULo0AOx1KnBzwcE12Glw22j6TZaabldtrbpCrSMAWCqFz+lXq801bw7oHiH463kevaLp2qJD4YtTEt5bJKEJurjJG4HGcCgD0T7Zaf8AP1B/38FcfZ23iJfi3f6xcatpB8MvpcUNvEo/0nzg7FlJzjaMk5xk7gO3Kv4H+FSE7/CvhBcKWObK3GADgnp0zxWbb6F8GbjV00qDwx4YluXcRoV0hDE7lPMCLLs2FtnzbQ2cdqAPRIpoZSRFNG5HXawNNN3ag4NzCD/10Fec+H/D+heH/jvNBoWjafpcUvhhWkS0t1iV2F0RkhQMmsz4M+BvAt98LdF1HVfCfh+4uZkkaW4uLGJndjM4yzEZJJx1oA6zwTot/oPiHxLeah4sTVLDUrtbixtmVI/sg2/Op24DEnHPtzzknrPtlp/z9Qf9/BXHN4L+EyqGbwx4OUFtoJs7cAnIGOnXLL+Y9aj8P+EPhNr1k99o3hPwteW8c8lu0kemRYEkbFXXlexB+vUcUAavjDws3iLUNH1aw1670i90tpjbz20cUoYSoFYESKyngelVP+EW8X/9FO1j/wAFtj/8Zqr8AIooPhRpcEEaRRRz3iIiDCqou5gAB2AFd5QBxv8Awi3i/wD6KdrH/gtsf/jNNsvBOpHxPpOua14y1PWG0p5XtoJbW2iTdJE0ZJMcak/Kx712lFABRRRQAUUUUAFFFFABRRRQAUUUUAFFFFAHG+Iv+SveEP8AsG6p/O1rsq43xF/yV7wh/wBg3VP52tdlQBxfjH/kpngT/rrf/wDpMa7SuL8Y/wDJTPAn/XW//wDSY12lABRRRQAUUUUAFFFFABRRRQAUUUUAFFFFABRRRQAUUUUAFFFFABRRRQAUUUUAFFFFABRRRQAUUUUAFFFFABRRRQAUUUUAFFFFABXEfGT/AJAuhf8AYyaZ/wClKV29ZHi3w7p/ifSRpupG5WJZ47hHtp2hkSSNgyMrqQQQQDQBk+MfCepa9qsc1v4kudNsjAIp4IVcOxHmbWRw4CnMgz8pzsWsCL4Y6hHCs0viltR1EszTT6jbPPGxeF432xGXamWdmAHA4ByBW1/wr2z/AOho8Zf+D+4/+Ko/4V7Z/wDQ0eMv/B/cf/FUAZ3xPsI9K+Guj6XFJJLHZ6npECvIcswS7gUE+/FXNA/5LZ4s/wCwLpf/AKMvKdJ8NdHnkt2vdZ8UX0cFxFcLDda1PJGXjcOhZS2DhlBwfSrmu+BdK1bX5ddOoa3YX01vHbzPp+pS24kSMsUDBCAcF2596AMaX4fa1cagLibxtqCxLdKwihV03W3mySPCx8w5Zt6rvAGFjAAo8M/DWTRfF1l4mPiW8u7u3tvsbpKm5ZbfZkqSWL7jKTJncQOmO9aH/CvbP/oaPGX/AIP7j/4qj/hXtn/0NHjL/wAH9x/8VQBDp3/Jdta/7Fyx/wDSi6ruK5vwv4N0vw/q93q1vd6te313BHbyzX9/Jct5aMzKo3k4GXY8etdJQAUUUUAFFFFABRRRQAUUUUAFFFFABRRRQAVwsMkcfx41HzHVf+KXtPvHH/L1cV3VYniDwh4U8QXkd5rvhvSdTuY4/KSW7s0ldUyTtBYE4ySce9AHMz/DHwfc3Bmuru7uD9rFyivdKAgDSN5QwBmMtIxKnOSF54q/pHgnw5pd/aXFrfXAgs2ikgszMggWSOAQLJgKCW8sYwTjJJxmpf8AhWfw6/6EXw3/AOC2L/4mj/hWfw6/6EXw3/4LYv8A4mgChHIknx9Yxurj/hFh905/5ejWd8JbGx1j4GaLpl3dtArxlt8UirIjJcM6sMgjIZQeQRXZ+HvCPhbw7cy3Wg+HNJ0ueZBHJJaWiRM6g5CkqASM84rNb4afDtnZm8DeHCzMWY/2bFySck/d9aAMuz+GXg21l86Oe5MwjgUSNcqSGi6SAYwHJCFiBzsX0rb8E+GPDvg+1uLPQpGhtp2R2he43qHVFTcM85IVc+pFV/8AhWfw6/6EXw3/AOC2L/4mj/hWfw6/6EXw3/4LYv8A4mgCl8Bjn4XacRyPtN7/AOlc1d1VXSNN0/R9Oh03SbG2sLKAFYre3iEccYJzgKOBySfxq1QAUUUUAFFFFABRRRQAUUUUAFFFFABRRRQAUUUUAcb4i/5K94Q/7Buqfzta7KuN8Rf8le8If9g3VP52tdlQBxfjH/kpngT/AK63/wD6TGu0ri/GP/JTPAn/AF1v/wD0mNdpQAUUUUAFFFFABRRRQAUUUUAFFFeOftCar4kg1zQtK8Ntq073FjfyT22mybJIiEQRXLYYMwjdvu9GJwecUAerWWq2F5qN7p0E4N3ZFBcQspVkDDKtg9VPOCOMgjqDV2vKvhnLFrXjHSdb0q4vL6xt/CcNvdahchle4mkkWRFcMSd4UOxGTt80DvXqtABRRRQAUUUUAFFc38TtcvfDfgDWdd05IHu7O2MkImUsm7IA3AEEjn1FURp3xNx/yNnhf/wQTf8AyVQB2VFcb/Z3xN/6Gzwv/wCCCb/5KrH8bXnxL8MeENW8RP4h8MXa6baSXJgGiTIZAgzt3faTjOOuD9KAPSqKZA5kgjkPVlBP5U+gAooooAKKKKACiiigApsvmeU/lFRJtO0sMgHtn2p1NkDNGwRgrEHaxGcH1xQB518K/iOPG/hK3VbnTrbxXLZzXBtDDKIfklaMMu7l0yFB2scE11ngXX08UeFLHW1tntXnVllgc5MUqOySJnvh1YZ74rkPC/wxk8KyaLe6brEl/caHp15Z2kNxEsaTefIJSXZckYYL0HQHrXXeA9A/4RjwnY6K1ybqWEO88+3HmyyO0kjAdgXdiB2FAG5RRRQAUUUUAFFFFABRXG/FDUdas/8AhGrDQ9SGmzarrSWUtx9nWYpH5E0hwrcZzGvP1pP+Ea8cf9FJuP8AwT23+FAHZ0VxTeHPGyjLfEudR0ydIth/SsrXm8aeGNW8NS3HjRtVttQ1qGwuLeXTIIwUdHJIZBkHKigD0qiiigAooooAKKKKACiiigAooooAKKKKACiiigArG1jXHtNTXSbOxa7v5bKa6hUzRoh8sqAjZO4Fi3BCkcHJHGdmuM8S+HdRb4jaV42skhuV0vSbyzNmPlmuGmaJxtY/KMGIDn+8fTkA3/CmuWPiXw7Za5pxf7Ndx71VxhkOcMjDsysCD7g1qVzvw20K68N+C7DSr6aOW8XzJrlo/uebLI0jhfYM5A9hXRUAFFc18VpJIfhd4smhkeORNEvGR0YhlIgfBBHQ1zlj8Pfh3a+GLPUtV0+G3i+zRNNcXGoTIoLBRksZMDJI/E0AekUV5ovhP4PsPkfS3Pz4Cau7E7Bl8ASZOByfSszWPB/w51P4Wap4n8O2DvE+lXNxaXC3NwjKyxtg4ZgQQw6EZBFAHr1FY/gd3k8FaFJI7O7adbszMckkxrkk1sUAFFFFABRRRQAUUUUAFFFFABRRRQAUUUUAFFFFABRRRQBxviL/AJK94Q/7Buqfzta7KuN8Rf8AJXvCH/YN1T+drXZUAcX4x/5KZ4E/663/AP6TGu0ri/GP/JTPAn/XW/8A/SY12lABRRRQAUUUUAFFFFABRRRQAVl634d0HW54J9Y0awv5bcMIXuIFdow33gCRkA4GR3xWpRQA2KOOKNY4kVEUAKqjAAHQAU6iigAooooAKKKKAOI+PH/JIPEv/Xn/AOzCtzxlp+t6lo6W2g6r/Zd15yM0+ATsGcjBBzk49OM8io/iJoE3ijwTq3h+3uktZb63MSTOhdUbIIJAIyOPUVli3+Kf/QW8Gf8Agtuf/j9AHOweE/ilNo91p+qeLLW4e7tDbiZZmUW5diJHCrEDIdh+XLLtI/ET+ONM1LRf2cPEGkatepfXNnotzALld372NVYRs2eQ2zbnk855PWqnhvxd4817xfr/AIYs9R8MJd6I8azSS6NdrFNuXJMbGbDbT8p960/Fnhz4k+JPDOo+H77W/CUVrqFs9tM8Om3G9VcYJXMxGcHvQB6DZ/8AHpD/ANc1/lUtNhTy4UjznaoGfpTqACiiigAooooAKKKKACiiigAooooAKKKKACiiigAooooA4j4o/wDIb8Bf9jMn/pHdVa+InhjWvEcdv/Y/ia80SSCNwDbyOokZniPzbWGRsSRec48zI5FWfHnhq58SQ6U1jq50q80vUFvoJ/s4mBYRyR7SpIyMSHv2FZ0mheP0Rnb4hW+FBJxoCE/kJKAOc1T4W+INY0FtF1XxpdyxGdLj7UzPJOXjjIiXDkxgLJtfcqhm2jPPNbXxQWdU8CLdSJJOPE1mJXRdqs3lS5IHYZrkfCXivxXq3h2PVtZ8bP4bMuoTWMcGoeHVVnMblQ/3/u4AyTwpyCeK6WXwfq/isaXcax48g1fSrW8F2sdrpqQ+ayq6Y8xXJA+c9OaAPR6KyvD16khudJZpzdaYUhlM5BeVSoKy5HBDDPPqGHatWgAooooAKKKKACiiigAooooAKKKKACiiigAooooAKKKKAOX+Ln/JKPF//YDvf/RD1ctNMs9X8HabY38Zkg8m1lK5xloyki/+PKK1NUsbTU9NutNv4VntLuF4J4mzh43UqynHqCRXJp8LvBaIqJY6iqqAFUaxeAADoB+9oArad8JfB+nWk9pYQ3ltBc27WtwkVwV86A4HlOQMkADAOc44zVrxJoGl+HPhX4p0/RrYWto+n304gU/JGzxMWCD+EZycDjJNefXPhnStE+Iuu/8ACRRmHwnDZ2psxFq9+9ysrmQFiFfkN5b5GflCA9zXZ2Hw/wDhzrllM1mlzqFqWeCXZrV26E9GQ/vcH3FAHT+Av+RG0D/sGW3/AKKWtqorO3gs7SG0toxFBBGscaDoqqMAfkKloAKKKKACiiigAooooAKKKKACiiigAooooAKKKKACiiigDjfEX/JXvCH/AGDdU/na12Vcb4i/5K94Q/7Buqfzta7KgDi/GP8AyUzwJ/11v/8A0mNdpXF+Mf8AkpngT/rrf/8ApMa7SgAooooAKKKKACiiigAooooAKKKKACiiigAooooAKKKKAI7iaG2gee4mjhhQbnkkYKqj1JPSsz/hKfDP/Qx6P/4Gx/41z3x7VX+D3iZXUMrWZBBGQRuHFT+JdI8C+H9LXUb7wroYt/Oiid/sEICB3C7iSvQZyfYUALpeueH7fxPrV02v6UIbpbdkc3sWCVVlIHzdsD862V8UeGmYKviLSCScAC9j5/WuEl8Q/BddMlv4dP0C5SO2luQkelKGdIhlsbkA9ByRyy/3hmp8QNP8E6z8Atc8TaJ4d0iKO50Oa4t5FsYlkjPlk9VHDA8cHgjrQB66OlFRWf8Ax6Q/9c1/lUtABRRRQAUUUUAFFFFABRRRQAUUUUAFFFFABRRRQAUUUUAZviHXtF8O2K32u6rZ6ZatIIlluZRGpcgkKCe+AePasH/haPw5/wCh30D/AMDk/wAar/FH/kNeAv8AsZk/9I7qtDxz4y0vwfJYvqyFbW5DgyKMkMCiqoXuWZwO2KAOM03xX8JNT0j7LrfiTw9ci11W8niE12oGXuJHBxn5lIYcHIPpXVeF/GXw3VrTQPDviPQN0jlLa0tblMsxycKoPJ6msPxH8ZvCeladLdQw3d1LDJbrJA0JhZUlQyBvmHOIld8dflx1rR+KrRyv4IliZWR/FFoysvQgxy4NAHQeJJINHb/hJBZ+a8KLDdurkFbYtlmx0bYfm9hux1wdtWVlDKQykZBB4IokRZI2jkVXRgQysMgg9jWLoN48OqXnh+4ihha1CyWQiXar2p4XA9UIKn/gJ70AbdFFFABRRRQAUUUUAFFFFABRRRQAUUUUAFFFQxXdrLPLBFcwySwsFlRXBZCRkAjscc0ATUUUUAUPEWqW+h+H9S1u7WR7fT7SW6lWMZYpGhYgD1wDXMW3jbXbi2iuIfhp4naOVA6H7RY8qRkf8vFXvi5/ySjxf/2A73/0Q9LfXGp2vw5tp9HiklvltbbykjTex5QNgf7uaAOZ1O81LVNUuptT+FOvXlpcW8EbQyy2J+eJ5GVv+Pj/AKaH9atHxZdeHNJvLuP4V6/YWUCyXdwYZLAAAAs7YW45OAfesxfiJ47NjHNJ8ONQjeUT/u1SV3iZUzGGGzB3Odmc443EgVpG+8RX3wP1/wD4Syya11qDTL6C7HlhEkZY3xImCRtZcHgkZyM8UAd3pN7FqWlWmo24YQ3UCTxhhghWUMM++DVmsXwF/wAiNoH/AGDLb/0UtbVABRRRQAUUUUAFFFFABRRRQAUUUUAFFFFABRRRQAUUUUAcb4i/5K94Q/7Buqfzta7KuN8Rf8le8If9g3VP52tdlQBxfjH/AJKZ4E/663//AKTGu0ri/GP/ACUzwJ/11v8A/wBJjXaUAFFFFABRRRQAUUUUAFFFYnj/AFubw34H1zxDBbpcS6bYTXSROxVXKIWCkjoDigDboriIJvipNBHKIvBYDqGx5lzxkfSn7vir/wA8/Bf/AH8uf8KAO0orzrxRq/xR0Hw1qmuTWvg2aPTrOa6eNZbkFxGhYgHHU4rt7DUoJtPsri4lhgkurcTCNnA42gtjPUDPWgC9WRpvibQNSvZbKy1a1muY5WhaIPhi65yAD97GDyMjg+lQv4r0mR2i01p9XmBxs0+IzDPu4+RfxYVz9j4TkOqf2rp/hvRtEuPOeZbm6LXVwrNnJVFIVByTgORkk4BNAHe1j3/ibRLO4Nqb5bi6H/Ltaq08v4ogJH1OBUH/AAjEN0M61qWoatn70c0vlwn28uPapHs26tSGHTdH09/JitNPs4lLvtVY40A6k9APrQB598ZtS1C8+FPiRpNFmsbL7CT511MiyE7lxiNc4H+8QR6V2mpXHhvVLP7JqN1pl1bkqxjlmRlJByMjPrVKKW58UuQ1nFH4cYEOt3bh21BSP7jD5Yuc5Iy2OAByYrzwP4AtbSa6l8F+GxHDG0jn+y4eABk/w0AVl8M/DdRbA2eit9lwIN8yt5YDbgBk9M846cD0FZXxem8P2PwV8X2elz6fGjaZdyLBBKnzO6szYGepYk/U1a8EfD3wYvhLTGu/B3h97iaATyl9NhJDSfORyvQFsfQUQ+C/Btv47ktG8IeH/Jn09J4F/syHCPHIQ5Hy9SJI/wDvkUAdZ4a1Sz1fSIrmzdiFAjljdSskTgDKOp5Vh6H69DWlWFreiz/bf7a0KSO11VVCur5EN2g6Rygen8LjlfcZU2vD+s2+rwyKI5LW8t2CXdpNjzIH9Djgg9Qw4I5BoA06KydG8SaFrDmPTdTt7h9zrsU4Yldu7APJHzKc9MEVrUAFFFFABRXmXg7T/EHimDVtSuPHniKx2a1f2sUFotoIo44rh40A3wM3RR1Jrc/4QzWP+ik+Lvysv/kagDsaK47/AIQzWP8AopPi78rL/wCRq5Gz8T+LLPwq1rbaxFeai3jKTQ4r3UrYSlYPNKhmSIxhmAHbFAHr9Fcb/ZnxM/6G/wANf+E/L/8AJVH9mfEz/ob/AA1/4T8v/wAlUAdlRXnHiK/+IXhptJvL7XvD2oWtzq1pZTQxaNLC5SaUISrm4YAjOehrr5/FPhuC8urObXtNjuLRlW4ie5QNGzDIUjPUjnHWgDYorz/xlcW/iObS5dG1XWlayuPNP9n2MriTkfxnEYPBHzEjDNwa0/Dkvim00W00/wDsy5vZoYwr3urXkcTyn1IiD8/h+PegDraKwfsviy4/12raZZL3FvZtIwHsztjP/Afwpf8AhG/O/wCP/XNbvOOR9q8gH8IQlAHO/GO+stNvPA9/qN5b2dpD4lQyzzyCONAbS5GWY8Dkgc+tXtQ8afC/UY/L1DxX4OvEAK7Z9QtpBg4yMFu+B+QqGHT7HU7u40nw/bJa6WkoGpX65Mk8i5HlRueSRyGkz8v3Rzkre8D6fYyWmp3DWNsfO1W6K/u1IwshjGOPRBQBnxeJfhFFP9oj1/wOk2xk8xbu1DbWGCM56EcEVz3xE8ReDdem8F6LoviDRb8/8JHaj7LYX0busYjlHCxtkAccjpXZQWdpa+Orm0ktIGgv7JbiENGCFeJtkgHpw8R/OugjsbKNxJHZ26OOjLGARQBk/wBh6jZ/8gfxBdxKOkF6v2qP82Ik/wDH6yvEeo+MNPslu10NbuS1kWVm06ZX8+IH50KSbWXK5I2ljuC9ea7OigDG0nxToWpGOOC/WGeRQy290jW8xB6fu5AG/SquoeLINP1uTTLrTr44uLaCOWGIyK5mDYY7fugFSDn2p9vp0kmp6jpmq2q6jpkzC6tXuVEgQtw8R3eh+ZfZsfw0v/CMxW3Oi6nqOlY+7HFL5kI9vLk3KB7Lt/CgDforn2uPFWnIWubWw1eBRkvasbeYD/ccsrf99j6Vj6N4wuvEvw21jXBoes+Hbu3t7lVh1C3aKQFFbbIhI+ZTwQfwoA7iivNPA/guPVfBWhapeeKvGL3N5p1vcTMNduAC7xqzHAbA5JrZ/wCFe2f/AENHjP8A8H9x/wDFUAdlRXA6h4Hsl0e6u7XxZ4wcpA7o6+IJ2GQD/teoqTQtSv7j4BWOrzXkz6hJ4XjuHuS37xpTahi+f727nPrQB3VFebeCvAul6h4M0TULzWfFklxc6dbzTP8A8JJfDc7RqWP+t9Savaj4J8K6bCJr/wAQeJbWIttDy+KL1RnBOMmX0B/KgDu6K85uPB3hq78NXmqaT4i8S3Ma28rRzQ+J7113Kp7iXqCKqeCYfiPqum+ENRg8RabDoEnh63N35sTS30tw0SHzSzZU856+pJ3dAAeo151ceH/AWm+LJNZl1S4fVHu/tQtoLlnYP8+R5UQ3MpMjH5s46ZA4rpz4WsrjnVbzUdWz1W6uD5Z+sSbUP0K1rWFjZafD5NjZ29rH/chjCD8hQBk/23ql2P8AiV+HLtlPSW+dbZP++TmT80FH2HxNec3mt2+nqesen2wZh/20lyD9dg+lb1ULXWtKurlraG+hadZ5Lcxk4YyIAXUA9cAg8etAHMeOPB8Vx4H8Qw2S3upatcaTdwWzXN28jNI8LqAAx2rknHAA5qpoXji8i0u3sv8AhAfFsk1pFHBOI0tG2OEGQf8ASODgg89iK3J9SvPEF1Lp+gzGCxiYpd6ooB5HBjgzwzdi/IXoMnONOKDT/DmgTfZoRDa2kTzPySTgFmZieWY8kk8k0Ac//wAJxqH/AETrxn/35tf/AI/WT4v8Vatq/hLWdKtPh54v8+8sZ7eMvHahQ7xsoyfP4GSK7DwVbzWvhLS4rkuZzbI8245O9huYfmTVbQ/9D8X67p3AS4EOoRj3dfLf9Ygfq1AGb4XvtR8N6RpWl+JYo4rb7LBDBeIMJE4RR5M3JCnPAf7rdODjPZ0y4hhuIJLe4iSWGRSro6hlZT1BB6iuYDXXhFtsjTXfh3+Fzl5dPHo3d4ffqnfK8qAdVRXN6r4uttO1RbWTT724glS2aG5tImnV/OdkHCA4Axkn0NdJQAUUUUAY994q8L2N1JaX3iTR7W4jOHimvo0dT7gnIqH/AITXwb/0Nugf+DGH/wCKrlvhtpGj3mpeOLi+0uwuZB4nuAZJrdHOBDB3IrbtpPhzcwQz26+GJIp22xOqQkOeOhxz95fzHrQBe/4TXwb/ANDboH/gxh/+KrT0vU9N1W2NzpeoWl9AGKmS2mWRQw7ZUkZ5Fc3okvw/1rWL/SdL0/Rrm6sEhknCWaFQsq7kKttwwI9OmRVL4T29vaa34+t7WCKCFfEnyxxoFUf6Fa9AOKAO8ooooAKKKKACiiigAooooA43xF/yV7wh/wBg3VP52tdlXG+Iv+SveEP+wbqn87WuyoA4vxj/AMlM8Cf9db//ANJjXaVxfjH/AJKZ4E/663//AKTGu0oAKKKKACiiigAooooAK4743/8AJHPGX/YEu/8A0U1djWF8QtFuPEngTXvD9rNFDPqWnz2sckudiM6FQTjnGTQBneNNS1/TvDukf8I7bPPd3E6QuEtxKVTyXbOC6gDcqgkngH1xXKa/J8WtQtp0is1spI0kK/ZHVRvMUgUK28l1zsOSFIb6Zrorc/FSGCOIWPgs7EC5+23POB/1yp/m/FX/AJ8PBf8A4G3P/wAaoAzdaXW4/wBnzxFH4i8w6kuiaiJDIwLMuyXYTgnBKbeMkjoSTzUumeA9C1rXNJ8U6vo4mu7PTIbe1me9kkjkjZAWVrdv3a4ODkZJOD2qLxVp/wAU9e8L6rob23gyBdRsprQyi7uSUEiFd2PL5xnNd5pcBsdJtLWV1JggSNmHAJVQM/pQBW0mbVzcPDeaTZ2VqinynhvDITzwNvlrjj3NPt7jWG1Nop9MtY7IFts63hZyO3ybBjP+9x71d86H/nqn/fQrk/H/AI5g8LXekWMOlX2q3mrTPFCtrGzpDtXO+VlB2JkqCffocUAa+uay+kES3UEItmcRxlZi00rHoiRhSWY9gD71hyaf4l1rVIL3WNNsf7NVleHTpLsjyjnO+UBCsjgYIGdqn1PzVmav4V8VXXiC21qz8SWceoC0njeZ2Zo4ncYRIoOVCA8lyd5OMnA216HbLKtvGs8iyShAHcLtDNjk47UAU9Vl1qOSMaXZ2NwhHzm4uWjIPsAjZrE+KM2qr4TmtNLt7WWS/KWJ82doyvnMseVwpzwxPbpXV1y/jaaU6no1rBbNdSRPPqHkqcGTyYjtX8ZJI6ANm7OqQ6dCNPs7J7gBQ8Uk7JGoxzhgpJx24FYHiiTVba88Oaotvafb/tD2ckRnYQhZUJ+/tz96OP8AhqTwR4l1rWikWq+F73TD9mExuHwImbe67QGw4OFB5Xv9CbfxBVl8KXV5Gu6SxaO9Qe8LrIR+IUj8aANKF9WOmM81vZrfYO2NZ2MRPbLbQf0rJv8AR9S1BV1Lda6ZrluCttcW7tIjJ18uUELvQnqO3UEGs3WviBHpfiiTR30HVLqJI4nFxawtLu3lADtA+78/3s9VYYrtVOQDzz6igDgPh3pelRatcfbPDWj6Tr9nuYJCWkkCPwXR3ALRnaoBXgcqQpGK67S21w3En9qRackOP3ZtpHZs577lA6VX8T2Gn3yQma+XT7+AmSzu1dVkhb1GfvKehU8MOtc94P8AiDDqfinVPCmqWj2eoaXCkj3hUpaXgLEFoWbqB8uRzgtjJxkgHUWja8dTcXcWmiwy2xopHMuP4cgrj681i6hJ8QP+E/sEsLfQj4VMb/bXmkf7SDxt8sAY3dc54x3zXRf2lp//AD/2v/f5f8algura4JEFxDKR1COGx+VAHBfDSG7uPA/iW30+4FteS63rCQTH/lnIbqUK34HBqK58L/EZllt7TxgkEcbAW0zsZHdGY7/MBXG5UY7SCfmVSeMir1n4E1bTZb0aN491rTrW6vZ7z7MlpZyLG80hkcBnhLY3MepNWP8AhFfFf/RTdd/8F9h/8YoAi+H3hbX/AA/r+t6hqmtJqEGryC4aL5swShmACk9V8ry1J45TOOa4WP8A48Iv+yoP/wCj3rv/APhFfFf/AEU3Xf8AwX2H/wAYrOu/hzdx+GYNP0zxG51GLXhrjX1/aLKJZt5Zg0cZjABz2xigDQ8aN42k8Tafb+GWEVp5BeeWUJ5IcSpw+VLH5N+ApBzg5ri/EHhf4p6tZmSTUjHc7FRRFdhGGFbJOwKv3zkd9oGckV2n9nfE3/obPC//AIIJv/kqj+zvib/0Nnhf/wAEE3/yVQBS+KouI/C3hoXW1rldf0rzdhJBcXCZwT15qv8ADO88GzjxD4n0/wAF3PhWYXrQ6g97YiCWd1PMjKpIPLH5upGCeMVPqvhPxvrkumxa14p0J7Kz1G3vnjtdFkjkkMMgcKGa4YDJHXBrtNU1XS9KRJNT1KzsUkOEa4nWMMfQFiM0AJper6VqgJ03UrS8wMkQzK5A9wDxV2udm8R+B5llWbXvDsizIUlD3cJ3qezc8j2NUdP1DwBpzyvp/iTSrXzIzGVj1Zdig91QuVU+4FAHYVwHjbV/EOrXtrpHhG1knsherBq97GwUJH/HHG+QQ2OC6g7SQMZzt5+w8VXeu/Eu48CaP4ivbnTIbdZbnUt0D+YGUkwwyRhSH6Zf5sDPfkehaFa61pgt9ONpo/8AZsQ2K9s8kTRqBx+7IYH3O/3oAm8GpfReGrKHUNKtdKuI02G0tpN8cYBIABwO2K4PwZ8Q9K0+GDRbqx1FpJHE3nQW5lDNcSq4JVcsq/v1+YjBIcDJWux1jX7qzs737RoWpwCOKQpOvlvGcKcHKMWUcdSoxUHhbWdBsNH0vR7jULe3u4rWCDZP+6LsEUALuwGOfTNAFjxp/oraTrY+UWF8glb/AKYy/unz7Aurf8B9qz9AsfiBb628mp6xps+mtezOYzGWk8gj92qkKoXBxwd3Q/Mc4ro9csYdX0a+0uSQBbmB4WI5Kblxn6jrUPhLUJNU8N2F7MMTvEFnX+7KvyyD8GDCgDUooooAyvFGnTahpoNm6x39tILizkboJV6A/wCywJU+zGr9lcJdWyzRtG3VWCOGCsDhlyO4IIP0rH1Hxp4O029lsdQ8WaDZ3UJ2ywT6jFHIhxnBUtkcEVxVn8QdA0z4kz2VvrXhp/DepW5unv1163xBdrgMpjzkB1wc5IypPegD1Osjxt/yJmuf9g64/wDRbVR/4WD4C/6Hfw1/4NYP/iqv2t/oPirRruPTdUstUspVe2nksrlZVBK/Mu5CcHDD8xQBz3hrSZNb+EPhSxS9msx/Z+nSSPC7KzIiRsUypBG4DHXvWdH4C8WMsMkvjq5WePer+Wj+XIohjWIlS55WSPzGwfm3MDxV6x+GltY2MFjZ+MPGUNtbxLFDGuqnCIowqj5egAFTf8K/H/Q7eNP/AAbH/wCJoATwl4S/4QnwFqWgw6jLfWUazSWplUB41ZMspI4Pz72zgfex2qh4a/5Ns03/ALE+L/0jFXZfh3HNE8UnjTxoyOpVlOqnkHgj7tdHYaDptn4Ug8MRRu2mwWK2CozksYVTYAW652jrQBylpoNx4j+EHhbTre4hgItNOmdpo/MQoiozKV/iyBjB4qk3wis3QxyeINQkXyfKBdVLn90sfzN/EBtyo/h3N61q2vwx0C1tYbW21TxXDBCixxRp4jvQqKowAB5nQAVL/wAK50b/AKDHi3/wpL3/AOO0ASaP4aj8KeANT0qO8ku1MdzNucYwXUkgDJOM+pPU1N8JP+SVeE/+wLZ/+iUqnL8NdDlieKTVvFjo6lWU+I73BBGCP9bWrqd7ovgHwOJ5I54tJ0i2jhSOJWlkCLtjRQOrH7o9aAN+iuL/AOFhR/8AQm+NP/BM/wDjR/wsKP8A6E3xp/4Jn/xoA7KWSOGJ5ZZFjjRSzuxwFA6knsK4UaHp3i/VE1NdMjtdKjmeaO7Kbbm9dlCsyMeY4iqgZGGfHGBy3G674qv/APhMbzXvFFp4ki8DwQRbdMl0GUKsi9ZpZN2CNzfdwy4CnqK9uoAjtoIbW3jt7aGOGGJQkcaKFVVHQADoKw/iCTJ4WnsVOHv5YrJfcSyKjfkrMfwroK57xH/pPibw7YYyFnlvXHoscZUH/vqVKANhL6x+1PYpd2/2iFVLwiQb0DfdyvUZ7Vj69/ofizQdQGAs5m0+U+zr5if+PRY/4FVfUfAPhzUNeuNauobprqeSKR9ly6LujKEEBSOvlpn/AHat+PopG8KXdzCu6ax2XsQ6ndCwkx+O0j8aAN6iuJ8TL8QLnWo7zwnfaWNKeyDIt0AVaQh+SAu7PMZBDBcBsgkg12kXmeWvm7S+Bu2jjPfFAHNT2V54Zme80W3e60liWudNjGWhJ6yW4/Ux9D1XB4bf02+tNRsor2xuEnt5RlJEPB/wPYjqDWB4p8Z2+ha9Z6Gmia1q9/dW0l0senwo+yKNkVmYu645kX1rz3xp4h8cW15b6l8P/APiG3nmu431W3vIYViuYgw3FAJSFlKgjdxx1zwQAe00Vxn/AAnd5/0T3xp/4C2//wAeqbQvHMGpeJ4fDtz4d1/SL2e1luoft8EapIkbIr4KSNyDInB9aAMP4datotrqHjm01DVbG2dvE1xmOa4RG2mCDsTmi48LfCy4hmgm1OxeCW2S2MR1YbFVREAyjd8rYgi+Yc/L7muyvfC3hm+upLq98OaPc3Ehy8s1lG7sfckZNQf8IX4O/wChT0H/AMF0X/xNAGPoll8OdF1mTWNM1DSLe9lWVZZVv0zIrsGIb5uQCo2/3RwMCoPhPc293rfj64tbiK4hbxJ8skThlP8AoVr0I4rf/wCEL8Hf9CnoP/gui/8Aia1NL03TtLtzbaXp9pYwFixjt4VjUse+FAGeKALVFFFABRRRQAUUUUAFFFFAHG+Iv+SveEP+wbqn87WuyrjfEX/JXvCH/YN1T+drXZUAcX4x/wCSmeBP+ut//wCkxrtK4vxj/wAlM8Cf9db/AP8ASY12lABRRRQAUUUUAFFFFABRRRQAUUUUAFcH8dLeG78FW1pdRJNbz63pkU0bjKyI15ECpHcEcEV3lcF8d7dLzwPb2chYJPrWmxMVPIDXcQOPfmgC6fhj8OB18EeHh/24R/4VR1vwV8JNDt0n1bwx4XsopH2I0tnGoZsE4HHoCfoDVYfCHQp1VtVvbnVJlORJcRREgYxgALgDAGfXAqXT/hiun3CXFn4n1RJYT+4Z44n8tSJgw5X5s+e5yfQUAct8SNB+GdloPmeGtJ8PQavb6hpsiSWUCCSNWu4OQyjjKt68hveva68k8eeEofCnw8ntdM1C5bTW1PTWW1lVW2P9stlLbwA3O3OD3J9hXrdABXPWmLv4gX0wOU0+witx7PKzO4/75SL866EkKCzEADqTXPeCf9ITVtUPP27UpmQ+qR4hX8MR5/GgDoahvreO8sp7SYZinjaNx6qwwf51NRQBieBLiS58H6Y03+ujgEE3/XSP5H/8eU1t1z/g/wD0e713TDx9n1J5Ix/sTKsuf++ncf8AAa6CgDzXVfD+g698drqPXNF07VEi8MW5jW8tkmCE3U+SNwOOgq3eaD8HbSUw3Wh+C4XBkBWSztwQUBL9uwVs/Q1Ik0MPx4vjLKkYPhe2xuYDP+lT1bv/AAX4F1C6u7m9tobh7uZJpVkvXKb1fzAVXfhcsMnaBuyQcgmgDnrK3+DN/rdro+n+FPDl7cXgLW7W+kQvHIqlg7BwuNqMm1j2LKP4hU2haDomg/HiSDQ9H0/S4pfC+6RLS2SFXP2rqQoGTXY6dp3h3T5LSSz+zRNZwSQQHz87I3ZWYcnnJVTz6VzkUsU3x9zFIkg/4RbqrA/8vVAHe0UUUAFFFFABRRRQAV538RbXT7v4peAYdTt7W4tyNR+S4RWQsYowvDcZycD616JXmHxctNPvviH4EtdSvjYwk30izrKsbRyIkTowLcZDKDyD0oA6RrT4cLci1a18KCc4xEY7fecjI468jmqupN8NdPvks7rS9FWR1ViyaYJI0DMFUu6oVQFiANxFZKeCfhototu2pW0gCKm976MuQFgA+br0to//AB71pbLwh4Ftht/4SmWaNwq3KSajCRcqrBlV8AHAKgfKRkcHNAFK8/4Ri4+JPgG98OadbQRm7vl8+HTzAsq/Y5OUYqBIvHVSRXYeDPH3hXxhd39r4e1QXklhO1vOPLZMOuNwG4AnGQM9K4+4t9J074gfDzTNJ1s6hbw3V6IYWuI5TbxizkARSo3bRwPmJPvXqcVvBDJLJFDHG8rbpGVQC5xjJPc4oA5n4iatYr4Z1jS0vLf+0JbN40ty+HYuNoGP+BCtqTUtJtbyHSZr61junVRHbvIA7DoMDqen6VzPxg8R6LoOi6dDrV4LRNR1S0t4maJmDkTI7JwDyVVsDv2rtAqth9oz2JHNAGBr1j4P/tKOTV/7Mtr+cjy5HnEE8h4A2sCGPYcViQW8dj4m1mwfxLd6PmZbq1UTRBGSUEthZFIJ8xZCfrXcyQxSMGkiRyOhZQcVzviKKG38V6NqM8cbW9ysunz7wCvzDzIyc/7UbD/gfvQBc1mbVrVYprXUdJWDaFb7apXe3qHVsDI7bafdalqFvbWsq6Q9/wCYmZTZzxlUPHTeV3A9sVfu7O0vIRDd2sFxEDkJLGGUH6GknsbK4sxZz2dvLbDbiF4gyDacj5TxxgYoA4D4Uw2V/eeOb280tY3PiaXK3MKmRALW24OM/wA6vXvjP4a2cJlubrT0URLN/wAeLEshVWBACZPyupIHIB5xWV4D8TeGtJ17x3Z6v4g0iwnPiWRvJuryOJyptbbB2sQccGrUB+DEMSRR3/gwJG0jIDewHaZIxG+MtxlAF+gAoA1PDmsaBruuXuk2vhuWGSyRXnkuLFY0AfBixnkl1O4DGQAQ208VU+F8UUPib4gxwxpEg8QphUUAD/QLTsK0oPF/w+guZ7mHxV4aSafb5rjUocvtGFz83YVkfCO+sdS17x/eadeW95bSeIV2TW8okRsWNoDhl4PNAHoFFFFABRRRQAUUUUAFcL8fTj4S60T0HkH/AMjx13VcZ8brO8vvhdrNtp9ncXlyViZIIIy8j7ZkYhVHJOAeKAIrj4o+GkMIt49SvWlCEC3ttxXeICuckYybmEfVvY03/hZek30djH4fh+3Xd7MsUcVw5t1XOMlm2sRjcOMHNVrXxP4StNwtfAviCAM5c+V4UnXLZU7uI+uUQ59VHoKhk13wTJ5vmfDzWn84KJd3hGY7wv3c/u+cdvSgDD+IHjKTxd8IPFktnpscFpb2IS4eW7BkEpVHwiKpDJhhhywzzgV7LXjXxP1TSde8E6tp+i+B/EP9sXFl9ktZD4anjYLkAJ5hQbVx7gV7LQAVz9p/pXxAv5c5Wx0+KAezyOzsPySP8xW+7bULYJwM4AyTXE/CHxFpXiyw1rxBpM0k0N1qsq73heP/AFapGF+YDkBBnGcHj2oA7ekkRZI2jdQysCCD3BpaKAMDwA7L4YgsZG3S6dJJYvnr+6cop/FQp+hFb9cToniLRrX4q654PW9U6lcwxamtsEbcq7BG7HjAHyRnPQl8da7agDiL3/kvGk/9ize/+lNrUXij4jHQ9V1CxXw5qN8bA75zbqzMYtsJEijb82TMRgHP7tj2qLxfNqGj/FXSdfj8PaxqtiNEurN20+FZDHI08DqGBYcEI3PtV3/hPpf+hE8af+C9P/jlAFTTfE/jTUtX0hP+EetNNsr24uIbgTyPLJbiBzuYkBQfMAIUdsBssDgT63/yXLwx/wBgHU//AEdZ1J/wn0v/AEInjT/wXp/8crM0681HxB8W9G1ZfDGu6ZY2Oj30Es2oW6xKZJZbYoowxJOI3/KgD0eiiigAooooAKKKKACiiigAooooAKKKKAON8Rf8le8If9g3VP52tdlXG+Iv+SveEP8AsG6p/O1rsqAOL8Y/8lM8Cf8AXW//APSY12lcX4x/5KZ4E/663/8A6TGu0oAKKKKACiiigAooooAKKKKACiiigAqh4g0XSvEGlyaXrVhBf2UhVnhmXKkqQyn8CAfwq/RQBxn/AAqr4d/9Cnp3/fJ/xo/4VV8O/wDoU9O/75P+NdnRQBx9v8L/AIf29zDcReE9NWWGRZY22E7XU5UjJ6ggGjUfiFpdrrmoaPBo/iLUbjTpEiunsdLkmjR2jWQLuAxna6n8a7CuB8F3Udl4n+Jd5Nu8qDVopX2jJ2rp9sTj8qAJbzx3YXdpNaXHg/xnJDNG0ciHQpsMrDBHT0NYnw91Xw/4G8KWnhzRfCPjw2tsD+8n0eeSWRj1ZmI5J/LtWnefF3wrbttWPUbl2BaFbeAP5wAyxU7sfLlQckYLr61oeFPGk2seIm0mbT4Yd6XUkZjuPMeMQT+SRKuBsLE5GCRwR2oAm0zx9od7pGu6k0Op2SaCpbUIbyzeKaICIS52Hk5QgjFVIfiPZzRJLH4U8ZujqGVhoc2CD0PSuU8Sf8efxw/69F/9NiV3V34l0vwx4T0m81aRo4ZbdVVgB1WBpSOSP4Y2x74oA4vSL7QtL+IGreM7fw18QmvNUto4JYJNJneGPYSSyKfulvlzjj5fc56K8+Jmn2dpNeXXhfxlDbwRtJLI+hzBURRkk8dABVW9+Lnh2GzvZobPUpXtFmWVTCFCSxDLRMSfvZKDgH/WL61Y1DxBH4p+B2r64lu1q9xot4JrdjloJVjdZIycDlWVh0HSgDbvvDvhDxbHZ6xqnh3SNWaS3UwT3ljHK4ib5gAWBIHOce9Vf+Fb/D3/AKEXwz/4K4f/AImtLwP/AMiVoX/YOt//AEWtbFAHK/8ACt/h7/0Ivhn/AMFcP/xNaWg+FfDGgXEtxoXh3SNLmlQJJJZ2ccLOoOcEqASM9q2KKACiiigAooooAKKKKACqGsaLo+sxxx6xpNhqKRktGt1bpKFJ7gMDir9FAHPf8IL4J/6E7w9/4LIf/iaP+EF8E/8AQneHv/BZD/8AE10NFAGRpfhbwzpd2t5pnh3SLG5UELNb2UcbgHqAygGuZ0j4h3+s2Cajo/w/8SXtjI7rFOs1mokCOUJAacMBlT1Arva8z+FOs22gfBHSdTvFYwJO8chBACB7xk3EnoBuyfYGgDSvvEOq33kfbPhR4guPs8yzw+bLp7eXIv3XGbjhhng1Y/4S/wARf9Ez8T/+BNh/8kVir8VxdMINO8L6nJOYhKWkKrGivA00bE5+YMqPwOcrj0roPhz4mvPEcF410lnItv5Oy6s93kyF4g7IMk/MhODgnqOhyAAVj8RbE+BrDxTFo2qS/b74afDYKIhP55naDaSXCD51PO7GO9c98QoZvHOkQabrnww8XeXBcx3ETwX1ijKyMDji45U4wQcgg+uDWLpv/JJ/CH/Y8L/6dZa9H8X+NLXw7qcGmtYXF3eXMYe2iiZQZjuwVXPUjqfY0AVv+Ev8Q/8ARMvE/wD4EWH/AMkVBd+P77T5LM6x4E8Raba3V7BZi5lltHRJJpFjTcEnZsbmHQGsLW/i5dDQxfeH/CeoXskyxy2iyKczxF5SzbFyw/dwSNz3ZM9a2PizdQ33gzQr22bfBca9o0sbYxlWvYSD+RoA7G40nSriZprjTLKaVvvO8Csx+pIqP+wtD/6A2nf+Ayf4Vo0UAZ39haH/ANAbTv8AwGT/AAq3aWlrZxmK0tobdCdxWKMKCfXAqaigAooooAKKKKACiiigAooooAKKKKACuBuNX8a6t491/Q9Bv9CsLTSI7U5vLCW4klaZGY8rKgAG30Nd9XC+D/8Akrvj3/rnpn/omSgCx9h+KH/Qy+E//BJP/wDJNQ2mkfEe0gEFprvg23hBJEcWgzKoJOScC57kk/jWRNqXxgms1a10XTreZomRxPsPlypAjbwFfDK8vmIBkEAqT3rR8M2fjSLxmz6hcXr2ay3H2mSWRPs80ZVPJEUYJZGDbienGQScigBfD/iHxPDrHi3Sdfm0m8m0awtryCaztXgV/NWYlWVpH6GIcgjrVfwncfE/XvC2k64Ne8J241GyhuxF/Y07eX5iBtuftIzjOM4ph/5H/wCJP/YB0/8A9AvKseFbrXLP4LeD7jQbEX1yulWPmQ5UM0fkLnbuIGc479M0ASnQ/iEdSXUjrXgw3qwmBbj+wJvMEZIYpu+0525AOPUVLcWvxPht5Jv+Ek8JnYhbH9iT84H/AF81mfa/i55Mxaw0wNCQIwgUm4zBI/OXwmJTFEevRm6EVueBbfxPZeBpdP8AF0y3Wp2pmiN2HDC5j5KSdBzg7TkA5U0AX/h3rVx4j8BaD4gvI4orjUdOgupUjzsVnQMQM84ya3q474If8kb8G/8AYEtP/RK12NABRRRQAUUUUAFFFFABRRRQAUUUUAFFFFABRRRQBxviL/kr3hD/ALBuqfzta7KuN8Rf8le8If8AYN1T+drXZUAcX4x/5KZ4E/663/8A6TGu0ri/GP8AyUzwJ/11v/8A0mNdpQAUUUUAFFFFABRRRQAUUUUAFFFFABRRRQAUUUUAFeY6Vrkfhnxx43TVNF8QyR3+pw3FvJaaPcXMUsf2OBCQ0aEfeRhj2r06igDgYfGXhSGNY4fCfiKNE3bVTwrdALuIJwBFxkgZ+gqS28c+G7aaaa28M+J4ZJm3SvH4Xu1aQ+rERcnk9a7qigDx5or7XdC+Ll9ZaPq0aatb7LCO6spIJZytgsZCo4DH5wR05retPGugS6HZWOpeGfE84ihjDRy+GLt1DKoHQxYyPWvQ6KAOF/4Tjw1uLf8ACM+Jsl95P/CL3fLcfN/quvA59hWb4x8aaXfeDNd03TvDviv7Re2FzHGg8N3ah5HjYDJ8vGST1NemUUAZfhCGa28JaPb3EbRzRWECSIwwVYRqCD+NalFFABRRRQAUUUUAFFFFABRRRQAUUUUAFFFFABXlXw31bW/C/gy08P6j8P8AxTPcWrzh3t47ZonDTOwKkzAkYYdQK9VooA4z/hNr7/onPjH/AL82v/x+hfG18o2r8OfGKj0EFr/8frs6KAPHIdE8RW3wi8OqfD1/Jf2XiVdTn09DH56w/b5Ju77C2xgcbq7A+Nr4kE/DnxiSOh8i14/8j12dFAHGf8Jvf/8AROfGX/fm1/8Aj9YXjTVNa8U2mlaVZ+BfE1mV1rT7mSa7S3WKOOK6jkckrMx4VT0Br1CigAooooAKKKKACiiigAooooAKKKKACiiigAooooAK4S88OeMrHxvrWv8AhvUtBWDVo7ZZIdQtZXZGhVl4KOowd3pXd0UAcX5PxV/6CHgv/wAAbn/47R5PxV/6CHgv/wAAbn/47XaUUAcP4e8K+IV1PxRqniHUdLlutbsre0RbC3kRIliWYZO9mJJ839Kp+GtF+J+heHNM0S31XwdLDp9pFaxu9jc7mWNAoJxL1IFeiUUAcX5PxV/6CHgv/wAAbn/47TJ7X4qTQSRNqPgwB1Kkixue4/66129FAGL4D0R/DXgnRPD0lwty+m2ENo0qrtEhjQLuA7ZxW1RRQAUUUUAFFFFABRRRQAUUUUAFFFFABRRRQAUUUUAcb4i/5K94Q/7Buqfzta7KuN8Rf8le8If9g3VP52tdlQBxfjH/AJKZ4E/663//AKTGu0rifiHDrMXinwprml6Dd6zFp0119pitZYkkUSQlVI811BGfepf+Ev8AEP8A0TTxL/4EWP8A8kUAdjRXHf8ACX+If+iaeJf/AAIsf/kij/hL/EP/AETTxL/4EWP/AMkUAdjRXHf8Jf4h/wCiaeJf/Aix/wDkij/hL/EP/RNPEv8A4EWP/wAkUAdjRXHf8Jf4h/6Jp4l/8CLH/wCSKP8AhL/EP/RNPEv/AIEWP/yRQB2NFcd/wl/iH/omniX/AMCLH/5Io/4S/wAQ/wDRNPEv/gRY/wDyRQB2NFcd/wAJf4h/6Jp4l/8AAix/+SKP+Ev8Q/8ARNPEv/gRY/8AyRQB2NFcd/wl/iH/AKJp4l/8CLH/AOSKP+Ev8Q/9E08S/wDgRY//ACRQB2NFcd/wl/iH/omniX/wIsf/AJIo/wCEv8Q/9E08S/8AgRY//JFAHY0Vx3/CX+If+iaeJf8AwIsf/kij/hL/ABD/ANE08S/+BFj/APJFAHY0Vx3/AAl/iH/omniX/wACLH/5Io/4S/xD/wBE08S/+BFj/wDJFAHY0Vx3/CX+If8AomniX/wIsf8A5Io/4S/xD/0TTxL/AOBFj/8AJFAHY0Vx3/CX+If+iaeJf/Aix/8Akij/AIS/xD/0TTxL/wCBFj/8kUAdjRXHf8Jf4h/6Jp4l/wDAix/+SKP+Ev8AEP8A0TTxL/4EWP8A8kUAdjRXHf8ACX+If+iaeJf/AAIsf/kij/hL/EP/AETTxL/4EWP/AMkUAdjRXHf8Jf4h/wCiaeJf/Aix/wDkij/hL/EP/RNPEv8A4EWP/wAkUAdjRXHf8Jf4h/6Jp4l/8CLH/wCSKP8AhL/EP/RNPEv/AIEWP/yRQB2NFcd/wl/iH/omniX/AMCLH/5Io/4S/wAQ/wDRNPEv/gRY/wDyRQB2NFcd/wAJf4h/6Jp4l/8AAix/+SKP+Ev8Q/8ARNPEv/gRY/8AyRQB2NFcd/wl/iH/AKJp4l/8CLH/AOSKP+Ev8Q/9E08S/wDgRY//ACRQB2NFcd/wl/iH/omniX/wIsf/AJIo/wCEv8Q/9E08S/8AgRY//JFAHY0Vx3/CX+If+iaeJf8AwIsf/kij/hL/ABD/ANE08S/+BFj/APJFAHY0Vx3/AAl/iH/omniX/wACLH/5Io/4S/xD/wBE08S/+BFj/wDJFAHY0Vx3/CX+If8AomniX/wIsf8A5Io/4S/xD/0TTxL/AOBFj/8AJFAHY0Vx3/CX+If+iaeJf/Aix/8Akij/AIS/xD/0TTxL/wCBFj/8kUAdjRXHf8Jf4h/6Jp4l/wDAix/+SKP+Ev8AEP8A0TTxL/4EWP8A8kUAdjRXHf8ACX+If+iaeJf/AAIsf/kij/hL/EP/AETTxL/4EWP/AMkUAdjRXHf8Jf4h/wCiaeJf/Aix/wDkij/hL/EP/RNPEv8A4EWP/wAkUAdjRXHf8Jf4h/6Jp4l/8CLH/wCSKP8AhL/EP/RNPEv/AIEWP/yRQB2NFcd/wl/iH/omniX/AMCLH/5Io/4S/wAQ/wDRNPEv/gRY/wDyRQB2NFcd/wAJf4h/6Jp4l/8AAix/+SKP+Ev8Q/8ARNPEv/gRY/8AyRQB2NFcd/wl/iH/AKJp4l/8CLH/AOSKP+Ev8Q/9E08S/wDgRY//ACRQB2NFcd/wl/iH/omniX/wIsf/AJIo/wCEv8Q/9E08S/8AgRY//JFAHY0Vx3/CX+If+iaeJf8AwIsf/kij/hL/ABD/ANE08S/+BFj/APJFAHY0Vx3/AAl/iH/omniX/wACLH/5Io/4S/xD/wBE08S/+BFj/wDJFAHY0Vx3/CX+If8AomniX/wIsf8A5Io/4S/xD/0TTxL/AOBFj/8AJFAHY0Vx3/CX+If+iaeJf/Aix/8Akij/AIS/xD/0TTxL/wCBFj/8kUAdjRXHf8Jf4h/6Jp4l/wDAix/+SKP+Ev8AEP8A0TTxL/4EWP8A8kUAdjRXHf8ACX+If+iaeJf/AAIsf/kij/hL/EP/AETTxL/4EWP/AMkUAdjRXHf8Jf4h/wCiaeJf/Aix/wDkij/hL/EP/RNPEv8A4EWP/wAkUAdjRXHf8Jf4h/6Jp4l/8CLH/wCSKP8AhL/EP/RNPEv/AIEWP/yRQB2NFcd/wl/iH/omniX/AMCLH/5Io/4S/wAQ/wDRNPEv/gRY/wDyRQB2NFcd/wAJf4h/6Jp4l/8AAix/+SKP+Ev8Q/8ARNPEv/gRY/8AyRQAniL/AJK94Q/7Buqfzta7KuAs5Nf134kaHqtz4S1PRrLTrG9jllvJrdtzymDYFEUjn/lm3UCu/oAKKKKACiiigAooooAKKKKACiiigAooooAKKKKACiiigAooooAKKKKACiiigAooooAKKKKACiiigAooooAKKKKACiiigAooooAKKKKACiiigAooooAKKKKACiiigAooooAKKKKACiiigAooooAKKKKACiiigAooooAKKKKACiiigAooooAKKKKACiiigAooooAKKKKACiiigAooooAKKKKACiiigAooooAKKKKAP//Z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2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8615" y="1499229"/>
            <a:ext cx="5773226" cy="1030849"/>
          </a:xfrm>
        </p:spPr>
        <p:txBody>
          <a:bodyPr/>
          <a:lstStyle/>
          <a:p>
            <a:r>
              <a:rPr lang="en-US" dirty="0" smtClean="0"/>
              <a:t>We want to </a:t>
            </a:r>
            <a:r>
              <a:rPr lang="en-US" dirty="0" smtClean="0">
                <a:solidFill>
                  <a:srgbClr val="FF0000"/>
                </a:solidFill>
              </a:rPr>
              <a:t>minimize</a:t>
            </a:r>
            <a:r>
              <a:rPr lang="en-US" dirty="0" smtClean="0"/>
              <a:t> the number of PBUs in the warehouse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734" y="1519311"/>
            <a:ext cx="4364590" cy="644769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328615" y="3114669"/>
            <a:ext cx="5773226" cy="1030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70000"/>
              </a:lnSpc>
              <a:spcBef>
                <a:spcPts val="6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 want to </a:t>
            </a:r>
            <a:r>
              <a:rPr lang="en-US" dirty="0" smtClean="0">
                <a:solidFill>
                  <a:srgbClr val="FF0000"/>
                </a:solidFill>
              </a:rPr>
              <a:t>maximize</a:t>
            </a:r>
            <a:r>
              <a:rPr lang="en-US" dirty="0" smtClean="0"/>
              <a:t> the number of PBUs installed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733" y="3149990"/>
            <a:ext cx="4384339" cy="6803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9929" y="5253971"/>
            <a:ext cx="4625741" cy="434378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328615" y="5047175"/>
            <a:ext cx="5773226" cy="103084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70000"/>
              </a:lnSpc>
              <a:spcBef>
                <a:spcPts val="6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want to </a:t>
            </a:r>
            <a:r>
              <a:rPr lang="en-US" dirty="0">
                <a:solidFill>
                  <a:srgbClr val="FF0000"/>
                </a:solidFill>
              </a:rPr>
              <a:t>minimize</a:t>
            </a:r>
            <a:r>
              <a:rPr lang="en-US" dirty="0"/>
              <a:t> the number of PBUs in the </a:t>
            </a:r>
            <a:r>
              <a:rPr lang="en-US" dirty="0" smtClean="0"/>
              <a:t>warehouse </a:t>
            </a:r>
            <a:r>
              <a:rPr lang="en-US" dirty="0" smtClean="0">
                <a:solidFill>
                  <a:srgbClr val="FF0000"/>
                </a:solidFill>
              </a:rPr>
              <a:t>at the same time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We want to </a:t>
            </a:r>
            <a:r>
              <a:rPr lang="en-US" dirty="0" smtClean="0">
                <a:solidFill>
                  <a:srgbClr val="FF0000"/>
                </a:solidFill>
              </a:rPr>
              <a:t>maximize</a:t>
            </a:r>
            <a:r>
              <a:rPr lang="en-US" dirty="0" smtClean="0"/>
              <a:t> the number of PBUs installed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56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– Minimizing Warehouse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779" y="1519238"/>
            <a:ext cx="7782342" cy="4657725"/>
          </a:xfrm>
        </p:spPr>
      </p:pic>
    </p:spTree>
    <p:extLst>
      <p:ext uri="{BB962C8B-B14F-4D97-AF65-F5344CB8AC3E}">
        <p14:creationId xmlns:p14="http://schemas.microsoft.com/office/powerpoint/2010/main" val="138204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Simulation </a:t>
            </a:r>
            <a:r>
              <a:rPr lang="en-US" dirty="0" smtClean="0"/>
              <a:t>–Maximizing </a:t>
            </a:r>
            <a:r>
              <a:rPr lang="en-US" dirty="0"/>
              <a:t>Installation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877" y="1519238"/>
            <a:ext cx="7826146" cy="4657725"/>
          </a:xfrm>
        </p:spPr>
      </p:pic>
    </p:spTree>
    <p:extLst>
      <p:ext uri="{BB962C8B-B14F-4D97-AF65-F5344CB8AC3E}">
        <p14:creationId xmlns:p14="http://schemas.microsoft.com/office/powerpoint/2010/main" val="222870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Simulation – Minimizing Warehouse and Maximizing Installation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877" y="1519238"/>
            <a:ext cx="7826146" cy="4657725"/>
          </a:xfrm>
        </p:spPr>
      </p:pic>
    </p:spTree>
    <p:extLst>
      <p:ext uri="{BB962C8B-B14F-4D97-AF65-F5344CB8AC3E}">
        <p14:creationId xmlns:p14="http://schemas.microsoft.com/office/powerpoint/2010/main" val="143104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Multi type of PBUs : Need adding more decision variables</a:t>
            </a:r>
            <a:endParaRPr lang="en-US" baseline="30000" dirty="0" smtClean="0"/>
          </a:p>
          <a:p>
            <a:endParaRPr lang="en-US" baseline="30000" dirty="0"/>
          </a:p>
          <a:p>
            <a:r>
              <a:rPr lang="en-US" dirty="0" smtClean="0"/>
              <a:t>2. Installation in the order of the floors : Need adding some extra constraint to the problem</a:t>
            </a:r>
          </a:p>
          <a:p>
            <a:endParaRPr lang="en-US" baseline="30000" dirty="0"/>
          </a:p>
          <a:p>
            <a:r>
              <a:rPr lang="en-US" sz="3200" baseline="30000" dirty="0" smtClean="0"/>
              <a:t>Using Deep</a:t>
            </a:r>
            <a:r>
              <a:rPr lang="en-US" sz="3200" dirty="0" smtClean="0"/>
              <a:t> </a:t>
            </a:r>
            <a:r>
              <a:rPr lang="en-US" dirty="0" smtClean="0"/>
              <a:t>Learning to predict delivery date using extra information such as order date shipping company and  weather</a:t>
            </a:r>
            <a:endParaRPr lang="en-US" baseline="30000" dirty="0"/>
          </a:p>
          <a:p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74196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AutoShape 2" descr="Sea Freight – LSL"/>
          <p:cNvSpPr>
            <a:spLocks noChangeAspect="1" noChangeArrowheads="1"/>
          </p:cNvSpPr>
          <p:nvPr/>
        </p:nvSpPr>
        <p:spPr bwMode="auto">
          <a:xfrm>
            <a:off x="4544695" y="761131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Sea Freight – LS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Sea Freight – LSL"/>
          <p:cNvSpPr>
            <a:spLocks noChangeAspect="1" noChangeArrowheads="1"/>
          </p:cNvSpPr>
          <p:nvPr/>
        </p:nvSpPr>
        <p:spPr bwMode="auto">
          <a:xfrm>
            <a:off x="2291946" y="357963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2" name="Picture 18" descr="Crane machine construction icon graphic Royalty Free Vector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8" b="7439"/>
          <a:stretch/>
        </p:blipFill>
        <p:spPr bwMode="auto">
          <a:xfrm>
            <a:off x="7977935" y="3109183"/>
            <a:ext cx="1747956" cy="192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Apartment icon Royalty Free Vector Image - VectorStock"/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9" b="8307"/>
          <a:stretch/>
        </p:blipFill>
        <p:spPr bwMode="auto">
          <a:xfrm>
            <a:off x="9644705" y="2931376"/>
            <a:ext cx="2547295" cy="254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8544" y="3334361"/>
            <a:ext cx="2529289" cy="1819968"/>
          </a:xfrm>
          <a:prstGeom prst="rect">
            <a:avLst/>
          </a:prstGeom>
        </p:spPr>
      </p:pic>
      <p:pic>
        <p:nvPicPr>
          <p:cNvPr id="1046" name="Picture 22" descr="Warehouse Vector Stock Illustrations – 63,150 Warehouse Vector Stock  Illustrations, Vectors &amp;amp; Clipart - Dreamstime"/>
          <p:cNvPicPr>
            <a:picLocks noChangeAspect="1" noChangeArrowheads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1" b="8594"/>
          <a:stretch/>
        </p:blipFill>
        <p:spPr bwMode="auto">
          <a:xfrm>
            <a:off x="2444347" y="3236363"/>
            <a:ext cx="2285596" cy="184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Cargo Ship Silhouette Icon Flat Isolated Stock Vector (Royalty Free)  591461600"/>
          <p:cNvPicPr>
            <a:picLocks noChangeAspect="1" noChangeArrowheads="1"/>
          </p:cNvPicPr>
          <p:nvPr/>
        </p:nvPicPr>
        <p:blipFill rotWithShape="1">
          <a:blip r:embed="rId6" cstate="hq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9" b="8006"/>
          <a:stretch/>
        </p:blipFill>
        <p:spPr bwMode="auto">
          <a:xfrm>
            <a:off x="0" y="3109183"/>
            <a:ext cx="2373342" cy="236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34671" y="5392903"/>
            <a:ext cx="1172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Ship	                            Warehouse                                      Parking                             Hoist-Up                         Construction site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96746" y="5983075"/>
            <a:ext cx="1947949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PBUs loaded from the warehouse into the </a:t>
            </a:r>
            <a:r>
              <a:rPr lang="en-US" sz="1200" dirty="0" smtClean="0"/>
              <a:t>parking  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5590440" y="5983075"/>
            <a:ext cx="1697503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PBUs in </a:t>
            </a:r>
            <a:r>
              <a:rPr lang="en-US" sz="1200" dirty="0" smtClean="0"/>
              <a:t>parking  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7732654" y="5983074"/>
            <a:ext cx="1912051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PBUs can be </a:t>
            </a:r>
            <a:r>
              <a:rPr lang="en-US" sz="1200" dirty="0" smtClean="0"/>
              <a:t>hoisted </a:t>
            </a:r>
            <a:r>
              <a:rPr lang="en-US" sz="1200" dirty="0"/>
              <a:t>at each time </a:t>
            </a:r>
            <a:r>
              <a:rPr lang="en-US" sz="1200" dirty="0" smtClean="0"/>
              <a:t>frame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10081614" y="5988729"/>
            <a:ext cx="1673475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PBUs can be installed at each time frame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1082040" y="1461497"/>
            <a:ext cx="10083799" cy="115605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ell MT" panose="02020503060305020303" pitchFamily="18" charset="0"/>
              </a:rPr>
              <a:t>Task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Bell MT" panose="02020503060305020303" pitchFamily="18" charset="0"/>
              </a:rPr>
              <a:t>Delivery, hoisting and installation of PBUs in a construction site.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Bell MT" panose="02020503060305020303" pitchFamily="18" charset="0"/>
              </a:rPr>
              <a:t>Optimizing the process to </a:t>
            </a:r>
            <a:r>
              <a:rPr lang="en-US" sz="2000" dirty="0" smtClean="0">
                <a:latin typeface="Bell MT" panose="02020503060305020303" pitchFamily="18" charset="0"/>
              </a:rPr>
              <a:t>reduces warehouse cost and work force</a:t>
            </a:r>
            <a:endParaRPr lang="en-US" sz="16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11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</a:t>
            </a:r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840" y="1637535"/>
            <a:ext cx="10545655" cy="5338689"/>
          </a:xfrm>
        </p:spPr>
        <p:txBody>
          <a:bodyPr>
            <a:normAutofit/>
          </a:bodyPr>
          <a:lstStyle/>
          <a:p>
            <a:pPr lvl="1" algn="l"/>
            <a:r>
              <a:rPr lang="en-US" sz="2000" dirty="0" smtClean="0"/>
              <a:t>A </a:t>
            </a:r>
            <a:r>
              <a:rPr lang="en-US" sz="2000" dirty="0" smtClean="0"/>
              <a:t>process </a:t>
            </a:r>
            <a:r>
              <a:rPr lang="en-US" sz="2000" dirty="0"/>
              <a:t>of transforming a real-life situation into </a:t>
            </a:r>
            <a:r>
              <a:rPr lang="en-US" sz="2000" dirty="0" smtClean="0"/>
              <a:t>a mathematical </a:t>
            </a:r>
            <a:r>
              <a:rPr lang="en-US" sz="2000" dirty="0"/>
              <a:t>model </a:t>
            </a:r>
            <a:endParaRPr lang="en-US" sz="2000" dirty="0" smtClean="0"/>
          </a:p>
          <a:p>
            <a:pPr lvl="1" algn="l"/>
            <a:r>
              <a:rPr lang="en-US" sz="2000" dirty="0" smtClean="0"/>
              <a:t>Consists </a:t>
            </a:r>
            <a:r>
              <a:rPr lang="en-US" sz="2000" dirty="0"/>
              <a:t>of a linear </a:t>
            </a:r>
            <a:r>
              <a:rPr lang="en-US" sz="2000" dirty="0">
                <a:solidFill>
                  <a:srgbClr val="FF0000"/>
                </a:solidFill>
              </a:rPr>
              <a:t>objective function </a:t>
            </a:r>
            <a:r>
              <a:rPr lang="en-US" sz="2000" dirty="0" smtClean="0"/>
              <a:t>of some </a:t>
            </a:r>
            <a:r>
              <a:rPr lang="en-US" sz="2000" dirty="0" smtClean="0">
                <a:solidFill>
                  <a:srgbClr val="FF0000"/>
                </a:solidFill>
              </a:rPr>
              <a:t>decision variables</a:t>
            </a:r>
          </a:p>
          <a:p>
            <a:pPr lvl="1" algn="l"/>
            <a:r>
              <a:rPr lang="en-US" sz="2000" dirty="0" smtClean="0"/>
              <a:t>To </a:t>
            </a:r>
            <a:r>
              <a:rPr lang="en-US" sz="2000" dirty="0" smtClean="0"/>
              <a:t>be </a:t>
            </a:r>
            <a:r>
              <a:rPr lang="en-US" sz="2000" dirty="0"/>
              <a:t>maximized or minimized </a:t>
            </a:r>
            <a:endParaRPr lang="en-US" sz="2000" dirty="0" smtClean="0"/>
          </a:p>
          <a:p>
            <a:pPr lvl="1" algn="l"/>
            <a:r>
              <a:rPr lang="en-US" sz="2000" dirty="0" smtClean="0"/>
              <a:t>Under </a:t>
            </a:r>
            <a:r>
              <a:rPr lang="en-US" sz="2000" dirty="0"/>
              <a:t>a finite number of </a:t>
            </a:r>
            <a:r>
              <a:rPr lang="en-US" sz="2000" dirty="0">
                <a:solidFill>
                  <a:srgbClr val="FF0000"/>
                </a:solidFill>
              </a:rPr>
              <a:t>linear </a:t>
            </a:r>
            <a:r>
              <a:rPr lang="en-US" sz="2000" dirty="0" smtClean="0">
                <a:solidFill>
                  <a:srgbClr val="FF0000"/>
                </a:solidFill>
              </a:rPr>
              <a:t>constraints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mmst-lp-py-fig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951" y="2964151"/>
            <a:ext cx="3893849" cy="389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309913" y="3836840"/>
                <a:ext cx="4669973" cy="28867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𝑚𝑖𝑛𝑖𝑚𝑖𝑧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𝑠𝑢𝑏𝑗𝑒𝑐𝑡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b="0" i="1" dirty="0" smtClean="0">
                    <a:latin typeface="Cambria Math" panose="02040503050406030204" pitchFamily="18" charset="0"/>
                  </a:rPr>
                  <a:t>…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>,…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>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 smtClean="0"/>
              </a:p>
              <a:p>
                <a:pPr algn="ctr"/>
                <a:endParaRPr lang="en-US" b="0" dirty="0" smtClean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913" y="3836840"/>
                <a:ext cx="4669973" cy="28867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24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Integer </a:t>
            </a:r>
            <a:r>
              <a:rPr lang="en-US" dirty="0" smtClean="0"/>
              <a:t>programming</a:t>
            </a:r>
            <a:endParaRPr lang="en-US" dirty="0"/>
          </a:p>
        </p:txBody>
      </p:sp>
      <p:pic>
        <p:nvPicPr>
          <p:cNvPr id="9218" name="Picture 2" descr="mmst-lp-py-fig-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040" y="2936240"/>
            <a:ext cx="3921760" cy="392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309913" y="3836840"/>
                <a:ext cx="4669973" cy="28867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𝑚𝑖𝑛𝑖𝑚𝑖𝑧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𝑠𝑢𝑏𝑗𝑒𝑐𝑡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b="0" i="1" dirty="0" smtClean="0">
                    <a:latin typeface="Cambria Math" panose="02040503050406030204" pitchFamily="18" charset="0"/>
                  </a:rPr>
                  <a:t>…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>,…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>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, 1, 2, …  </m:t>
                    </m:r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 smtClean="0"/>
              </a:p>
              <a:p>
                <a:pPr algn="ctr"/>
                <a:endParaRPr lang="en-US" b="0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913" y="3836840"/>
                <a:ext cx="4669973" cy="28867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485135"/>
            <a:ext cx="6263640" cy="21013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70000"/>
              </a:lnSpc>
              <a:spcBef>
                <a:spcPts val="6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2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For some optimization problems the decision variables should take integer values.</a:t>
            </a:r>
            <a:r>
              <a:rPr lang="en-US" dirty="0">
                <a:latin typeface="Bell MT" panose="02020503060305020303" pitchFamily="18" charset="0"/>
              </a:rPr>
              <a:t/>
            </a:r>
            <a:br>
              <a:rPr lang="en-US" dirty="0">
                <a:latin typeface="Bell MT" panose="02020503060305020303" pitchFamily="18" charset="0"/>
              </a:rPr>
            </a:b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Indivisible items, such as airplanes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Particular state, such as on or off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Planning of investments such as 0 or 1 </a:t>
            </a:r>
          </a:p>
          <a:p>
            <a:endParaRPr lang="en-US" sz="2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10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Google </a:t>
            </a:r>
            <a:r>
              <a:rPr lang="en-US" dirty="0" smtClean="0"/>
              <a:t>OR-Tools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265" y="1399731"/>
            <a:ext cx="10045505" cy="46576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lvl="1"/>
            <a:r>
              <a:rPr lang="en-US" sz="2000" dirty="0"/>
              <a:t>Open source software </a:t>
            </a:r>
            <a:endParaRPr lang="en-US" sz="2000" dirty="0" smtClean="0"/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Optimization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Integer </a:t>
            </a:r>
            <a:r>
              <a:rPr lang="en-US" sz="2000" dirty="0"/>
              <a:t>and linear </a:t>
            </a:r>
            <a:r>
              <a:rPr lang="en-US" sz="2000" dirty="0" smtClean="0"/>
              <a:t>programming</a:t>
            </a:r>
            <a:endParaRPr lang="en-US" sz="2000" dirty="0"/>
          </a:p>
          <a:p>
            <a:pPr lvl="1"/>
            <a:endParaRPr lang="en-US" sz="2000" dirty="0" smtClean="0"/>
          </a:p>
          <a:p>
            <a:pPr lvl="1"/>
            <a:r>
              <a:rPr lang="en-US" sz="2000" dirty="0"/>
              <a:t>OR-Tools is a set of components written in C++ but provides wrappers for Java, .NET and Python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640" r="814" b="-2130"/>
          <a:stretch/>
        </p:blipFill>
        <p:spPr>
          <a:xfrm>
            <a:off x="743881" y="4850476"/>
            <a:ext cx="6080894" cy="9642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391" y="4711530"/>
            <a:ext cx="3711262" cy="12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2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OR-Tools Example</a:t>
            </a:r>
            <a:endParaRPr lang="en-US" dirty="0"/>
          </a:p>
        </p:txBody>
      </p:sp>
      <p:sp>
        <p:nvSpPr>
          <p:cNvPr id="4" name="AutoShape 2" descr="im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38200" y="1432766"/>
            <a:ext cx="5212380" cy="7540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from </a:t>
            </a:r>
            <a:r>
              <a:rPr lang="en-US" sz="1600" dirty="0" err="1">
                <a:latin typeface="Consolas" panose="020B0609020204030204" pitchFamily="49" charset="0"/>
              </a:rPr>
              <a:t>ortools.linear_solver</a:t>
            </a:r>
            <a:r>
              <a:rPr lang="en-US" sz="1600" dirty="0">
                <a:latin typeface="Consolas" panose="020B0609020204030204" pitchFamily="49" charset="0"/>
              </a:rPr>
              <a:t> import </a:t>
            </a:r>
            <a:r>
              <a:rPr lang="en-US" sz="1600" dirty="0" err="1" smtClean="0">
                <a:latin typeface="Consolas" panose="020B0609020204030204" pitchFamily="49" charset="0"/>
              </a:rPr>
              <a:t>pywraplp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solver </a:t>
            </a:r>
            <a:r>
              <a:rPr lang="en-US" sz="1600" dirty="0">
                <a:latin typeface="Consolas" panose="020B0609020204030204" pitchFamily="49" charset="0"/>
              </a:rPr>
              <a:t>= </a:t>
            </a:r>
            <a:r>
              <a:rPr lang="en-US" sz="1600" dirty="0" err="1">
                <a:latin typeface="Consolas" panose="020B0609020204030204" pitchFamily="49" charset="0"/>
              </a:rPr>
              <a:t>pywraplp.Solver.CreateSolver</a:t>
            </a:r>
            <a:r>
              <a:rPr lang="en-US" sz="1600" dirty="0">
                <a:latin typeface="Consolas" panose="020B0609020204030204" pitchFamily="49" charset="0"/>
              </a:rPr>
              <a:t>('GLOP</a:t>
            </a:r>
            <a:r>
              <a:rPr lang="en-US" sz="1600" dirty="0" smtClean="0">
                <a:latin typeface="Consolas" panose="020B0609020204030204" pitchFamily="49" charset="0"/>
              </a:rPr>
              <a:t>')</a:t>
            </a:r>
            <a:endParaRPr lang="en-US" sz="1100" dirty="0" smtClean="0">
              <a:latin typeface="Consolas" panose="020B0609020204030204" pitchFamily="49" charset="0"/>
            </a:endParaRPr>
          </a:p>
          <a:p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8200" y="2270894"/>
            <a:ext cx="5159649" cy="861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 infinity = </a:t>
            </a:r>
            <a:r>
              <a:rPr lang="en-US" sz="1600" dirty="0" err="1">
                <a:latin typeface="Consolas" panose="020B0609020204030204" pitchFamily="49" charset="0"/>
              </a:rPr>
              <a:t>solver.infinity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x </a:t>
            </a:r>
            <a:r>
              <a:rPr lang="en-US" sz="1600" dirty="0">
                <a:latin typeface="Consolas" panose="020B0609020204030204" pitchFamily="49" charset="0"/>
              </a:rPr>
              <a:t>= </a:t>
            </a:r>
            <a:r>
              <a:rPr lang="en-US" sz="1600" dirty="0" err="1">
                <a:latin typeface="Consolas" panose="020B0609020204030204" pitchFamily="49" charset="0"/>
              </a:rPr>
              <a:t>solver.NumVar</a:t>
            </a:r>
            <a:r>
              <a:rPr lang="en-US" sz="1600" dirty="0">
                <a:latin typeface="Consolas" panose="020B0609020204030204" pitchFamily="49" charset="0"/>
              </a:rPr>
              <a:t>(0.0, infinity, 'x')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y </a:t>
            </a:r>
            <a:r>
              <a:rPr lang="en-US" sz="1600" dirty="0">
                <a:latin typeface="Consolas" panose="020B0609020204030204" pitchFamily="49" charset="0"/>
              </a:rPr>
              <a:t>= </a:t>
            </a:r>
            <a:r>
              <a:rPr lang="en-US" sz="1600" dirty="0" err="1">
                <a:latin typeface="Consolas" panose="020B0609020204030204" pitchFamily="49" charset="0"/>
              </a:rPr>
              <a:t>solver.NumVar</a:t>
            </a:r>
            <a:r>
              <a:rPr lang="en-US" sz="1600" dirty="0">
                <a:latin typeface="Consolas" panose="020B0609020204030204" pitchFamily="49" charset="0"/>
              </a:rPr>
              <a:t>(0.0, infinity, 'y')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38200" y="3206488"/>
            <a:ext cx="3845494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solver.Add</a:t>
            </a:r>
            <a:r>
              <a:rPr lang="en-US" dirty="0" smtClean="0">
                <a:latin typeface="Consolas" panose="020B0609020204030204" pitchFamily="49" charset="0"/>
              </a:rPr>
              <a:t>(x </a:t>
            </a:r>
            <a:r>
              <a:rPr lang="en-US" dirty="0">
                <a:latin typeface="Consolas" panose="020B0609020204030204" pitchFamily="49" charset="0"/>
              </a:rPr>
              <a:t>+ 7 * y &lt;= 17.5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</a:rPr>
              <a:t>solver.Add</a:t>
            </a:r>
            <a:r>
              <a:rPr lang="en-US" dirty="0" smtClean="0">
                <a:latin typeface="Consolas" panose="020B0609020204030204" pitchFamily="49" charset="0"/>
              </a:rPr>
              <a:t>(x </a:t>
            </a:r>
            <a:r>
              <a:rPr lang="en-US" dirty="0">
                <a:latin typeface="Consolas" panose="020B0609020204030204" pitchFamily="49" charset="0"/>
              </a:rPr>
              <a:t>&lt;= 3.5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latin typeface="Consolas" panose="020B0609020204030204" pitchFamily="49" charset="0"/>
              </a:rPr>
              <a:t>solver.Add</a:t>
            </a:r>
            <a:r>
              <a:rPr lang="en-US" dirty="0">
                <a:latin typeface="Consolas" panose="020B0609020204030204" pitchFamily="49" charset="0"/>
              </a:rPr>
              <a:t>(x - y &lt;= 2.0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38200" y="4269460"/>
            <a:ext cx="360387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solver.Maximize</a:t>
            </a:r>
            <a:r>
              <a:rPr lang="en-US" dirty="0" smtClean="0">
                <a:latin typeface="Consolas" panose="020B0609020204030204" pitchFamily="49" charset="0"/>
              </a:rPr>
              <a:t>(x + 10 * y)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8200" y="4682567"/>
            <a:ext cx="2199705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status = </a:t>
            </a:r>
            <a:r>
              <a:rPr lang="en-US" dirty="0" err="1"/>
              <a:t>solver.Solve</a:t>
            </a:r>
            <a:r>
              <a:rPr lang="en-US" dirty="0"/>
              <a:t>()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6507714" y="5619557"/>
            <a:ext cx="939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569137" y="1453747"/>
            <a:ext cx="31122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 panose="020B0503050203000203" pitchFamily="34" charset="0"/>
              </a:rPr>
              <a:t>Import and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 panose="020B0503050203000203" pitchFamily="34" charset="0"/>
              </a:rPr>
              <a:t>Create the linear solver with the GLOP backend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6534791" y="2664855"/>
            <a:ext cx="11305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266257" y="2590196"/>
            <a:ext cx="3239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 panose="020B0503050203000203" pitchFamily="34" charset="0"/>
              </a:rPr>
              <a:t>defining decision variables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BM Plex Sans" panose="020B050305020300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328224" y="3529654"/>
            <a:ext cx="24625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 panose="020B0503050203000203" pitchFamily="34" charset="0"/>
              </a:rPr>
              <a:t>defining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 panose="020B0503050203000203" pitchFamily="34" charset="0"/>
              </a:rPr>
              <a:t>constraints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5057972" y="3699527"/>
            <a:ext cx="11305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115486" y="4255292"/>
            <a:ext cx="22220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 panose="020B0503050203000203" pitchFamily="34" charset="0"/>
              </a:rPr>
              <a:t>defining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 panose="020B0503050203000203" pitchFamily="34" charset="0"/>
              </a:rPr>
              <a:t>objective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4797415" y="4439958"/>
            <a:ext cx="1756586" cy="2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376043" y="4652200"/>
            <a:ext cx="11368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i-monospace"/>
              </a:rPr>
              <a:t>  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 panose="020B0503050203000203" pitchFamily="34" charset="0"/>
              </a:rPr>
              <a:t>solving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BM Plex Sans" panose="020B0503050203000203" pitchFamily="34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4491417" y="4866853"/>
            <a:ext cx="2382644" cy="2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6245514" y="1800058"/>
            <a:ext cx="11305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7569137" y="5434891"/>
            <a:ext cx="17187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 panose="020B0503050203000203" pitchFamily="34" charset="0"/>
              </a:rPr>
              <a:t>print 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 panose="020B0503050203000203" pitchFamily="34" charset="0"/>
              </a:rPr>
              <a:t>solution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BM Plex Sans" panose="020B0503050203000203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38200" y="5068919"/>
            <a:ext cx="5326912" cy="175432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if status == </a:t>
            </a:r>
            <a:r>
              <a:rPr lang="en-US" dirty="0" err="1">
                <a:latin typeface="Consolas" panose="020B0609020204030204" pitchFamily="49" charset="0"/>
              </a:rPr>
              <a:t>pywraplp.Solver.OPTIMAL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    print('Solution:')</a:t>
            </a:r>
          </a:p>
          <a:p>
            <a:r>
              <a:rPr lang="en-US" dirty="0">
                <a:latin typeface="Consolas" panose="020B0609020204030204" pitchFamily="49" charset="0"/>
              </a:rPr>
              <a:t>        print('Objective value =', </a:t>
            </a:r>
            <a:r>
              <a:rPr lang="en-US" dirty="0" err="1">
                <a:latin typeface="Consolas" panose="020B0609020204030204" pitchFamily="49" charset="0"/>
              </a:rPr>
              <a:t>solver.Objective</a:t>
            </a:r>
            <a:r>
              <a:rPr lang="en-US" dirty="0">
                <a:latin typeface="Consolas" panose="020B0609020204030204" pitchFamily="49" charset="0"/>
              </a:rPr>
              <a:t>().Value())</a:t>
            </a:r>
          </a:p>
          <a:p>
            <a:r>
              <a:rPr lang="en-US" dirty="0">
                <a:latin typeface="Consolas" panose="020B0609020204030204" pitchFamily="49" charset="0"/>
              </a:rPr>
              <a:t>        print('x =', </a:t>
            </a:r>
            <a:r>
              <a:rPr lang="en-US" dirty="0" err="1">
                <a:latin typeface="Consolas" panose="020B0609020204030204" pitchFamily="49" charset="0"/>
              </a:rPr>
              <a:t>x.solution_value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latin typeface="Consolas" panose="020B0609020204030204" pitchFamily="49" charset="0"/>
              </a:rPr>
              <a:t>        print('y =', </a:t>
            </a:r>
            <a:r>
              <a:rPr lang="en-US" dirty="0" err="1">
                <a:latin typeface="Consolas" panose="020B0609020204030204" pitchFamily="49" charset="0"/>
              </a:rPr>
              <a:t>y.solution_value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74476" y="4704824"/>
            <a:ext cx="2717524" cy="208482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Number of variables = 2 </a:t>
            </a:r>
          </a:p>
          <a:p>
            <a:r>
              <a:rPr lang="en-US" dirty="0" smtClean="0"/>
              <a:t>Number of constraints = 3 </a:t>
            </a:r>
          </a:p>
          <a:p>
            <a:r>
              <a:rPr lang="en-US" dirty="0" smtClean="0"/>
              <a:t>Solution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 smtClean="0"/>
              <a:t>Objective </a:t>
            </a:r>
            <a:r>
              <a:rPr lang="en-US" dirty="0"/>
              <a:t>value = 33.99999999999999 </a:t>
            </a:r>
            <a:endParaRPr lang="en-US" dirty="0" smtClean="0"/>
          </a:p>
          <a:p>
            <a:r>
              <a:rPr lang="en-US" dirty="0" smtClean="0"/>
              <a:t>x </a:t>
            </a:r>
            <a:r>
              <a:rPr lang="en-US" dirty="0"/>
              <a:t>= 5.999999999999998 </a:t>
            </a:r>
            <a:endParaRPr lang="en-US" dirty="0" smtClean="0"/>
          </a:p>
          <a:p>
            <a:r>
              <a:rPr lang="en-US" dirty="0" smtClean="0"/>
              <a:t>y </a:t>
            </a:r>
            <a:r>
              <a:rPr lang="en-US" dirty="0"/>
              <a:t>= 3.9999999999999996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0071238" y="3602707"/>
            <a:ext cx="12362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 panose="020B0503050203000203" pitchFamily="34" charset="0"/>
              </a:rPr>
              <a:t>  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 panose="020B0503050203000203" pitchFamily="34" charset="0"/>
              </a:rPr>
              <a:t>solution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BM Plex Sans" panose="020B0503050203000203" pitchFamily="34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0701669" y="3972039"/>
            <a:ext cx="0" cy="467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5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Defining </a:t>
            </a:r>
            <a:r>
              <a:rPr lang="en-US" sz="3600" dirty="0"/>
              <a:t>Mathematical Relationship Between Variables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9316" y="4578267"/>
            <a:ext cx="8649070" cy="664417"/>
          </a:xfrm>
          <a:prstGeom prst="rect">
            <a:avLst/>
          </a:prstGeom>
        </p:spPr>
      </p:pic>
      <p:pic>
        <p:nvPicPr>
          <p:cNvPr id="4" name="Picture 22" descr="Warehouse Vector Stock Illustrations – 63,150 Warehouse Vector Stock  Illustrations, Vectors &amp;amp; Clipart - Dreamstime"/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1" b="8594"/>
          <a:stretch/>
        </p:blipFill>
        <p:spPr bwMode="auto">
          <a:xfrm>
            <a:off x="4613968" y="2200247"/>
            <a:ext cx="2285596" cy="184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4" descr="Cargo Ship Silhouette Icon Flat Isolated Stock Vector (Royalty Free)  591461600"/>
          <p:cNvPicPr>
            <a:picLocks noChangeAspect="1" noChangeArrowheads="1"/>
          </p:cNvPicPr>
          <p:nvPr/>
        </p:nvPicPr>
        <p:blipFill rotWithShape="1">
          <a:blip r:embed="rId4" cstate="hq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9" b="8006"/>
          <a:stretch/>
        </p:blipFill>
        <p:spPr bwMode="auto">
          <a:xfrm>
            <a:off x="0" y="1925779"/>
            <a:ext cx="2373342" cy="236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8980" y="2200247"/>
            <a:ext cx="2529289" cy="1819968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2373342" y="3110231"/>
            <a:ext cx="2003925" cy="5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222309" y="3104729"/>
            <a:ext cx="2003925" cy="5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826732" y="2587035"/>
                <a:ext cx="1015021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baseline="-2500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𝑑𝑒𝑙𝑖𝑣𝑒𝑟𝑦</m:t>
                      </m:r>
                    </m:oMath>
                  </m:oMathPara>
                </a14:m>
                <a:endParaRPr lang="en-US" baseline="-2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IBM Plex Sans" panose="020B0503050203000203" pitchFamily="34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732" y="2587035"/>
                <a:ext cx="1015021" cy="362984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8006744" y="2656269"/>
                <a:ext cx="741037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baseline="-2500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𝑙𝑜𝑎𝑑</m:t>
                      </m:r>
                    </m:oMath>
                  </m:oMathPara>
                </a14:m>
                <a:endParaRPr lang="en-US" baseline="-2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ll MT" panose="02020503060305020303" pitchFamily="18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744" y="2656269"/>
                <a:ext cx="741037" cy="362984"/>
              </a:xfrm>
              <a:prstGeom prst="rect">
                <a:avLst/>
              </a:prstGeom>
              <a:blipFill>
                <a:blip r:embed="rId7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76199" y="5479135"/>
            <a:ext cx="1189566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 panose="020B0503050203000203" pitchFamily="34" charset="0"/>
              </a:rPr>
              <a:t>The number of the PBUs in the warehouse at time 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 panose="020B0503050203000203" pitchFamily="34" charset="0"/>
              </a:rPr>
              <a:t>t  =</a:t>
            </a:r>
          </a:p>
          <a:p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 panose="020B0503050203000203" pitchFamily="34" charset="0"/>
              </a:rPr>
              <a:t>	The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 panose="020B0503050203000203" pitchFamily="34" charset="0"/>
              </a:rPr>
              <a:t>number of the PBUs in the warehouse at time 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 panose="020B0503050203000203" pitchFamily="34" charset="0"/>
              </a:rPr>
              <a:t>t-1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 panose="020B0503050203000203" pitchFamily="34" charset="0"/>
              </a:rPr>
              <a:t> +  </a:t>
            </a:r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BM Plex Sans" panose="020B0503050203000203" pitchFamily="34" charset="0"/>
            </a:endParaRPr>
          </a:p>
          <a:p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 panose="020B0503050203000203" pitchFamily="34" charset="0"/>
              </a:rPr>
              <a:t>		the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 panose="020B0503050203000203" pitchFamily="34" charset="0"/>
              </a:rPr>
              <a:t>number of PBUs delivered to warehouse at time 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 panose="020B0503050203000203" pitchFamily="34" charset="0"/>
              </a:rPr>
              <a:t>t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 panose="020B0503050203000203" pitchFamily="34" charset="0"/>
              </a:rPr>
              <a:t>  -  </a:t>
            </a:r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BM Plex Sans" panose="020B0503050203000203" pitchFamily="34" charset="0"/>
            </a:endParaRPr>
          </a:p>
          <a:p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 panose="020B0503050203000203" pitchFamily="34" charset="0"/>
              </a:rPr>
              <a:t>			the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 panose="020B0503050203000203" pitchFamily="34" charset="0"/>
              </a:rPr>
              <a:t>number of PBUs loaded from warehouse to parking at time 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 panose="020B0503050203000203" pitchFamily="34" charset="0"/>
              </a:rPr>
              <a:t>t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BM Plex Sans" panose="020B050305020300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5233226" y="4165817"/>
                <a:ext cx="988539" cy="27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baseline="-2500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𝑤𝑎𝑟𝑒h𝑜𝑢𝑠𝑒</m:t>
                      </m:r>
                    </m:oMath>
                  </m:oMathPara>
                </a14:m>
                <a:endParaRPr lang="en-US" baseline="-2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226" y="4165817"/>
                <a:ext cx="988539" cy="270652"/>
              </a:xfrm>
              <a:prstGeom prst="rect">
                <a:avLst/>
              </a:prstGeom>
              <a:blipFill>
                <a:blip r:embed="rId8"/>
                <a:stretch>
                  <a:fillRect l="-6748" r="-490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0548584" y="4073485"/>
                <a:ext cx="923779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𝑝𝑎𝑟𝑘𝑒𝑑</m:t>
                      </m:r>
                    </m:oMath>
                  </m:oMathPara>
                </a14:m>
                <a:endParaRPr lang="en-US" baseline="-2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ll MT" panose="02020503060305020303" pitchFamily="18" charset="0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8584" y="4073485"/>
                <a:ext cx="923779" cy="362984"/>
              </a:xfrm>
              <a:prstGeom prst="rect">
                <a:avLst/>
              </a:prstGeom>
              <a:blipFill>
                <a:blip r:embed="rId9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315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Defining Mathematical Relationship Between Variables </a:t>
            </a:r>
          </a:p>
        </p:txBody>
      </p:sp>
      <p:pic>
        <p:nvPicPr>
          <p:cNvPr id="4" name="Picture 18" descr="Crane machine construction icon graphic Royalty Free Vector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8" b="7439"/>
          <a:stretch/>
        </p:blipFill>
        <p:spPr bwMode="auto">
          <a:xfrm>
            <a:off x="10326435" y="1724663"/>
            <a:ext cx="1747956" cy="192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354" y="1724663"/>
            <a:ext cx="2529289" cy="1819968"/>
          </a:xfrm>
          <a:prstGeom prst="rect">
            <a:avLst/>
          </a:prstGeom>
        </p:spPr>
      </p:pic>
      <p:pic>
        <p:nvPicPr>
          <p:cNvPr id="6" name="Picture 22" descr="Warehouse Vector Stock Illustrations – 63,150 Warehouse Vector Stock  Illustrations, Vectors &amp;amp; Clipart - Dreamstime"/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1" b="8594"/>
          <a:stretch/>
        </p:blipFill>
        <p:spPr bwMode="auto">
          <a:xfrm>
            <a:off x="135458" y="1724663"/>
            <a:ext cx="2285596" cy="184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9004" y="4290748"/>
            <a:ext cx="7613987" cy="693287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2556512" y="2803970"/>
            <a:ext cx="2003925" cy="5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340947" y="2355510"/>
                <a:ext cx="741037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baseline="-2500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𝑙𝑜𝑎𝑑</m:t>
                      </m:r>
                    </m:oMath>
                  </m:oMathPara>
                </a14:m>
                <a:endParaRPr lang="en-US" baseline="-2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ll MT" panose="02020503060305020303" pitchFamily="18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947" y="2355510"/>
                <a:ext cx="741037" cy="362984"/>
              </a:xfrm>
              <a:prstGeom prst="rect">
                <a:avLst/>
              </a:prstGeom>
              <a:blipFill>
                <a:blip r:embed="rId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7793109" y="2803970"/>
            <a:ext cx="2003925" cy="5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8577544" y="2355510"/>
                <a:ext cx="756746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baseline="-2500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h𝑜𝑖𝑠𝑡</m:t>
                      </m:r>
                    </m:oMath>
                  </m:oMathPara>
                </a14:m>
                <a:endParaRPr lang="en-US" baseline="-2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ll MT" panose="02020503060305020303" pitchFamily="18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7544" y="2355510"/>
                <a:ext cx="756746" cy="362984"/>
              </a:xfrm>
              <a:prstGeom prst="rect">
                <a:avLst/>
              </a:prstGeom>
              <a:blipFill>
                <a:blip r:embed="rId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0" y="5585936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 panose="020B0503050203000203" pitchFamily="34" charset="0"/>
              </a:rPr>
              <a:t>The number 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 panose="020B0503050203000203" pitchFamily="34" charset="0"/>
              </a:rPr>
              <a:t>of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 panose="020B0503050203000203" pitchFamily="34" charset="0"/>
              </a:rPr>
              <a:t>PBUs in parking at time 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 panose="020B0503050203000203" pitchFamily="34" charset="0"/>
              </a:rPr>
              <a:t>t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 panose="020B0503050203000203" pitchFamily="34" charset="0"/>
              </a:rPr>
              <a:t>= </a:t>
            </a:r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BM Plex Sans" panose="020B0503050203000203" pitchFamily="34" charset="0"/>
            </a:endParaRPr>
          </a:p>
          <a:p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 panose="020B0503050203000203" pitchFamily="34" charset="0"/>
              </a:rPr>
              <a:t>	The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 panose="020B0503050203000203" pitchFamily="34" charset="0"/>
              </a:rPr>
              <a:t>number of PBUs in parking at time 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 panose="020B0503050203000203" pitchFamily="34" charset="0"/>
              </a:rPr>
              <a:t>t-1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 panose="020B0503050203000203" pitchFamily="34" charset="0"/>
              </a:rPr>
              <a:t>+ </a:t>
            </a:r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BM Plex Sans" panose="020B0503050203000203" pitchFamily="34" charset="0"/>
            </a:endParaRPr>
          </a:p>
          <a:p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 panose="020B0503050203000203" pitchFamily="34" charset="0"/>
              </a:rPr>
              <a:t>		The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 panose="020B0503050203000203" pitchFamily="34" charset="0"/>
              </a:rPr>
              <a:t>number of PBUs loaded from warehouse to parking at time 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 panose="020B0503050203000203" pitchFamily="34" charset="0"/>
              </a:rPr>
              <a:t>t 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 panose="020B0503050203000203" pitchFamily="34" charset="0"/>
              </a:rPr>
              <a:t>– </a:t>
            </a:r>
          </a:p>
          <a:p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 panose="020B0503050203000203" pitchFamily="34" charset="0"/>
              </a:rPr>
              <a:t>			The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 panose="020B0503050203000203" pitchFamily="34" charset="0"/>
              </a:rPr>
              <a:t>number of PBUs selected from the parking, and to be hoisted at time 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 panose="020B0503050203000203" pitchFamily="34" charset="0"/>
              </a:rPr>
              <a:t>t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BM Plex Sans" panose="020B050305020300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602117" y="3745981"/>
                <a:ext cx="1173206" cy="3629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baseline="-2500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𝑤𝑎𝑟𝑒h𝑜𝑢𝑠𝑒</m:t>
                      </m:r>
                    </m:oMath>
                  </m:oMathPara>
                </a14:m>
                <a:endParaRPr lang="en-US" baseline="-2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17" y="3745981"/>
                <a:ext cx="1173206" cy="362984"/>
              </a:xfrm>
              <a:prstGeom prst="rect">
                <a:avLst/>
              </a:prstGeom>
              <a:blipFill>
                <a:blip r:embed="rId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5549864" y="3723236"/>
                <a:ext cx="923779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𝑝𝑎𝑟𝑘𝑒𝑑</m:t>
                      </m:r>
                    </m:oMath>
                  </m:oMathPara>
                </a14:m>
                <a:endParaRPr lang="en-US" baseline="-2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ll MT" panose="02020503060305020303" pitchFamily="18" charset="0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864" y="3723236"/>
                <a:ext cx="923779" cy="362984"/>
              </a:xfrm>
              <a:prstGeom prst="rect">
                <a:avLst/>
              </a:prstGeom>
              <a:blipFill>
                <a:blip r:embed="rId9"/>
                <a:stretch>
                  <a:fillRect b="-2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0276634" y="3779749"/>
                <a:ext cx="771429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baseline="-2500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h𝑜𝑖𝑠𝑡</m:t>
                      </m:r>
                    </m:oMath>
                  </m:oMathPara>
                </a14:m>
                <a:endParaRPr lang="en-US" baseline="-2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ll MT" panose="02020503060305020303" pitchFamily="18" charset="0"/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6634" y="3779749"/>
                <a:ext cx="771429" cy="362984"/>
              </a:xfrm>
              <a:prstGeom prst="rect">
                <a:avLst/>
              </a:prstGeom>
              <a:blipFill>
                <a:blip r:embed="rId10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842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Defining Mathematical Relationship Between Variables </a:t>
            </a:r>
          </a:p>
        </p:txBody>
      </p:sp>
      <p:pic>
        <p:nvPicPr>
          <p:cNvPr id="4" name="Picture 18" descr="Crane machine construction icon graphic Royalty Free Vector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8" b="7439"/>
          <a:stretch/>
        </p:blipFill>
        <p:spPr bwMode="auto">
          <a:xfrm>
            <a:off x="5525680" y="1890914"/>
            <a:ext cx="1747956" cy="192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0" descr="Apartment icon Royalty Free Vector Image - VectorStock"/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9" b="8307"/>
          <a:stretch/>
        </p:blipFill>
        <p:spPr bwMode="auto">
          <a:xfrm>
            <a:off x="9644705" y="1742296"/>
            <a:ext cx="2547295" cy="254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90963"/>
            <a:ext cx="2529289" cy="18199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4088" y="4147744"/>
            <a:ext cx="8079421" cy="91534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2712861" y="3048265"/>
            <a:ext cx="2003925" cy="5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794310" y="3059736"/>
            <a:ext cx="2003925" cy="5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8578745" y="2611276"/>
                <a:ext cx="86100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baseline="-2500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𝑖𝑛𝑠𝑡𝑎𝑙𝑙</m:t>
                      </m:r>
                    </m:oMath>
                  </m:oMathPara>
                </a14:m>
                <a:endParaRPr lang="en-US" baseline="-2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ll MT" panose="02020503060305020303" pitchFamily="18" charset="0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745" y="2611276"/>
                <a:ext cx="861005" cy="362984"/>
              </a:xfrm>
              <a:prstGeom prst="rect">
                <a:avLst/>
              </a:prstGeom>
              <a:blipFill>
                <a:blip r:embed="rId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0" y="5112161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 panose="020B0503050203000203" pitchFamily="34" charset="0"/>
              </a:rPr>
              <a:t>The number of PBUs which are hoisted at each time frame at time 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 panose="020B0503050203000203" pitchFamily="34" charset="0"/>
              </a:rPr>
              <a:t>t 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 panose="020B0503050203000203" pitchFamily="34" charset="0"/>
              </a:rPr>
              <a:t>=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 panose="020B0503050203000203" pitchFamily="34" charset="0"/>
              </a:rPr>
              <a:t> 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 panose="020B0503050203000203" pitchFamily="34" charset="0"/>
              </a:rPr>
              <a:t>         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 panose="020B0503050203000203" pitchFamily="34" charset="0"/>
              </a:rPr>
              <a:t>The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 panose="020B0503050203000203" pitchFamily="34" charset="0"/>
              </a:rPr>
              <a:t>number of PBUs which are hoisted at each time frame at time 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 panose="020B0503050203000203" pitchFamily="34" charset="0"/>
              </a:rPr>
              <a:t>t-1 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 panose="020B0503050203000203" pitchFamily="34" charset="0"/>
              </a:rPr>
              <a:t>+</a:t>
            </a:r>
          </a:p>
          <a:p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 panose="020B0503050203000203" pitchFamily="34" charset="0"/>
              </a:rPr>
              <a:t>	 The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 panose="020B0503050203000203" pitchFamily="34" charset="0"/>
              </a:rPr>
              <a:t>number of PBUs selected from the parking, and to be hoisted at time 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 panose="020B0503050203000203" pitchFamily="34" charset="0"/>
              </a:rPr>
              <a:t>t 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 panose="020B0503050203000203" pitchFamily="34" charset="0"/>
              </a:rPr>
              <a:t>–</a:t>
            </a:r>
          </a:p>
          <a:p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 panose="020B0503050203000203" pitchFamily="34" charset="0"/>
              </a:rPr>
              <a:t>		The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BM Plex Sans" panose="020B0503050203000203" pitchFamily="34" charset="0"/>
              </a:rPr>
              <a:t>number PBUs selected from the hoisted ones, and to be installed at each time frame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3270738" y="2574663"/>
                <a:ext cx="756746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baseline="-2500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h𝑜𝑖𝑠𝑡</m:t>
                      </m:r>
                    </m:oMath>
                  </m:oMathPara>
                </a14:m>
                <a:endParaRPr lang="en-US" baseline="-2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ll MT" panose="02020503060305020303" pitchFamily="18" charset="0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738" y="2574663"/>
                <a:ext cx="756746" cy="362984"/>
              </a:xfrm>
              <a:prstGeom prst="rect">
                <a:avLst/>
              </a:prstGeom>
              <a:blipFill>
                <a:blip r:embed="rId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5585834" y="3863870"/>
                <a:ext cx="771429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baseline="-2500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h𝑜𝑖𝑠𝑡</m:t>
                      </m:r>
                    </m:oMath>
                  </m:oMathPara>
                </a14:m>
                <a:endParaRPr lang="en-US" baseline="-2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ll MT" panose="02020503060305020303" pitchFamily="18" charset="0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834" y="3863870"/>
                <a:ext cx="771429" cy="362984"/>
              </a:xfrm>
              <a:prstGeom prst="rect">
                <a:avLst/>
              </a:prstGeom>
              <a:blipFill>
                <a:blip r:embed="rId8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10529104" y="3916810"/>
                <a:ext cx="1042401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baseline="-2500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𝑖𝑛𝑠𝑡𝑎𝑙𝑙𝑒𝑑</m:t>
                      </m:r>
                    </m:oMath>
                  </m:oMathPara>
                </a14:m>
                <a:endParaRPr lang="en-US" baseline="-2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ll MT" panose="02020503060305020303" pitchFamily="18" charset="0"/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9104" y="3916810"/>
                <a:ext cx="1042401" cy="362984"/>
              </a:xfrm>
              <a:prstGeom prst="rect">
                <a:avLst/>
              </a:prstGeom>
              <a:blipFill>
                <a:blip r:embed="rId9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802754" y="3863870"/>
                <a:ext cx="923779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𝑝𝑎𝑟𝑘𝑒𝑑</m:t>
                      </m:r>
                    </m:oMath>
                  </m:oMathPara>
                </a14:m>
                <a:endParaRPr lang="en-US" baseline="-25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ell MT" panose="02020503060305020303" pitchFamily="18" charset="0"/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54" y="3863870"/>
                <a:ext cx="923779" cy="362984"/>
              </a:xfrm>
              <a:prstGeom prst="rect">
                <a:avLst/>
              </a:prstGeom>
              <a:blipFill>
                <a:blip r:embed="rId10"/>
                <a:stretch>
                  <a:fillRect b="-2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481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75C528E-1BA2-4382-8856-345AFECED076}" vid="{376DE555-1096-43FB-960B-E5A523914F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2641</TotalTime>
  <Words>1224</Words>
  <Application>Microsoft Office PowerPoint</Application>
  <PresentationFormat>Widescreen</PresentationFormat>
  <Paragraphs>149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Bell MT</vt:lpstr>
      <vt:lpstr>Calibri</vt:lpstr>
      <vt:lpstr>Cambria Math</vt:lpstr>
      <vt:lpstr>Consolas</vt:lpstr>
      <vt:lpstr>IBM Plex Sans</vt:lpstr>
      <vt:lpstr>ui-monospace</vt:lpstr>
      <vt:lpstr>Wingdings</vt:lpstr>
      <vt:lpstr>Office Theme</vt:lpstr>
      <vt:lpstr>Planning Optimization</vt:lpstr>
      <vt:lpstr>Problem Definition</vt:lpstr>
      <vt:lpstr>Linear Programming</vt:lpstr>
      <vt:lpstr>Integer programming</vt:lpstr>
      <vt:lpstr>Google OR-Tools</vt:lpstr>
      <vt:lpstr>Google OR-Tools Example</vt:lpstr>
      <vt:lpstr>Defining Mathematical Relationship Between Variables </vt:lpstr>
      <vt:lpstr>Defining Mathematical Relationship Between Variables </vt:lpstr>
      <vt:lpstr>Defining Mathematical Relationship Between Variables </vt:lpstr>
      <vt:lpstr>Defining Mathematical Relationship Between Variables </vt:lpstr>
      <vt:lpstr>Input Data</vt:lpstr>
      <vt:lpstr>KPIs</vt:lpstr>
      <vt:lpstr>Simulation – Minimizing Warehouse </vt:lpstr>
      <vt:lpstr>Simulation –Maximizing Installation</vt:lpstr>
      <vt:lpstr>Simulation – Minimizing Warehouse and Maximizing Installation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Research</dc:title>
  <dc:creator>Ali Gorji</dc:creator>
  <cp:lastModifiedBy>Ali Gorji</cp:lastModifiedBy>
  <cp:revision>77</cp:revision>
  <dcterms:created xsi:type="dcterms:W3CDTF">2021-09-20T00:47:08Z</dcterms:created>
  <dcterms:modified xsi:type="dcterms:W3CDTF">2021-12-17T14:46:35Z</dcterms:modified>
</cp:coreProperties>
</file>