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2307" y="2280423"/>
            <a:ext cx="14591030" cy="420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rgbClr val="00549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rgbClr val="2127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225889"/>
            <a:ext cx="20104099" cy="1082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235" y="10256232"/>
            <a:ext cx="20099020" cy="1047115"/>
          </a:xfrm>
          <a:custGeom>
            <a:avLst/>
            <a:gdLst/>
            <a:ahLst/>
            <a:cxnLst/>
            <a:rect l="l" t="t" r="r" b="b"/>
            <a:pathLst>
              <a:path w="20099020" h="1047115">
                <a:moveTo>
                  <a:pt x="20098864" y="0"/>
                </a:moveTo>
                <a:lnTo>
                  <a:pt x="0" y="0"/>
                </a:lnTo>
                <a:lnTo>
                  <a:pt x="0" y="1047088"/>
                </a:lnTo>
                <a:lnTo>
                  <a:pt x="20098864" y="1047088"/>
                </a:lnTo>
              </a:path>
            </a:pathLst>
          </a:custGeom>
          <a:ln w="10470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8730" y="176749"/>
            <a:ext cx="18946638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980" y="3992623"/>
            <a:ext cx="18192115" cy="330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rgbClr val="2127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61018" y="0"/>
            <a:ext cx="14643081" cy="8161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08" y="8102236"/>
            <a:ext cx="14226540" cy="191071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350" spc="5"/>
              <a:t>SQL </a:t>
            </a:r>
            <a:r>
              <a:rPr dirty="0" sz="12350" spc="10"/>
              <a:t>&amp;</a:t>
            </a:r>
            <a:r>
              <a:rPr dirty="0" sz="12350" spc="-515"/>
              <a:t> </a:t>
            </a:r>
            <a:r>
              <a:rPr dirty="0" sz="12350" spc="-195"/>
              <a:t>DATABASES</a:t>
            </a:r>
            <a:endParaRPr sz="12350"/>
          </a:p>
        </p:txBody>
      </p:sp>
      <p:sp>
        <p:nvSpPr>
          <p:cNvPr id="5" name="object 5"/>
          <p:cNvSpPr txBox="1"/>
          <p:nvPr/>
        </p:nvSpPr>
        <p:spPr>
          <a:xfrm>
            <a:off x="15154403" y="10217355"/>
            <a:ext cx="245935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700" spc="-126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700" spc="-105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21126" y="10181104"/>
            <a:ext cx="2278957" cy="774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584018"/>
            <a:ext cx="6261735" cy="20358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200" spc="-15"/>
              <a:t>W</a:t>
            </a:r>
            <a:r>
              <a:rPr dirty="0" sz="13200" spc="-10"/>
              <a:t>HERE</a:t>
            </a:r>
            <a:endParaRPr sz="1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8906" y="176749"/>
            <a:ext cx="11047095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BETWEEN …</a:t>
            </a:r>
            <a:r>
              <a:rPr dirty="0" spc="-630"/>
              <a:t> </a:t>
            </a:r>
            <a:r>
              <a:rPr dirty="0" spc="-1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777822"/>
            <a:ext cx="17317085" cy="398399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514984" indent="-502284">
              <a:lnSpc>
                <a:spcPct val="100000"/>
              </a:lnSpc>
              <a:spcBef>
                <a:spcPts val="1440"/>
              </a:spcBef>
              <a:buClr>
                <a:srgbClr val="447FB5"/>
              </a:buClr>
              <a:buSzPct val="81739"/>
              <a:buChar char="‣"/>
              <a:tabLst>
                <a:tab pos="515620" algn="l"/>
              </a:tabLst>
            </a:pPr>
            <a:r>
              <a:rPr dirty="0" sz="5750" spc="-180">
                <a:solidFill>
                  <a:srgbClr val="212733"/>
                </a:solidFill>
                <a:latin typeface="Lucida Sans Unicode"/>
                <a:cs typeface="Lucida Sans Unicode"/>
              </a:rPr>
              <a:t>BETWEEN</a:t>
            </a:r>
            <a:endParaRPr sz="5750">
              <a:latin typeface="Lucida Sans Unicode"/>
              <a:cs typeface="Lucida Sans Unicode"/>
            </a:endParaRPr>
          </a:p>
          <a:p>
            <a:pPr lvl="1" marL="1122045" marR="5080" indent="-502284">
              <a:lnSpc>
                <a:spcPct val="100400"/>
              </a:lnSpc>
              <a:spcBef>
                <a:spcPts val="1315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-20" i="1">
                <a:solidFill>
                  <a:srgbClr val="212733"/>
                </a:solidFill>
                <a:latin typeface="Arial"/>
                <a:cs typeface="Arial"/>
              </a:rPr>
              <a:t>Grab </a:t>
            </a:r>
            <a:r>
              <a:rPr dirty="0" sz="5750" spc="-170" i="1">
                <a:solidFill>
                  <a:srgbClr val="212733"/>
                </a:solidFill>
                <a:latin typeface="Arial"/>
                <a:cs typeface="Arial"/>
              </a:rPr>
              <a:t>Values </a:t>
            </a:r>
            <a:r>
              <a:rPr dirty="0" sz="5750" spc="55" i="1">
                <a:solidFill>
                  <a:srgbClr val="212733"/>
                </a:solidFill>
                <a:latin typeface="Arial"/>
                <a:cs typeface="Arial"/>
              </a:rPr>
              <a:t>between </a:t>
            </a:r>
            <a:r>
              <a:rPr dirty="0" sz="5750" spc="185" i="1">
                <a:solidFill>
                  <a:srgbClr val="212733"/>
                </a:solidFill>
                <a:latin typeface="Arial"/>
                <a:cs typeface="Arial"/>
              </a:rPr>
              <a:t>two </a:t>
            </a:r>
            <a:r>
              <a:rPr dirty="0" sz="5750" spc="50" i="1">
                <a:solidFill>
                  <a:srgbClr val="212733"/>
                </a:solidFill>
                <a:latin typeface="Arial"/>
                <a:cs typeface="Arial"/>
              </a:rPr>
              <a:t>other </a:t>
            </a:r>
            <a:r>
              <a:rPr dirty="0" sz="5750" spc="-70" i="1">
                <a:solidFill>
                  <a:srgbClr val="212733"/>
                </a:solidFill>
                <a:latin typeface="Arial"/>
                <a:cs typeface="Arial"/>
              </a:rPr>
              <a:t>values, </a:t>
            </a:r>
            <a:r>
              <a:rPr dirty="0" sz="5750" spc="-50" i="1">
                <a:solidFill>
                  <a:srgbClr val="212733"/>
                </a:solidFill>
                <a:latin typeface="Arial"/>
                <a:cs typeface="Arial"/>
              </a:rPr>
              <a:t>like </a:t>
            </a:r>
            <a:r>
              <a:rPr dirty="0" sz="5750" spc="-45" i="1">
                <a:solidFill>
                  <a:srgbClr val="212733"/>
                </a:solidFill>
                <a:latin typeface="Arial"/>
                <a:cs typeface="Arial"/>
              </a:rPr>
              <a:t>IN </a:t>
            </a:r>
            <a:r>
              <a:rPr dirty="0" sz="5750" spc="150" i="1">
                <a:solidFill>
                  <a:srgbClr val="212733"/>
                </a:solidFill>
                <a:latin typeface="Arial"/>
                <a:cs typeface="Arial"/>
              </a:rPr>
              <a:t>but  </a:t>
            </a:r>
            <a:r>
              <a:rPr dirty="0" sz="5750" spc="75" i="1">
                <a:solidFill>
                  <a:srgbClr val="212733"/>
                </a:solidFill>
                <a:latin typeface="Arial"/>
                <a:cs typeface="Arial"/>
              </a:rPr>
              <a:t>for </a:t>
            </a:r>
            <a:r>
              <a:rPr dirty="0" sz="5750" spc="40" i="1">
                <a:solidFill>
                  <a:srgbClr val="212733"/>
                </a:solidFill>
                <a:latin typeface="Arial"/>
                <a:cs typeface="Arial"/>
              </a:rPr>
              <a:t>numeric</a:t>
            </a:r>
            <a:r>
              <a:rPr dirty="0" sz="5750" spc="-70" i="1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-85" i="1">
                <a:solidFill>
                  <a:srgbClr val="212733"/>
                </a:solidFill>
                <a:latin typeface="Arial"/>
                <a:cs typeface="Arial"/>
              </a:rPr>
              <a:t>values</a:t>
            </a:r>
            <a:endParaRPr sz="5750">
              <a:latin typeface="Arial"/>
              <a:cs typeface="Arial"/>
            </a:endParaRPr>
          </a:p>
          <a:p>
            <a:pPr lvl="1" marL="1122045" indent="-502284">
              <a:lnSpc>
                <a:spcPct val="100000"/>
              </a:lnSpc>
              <a:spcBef>
                <a:spcPts val="850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-100" i="1">
                <a:solidFill>
                  <a:srgbClr val="212733"/>
                </a:solidFill>
                <a:latin typeface="Arial"/>
                <a:cs typeface="Arial"/>
              </a:rPr>
              <a:t>Works </a:t>
            </a:r>
            <a:r>
              <a:rPr dirty="0" sz="5750" spc="-50" i="1">
                <a:solidFill>
                  <a:srgbClr val="212733"/>
                </a:solidFill>
                <a:latin typeface="Arial"/>
                <a:cs typeface="Arial"/>
              </a:rPr>
              <a:t>like </a:t>
            </a:r>
            <a:r>
              <a:rPr dirty="0" sz="5750" spc="100" i="1">
                <a:solidFill>
                  <a:srgbClr val="212733"/>
                </a:solidFill>
                <a:latin typeface="Arial"/>
                <a:cs typeface="Arial"/>
              </a:rPr>
              <a:t>&lt; </a:t>
            </a:r>
            <a:r>
              <a:rPr dirty="0" sz="5750" spc="10" i="1">
                <a:solidFill>
                  <a:srgbClr val="212733"/>
                </a:solidFill>
                <a:latin typeface="Arial"/>
                <a:cs typeface="Arial"/>
              </a:rPr>
              <a:t>and</a:t>
            </a:r>
            <a:r>
              <a:rPr dirty="0" sz="5750" spc="65" i="1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100" i="1">
                <a:solidFill>
                  <a:srgbClr val="212733"/>
                </a:solidFill>
                <a:latin typeface="Arial"/>
                <a:cs typeface="Arial"/>
              </a:rPr>
              <a:t>&gt;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139" y="6573315"/>
            <a:ext cx="11876405" cy="2867660"/>
          </a:xfrm>
          <a:prstGeom prst="rect">
            <a:avLst/>
          </a:prstGeom>
          <a:solidFill>
            <a:srgbClr val="F6F6F6"/>
          </a:solidFill>
          <a:ln w="20941">
            <a:solidFill>
              <a:srgbClr val="D3D3D3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41300" marR="5028565">
              <a:lnSpc>
                <a:spcPts val="5520"/>
              </a:lnSpc>
              <a:spcBef>
                <a:spcPts val="135"/>
              </a:spcBef>
              <a:tabLst>
                <a:tab pos="1812289" algn="l"/>
                <a:tab pos="2440940" algn="l"/>
              </a:tabLst>
            </a:pPr>
            <a:r>
              <a:rPr dirty="0" sz="4100" spc="95">
                <a:latin typeface="Lucida Sans Unicode"/>
                <a:cs typeface="Lucida Sans Unicode"/>
              </a:rPr>
              <a:t>SELECT</a:t>
            </a:r>
            <a:r>
              <a:rPr dirty="0" sz="4100" spc="95">
                <a:latin typeface="Lucida Sans Unicode"/>
                <a:cs typeface="Lucida Sans Unicode"/>
              </a:rPr>
              <a:t>	</a:t>
            </a:r>
            <a:r>
              <a:rPr dirty="0" sz="4100" spc="145">
                <a:latin typeface="Lucida Sans Unicode"/>
                <a:cs typeface="Lucida Sans Unicode"/>
              </a:rPr>
              <a:t>column_name(s)  </a:t>
            </a:r>
            <a:r>
              <a:rPr dirty="0" sz="4100" spc="-405">
                <a:latin typeface="Lucida Sans Unicode"/>
                <a:cs typeface="Lucida Sans Unicode"/>
              </a:rPr>
              <a:t>FROM	</a:t>
            </a:r>
            <a:r>
              <a:rPr dirty="0" sz="4100" spc="190">
                <a:latin typeface="Lucida Sans Unicode"/>
                <a:cs typeface="Lucida Sans Unicode"/>
              </a:rPr>
              <a:t>table_name</a:t>
            </a:r>
            <a:endParaRPr sz="4100">
              <a:latin typeface="Lucida Sans Unicode"/>
              <a:cs typeface="Lucida Sans Unicode"/>
            </a:endParaRPr>
          </a:p>
          <a:p>
            <a:pPr marL="555625" marR="315595" indent="-314325">
              <a:lnSpc>
                <a:spcPts val="5520"/>
              </a:lnSpc>
              <a:spcBef>
                <a:spcPts val="10"/>
              </a:spcBef>
              <a:tabLst>
                <a:tab pos="2126615" algn="l"/>
                <a:tab pos="5896610" algn="l"/>
                <a:tab pos="8409940" algn="l"/>
                <a:tab pos="10609580" algn="l"/>
              </a:tabLst>
            </a:pPr>
            <a:r>
              <a:rPr dirty="0" sz="4100" spc="-240">
                <a:latin typeface="Lucida Sans Unicode"/>
                <a:cs typeface="Lucida Sans Unicode"/>
              </a:rPr>
              <a:t>WHERE</a:t>
            </a:r>
            <a:r>
              <a:rPr dirty="0" sz="4100" spc="-240">
                <a:latin typeface="Lucida Sans Unicode"/>
                <a:cs typeface="Lucida Sans Unicode"/>
              </a:rPr>
              <a:t>	</a:t>
            </a:r>
            <a:r>
              <a:rPr dirty="0" sz="4100" spc="-45">
                <a:latin typeface="Lucida Sans Unicode"/>
                <a:cs typeface="Lucida Sans Unicode"/>
              </a:rPr>
              <a:t>column_name</a:t>
            </a:r>
            <a:r>
              <a:rPr dirty="0" sz="4100" spc="-45">
                <a:latin typeface="Lucida Sans Unicode"/>
                <a:cs typeface="Lucida Sans Unicode"/>
              </a:rPr>
              <a:t>	</a:t>
            </a:r>
            <a:r>
              <a:rPr dirty="0" sz="4100" spc="-120">
                <a:latin typeface="Lucida Sans Unicode"/>
                <a:cs typeface="Lucida Sans Unicode"/>
              </a:rPr>
              <a:t>BETWEEN</a:t>
            </a:r>
            <a:r>
              <a:rPr dirty="0" sz="4100" spc="-120">
                <a:latin typeface="Lucida Sans Unicode"/>
                <a:cs typeface="Lucida Sans Unicode"/>
              </a:rPr>
              <a:t>	</a:t>
            </a:r>
            <a:r>
              <a:rPr dirty="0" sz="4100" spc="305">
                <a:latin typeface="Lucida Sans Unicode"/>
                <a:cs typeface="Lucida Sans Unicode"/>
              </a:rPr>
              <a:t>value1</a:t>
            </a:r>
            <a:r>
              <a:rPr dirty="0" sz="4100" spc="305">
                <a:latin typeface="Lucida Sans Unicode"/>
                <a:cs typeface="Lucida Sans Unicode"/>
              </a:rPr>
              <a:t>	</a:t>
            </a:r>
            <a:r>
              <a:rPr dirty="0" sz="4100" spc="-390">
                <a:latin typeface="Lucida Sans Unicode"/>
                <a:cs typeface="Lucida Sans Unicode"/>
              </a:rPr>
              <a:t>AND  </a:t>
            </a:r>
            <a:r>
              <a:rPr dirty="0" sz="4100" spc="430">
                <a:latin typeface="Lucida Sans Unicode"/>
                <a:cs typeface="Lucida Sans Unicode"/>
              </a:rPr>
              <a:t>value2;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819515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IN</a:t>
            </a:r>
            <a:r>
              <a:rPr dirty="0" spc="-70"/>
              <a:t> </a:t>
            </a:r>
            <a:r>
              <a:rPr dirty="0" spc="-16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923366"/>
            <a:ext cx="16472535" cy="409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0"/>
              </a:spcBef>
              <a:buClr>
                <a:srgbClr val="447FB5"/>
              </a:buClr>
              <a:buSzPct val="81250"/>
              <a:buChar char="‣"/>
              <a:tabLst>
                <a:tab pos="431165" algn="l"/>
                <a:tab pos="431800" algn="l"/>
              </a:tabLst>
            </a:pP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Useful for when you have an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input 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that returns</a:t>
            </a:r>
            <a:r>
              <a:rPr dirty="0" sz="4800" spc="6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multiple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47FB5"/>
              </a:buClr>
              <a:buFont typeface="Arial"/>
              <a:buChar char="‣"/>
            </a:pPr>
            <a:endParaRPr sz="385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Clr>
                <a:srgbClr val="447FB5"/>
              </a:buClr>
              <a:buSzPct val="81250"/>
              <a:buChar char="‣"/>
              <a:tabLst>
                <a:tab pos="431165" algn="l"/>
                <a:tab pos="431800" algn="l"/>
              </a:tabLst>
            </a:pP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This works the same way %in% does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in</a:t>
            </a:r>
            <a:r>
              <a:rPr dirty="0" sz="4800" spc="3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R</a:t>
            </a:r>
            <a:endParaRPr sz="4800">
              <a:latin typeface="Arial"/>
              <a:cs typeface="Arial"/>
            </a:endParaRPr>
          </a:p>
          <a:p>
            <a:pPr marL="431165" marR="5080" indent="-418465">
              <a:lnSpc>
                <a:spcPct val="103099"/>
              </a:lnSpc>
              <a:spcBef>
                <a:spcPts val="4205"/>
              </a:spcBef>
              <a:buClr>
                <a:srgbClr val="447FB5"/>
              </a:buClr>
              <a:buSzPct val="81250"/>
              <a:buChar char="‣"/>
              <a:tabLst>
                <a:tab pos="431165" algn="l"/>
                <a:tab pos="431800" algn="l"/>
              </a:tabLst>
            </a:pP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Checks to see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if 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value in 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the column matches </a:t>
            </a:r>
            <a:r>
              <a:rPr dirty="0" sz="4800" spc="-100" i="1">
                <a:solidFill>
                  <a:srgbClr val="212733"/>
                </a:solidFill>
                <a:latin typeface="Arial"/>
                <a:cs typeface="Arial"/>
              </a:rPr>
              <a:t>any 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of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the  values in your</a:t>
            </a:r>
            <a:r>
              <a:rPr dirty="0" sz="480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800" spc="-5">
                <a:solidFill>
                  <a:srgbClr val="212733"/>
                </a:solidFill>
                <a:latin typeface="Arial"/>
                <a:cs typeface="Arial"/>
              </a:rPr>
              <a:t>list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592" y="7175151"/>
            <a:ext cx="13499465" cy="2165985"/>
          </a:xfrm>
          <a:prstGeom prst="rect">
            <a:avLst/>
          </a:prstGeom>
          <a:solidFill>
            <a:srgbClr val="F6F6F6"/>
          </a:solidFill>
          <a:ln w="20941">
            <a:solidFill>
              <a:srgbClr val="D3D3D3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241300" marR="6651625">
              <a:lnSpc>
                <a:spcPts val="5520"/>
              </a:lnSpc>
              <a:spcBef>
                <a:spcPts val="180"/>
              </a:spcBef>
              <a:tabLst>
                <a:tab pos="1812289" algn="l"/>
                <a:tab pos="2440305" algn="l"/>
              </a:tabLst>
            </a:pPr>
            <a:r>
              <a:rPr dirty="0" sz="4100" spc="95">
                <a:latin typeface="Lucida Sans Unicode"/>
                <a:cs typeface="Lucida Sans Unicode"/>
              </a:rPr>
              <a:t>SELECT</a:t>
            </a:r>
            <a:r>
              <a:rPr dirty="0" sz="4100" spc="95">
                <a:latin typeface="Lucida Sans Unicode"/>
                <a:cs typeface="Lucida Sans Unicode"/>
              </a:rPr>
              <a:t>	</a:t>
            </a:r>
            <a:r>
              <a:rPr dirty="0" sz="4100" spc="145">
                <a:latin typeface="Lucida Sans Unicode"/>
                <a:cs typeface="Lucida Sans Unicode"/>
              </a:rPr>
              <a:t>column_name(s)  </a:t>
            </a:r>
            <a:r>
              <a:rPr dirty="0" sz="4100" spc="-405">
                <a:latin typeface="Lucida Sans Unicode"/>
                <a:cs typeface="Lucida Sans Unicode"/>
              </a:rPr>
              <a:t>FROM	</a:t>
            </a:r>
            <a:r>
              <a:rPr dirty="0" sz="4100" spc="190">
                <a:latin typeface="Lucida Sans Unicode"/>
                <a:cs typeface="Lucida Sans Unicode"/>
              </a:rPr>
              <a:t>table_name</a:t>
            </a:r>
            <a:endParaRPr sz="4100">
              <a:latin typeface="Lucida Sans Unicode"/>
              <a:cs typeface="Lucida Sans Unicode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  <a:tabLst>
                <a:tab pos="2126615" algn="l"/>
                <a:tab pos="5896610" algn="l"/>
                <a:tab pos="6838950" algn="l"/>
                <a:tab pos="9666605" algn="l"/>
                <a:tab pos="12179935" algn="l"/>
              </a:tabLst>
            </a:pPr>
            <a:r>
              <a:rPr dirty="0" sz="4100" spc="-240">
                <a:latin typeface="Lucida Sans Unicode"/>
                <a:cs typeface="Lucida Sans Unicode"/>
              </a:rPr>
              <a:t>WHERE	</a:t>
            </a:r>
            <a:r>
              <a:rPr dirty="0" sz="4100" spc="-45">
                <a:latin typeface="Lucida Sans Unicode"/>
                <a:cs typeface="Lucida Sans Unicode"/>
              </a:rPr>
              <a:t>column_name	</a:t>
            </a:r>
            <a:r>
              <a:rPr dirty="0" sz="4100" spc="365">
                <a:latin typeface="Lucida Sans Unicode"/>
                <a:cs typeface="Lucida Sans Unicode"/>
              </a:rPr>
              <a:t>IN	</a:t>
            </a:r>
            <a:r>
              <a:rPr dirty="0" sz="4100" spc="520">
                <a:latin typeface="Lucida Sans Unicode"/>
                <a:cs typeface="Lucida Sans Unicode"/>
              </a:rPr>
              <a:t>(value1,	</a:t>
            </a:r>
            <a:r>
              <a:rPr dirty="0" sz="4100" spc="425">
                <a:latin typeface="Lucida Sans Unicode"/>
                <a:cs typeface="Lucida Sans Unicode"/>
              </a:rPr>
              <a:t>value2,	</a:t>
            </a:r>
            <a:r>
              <a:rPr dirty="0" sz="4100" spc="1165">
                <a:latin typeface="Lucida Sans Unicode"/>
                <a:cs typeface="Lucida Sans Unicode"/>
              </a:rPr>
              <a:t>...)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02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6621" y="176749"/>
            <a:ext cx="653923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EXERCISE</a:t>
            </a:r>
          </a:p>
        </p:txBody>
      </p:sp>
      <p:sp>
        <p:nvSpPr>
          <p:cNvPr id="4" name="object 4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6" y="0"/>
                </a:lnTo>
                <a:lnTo>
                  <a:pt x="14383236" y="7537665"/>
                </a:lnTo>
                <a:lnTo>
                  <a:pt x="0" y="7537665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7" y="0"/>
                </a:lnTo>
                <a:lnTo>
                  <a:pt x="14383237" y="7537664"/>
                </a:lnTo>
                <a:lnTo>
                  <a:pt x="0" y="753766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35380" y="1966297"/>
            <a:ext cx="1778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175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983" y="1599816"/>
            <a:ext cx="10328275" cy="2538730"/>
          </a:xfrm>
          <a:prstGeom prst="rect">
            <a:avLst/>
          </a:prstGeom>
        </p:spPr>
        <p:txBody>
          <a:bodyPr wrap="square" lIns="0" tIns="329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Run</a:t>
            </a:r>
            <a:r>
              <a:rPr dirty="0" sz="410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apps/wprdc_sql.R</a:t>
            </a:r>
            <a:endParaRPr sz="4100">
              <a:latin typeface="Arial"/>
              <a:cs typeface="Arial"/>
            </a:endParaRPr>
          </a:p>
          <a:p>
            <a:pPr marL="619760" marR="5080" indent="-502920">
              <a:lnSpc>
                <a:spcPct val="100499"/>
              </a:lnSpc>
              <a:spcBef>
                <a:spcPts val="2475"/>
              </a:spcBef>
              <a:buClr>
                <a:srgbClr val="447FB5"/>
              </a:buClr>
              <a:buSzPct val="81707"/>
              <a:buChar char="‣"/>
              <a:tabLst>
                <a:tab pos="619760" algn="l"/>
                <a:tab pos="620395" algn="l"/>
              </a:tabLst>
            </a:pP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This time </a:t>
            </a:r>
            <a:r>
              <a:rPr dirty="0" sz="4100" spc="-10">
                <a:solidFill>
                  <a:srgbClr val="212733"/>
                </a:solidFill>
                <a:latin typeface="Arial"/>
                <a:cs typeface="Arial"/>
              </a:rPr>
              <a:t>let’s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target </a:t>
            </a:r>
            <a:r>
              <a:rPr dirty="0" u="heavy" sz="4100" spc="-90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311 </a:t>
            </a:r>
            <a:r>
              <a:rPr dirty="0" u="heavy" sz="410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requests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: 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76</a:t>
            </a:r>
            <a:r>
              <a:rPr dirty="0" sz="4100">
                <a:solidFill>
                  <a:srgbClr val="212733"/>
                </a:solidFill>
                <a:latin typeface="Arial"/>
                <a:cs typeface="Arial"/>
              </a:rPr>
              <a:t>f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da9d0-69be-4dd5-8108-0de7907</a:t>
            </a:r>
            <a:r>
              <a:rPr dirty="0" sz="4100">
                <a:solidFill>
                  <a:srgbClr val="212733"/>
                </a:solidFill>
                <a:latin typeface="Arial"/>
                <a:cs typeface="Arial"/>
              </a:rPr>
              <a:t>f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c5a4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0003" y="4374600"/>
            <a:ext cx="13077825" cy="3606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984" marR="5080" indent="-502284">
              <a:lnSpc>
                <a:spcPct val="110600"/>
              </a:lnSpc>
              <a:spcBef>
                <a:spcPts val="95"/>
              </a:spcBef>
              <a:buClr>
                <a:srgbClr val="447FB5"/>
              </a:buClr>
              <a:buSzPct val="81707"/>
              <a:buChar char="‣"/>
              <a:tabLst>
                <a:tab pos="514984" algn="l"/>
                <a:tab pos="515620" algn="l"/>
              </a:tabLst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Use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100" spc="-120">
                <a:solidFill>
                  <a:srgbClr val="212733"/>
                </a:solidFill>
                <a:latin typeface="Lucida Sans Unicode"/>
                <a:cs typeface="Lucida Sans Unicode"/>
              </a:rPr>
              <a:t>BETWEEN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function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as a </a:t>
            </a:r>
            <a:r>
              <a:rPr dirty="0" sz="4100" spc="-240">
                <a:solidFill>
                  <a:srgbClr val="212733"/>
                </a:solidFill>
                <a:latin typeface="Lucida Sans Unicode"/>
                <a:cs typeface="Lucida Sans Unicode"/>
              </a:rPr>
              <a:t>WHERE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filter to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get </a:t>
            </a:r>
            <a:r>
              <a:rPr dirty="0" sz="4100" spc="-90">
                <a:solidFill>
                  <a:srgbClr val="212733"/>
                </a:solidFill>
                <a:latin typeface="Arial"/>
                <a:cs typeface="Arial"/>
              </a:rPr>
              <a:t>311 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requests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from from the last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week.</a:t>
            </a:r>
            <a:endParaRPr sz="4100">
              <a:latin typeface="Arial"/>
              <a:cs typeface="Arial"/>
            </a:endParaRPr>
          </a:p>
          <a:p>
            <a:pPr lvl="1" marL="1122045" marR="83185" indent="-502284">
              <a:lnSpc>
                <a:spcPct val="100499"/>
              </a:lnSpc>
              <a:spcBef>
                <a:spcPts val="2475"/>
              </a:spcBef>
              <a:buClr>
                <a:srgbClr val="447FB5"/>
              </a:buClr>
              <a:buSzPct val="81707"/>
              <a:buChar char="‣"/>
              <a:tabLst>
                <a:tab pos="1122045" algn="l"/>
                <a:tab pos="1122680" algn="l"/>
              </a:tabLst>
            </a:pP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Stretch goal: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Use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the IN Filter to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only get requests 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of the Potholes, Weeds/Debris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and Overgrowth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call  types.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29872" y="8638480"/>
            <a:ext cx="3664809" cy="130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29872" y="8638480"/>
            <a:ext cx="3665220" cy="1309370"/>
          </a:xfrm>
          <a:custGeom>
            <a:avLst/>
            <a:gdLst/>
            <a:ahLst/>
            <a:cxnLst/>
            <a:rect l="l" t="t" r="r" b="b"/>
            <a:pathLst>
              <a:path w="3665219" h="1309370">
                <a:moveTo>
                  <a:pt x="0" y="0"/>
                </a:moveTo>
                <a:lnTo>
                  <a:pt x="3664809" y="0"/>
                </a:lnTo>
                <a:lnTo>
                  <a:pt x="3664809" y="1308860"/>
                </a:lnTo>
                <a:lnTo>
                  <a:pt x="0" y="1308860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350115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S</a:t>
            </a:r>
            <a:r>
              <a:rPr dirty="0" spc="-15">
                <a:solidFill>
                  <a:srgbClr val="D3D3D3"/>
                </a:solidFill>
              </a:rPr>
              <a:t>O</a:t>
            </a:r>
            <a:r>
              <a:rPr dirty="0" spc="-10">
                <a:solidFill>
                  <a:srgbClr val="D3D3D3"/>
                </a:solidFill>
              </a:rPr>
              <a:t>LU</a:t>
            </a:r>
            <a:r>
              <a:rPr dirty="0" spc="-10">
                <a:solidFill>
                  <a:srgbClr val="D3D3D3"/>
                </a:solidFill>
              </a:rPr>
              <a:t>TIO</a:t>
            </a:r>
            <a:r>
              <a:rPr dirty="0" spc="-10">
                <a:solidFill>
                  <a:srgbClr val="D3D3D3"/>
                </a:solidFill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645460" y="2730101"/>
            <a:ext cx="14383385" cy="1997075"/>
          </a:xfrm>
          <a:custGeom>
            <a:avLst/>
            <a:gdLst/>
            <a:ahLst/>
            <a:cxnLst/>
            <a:rect l="l" t="t" r="r" b="b"/>
            <a:pathLst>
              <a:path w="14383385" h="1997075">
                <a:moveTo>
                  <a:pt x="0" y="0"/>
                </a:moveTo>
                <a:lnTo>
                  <a:pt x="14383235" y="0"/>
                </a:lnTo>
                <a:lnTo>
                  <a:pt x="14383235" y="1996863"/>
                </a:lnTo>
                <a:lnTo>
                  <a:pt x="0" y="1996863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5460" y="2730101"/>
            <a:ext cx="14383385" cy="1997075"/>
          </a:xfrm>
          <a:custGeom>
            <a:avLst/>
            <a:gdLst/>
            <a:ahLst/>
            <a:cxnLst/>
            <a:rect l="l" t="t" r="r" b="b"/>
            <a:pathLst>
              <a:path w="14383385" h="1997075">
                <a:moveTo>
                  <a:pt x="0" y="0"/>
                </a:moveTo>
                <a:lnTo>
                  <a:pt x="14383237" y="0"/>
                </a:lnTo>
                <a:lnTo>
                  <a:pt x="14383237" y="1996863"/>
                </a:lnTo>
                <a:lnTo>
                  <a:pt x="0" y="19968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1488" y="2709730"/>
            <a:ext cx="13332460" cy="16903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  <a:tabLst>
                <a:tab pos="1758950" algn="l"/>
                <a:tab pos="2261235" algn="l"/>
                <a:tab pos="3769360" algn="l"/>
              </a:tabLst>
            </a:pPr>
            <a:r>
              <a:rPr dirty="0" sz="3300" spc="60">
                <a:latin typeface="Lucida Sans Unicode"/>
                <a:cs typeface="Lucida Sans Unicode"/>
              </a:rPr>
              <a:t>SELECT	</a:t>
            </a:r>
            <a:r>
              <a:rPr dirty="0" sz="3300" spc="385">
                <a:latin typeface="Lucida Sans Unicode"/>
                <a:cs typeface="Lucida Sans Unicode"/>
              </a:rPr>
              <a:t>*	</a:t>
            </a:r>
            <a:r>
              <a:rPr dirty="0" sz="3300" spc="-340">
                <a:latin typeface="Lucida Sans Unicode"/>
                <a:cs typeface="Lucida Sans Unicode"/>
              </a:rPr>
              <a:t>FROM	</a:t>
            </a:r>
            <a:r>
              <a:rPr dirty="0" sz="3300" spc="35">
                <a:latin typeface="Lucida Sans Unicode"/>
                <a:cs typeface="Lucida Sans Unicode"/>
              </a:rPr>
              <a:t>"76fda9d0-69be-4dd5-8108-0de7907fc5a4"</a:t>
            </a:r>
            <a:endParaRPr sz="3300">
              <a:latin typeface="Lucida Sans Unicode"/>
              <a:cs typeface="Lucida Sans Unicode"/>
            </a:endParaRPr>
          </a:p>
          <a:p>
            <a:pPr marR="2015489">
              <a:lnSpc>
                <a:spcPct val="110300"/>
              </a:lnSpc>
              <a:tabLst>
                <a:tab pos="1507490" algn="l"/>
                <a:tab pos="4774565" algn="l"/>
                <a:tab pos="6784975" algn="l"/>
                <a:tab pos="10554335" algn="l"/>
              </a:tabLst>
            </a:pPr>
            <a:r>
              <a:rPr dirty="0" sz="3300" spc="-220">
                <a:latin typeface="Lucida Sans Unicode"/>
                <a:cs typeface="Lucida Sans Unicode"/>
              </a:rPr>
              <a:t>WHER</a:t>
            </a:r>
            <a:r>
              <a:rPr dirty="0" sz="3300" spc="-170">
                <a:latin typeface="Lucida Sans Unicode"/>
                <a:cs typeface="Lucida Sans Unicode"/>
              </a:rPr>
              <a:t>E</a:t>
            </a:r>
            <a:r>
              <a:rPr dirty="0" sz="3300">
                <a:latin typeface="Lucida Sans Unicode"/>
                <a:cs typeface="Lucida Sans Unicode"/>
              </a:rPr>
              <a:t>	</a:t>
            </a:r>
            <a:r>
              <a:rPr dirty="0" sz="3300" spc="-20">
                <a:latin typeface="Lucida Sans Unicode"/>
                <a:cs typeface="Lucida Sans Unicode"/>
              </a:rPr>
              <a:t>"CREATED_ON</a:t>
            </a:r>
            <a:r>
              <a:rPr dirty="0" sz="3300" spc="-10">
                <a:latin typeface="Lucida Sans Unicode"/>
                <a:cs typeface="Lucida Sans Unicode"/>
              </a:rPr>
              <a:t>"</a:t>
            </a:r>
            <a:r>
              <a:rPr dirty="0" sz="3300">
                <a:latin typeface="Lucida Sans Unicode"/>
                <a:cs typeface="Lucida Sans Unicode"/>
              </a:rPr>
              <a:t>	</a:t>
            </a:r>
            <a:r>
              <a:rPr dirty="0" sz="3300" spc="-114">
                <a:latin typeface="Lucida Sans Unicode"/>
                <a:cs typeface="Lucida Sans Unicode"/>
              </a:rPr>
              <a:t>BETWEE</a:t>
            </a:r>
            <a:r>
              <a:rPr dirty="0" sz="3300" spc="-130">
                <a:latin typeface="Lucida Sans Unicode"/>
                <a:cs typeface="Lucida Sans Unicode"/>
              </a:rPr>
              <a:t>N</a:t>
            </a:r>
            <a:r>
              <a:rPr dirty="0" sz="3300">
                <a:latin typeface="Lucida Sans Unicode"/>
                <a:cs typeface="Lucida Sans Unicode"/>
              </a:rPr>
              <a:t>	</a:t>
            </a:r>
            <a:r>
              <a:rPr dirty="0" sz="3300" spc="254">
                <a:latin typeface="Lucida Sans Unicode"/>
                <a:cs typeface="Lucida Sans Unicode"/>
              </a:rPr>
              <a:t>('2019-09-30'</a:t>
            </a:r>
            <a:r>
              <a:rPr dirty="0" sz="3300" spc="155">
                <a:latin typeface="Lucida Sans Unicode"/>
                <a:cs typeface="Lucida Sans Unicode"/>
              </a:rPr>
              <a:t>)</a:t>
            </a:r>
            <a:r>
              <a:rPr dirty="0" sz="3300">
                <a:latin typeface="Lucida Sans Unicode"/>
                <a:cs typeface="Lucida Sans Unicode"/>
              </a:rPr>
              <a:t>	</a:t>
            </a:r>
            <a:r>
              <a:rPr dirty="0" sz="3300" spc="-330">
                <a:latin typeface="Lucida Sans Unicode"/>
                <a:cs typeface="Lucida Sans Unicode"/>
              </a:rPr>
              <a:t>AND  </a:t>
            </a:r>
            <a:r>
              <a:rPr dirty="0" sz="3300" spc="250">
                <a:latin typeface="Lucida Sans Unicode"/>
                <a:cs typeface="Lucida Sans Unicode"/>
              </a:rPr>
              <a:t>('2019-10-06')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417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5461" y="6041862"/>
            <a:ext cx="14383385" cy="1997075"/>
          </a:xfrm>
          <a:custGeom>
            <a:avLst/>
            <a:gdLst/>
            <a:ahLst/>
            <a:cxnLst/>
            <a:rect l="l" t="t" r="r" b="b"/>
            <a:pathLst>
              <a:path w="14383385" h="1997075">
                <a:moveTo>
                  <a:pt x="0" y="0"/>
                </a:moveTo>
                <a:lnTo>
                  <a:pt x="14383234" y="0"/>
                </a:lnTo>
                <a:lnTo>
                  <a:pt x="14383234" y="1996863"/>
                </a:lnTo>
                <a:lnTo>
                  <a:pt x="0" y="1996863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45461" y="6041862"/>
            <a:ext cx="14383385" cy="1997075"/>
          </a:xfrm>
          <a:custGeom>
            <a:avLst/>
            <a:gdLst/>
            <a:ahLst/>
            <a:cxnLst/>
            <a:rect l="l" t="t" r="r" b="b"/>
            <a:pathLst>
              <a:path w="14383385" h="1997075">
                <a:moveTo>
                  <a:pt x="0" y="0"/>
                </a:moveTo>
                <a:lnTo>
                  <a:pt x="14383237" y="0"/>
                </a:lnTo>
                <a:lnTo>
                  <a:pt x="14383237" y="1996863"/>
                </a:lnTo>
                <a:lnTo>
                  <a:pt x="0" y="19968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01488" y="6023974"/>
            <a:ext cx="14187169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41300">
              <a:lnSpc>
                <a:spcPct val="110800"/>
              </a:lnSpc>
              <a:spcBef>
                <a:spcPts val="100"/>
              </a:spcBef>
              <a:tabLst>
                <a:tab pos="1653539" algn="l"/>
                <a:tab pos="2125980" algn="l"/>
                <a:tab pos="3070860" algn="l"/>
                <a:tab pos="3543300" algn="l"/>
                <a:tab pos="4960620" algn="l"/>
                <a:tab pos="8503920" algn="l"/>
                <a:tab pos="9448800" algn="l"/>
                <a:tab pos="12755880" algn="l"/>
                <a:tab pos="12992100" algn="l"/>
              </a:tabLst>
            </a:pPr>
            <a:r>
              <a:rPr dirty="0" sz="3100" spc="55">
                <a:latin typeface="Lucida Sans Unicode"/>
                <a:cs typeface="Lucida Sans Unicode"/>
              </a:rPr>
              <a:t>SELEC</a:t>
            </a:r>
            <a:r>
              <a:rPr dirty="0" sz="3100" spc="65">
                <a:latin typeface="Lucida Sans Unicode"/>
                <a:cs typeface="Lucida Sans Unicode"/>
              </a:rPr>
              <a:t>T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365">
                <a:latin typeface="Lucida Sans Unicode"/>
                <a:cs typeface="Lucida Sans Unicode"/>
              </a:rPr>
              <a:t>*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-315">
                <a:latin typeface="Lucida Sans Unicode"/>
                <a:cs typeface="Lucida Sans Unicode"/>
              </a:rPr>
              <a:t>FROM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35">
                <a:latin typeface="Lucida Sans Unicode"/>
                <a:cs typeface="Lucida Sans Unicode"/>
              </a:rPr>
              <a:t>"76fda9d0-69be-4dd5-8108-0de7907fc5a4</a:t>
            </a:r>
            <a:r>
              <a:rPr dirty="0" sz="3100" spc="25">
                <a:latin typeface="Lucida Sans Unicode"/>
                <a:cs typeface="Lucida Sans Unicode"/>
              </a:rPr>
              <a:t>"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-170">
                <a:latin typeface="Lucida Sans Unicode"/>
                <a:cs typeface="Lucida Sans Unicode"/>
              </a:rPr>
              <a:t>WHERE  </a:t>
            </a:r>
            <a:r>
              <a:rPr dirty="0" sz="3100" spc="-20">
                <a:latin typeface="Lucida Sans Unicode"/>
                <a:cs typeface="Lucida Sans Unicode"/>
              </a:rPr>
              <a:t>"CREATED_ON"	</a:t>
            </a:r>
            <a:r>
              <a:rPr dirty="0" sz="3100" spc="-105">
                <a:latin typeface="Lucida Sans Unicode"/>
                <a:cs typeface="Lucida Sans Unicode"/>
              </a:rPr>
              <a:t>BETWEEN	</a:t>
            </a:r>
            <a:r>
              <a:rPr dirty="0" sz="3100" spc="229">
                <a:latin typeface="Lucida Sans Unicode"/>
                <a:cs typeface="Lucida Sans Unicode"/>
              </a:rPr>
              <a:t>('2019-09-30')	</a:t>
            </a:r>
            <a:r>
              <a:rPr dirty="0" sz="3100" spc="-395">
                <a:latin typeface="Lucida Sans Unicode"/>
                <a:cs typeface="Lucida Sans Unicode"/>
              </a:rPr>
              <a:t>AND	</a:t>
            </a:r>
            <a:r>
              <a:rPr dirty="0" sz="3100" spc="229">
                <a:latin typeface="Lucida Sans Unicode"/>
                <a:cs typeface="Lucida Sans Unicode"/>
              </a:rPr>
              <a:t>('2019-10-06')	</a:t>
            </a:r>
            <a:r>
              <a:rPr dirty="0" sz="3100" spc="-395">
                <a:latin typeface="Lucida Sans Unicode"/>
                <a:cs typeface="Lucida Sans Unicode"/>
              </a:rPr>
              <a:t>AND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3543300" algn="l"/>
                <a:tab pos="4251960" algn="l"/>
                <a:tab pos="7322820" algn="l"/>
                <a:tab pos="11102340" algn="l"/>
              </a:tabLst>
            </a:pPr>
            <a:r>
              <a:rPr dirty="0" sz="3100" spc="95">
                <a:latin typeface="Lucida Sans Unicode"/>
                <a:cs typeface="Lucida Sans Unicode"/>
              </a:rPr>
              <a:t>"REQUEST_TYPE</a:t>
            </a:r>
            <a:r>
              <a:rPr dirty="0" sz="3100" spc="65">
                <a:latin typeface="Lucida Sans Unicode"/>
                <a:cs typeface="Lucida Sans Unicode"/>
              </a:rPr>
              <a:t>"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145">
                <a:latin typeface="Lucida Sans Unicode"/>
                <a:cs typeface="Lucida Sans Unicode"/>
              </a:rPr>
              <a:t>I</a:t>
            </a:r>
            <a:r>
              <a:rPr dirty="0" sz="3100" spc="385">
                <a:latin typeface="Lucida Sans Unicode"/>
                <a:cs typeface="Lucida Sans Unicode"/>
              </a:rPr>
              <a:t>N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490">
                <a:latin typeface="Lucida Sans Unicode"/>
                <a:cs typeface="Lucida Sans Unicode"/>
              </a:rPr>
              <a:t>(‘Potholes'</a:t>
            </a:r>
            <a:r>
              <a:rPr dirty="0" sz="3100" spc="345">
                <a:latin typeface="Lucida Sans Unicode"/>
                <a:cs typeface="Lucida Sans Unicode"/>
              </a:rPr>
              <a:t>,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300">
                <a:latin typeface="Lucida Sans Unicode"/>
                <a:cs typeface="Lucida Sans Unicode"/>
              </a:rPr>
              <a:t>'Weeds/Debris'</a:t>
            </a:r>
            <a:r>
              <a:rPr dirty="0" sz="3100" spc="185">
                <a:latin typeface="Lucida Sans Unicode"/>
                <a:cs typeface="Lucida Sans Unicode"/>
              </a:rPr>
              <a:t>,</a:t>
            </a:r>
            <a:r>
              <a:rPr dirty="0" sz="3100">
                <a:latin typeface="Lucida Sans Unicode"/>
                <a:cs typeface="Lucida Sans Unicode"/>
              </a:rPr>
              <a:t>	</a:t>
            </a:r>
            <a:r>
              <a:rPr dirty="0" sz="3100" spc="320">
                <a:latin typeface="Lucida Sans Unicode"/>
                <a:cs typeface="Lucida Sans Unicode"/>
              </a:rPr>
              <a:t>'Overgrowth')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666768"/>
            <a:ext cx="13674725" cy="388239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2650" spc="5"/>
              <a:t>SELECT</a:t>
            </a:r>
            <a:r>
              <a:rPr dirty="0" sz="12650" spc="-290"/>
              <a:t> </a:t>
            </a:r>
            <a:r>
              <a:rPr dirty="0" sz="12650" spc="5"/>
              <a:t>Functions  and GROUP</a:t>
            </a:r>
            <a:r>
              <a:rPr dirty="0" sz="12650" spc="-245"/>
              <a:t> </a:t>
            </a:r>
            <a:r>
              <a:rPr dirty="0" sz="12650" spc="5"/>
              <a:t>BY</a:t>
            </a:r>
            <a:endParaRPr sz="12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412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8">
            <a:solidFill>
              <a:srgbClr val="447F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25889"/>
            <a:ext cx="20104099" cy="108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35" y="10256232"/>
            <a:ext cx="20099020" cy="1047115"/>
          </a:xfrm>
          <a:custGeom>
            <a:avLst/>
            <a:gdLst/>
            <a:ahLst/>
            <a:cxnLst/>
            <a:rect l="l" t="t" r="r" b="b"/>
            <a:pathLst>
              <a:path w="20099020" h="1047115">
                <a:moveTo>
                  <a:pt x="20098864" y="0"/>
                </a:moveTo>
                <a:lnTo>
                  <a:pt x="0" y="0"/>
                </a:lnTo>
                <a:lnTo>
                  <a:pt x="0" y="1047088"/>
                </a:lnTo>
                <a:lnTo>
                  <a:pt x="20098864" y="1047088"/>
                </a:lnTo>
              </a:path>
            </a:pathLst>
          </a:custGeom>
          <a:ln w="10470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3669" y="1982422"/>
            <a:ext cx="18669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186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3917" y="0"/>
            <a:ext cx="18501360" cy="2908300"/>
          </a:xfrm>
          <a:prstGeom prst="rect"/>
        </p:spPr>
        <p:txBody>
          <a:bodyPr wrap="square" lIns="0" tIns="480695" rIns="0" bIns="0" rtlCol="0" vert="horz">
            <a:spAutoFit/>
          </a:bodyPr>
          <a:lstStyle/>
          <a:p>
            <a:pPr marL="8087995">
              <a:lnSpc>
                <a:spcPct val="100000"/>
              </a:lnSpc>
              <a:spcBef>
                <a:spcPts val="3785"/>
              </a:spcBef>
            </a:pPr>
            <a:r>
              <a:rPr dirty="0" spc="-10"/>
              <a:t>SQL</a:t>
            </a:r>
            <a:r>
              <a:rPr dirty="0" spc="-450"/>
              <a:t> </a:t>
            </a:r>
            <a:r>
              <a:rPr dirty="0" spc="-10"/>
              <a:t>FUNCTIONS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4350" spc="10">
                <a:solidFill>
                  <a:srgbClr val="212733"/>
                </a:solidFill>
              </a:rPr>
              <a:t>Sometimes you </a:t>
            </a:r>
            <a:r>
              <a:rPr dirty="0" sz="4350" spc="5">
                <a:solidFill>
                  <a:srgbClr val="212733"/>
                </a:solidFill>
              </a:rPr>
              <a:t>don’t just </a:t>
            </a:r>
            <a:r>
              <a:rPr dirty="0" sz="4350" spc="10">
                <a:solidFill>
                  <a:srgbClr val="212733"/>
                </a:solidFill>
              </a:rPr>
              <a:t>want </a:t>
            </a:r>
            <a:r>
              <a:rPr dirty="0" sz="4350" spc="5">
                <a:solidFill>
                  <a:srgbClr val="212733"/>
                </a:solidFill>
              </a:rPr>
              <a:t>the </a:t>
            </a:r>
            <a:r>
              <a:rPr dirty="0" sz="4350" spc="10">
                <a:solidFill>
                  <a:srgbClr val="212733"/>
                </a:solidFill>
              </a:rPr>
              <a:t>raw</a:t>
            </a:r>
            <a:r>
              <a:rPr dirty="0" sz="4350" spc="-25">
                <a:solidFill>
                  <a:srgbClr val="212733"/>
                </a:solidFill>
              </a:rPr>
              <a:t> </a:t>
            </a:r>
            <a:r>
              <a:rPr dirty="0" sz="4350" spc="5">
                <a:solidFill>
                  <a:srgbClr val="212733"/>
                </a:solidFill>
              </a:rPr>
              <a:t>data</a:t>
            </a:r>
            <a:endParaRPr sz="4350"/>
          </a:p>
        </p:txBody>
      </p:sp>
      <p:sp>
        <p:nvSpPr>
          <p:cNvPr id="8" name="object 8"/>
          <p:cNvSpPr txBox="1"/>
          <p:nvPr/>
        </p:nvSpPr>
        <p:spPr>
          <a:xfrm>
            <a:off x="573669" y="3333166"/>
            <a:ext cx="18669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186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69" y="6034654"/>
            <a:ext cx="18669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186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917" y="3275158"/>
            <a:ext cx="16090900" cy="33934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 spc="-125">
                <a:solidFill>
                  <a:srgbClr val="212733"/>
                </a:solidFill>
                <a:latin typeface="Arial"/>
                <a:cs typeface="Arial"/>
              </a:rPr>
              <a:t>You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want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to aggregate the data in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SQL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before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you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load </a:t>
            </a:r>
            <a:r>
              <a:rPr dirty="0" sz="4350">
                <a:solidFill>
                  <a:srgbClr val="212733"/>
                </a:solidFill>
                <a:latin typeface="Arial"/>
                <a:cs typeface="Arial"/>
              </a:rPr>
              <a:t>it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into</a:t>
            </a:r>
            <a:r>
              <a:rPr dirty="0" sz="4350" spc="-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R</a:t>
            </a:r>
            <a:endParaRPr sz="4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>
              <a:latin typeface="Times New Roman"/>
              <a:cs typeface="Times New Roman"/>
            </a:endParaRPr>
          </a:p>
          <a:p>
            <a:pPr marL="682625" indent="-513080">
              <a:lnSpc>
                <a:spcPct val="100000"/>
              </a:lnSpc>
              <a:buClr>
                <a:srgbClr val="447FB5"/>
              </a:buClr>
              <a:buSzPct val="81609"/>
              <a:buChar char="‣"/>
              <a:tabLst>
                <a:tab pos="682625" algn="l"/>
                <a:tab pos="683260" algn="l"/>
              </a:tabLst>
            </a:pP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Use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another server to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do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heavy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lifting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so you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don’t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have</a:t>
            </a:r>
            <a:r>
              <a:rPr dirty="0" sz="4350" spc="-2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to!</a:t>
            </a:r>
            <a:endParaRPr sz="4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This is</a:t>
            </a:r>
            <a:r>
              <a:rPr dirty="0" sz="435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where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995275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DISTINCT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777822"/>
            <a:ext cx="16327119" cy="398399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514984" indent="-502284">
              <a:lnSpc>
                <a:spcPct val="100000"/>
              </a:lnSpc>
              <a:spcBef>
                <a:spcPts val="1440"/>
              </a:spcBef>
              <a:buClr>
                <a:srgbClr val="447FB5"/>
              </a:buClr>
              <a:buSzPct val="81739"/>
              <a:buChar char="‣"/>
              <a:tabLst>
                <a:tab pos="515620" algn="l"/>
              </a:tabLst>
            </a:pPr>
            <a:r>
              <a:rPr dirty="0" sz="5750" spc="465">
                <a:solidFill>
                  <a:srgbClr val="212733"/>
                </a:solidFill>
                <a:latin typeface="Lucida Sans Unicode"/>
                <a:cs typeface="Lucida Sans Unicode"/>
              </a:rPr>
              <a:t>DISTINCT()</a:t>
            </a:r>
            <a:endParaRPr sz="5750">
              <a:latin typeface="Lucida Sans Unicode"/>
              <a:cs typeface="Lucida Sans Unicode"/>
            </a:endParaRPr>
          </a:p>
          <a:p>
            <a:pPr lvl="1" marL="1122045" indent="-502284">
              <a:lnSpc>
                <a:spcPct val="100000"/>
              </a:lnSpc>
              <a:spcBef>
                <a:spcPts val="1345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-80">
                <a:solidFill>
                  <a:srgbClr val="212733"/>
                </a:solidFill>
                <a:latin typeface="Arial"/>
                <a:cs typeface="Arial"/>
              </a:rPr>
              <a:t>Every </a:t>
            </a:r>
            <a:r>
              <a:rPr dirty="0" sz="5750" spc="25">
                <a:solidFill>
                  <a:srgbClr val="212733"/>
                </a:solidFill>
                <a:latin typeface="Arial"/>
                <a:cs typeface="Arial"/>
              </a:rPr>
              <a:t>unique </a:t>
            </a:r>
            <a:r>
              <a:rPr dirty="0" sz="5750" spc="-35">
                <a:solidFill>
                  <a:srgbClr val="212733"/>
                </a:solidFill>
                <a:latin typeface="Arial"/>
                <a:cs typeface="Arial"/>
              </a:rPr>
              <a:t>value </a:t>
            </a:r>
            <a:r>
              <a:rPr dirty="0" sz="5750" spc="110">
                <a:solidFill>
                  <a:srgbClr val="212733"/>
                </a:solidFill>
                <a:latin typeface="Arial"/>
                <a:cs typeface="Arial"/>
              </a:rPr>
              <a:t>of </a:t>
            </a:r>
            <a:r>
              <a:rPr dirty="0" sz="5750" spc="-100">
                <a:solidFill>
                  <a:srgbClr val="212733"/>
                </a:solidFill>
                <a:latin typeface="Arial"/>
                <a:cs typeface="Arial"/>
              </a:rPr>
              <a:t>a</a:t>
            </a:r>
            <a:r>
              <a:rPr dirty="0" sz="5750" spc="-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70">
                <a:solidFill>
                  <a:srgbClr val="212733"/>
                </a:solidFill>
                <a:latin typeface="Arial"/>
                <a:cs typeface="Arial"/>
              </a:rPr>
              <a:t>column.</a:t>
            </a:r>
            <a:endParaRPr sz="5750">
              <a:latin typeface="Arial"/>
              <a:cs typeface="Arial"/>
            </a:endParaRPr>
          </a:p>
          <a:p>
            <a:pPr lvl="1" marL="1122045" marR="5080" indent="-502284">
              <a:lnSpc>
                <a:spcPct val="100400"/>
              </a:lnSpc>
              <a:spcBef>
                <a:spcPts val="819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20">
                <a:solidFill>
                  <a:srgbClr val="212733"/>
                </a:solidFill>
                <a:latin typeface="Arial"/>
                <a:cs typeface="Arial"/>
              </a:rPr>
              <a:t>Placing </a:t>
            </a:r>
            <a:r>
              <a:rPr dirty="0" sz="5750" spc="-125">
                <a:solidFill>
                  <a:srgbClr val="212733"/>
                </a:solidFill>
                <a:latin typeface="Arial"/>
                <a:cs typeface="Arial"/>
              </a:rPr>
              <a:t>TWO </a:t>
            </a:r>
            <a:r>
              <a:rPr dirty="0" sz="5750" spc="70">
                <a:solidFill>
                  <a:srgbClr val="212733"/>
                </a:solidFill>
                <a:latin typeface="Arial"/>
                <a:cs typeface="Arial"/>
              </a:rPr>
              <a:t>columns </a:t>
            </a:r>
            <a:r>
              <a:rPr dirty="0" sz="5750" spc="25">
                <a:solidFill>
                  <a:srgbClr val="212733"/>
                </a:solidFill>
                <a:latin typeface="Arial"/>
                <a:cs typeface="Arial"/>
              </a:rPr>
              <a:t>inside </a:t>
            </a:r>
            <a:r>
              <a:rPr dirty="0" sz="5750" spc="55">
                <a:solidFill>
                  <a:srgbClr val="212733"/>
                </a:solidFill>
                <a:latin typeface="Arial"/>
                <a:cs typeface="Arial"/>
              </a:rPr>
              <a:t>will </a:t>
            </a:r>
            <a:r>
              <a:rPr dirty="0" sz="5750" spc="25">
                <a:solidFill>
                  <a:srgbClr val="212733"/>
                </a:solidFill>
                <a:latin typeface="Arial"/>
                <a:cs typeface="Arial"/>
              </a:rPr>
              <a:t>return</a:t>
            </a:r>
            <a:r>
              <a:rPr dirty="0" sz="5750" spc="-3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25">
                <a:solidFill>
                  <a:srgbClr val="212733"/>
                </a:solidFill>
                <a:latin typeface="Arial"/>
                <a:cs typeface="Arial"/>
              </a:rPr>
              <a:t>unique  </a:t>
            </a:r>
            <a:r>
              <a:rPr dirty="0" sz="5750" spc="30">
                <a:solidFill>
                  <a:srgbClr val="212733"/>
                </a:solidFill>
                <a:latin typeface="Arial"/>
                <a:cs typeface="Arial"/>
              </a:rPr>
              <a:t>instances </a:t>
            </a:r>
            <a:r>
              <a:rPr dirty="0" sz="5750" spc="110">
                <a:solidFill>
                  <a:srgbClr val="212733"/>
                </a:solidFill>
                <a:latin typeface="Arial"/>
                <a:cs typeface="Arial"/>
              </a:rPr>
              <a:t>of </a:t>
            </a:r>
            <a:r>
              <a:rPr dirty="0" sz="5750" spc="140">
                <a:solidFill>
                  <a:srgbClr val="212733"/>
                </a:solidFill>
                <a:latin typeface="Arial"/>
                <a:cs typeface="Arial"/>
              </a:rPr>
              <a:t>both</a:t>
            </a:r>
            <a:r>
              <a:rPr dirty="0" sz="5750" spc="-13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60">
                <a:solidFill>
                  <a:srgbClr val="212733"/>
                </a:solidFill>
                <a:latin typeface="Arial"/>
                <a:cs typeface="Arial"/>
              </a:rPr>
              <a:t>columns: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328" y="7394113"/>
            <a:ext cx="12242800" cy="762635"/>
          </a:xfrm>
          <a:prstGeom prst="rect">
            <a:avLst/>
          </a:prstGeom>
          <a:solidFill>
            <a:srgbClr val="F6F6F6"/>
          </a:solidFill>
          <a:ln w="20941">
            <a:solidFill>
              <a:srgbClr val="D3D3D3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420"/>
              </a:spcBef>
              <a:tabLst>
                <a:tab pos="8099425" algn="l"/>
              </a:tabLst>
            </a:pPr>
            <a:r>
              <a:rPr dirty="0" sz="4100" spc="220">
                <a:solidFill>
                  <a:srgbClr val="030303"/>
                </a:solidFill>
                <a:latin typeface="Lucida Sans Unicode"/>
                <a:cs typeface="Lucida Sans Unicode"/>
              </a:rPr>
              <a:t>DISTINCT(“REQUEST_TYPE”,	</a:t>
            </a:r>
            <a:r>
              <a:rPr dirty="0" sz="4100" spc="60">
                <a:solidFill>
                  <a:srgbClr val="030303"/>
                </a:solidFill>
                <a:latin typeface="Lucida Sans Unicode"/>
                <a:cs typeface="Lucida Sans Unicode"/>
              </a:rPr>
              <a:t>“DEPARTMENT”)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509509">
              <a:lnSpc>
                <a:spcPct val="100000"/>
              </a:lnSpc>
              <a:spcBef>
                <a:spcPts val="90"/>
              </a:spcBef>
            </a:pPr>
            <a:r>
              <a:rPr dirty="0" spc="-200"/>
              <a:t>MATH</a:t>
            </a:r>
            <a:r>
              <a:rPr dirty="0" spc="-70"/>
              <a:t> </a:t>
            </a:r>
            <a:r>
              <a:rPr dirty="0" spc="-1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777822"/>
            <a:ext cx="13587094" cy="627697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514984" indent="-502284">
              <a:lnSpc>
                <a:spcPct val="100000"/>
              </a:lnSpc>
              <a:spcBef>
                <a:spcPts val="1440"/>
              </a:spcBef>
              <a:buClr>
                <a:srgbClr val="447FB5"/>
              </a:buClr>
              <a:buSzPct val="81739"/>
              <a:buChar char="‣"/>
              <a:tabLst>
                <a:tab pos="515620" algn="l"/>
              </a:tabLst>
            </a:pPr>
            <a:r>
              <a:rPr dirty="0" sz="5750" spc="540">
                <a:solidFill>
                  <a:srgbClr val="212733"/>
                </a:solidFill>
                <a:latin typeface="Lucida Sans Unicode"/>
                <a:cs typeface="Lucida Sans Unicode"/>
              </a:rPr>
              <a:t>MIN()</a:t>
            </a:r>
            <a:endParaRPr sz="5750">
              <a:latin typeface="Lucida Sans Unicode"/>
              <a:cs typeface="Lucida Sans Unicode"/>
            </a:endParaRPr>
          </a:p>
          <a:p>
            <a:pPr lvl="1" marL="1122045" indent="-502284">
              <a:lnSpc>
                <a:spcPct val="100000"/>
              </a:lnSpc>
              <a:spcBef>
                <a:spcPts val="1345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Returns </a:t>
            </a:r>
            <a:r>
              <a:rPr dirty="0" sz="5750" spc="60">
                <a:solidFill>
                  <a:srgbClr val="212733"/>
                </a:solidFill>
                <a:latin typeface="Arial"/>
                <a:cs typeface="Arial"/>
              </a:rPr>
              <a:t>minimum </a:t>
            </a:r>
            <a:r>
              <a:rPr dirty="0" sz="5750" spc="-35">
                <a:solidFill>
                  <a:srgbClr val="212733"/>
                </a:solidFill>
                <a:latin typeface="Arial"/>
                <a:cs typeface="Arial"/>
              </a:rPr>
              <a:t>value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in </a:t>
            </a:r>
            <a:r>
              <a:rPr dirty="0" sz="5750" spc="-100">
                <a:solidFill>
                  <a:srgbClr val="212733"/>
                </a:solidFill>
                <a:latin typeface="Arial"/>
                <a:cs typeface="Arial"/>
              </a:rPr>
              <a:t>a</a:t>
            </a:r>
            <a:r>
              <a:rPr dirty="0" sz="5750" spc="-40">
                <a:solidFill>
                  <a:srgbClr val="212733"/>
                </a:solidFill>
                <a:latin typeface="Arial"/>
                <a:cs typeface="Arial"/>
              </a:rPr>
              <a:t> column(s)</a:t>
            </a:r>
            <a:endParaRPr sz="5750">
              <a:latin typeface="Arial"/>
              <a:cs typeface="Arial"/>
            </a:endParaRPr>
          </a:p>
          <a:p>
            <a:pPr marL="514984" indent="-502284">
              <a:lnSpc>
                <a:spcPct val="100000"/>
              </a:lnSpc>
              <a:spcBef>
                <a:spcPts val="1180"/>
              </a:spcBef>
              <a:buClr>
                <a:srgbClr val="447FB5"/>
              </a:buClr>
              <a:buSzPct val="81739"/>
              <a:buChar char="‣"/>
              <a:tabLst>
                <a:tab pos="515620" algn="l"/>
              </a:tabLst>
            </a:pPr>
            <a:r>
              <a:rPr dirty="0" sz="5750" spc="210">
                <a:solidFill>
                  <a:srgbClr val="212733"/>
                </a:solidFill>
                <a:latin typeface="Lucida Sans Unicode"/>
                <a:cs typeface="Lucida Sans Unicode"/>
              </a:rPr>
              <a:t>MAX()</a:t>
            </a:r>
            <a:endParaRPr sz="5750">
              <a:latin typeface="Lucida Sans Unicode"/>
              <a:cs typeface="Lucida Sans Unicode"/>
            </a:endParaRPr>
          </a:p>
          <a:p>
            <a:pPr lvl="1" marL="1122045" indent="-502284">
              <a:lnSpc>
                <a:spcPct val="100000"/>
              </a:lnSpc>
              <a:spcBef>
                <a:spcPts val="1345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Return </a:t>
            </a:r>
            <a:r>
              <a:rPr dirty="0" sz="5750" spc="45">
                <a:solidFill>
                  <a:srgbClr val="212733"/>
                </a:solidFill>
                <a:latin typeface="Arial"/>
                <a:cs typeface="Arial"/>
              </a:rPr>
              <a:t>max </a:t>
            </a:r>
            <a:r>
              <a:rPr dirty="0" sz="5750" spc="-35">
                <a:solidFill>
                  <a:srgbClr val="212733"/>
                </a:solidFill>
                <a:latin typeface="Arial"/>
                <a:cs typeface="Arial"/>
              </a:rPr>
              <a:t>value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in </a:t>
            </a:r>
            <a:r>
              <a:rPr dirty="0" sz="5750" spc="-100">
                <a:solidFill>
                  <a:srgbClr val="212733"/>
                </a:solidFill>
                <a:latin typeface="Arial"/>
                <a:cs typeface="Arial"/>
              </a:rPr>
              <a:t>a</a:t>
            </a:r>
            <a:r>
              <a:rPr dirty="0" sz="5750" spc="-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-40">
                <a:solidFill>
                  <a:srgbClr val="212733"/>
                </a:solidFill>
                <a:latin typeface="Arial"/>
                <a:cs typeface="Arial"/>
              </a:rPr>
              <a:t>column(s)</a:t>
            </a:r>
            <a:endParaRPr sz="5750">
              <a:latin typeface="Arial"/>
              <a:cs typeface="Arial"/>
            </a:endParaRPr>
          </a:p>
          <a:p>
            <a:pPr marL="514984" indent="-502284">
              <a:lnSpc>
                <a:spcPct val="100000"/>
              </a:lnSpc>
              <a:spcBef>
                <a:spcPts val="1180"/>
              </a:spcBef>
              <a:buClr>
                <a:srgbClr val="447FB5"/>
              </a:buClr>
              <a:buSzPct val="81739"/>
              <a:buChar char="‣"/>
              <a:tabLst>
                <a:tab pos="515620" algn="l"/>
              </a:tabLst>
            </a:pPr>
            <a:r>
              <a:rPr dirty="0" sz="5750" spc="25">
                <a:solidFill>
                  <a:srgbClr val="212733"/>
                </a:solidFill>
                <a:latin typeface="Lucida Sans Unicode"/>
                <a:cs typeface="Lucida Sans Unicode"/>
              </a:rPr>
              <a:t>COUNT()</a:t>
            </a:r>
            <a:endParaRPr sz="5750">
              <a:latin typeface="Lucida Sans Unicode"/>
              <a:cs typeface="Lucida Sans Unicode"/>
            </a:endParaRPr>
          </a:p>
          <a:p>
            <a:pPr lvl="1" marL="1122045" indent="-502284">
              <a:lnSpc>
                <a:spcPct val="100000"/>
              </a:lnSpc>
              <a:spcBef>
                <a:spcPts val="1425"/>
              </a:spcBef>
              <a:buClr>
                <a:srgbClr val="447FB5"/>
              </a:buClr>
              <a:buSzPct val="81739"/>
              <a:buChar char="‣"/>
              <a:tabLst>
                <a:tab pos="1122045" algn="l"/>
                <a:tab pos="1122680" algn="l"/>
              </a:tabLst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Return</a:t>
            </a:r>
            <a:endParaRPr sz="5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142740">
              <a:lnSpc>
                <a:spcPct val="100000"/>
              </a:lnSpc>
              <a:spcBef>
                <a:spcPts val="90"/>
              </a:spcBef>
            </a:pPr>
            <a:r>
              <a:rPr dirty="0" spc="-195"/>
              <a:t>COUNT, </a:t>
            </a:r>
            <a:r>
              <a:rPr dirty="0" spc="-105"/>
              <a:t>AVERAGE,</a:t>
            </a:r>
            <a:r>
              <a:rPr dirty="0" spc="-415"/>
              <a:t> </a:t>
            </a:r>
            <a:r>
              <a:rPr dirty="0" spc="-10"/>
              <a:t>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787664"/>
            <a:ext cx="14629765" cy="7512684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200"/>
              </a:spcBef>
              <a:buClr>
                <a:srgbClr val="447FB5"/>
              </a:buClr>
              <a:buSzPct val="81707"/>
              <a:buFont typeface="Arial"/>
              <a:buChar char="‣"/>
              <a:tabLst>
                <a:tab pos="368300" algn="l"/>
                <a:tab pos="368935" algn="l"/>
              </a:tabLst>
            </a:pPr>
            <a:r>
              <a:rPr dirty="0" sz="4100" spc="5">
                <a:solidFill>
                  <a:srgbClr val="212733"/>
                </a:solidFill>
                <a:latin typeface="Lucida Sans Unicode"/>
                <a:cs typeface="Lucida Sans Unicode"/>
              </a:rPr>
              <a:t>COUNT()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- returns the number of rows that your query</a:t>
            </a:r>
            <a:r>
              <a:rPr dirty="0" sz="4100" spc="-10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returns</a:t>
            </a:r>
            <a:endParaRPr sz="4100">
              <a:latin typeface="Arial"/>
              <a:cs typeface="Arial"/>
            </a:endParaRPr>
          </a:p>
          <a:p>
            <a:pPr lvl="1" marL="975994" marR="5838190" indent="-356235">
              <a:lnSpc>
                <a:spcPct val="110600"/>
              </a:lnSpc>
              <a:spcBef>
                <a:spcPts val="575"/>
              </a:spcBef>
              <a:buClr>
                <a:srgbClr val="447FB5"/>
              </a:buClr>
              <a:buSzPct val="81707"/>
              <a:buChar char="‣"/>
              <a:tabLst>
                <a:tab pos="976630" algn="l"/>
                <a:tab pos="2536825" algn="l"/>
                <a:tab pos="3161665" algn="l"/>
              </a:tabLst>
            </a:pP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SELECT</a:t>
            </a: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	</a:t>
            </a:r>
            <a:r>
              <a:rPr dirty="0" sz="4100" spc="-35">
                <a:solidFill>
                  <a:srgbClr val="212733"/>
                </a:solidFill>
                <a:latin typeface="Lucida Sans Unicode"/>
                <a:cs typeface="Lucida Sans Unicode"/>
              </a:rPr>
              <a:t>COUNT(column_name)  </a:t>
            </a:r>
            <a:r>
              <a:rPr dirty="0" sz="4100" spc="-420">
                <a:solidFill>
                  <a:srgbClr val="212733"/>
                </a:solidFill>
                <a:latin typeface="Lucida Sans Unicode"/>
                <a:cs typeface="Lucida Sans Unicode"/>
              </a:rPr>
              <a:t>FROM	</a:t>
            </a:r>
            <a:r>
              <a:rPr dirty="0" sz="4100" spc="175">
                <a:solidFill>
                  <a:srgbClr val="212733"/>
                </a:solidFill>
                <a:latin typeface="Lucida Sans Unicode"/>
                <a:cs typeface="Lucida Sans Unicode"/>
              </a:rPr>
              <a:t>table_name</a:t>
            </a:r>
            <a:endParaRPr sz="4100">
              <a:latin typeface="Lucida Sans Unicode"/>
              <a:cs typeface="Lucida Sans Unicode"/>
            </a:endParaRPr>
          </a:p>
          <a:p>
            <a:pPr marL="368300" indent="-355600">
              <a:lnSpc>
                <a:spcPct val="100000"/>
              </a:lnSpc>
              <a:spcBef>
                <a:spcPts val="4395"/>
              </a:spcBef>
              <a:buClr>
                <a:srgbClr val="447FB5"/>
              </a:buClr>
              <a:buSzPct val="81707"/>
              <a:buFont typeface="Arial"/>
              <a:buChar char="‣"/>
              <a:tabLst>
                <a:tab pos="368300" algn="l"/>
                <a:tab pos="368935" algn="l"/>
              </a:tabLst>
            </a:pPr>
            <a:r>
              <a:rPr dirty="0" sz="4100" spc="229">
                <a:solidFill>
                  <a:srgbClr val="212733"/>
                </a:solidFill>
                <a:latin typeface="Lucida Sans Unicode"/>
                <a:cs typeface="Lucida Sans Unicode"/>
              </a:rPr>
              <a:t>AVG()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- returns the average value of a numeric</a:t>
            </a:r>
            <a:r>
              <a:rPr dirty="0" sz="4100" spc="-37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column.</a:t>
            </a:r>
            <a:endParaRPr sz="4100">
              <a:latin typeface="Arial"/>
              <a:cs typeface="Arial"/>
            </a:endParaRPr>
          </a:p>
          <a:p>
            <a:pPr lvl="1" marL="975994" marR="6463030" indent="-356235">
              <a:lnSpc>
                <a:spcPct val="110600"/>
              </a:lnSpc>
              <a:spcBef>
                <a:spcPts val="580"/>
              </a:spcBef>
              <a:buClr>
                <a:srgbClr val="447FB5"/>
              </a:buClr>
              <a:buSzPct val="81707"/>
              <a:buChar char="‣"/>
              <a:tabLst>
                <a:tab pos="976630" algn="l"/>
                <a:tab pos="2536825" algn="l"/>
                <a:tab pos="3161665" algn="l"/>
              </a:tabLst>
            </a:pP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SELECT</a:t>
            </a: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	</a:t>
            </a:r>
            <a:r>
              <a:rPr dirty="0" sz="4100" spc="30">
                <a:solidFill>
                  <a:srgbClr val="212733"/>
                </a:solidFill>
                <a:latin typeface="Lucida Sans Unicode"/>
                <a:cs typeface="Lucida Sans Unicode"/>
              </a:rPr>
              <a:t>AVG(column_name)  </a:t>
            </a:r>
            <a:r>
              <a:rPr dirty="0" sz="4100" spc="-420">
                <a:solidFill>
                  <a:srgbClr val="212733"/>
                </a:solidFill>
                <a:latin typeface="Lucida Sans Unicode"/>
                <a:cs typeface="Lucida Sans Unicode"/>
              </a:rPr>
              <a:t>FROM	</a:t>
            </a:r>
            <a:r>
              <a:rPr dirty="0" sz="4100" spc="175">
                <a:solidFill>
                  <a:srgbClr val="212733"/>
                </a:solidFill>
                <a:latin typeface="Lucida Sans Unicode"/>
                <a:cs typeface="Lucida Sans Unicode"/>
              </a:rPr>
              <a:t>table_name</a:t>
            </a:r>
            <a:endParaRPr sz="4100">
              <a:latin typeface="Lucida Sans Unicode"/>
              <a:cs typeface="Lucida Sans Unicode"/>
            </a:endParaRPr>
          </a:p>
          <a:p>
            <a:pPr marL="368300" indent="-355600">
              <a:lnSpc>
                <a:spcPct val="100000"/>
              </a:lnSpc>
              <a:spcBef>
                <a:spcPts val="4315"/>
              </a:spcBef>
              <a:buClr>
                <a:srgbClr val="447FB5"/>
              </a:buClr>
              <a:buSzPct val="81707"/>
              <a:buFont typeface="Arial"/>
              <a:buChar char="‣"/>
              <a:tabLst>
                <a:tab pos="368300" algn="l"/>
                <a:tab pos="368935" algn="l"/>
              </a:tabLst>
            </a:pPr>
            <a:r>
              <a:rPr dirty="0" sz="4100" spc="204">
                <a:solidFill>
                  <a:srgbClr val="212733"/>
                </a:solidFill>
                <a:latin typeface="Lucida Sans Unicode"/>
                <a:cs typeface="Lucida Sans Unicode"/>
              </a:rPr>
              <a:t>SUM()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- function returns the total sum - numeric columns</a:t>
            </a:r>
            <a:r>
              <a:rPr dirty="0" sz="4100" spc="-30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-5">
                <a:solidFill>
                  <a:srgbClr val="212733"/>
                </a:solidFill>
                <a:latin typeface="Arial"/>
                <a:cs typeface="Arial"/>
              </a:rPr>
              <a:t>only</a:t>
            </a:r>
            <a:endParaRPr sz="4100">
              <a:latin typeface="Arial"/>
              <a:cs typeface="Arial"/>
            </a:endParaRPr>
          </a:p>
          <a:p>
            <a:pPr lvl="1" marL="975994" marR="6463030" indent="-356235">
              <a:lnSpc>
                <a:spcPct val="110600"/>
              </a:lnSpc>
              <a:spcBef>
                <a:spcPts val="575"/>
              </a:spcBef>
              <a:buClr>
                <a:srgbClr val="447FB5"/>
              </a:buClr>
              <a:buSzPct val="81707"/>
              <a:buChar char="‣"/>
              <a:tabLst>
                <a:tab pos="976630" algn="l"/>
                <a:tab pos="2536825" algn="l"/>
                <a:tab pos="3161665" algn="l"/>
              </a:tabLst>
            </a:pP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SELECT</a:t>
            </a:r>
            <a:r>
              <a:rPr dirty="0" sz="4100" spc="80">
                <a:solidFill>
                  <a:srgbClr val="212733"/>
                </a:solidFill>
                <a:latin typeface="Lucida Sans Unicode"/>
                <a:cs typeface="Lucida Sans Unicode"/>
              </a:rPr>
              <a:t>	</a:t>
            </a:r>
            <a:r>
              <a:rPr dirty="0" sz="4100" spc="20">
                <a:solidFill>
                  <a:srgbClr val="212733"/>
                </a:solidFill>
                <a:latin typeface="Lucida Sans Unicode"/>
                <a:cs typeface="Lucida Sans Unicode"/>
              </a:rPr>
              <a:t>SUM(column_name)  </a:t>
            </a:r>
            <a:r>
              <a:rPr dirty="0" sz="4100" spc="-420">
                <a:solidFill>
                  <a:srgbClr val="212733"/>
                </a:solidFill>
                <a:latin typeface="Lucida Sans Unicode"/>
                <a:cs typeface="Lucida Sans Unicode"/>
              </a:rPr>
              <a:t>FROM	</a:t>
            </a:r>
            <a:r>
              <a:rPr dirty="0" sz="4100" spc="175">
                <a:solidFill>
                  <a:srgbClr val="212733"/>
                </a:solidFill>
                <a:latin typeface="Lucida Sans Unicode"/>
                <a:cs typeface="Lucida Sans Unicode"/>
              </a:rPr>
              <a:t>table_name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75" y="176749"/>
            <a:ext cx="560705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225889"/>
            <a:ext cx="20104099" cy="108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35" y="10256232"/>
            <a:ext cx="20099020" cy="1047115"/>
          </a:xfrm>
          <a:custGeom>
            <a:avLst/>
            <a:gdLst/>
            <a:ahLst/>
            <a:cxnLst/>
            <a:rect l="l" t="t" r="r" b="b"/>
            <a:pathLst>
              <a:path w="20099020" h="1047115">
                <a:moveTo>
                  <a:pt x="20098864" y="0"/>
                </a:moveTo>
                <a:lnTo>
                  <a:pt x="0" y="0"/>
                </a:lnTo>
                <a:lnTo>
                  <a:pt x="0" y="1047088"/>
                </a:lnTo>
                <a:lnTo>
                  <a:pt x="20098864" y="1047088"/>
                </a:lnTo>
              </a:path>
            </a:pathLst>
          </a:custGeom>
          <a:ln w="10470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25963" y="2463454"/>
            <a:ext cx="238760" cy="178498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4216" y="2542196"/>
            <a:ext cx="3827779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5750" spc="5">
                <a:solidFill>
                  <a:srgbClr val="447FB5"/>
                </a:solidFill>
                <a:latin typeface="Arial"/>
                <a:cs typeface="Arial"/>
              </a:rPr>
              <a:t>Motivation 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SQL</a:t>
            </a:r>
            <a:r>
              <a:rPr dirty="0" sz="5750" spc="-300">
                <a:solidFill>
                  <a:srgbClr val="447FB5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Basics</a:t>
            </a:r>
            <a:endParaRPr sz="5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4216" y="4222563"/>
            <a:ext cx="238760" cy="178498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2469" y="4301304"/>
            <a:ext cx="6788784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5750" spc="5">
                <a:solidFill>
                  <a:srgbClr val="447FB5"/>
                </a:solidFill>
                <a:latin typeface="Arial"/>
                <a:cs typeface="Arial"/>
              </a:rPr>
              <a:t>Constructing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a</a:t>
            </a:r>
            <a:r>
              <a:rPr dirty="0" sz="5750" spc="-40">
                <a:solidFill>
                  <a:srgbClr val="447FB5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query  </a:t>
            </a:r>
            <a:r>
              <a:rPr dirty="0" sz="5750" spc="5">
                <a:solidFill>
                  <a:srgbClr val="447FB5"/>
                </a:solidFill>
                <a:latin typeface="Arial"/>
                <a:cs typeface="Arial"/>
              </a:rPr>
              <a:t>Functions</a:t>
            </a:r>
            <a:endParaRPr sz="5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5963" y="5981672"/>
            <a:ext cx="238760" cy="178498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4700" spc="-247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4216" y="6060413"/>
            <a:ext cx="11365865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Where should </a:t>
            </a:r>
            <a:r>
              <a:rPr dirty="0" sz="5750" spc="5">
                <a:solidFill>
                  <a:srgbClr val="447FB5"/>
                </a:solidFill>
                <a:latin typeface="Arial"/>
                <a:cs typeface="Arial"/>
              </a:rPr>
              <a:t>I write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SQL</a:t>
            </a:r>
            <a:r>
              <a:rPr dirty="0" sz="5750" spc="-285">
                <a:solidFill>
                  <a:srgbClr val="447FB5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queries?  </a:t>
            </a:r>
            <a:r>
              <a:rPr dirty="0" sz="5750" spc="5">
                <a:solidFill>
                  <a:srgbClr val="447FB5"/>
                </a:solidFill>
                <a:latin typeface="Arial"/>
                <a:cs typeface="Arial"/>
              </a:rPr>
              <a:t>Building</a:t>
            </a:r>
            <a:r>
              <a:rPr dirty="0" sz="5750">
                <a:solidFill>
                  <a:srgbClr val="447FB5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447FB5"/>
                </a:solidFill>
                <a:latin typeface="Arial"/>
                <a:cs typeface="Arial"/>
              </a:rPr>
              <a:t>Connections</a:t>
            </a:r>
            <a:endParaRPr sz="5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15771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GROUP</a:t>
            </a:r>
            <a:r>
              <a:rPr dirty="0" spc="-270"/>
              <a:t> </a:t>
            </a:r>
            <a:r>
              <a:rPr dirty="0" spc="-10"/>
              <a:t>BY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913943"/>
            <a:ext cx="17558385" cy="5240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14984" marR="5080" indent="-502284">
              <a:lnSpc>
                <a:spcPct val="100400"/>
              </a:lnSpc>
              <a:spcBef>
                <a:spcPts val="90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This is helpful for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when you are doing any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of the 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summary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functions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mentioned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in the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previous</a:t>
            </a:r>
            <a:r>
              <a:rPr dirty="0" sz="5750" spc="-1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slides.</a:t>
            </a:r>
            <a:endParaRPr sz="57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275"/>
              </a:spcBef>
              <a:tabLst>
                <a:tab pos="3837304" algn="l"/>
                <a:tab pos="6036310" algn="l"/>
              </a:tabLst>
            </a:pPr>
            <a:r>
              <a:rPr dirty="0" sz="5750" spc="-200">
                <a:solidFill>
                  <a:srgbClr val="212733"/>
                </a:solidFill>
                <a:latin typeface="Arial"/>
                <a:cs typeface="Arial"/>
              </a:rPr>
              <a:t>(</a:t>
            </a:r>
            <a:r>
              <a:rPr dirty="0" sz="5750" spc="-200">
                <a:solidFill>
                  <a:srgbClr val="212733"/>
                </a:solidFill>
                <a:latin typeface="Lucida Sans Unicode"/>
                <a:cs typeface="Lucida Sans Unicode"/>
              </a:rPr>
              <a:t>COUNT,	</a:t>
            </a:r>
            <a:r>
              <a:rPr dirty="0" sz="5750" spc="-5">
                <a:solidFill>
                  <a:srgbClr val="212733"/>
                </a:solidFill>
                <a:latin typeface="Lucida Sans Unicode"/>
                <a:cs typeface="Lucida Sans Unicode"/>
              </a:rPr>
              <a:t>SUM,	</a:t>
            </a:r>
            <a:r>
              <a:rPr dirty="0" sz="5750" spc="-710">
                <a:solidFill>
                  <a:srgbClr val="212733"/>
                </a:solidFill>
                <a:latin typeface="Lucida Sans Unicode"/>
                <a:cs typeface="Lucida Sans Unicode"/>
              </a:rPr>
              <a:t>MAX</a:t>
            </a:r>
            <a:r>
              <a:rPr dirty="0" sz="5750" spc="-220">
                <a:solidFill>
                  <a:srgbClr val="212733"/>
                </a:solidFill>
                <a:latin typeface="Lucida Sans Unicode"/>
                <a:cs typeface="Lucida Sans Unicode"/>
              </a:rPr>
              <a:t>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etc)</a:t>
            </a:r>
            <a:endParaRPr sz="5750">
              <a:latin typeface="Arial"/>
              <a:cs typeface="Arial"/>
            </a:endParaRPr>
          </a:p>
          <a:p>
            <a:pPr marL="514984" marR="206375" indent="-502284">
              <a:lnSpc>
                <a:spcPct val="104000"/>
              </a:lnSpc>
              <a:spcBef>
                <a:spcPts val="5685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  <a:tab pos="9510395" algn="l"/>
              </a:tabLst>
            </a:pP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Any column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that isn’t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handled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with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a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function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should  be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included in</a:t>
            </a:r>
            <a:r>
              <a:rPr dirty="0" sz="5750" spc="3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your</a:t>
            </a:r>
            <a:r>
              <a:rPr dirty="0" sz="5750" spc="1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-425">
                <a:solidFill>
                  <a:srgbClr val="212733"/>
                </a:solidFill>
                <a:latin typeface="Lucida Sans Unicode"/>
                <a:cs typeface="Lucida Sans Unicode"/>
              </a:rPr>
              <a:t>GROUP	</a:t>
            </a:r>
            <a:r>
              <a:rPr dirty="0" sz="5750" spc="15">
                <a:solidFill>
                  <a:srgbClr val="212733"/>
                </a:solidFill>
                <a:latin typeface="Lucida Sans Unicode"/>
                <a:cs typeface="Lucida Sans Unicode"/>
              </a:rPr>
              <a:t>BY</a:t>
            </a:r>
            <a:endParaRPr sz="5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8458" y="7572919"/>
            <a:ext cx="10346690" cy="2212340"/>
          </a:xfrm>
          <a:prstGeom prst="rect">
            <a:avLst/>
          </a:prstGeom>
          <a:solidFill>
            <a:srgbClr val="F6F6F6"/>
          </a:solidFill>
          <a:ln w="20941">
            <a:solidFill>
              <a:srgbClr val="D3D3D3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85725" marR="1186180">
              <a:lnSpc>
                <a:spcPct val="110400"/>
              </a:lnSpc>
              <a:spcBef>
                <a:spcPts val="260"/>
              </a:spcBef>
              <a:tabLst>
                <a:tab pos="1247775" algn="l"/>
                <a:tab pos="1712595" algn="l"/>
                <a:tab pos="5432425" algn="l"/>
              </a:tabLst>
            </a:pPr>
            <a:r>
              <a:rPr dirty="0" sz="3050" spc="60">
                <a:solidFill>
                  <a:srgbClr val="020202"/>
                </a:solidFill>
                <a:latin typeface="Lucida Sans Unicode"/>
                <a:cs typeface="Lucida Sans Unicode"/>
              </a:rPr>
              <a:t>SELECT</a:t>
            </a:r>
            <a:r>
              <a:rPr dirty="0" sz="3050" spc="60">
                <a:solidFill>
                  <a:srgbClr val="020202"/>
                </a:solidFill>
                <a:latin typeface="Lucida Sans Unicode"/>
                <a:cs typeface="Lucida Sans Unicode"/>
              </a:rPr>
              <a:t>	</a:t>
            </a:r>
            <a:r>
              <a:rPr dirty="0" sz="3050" spc="155">
                <a:solidFill>
                  <a:srgbClr val="020202"/>
                </a:solidFill>
                <a:latin typeface="Lucida Sans Unicode"/>
                <a:cs typeface="Lucida Sans Unicode"/>
              </a:rPr>
              <a:t>column_name(s)</a:t>
            </a:r>
            <a:r>
              <a:rPr dirty="0" sz="3050" spc="90">
                <a:solidFill>
                  <a:srgbClr val="020202"/>
                </a:solidFill>
                <a:latin typeface="Lucida Sans Unicode"/>
                <a:cs typeface="Lucida Sans Unicode"/>
              </a:rPr>
              <a:t>,</a:t>
            </a:r>
            <a:r>
              <a:rPr dirty="0" sz="3050">
                <a:solidFill>
                  <a:srgbClr val="020202"/>
                </a:solidFill>
                <a:latin typeface="Lucida Sans Unicode"/>
                <a:cs typeface="Lucida Sans Unicode"/>
              </a:rPr>
              <a:t>	</a:t>
            </a:r>
            <a:r>
              <a:rPr dirty="0" sz="3050" spc="15">
                <a:solidFill>
                  <a:srgbClr val="020202"/>
                </a:solidFill>
                <a:latin typeface="Lucida Sans Unicode"/>
                <a:cs typeface="Lucida Sans Unicode"/>
              </a:rPr>
              <a:t>max(column_name)  </a:t>
            </a:r>
            <a:r>
              <a:rPr dirty="0" sz="3050" spc="-310">
                <a:solidFill>
                  <a:srgbClr val="020202"/>
                </a:solidFill>
                <a:latin typeface="Lucida Sans Unicode"/>
                <a:cs typeface="Lucida Sans Unicode"/>
              </a:rPr>
              <a:t>FROM	</a:t>
            </a:r>
            <a:r>
              <a:rPr dirty="0" sz="3050" spc="130">
                <a:solidFill>
                  <a:srgbClr val="020202"/>
                </a:solidFill>
                <a:latin typeface="Lucida Sans Unicode"/>
                <a:cs typeface="Lucida Sans Unicode"/>
              </a:rPr>
              <a:t>table_name</a:t>
            </a:r>
            <a:endParaRPr sz="3050">
              <a:latin typeface="Lucida Sans Unicode"/>
              <a:cs typeface="Lucida Sans Unicode"/>
            </a:endParaRPr>
          </a:p>
          <a:p>
            <a:pPr marL="85725">
              <a:lnSpc>
                <a:spcPct val="100000"/>
              </a:lnSpc>
              <a:spcBef>
                <a:spcPts val="380"/>
              </a:spcBef>
              <a:tabLst>
                <a:tab pos="1480185" algn="l"/>
              </a:tabLst>
            </a:pPr>
            <a:r>
              <a:rPr dirty="0" sz="3050" spc="-190">
                <a:solidFill>
                  <a:srgbClr val="020202"/>
                </a:solidFill>
                <a:latin typeface="Lucida Sans Unicode"/>
                <a:cs typeface="Lucida Sans Unicode"/>
              </a:rPr>
              <a:t>WHERE	</a:t>
            </a:r>
            <a:r>
              <a:rPr dirty="0" sz="3050" spc="280">
                <a:solidFill>
                  <a:srgbClr val="020202"/>
                </a:solidFill>
                <a:latin typeface="Lucida Sans Unicode"/>
                <a:cs typeface="Lucida Sans Unicode"/>
              </a:rPr>
              <a:t>condition</a:t>
            </a:r>
            <a:endParaRPr sz="3050">
              <a:latin typeface="Lucida Sans Unicode"/>
              <a:cs typeface="Lucida Sans Unicode"/>
            </a:endParaRPr>
          </a:p>
          <a:p>
            <a:pPr marL="85725">
              <a:lnSpc>
                <a:spcPct val="100000"/>
              </a:lnSpc>
              <a:spcBef>
                <a:spcPts val="380"/>
              </a:spcBef>
              <a:tabLst>
                <a:tab pos="1480185" algn="l"/>
                <a:tab pos="2178050" algn="l"/>
              </a:tabLst>
            </a:pPr>
            <a:r>
              <a:rPr dirty="0" sz="3050" spc="-229">
                <a:solidFill>
                  <a:srgbClr val="020202"/>
                </a:solidFill>
                <a:latin typeface="Lucida Sans Unicode"/>
                <a:cs typeface="Lucida Sans Unicode"/>
              </a:rPr>
              <a:t>GROUP	</a:t>
            </a:r>
            <a:r>
              <a:rPr dirty="0" sz="3050">
                <a:solidFill>
                  <a:srgbClr val="020202"/>
                </a:solidFill>
                <a:latin typeface="Lucida Sans Unicode"/>
                <a:cs typeface="Lucida Sans Unicode"/>
              </a:rPr>
              <a:t>BY	</a:t>
            </a:r>
            <a:r>
              <a:rPr dirty="0" sz="3050" spc="105">
                <a:solidFill>
                  <a:srgbClr val="020202"/>
                </a:solidFill>
                <a:latin typeface="Lucida Sans Unicode"/>
                <a:cs typeface="Lucida Sans Unicode"/>
              </a:rPr>
              <a:t>column_name(s)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02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6621" y="176749"/>
            <a:ext cx="653923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EXERCISE</a:t>
            </a:r>
          </a:p>
        </p:txBody>
      </p:sp>
      <p:sp>
        <p:nvSpPr>
          <p:cNvPr id="4" name="object 4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6" y="0"/>
                </a:lnTo>
                <a:lnTo>
                  <a:pt x="14383236" y="7537665"/>
                </a:lnTo>
                <a:lnTo>
                  <a:pt x="0" y="7537665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7" y="0"/>
                </a:lnTo>
                <a:lnTo>
                  <a:pt x="14383237" y="7537664"/>
                </a:lnTo>
                <a:lnTo>
                  <a:pt x="0" y="753766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35380" y="1966297"/>
            <a:ext cx="1778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175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983" y="1599816"/>
            <a:ext cx="13263880" cy="2538730"/>
          </a:xfrm>
          <a:prstGeom prst="rect">
            <a:avLst/>
          </a:prstGeom>
        </p:spPr>
        <p:txBody>
          <a:bodyPr wrap="square" lIns="0" tIns="329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Run</a:t>
            </a:r>
            <a:r>
              <a:rPr dirty="0" sz="410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apps/wprdc_sql.R</a:t>
            </a:r>
            <a:endParaRPr sz="4100">
              <a:latin typeface="Arial"/>
              <a:cs typeface="Arial"/>
            </a:endParaRPr>
          </a:p>
          <a:p>
            <a:pPr marL="619760" marR="5080" indent="-502920">
              <a:lnSpc>
                <a:spcPct val="100499"/>
              </a:lnSpc>
              <a:spcBef>
                <a:spcPts val="2475"/>
              </a:spcBef>
              <a:buClr>
                <a:srgbClr val="447FB5"/>
              </a:buClr>
              <a:buSzPct val="81707"/>
              <a:buChar char="‣"/>
              <a:tabLst>
                <a:tab pos="619760" algn="l"/>
                <a:tab pos="620395" algn="l"/>
              </a:tabLst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Build a query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that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counts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number crimes by  neighborhood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from the </a:t>
            </a:r>
            <a:r>
              <a:rPr dirty="0" u="heavy" sz="410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City of Pittsburgh </a:t>
            </a:r>
            <a:r>
              <a:rPr dirty="0" u="heavy" sz="4100" spc="10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Police</a:t>
            </a:r>
            <a:r>
              <a:rPr dirty="0" u="heavy" sz="4100" spc="2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410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Blotter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29872" y="8638480"/>
            <a:ext cx="3664809" cy="130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29872" y="8638480"/>
            <a:ext cx="3665220" cy="1309370"/>
          </a:xfrm>
          <a:custGeom>
            <a:avLst/>
            <a:gdLst/>
            <a:ahLst/>
            <a:cxnLst/>
            <a:rect l="l" t="t" r="r" b="b"/>
            <a:pathLst>
              <a:path w="3665219" h="1309370">
                <a:moveTo>
                  <a:pt x="0" y="0"/>
                </a:moveTo>
                <a:lnTo>
                  <a:pt x="3664809" y="0"/>
                </a:lnTo>
                <a:lnTo>
                  <a:pt x="3664809" y="1308860"/>
                </a:lnTo>
                <a:lnTo>
                  <a:pt x="0" y="1308860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350115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S</a:t>
            </a:r>
            <a:r>
              <a:rPr dirty="0" spc="-15">
                <a:solidFill>
                  <a:srgbClr val="D3D3D3"/>
                </a:solidFill>
              </a:rPr>
              <a:t>O</a:t>
            </a:r>
            <a:r>
              <a:rPr dirty="0" spc="-10">
                <a:solidFill>
                  <a:srgbClr val="D3D3D3"/>
                </a:solidFill>
              </a:rPr>
              <a:t>LU</a:t>
            </a:r>
            <a:r>
              <a:rPr dirty="0" spc="-10">
                <a:solidFill>
                  <a:srgbClr val="D3D3D3"/>
                </a:solidFill>
              </a:rPr>
              <a:t>TIO</a:t>
            </a:r>
            <a:r>
              <a:rPr dirty="0" spc="-10">
                <a:solidFill>
                  <a:srgbClr val="D3D3D3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0885" y="4054656"/>
            <a:ext cx="15640685" cy="3959225"/>
          </a:xfrm>
          <a:prstGeom prst="rect">
            <a:avLst/>
          </a:prstGeom>
          <a:solidFill>
            <a:srgbClr val="D3D3D3">
              <a:alpha val="19999"/>
            </a:srgbClr>
          </a:solidFill>
          <a:ln w="20941">
            <a:solidFill>
              <a:srgbClr val="D3D3D3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585"/>
              </a:spcBef>
            </a:pPr>
            <a:r>
              <a:rPr dirty="0" sz="3350" spc="80">
                <a:solidFill>
                  <a:srgbClr val="212733"/>
                </a:solidFill>
                <a:latin typeface="Lucida Sans Unicode"/>
                <a:cs typeface="Lucida Sans Unicode"/>
              </a:rPr>
              <a:t>SELECT</a:t>
            </a:r>
            <a:endParaRPr sz="3350">
              <a:latin typeface="Lucida Sans Unicode"/>
              <a:cs typeface="Lucida Sans Unicode"/>
            </a:endParaRPr>
          </a:p>
          <a:p>
            <a:pPr marL="49530" marR="9657080">
              <a:lnSpc>
                <a:spcPts val="6509"/>
              </a:lnSpc>
              <a:spcBef>
                <a:spcPts val="555"/>
              </a:spcBef>
            </a:pPr>
            <a:r>
              <a:rPr dirty="0" sz="3350" spc="20">
                <a:solidFill>
                  <a:srgbClr val="212733"/>
                </a:solidFill>
                <a:latin typeface="Lucida Sans Unicode"/>
                <a:cs typeface="Lucida Sans Unicode"/>
              </a:rPr>
              <a:t>"INCIDENTNEIGHBORHOOD",  </a:t>
            </a:r>
            <a:r>
              <a:rPr dirty="0" sz="3350" spc="85">
                <a:solidFill>
                  <a:srgbClr val="212733"/>
                </a:solidFill>
                <a:latin typeface="Lucida Sans Unicode"/>
                <a:cs typeface="Lucida Sans Unicode"/>
              </a:rPr>
              <a:t>COUNT("CCR")</a:t>
            </a:r>
            <a:endParaRPr sz="3350">
              <a:latin typeface="Lucida Sans Unicode"/>
              <a:cs typeface="Lucida Sans Unicode"/>
            </a:endParaRPr>
          </a:p>
          <a:p>
            <a:pPr marL="49530">
              <a:lnSpc>
                <a:spcPct val="100000"/>
              </a:lnSpc>
              <a:spcBef>
                <a:spcPts val="1780"/>
              </a:spcBef>
              <a:tabLst>
                <a:tab pos="1337945" algn="l"/>
              </a:tabLst>
            </a:pPr>
            <a:r>
              <a:rPr dirty="0" sz="3350" spc="-330">
                <a:solidFill>
                  <a:srgbClr val="212733"/>
                </a:solidFill>
                <a:latin typeface="Lucida Sans Unicode"/>
                <a:cs typeface="Lucida Sans Unicode"/>
              </a:rPr>
              <a:t>FROM	</a:t>
            </a:r>
            <a:r>
              <a:rPr dirty="0" sz="3350" spc="35">
                <a:solidFill>
                  <a:srgbClr val="212733"/>
                </a:solidFill>
                <a:latin typeface="Lucida Sans Unicode"/>
                <a:cs typeface="Lucida Sans Unicode"/>
              </a:rPr>
              <a:t>"1797ead8-8262-41cc-9099-cbc8a161924b"</a:t>
            </a:r>
            <a:endParaRPr sz="3350">
              <a:latin typeface="Lucida Sans Unicode"/>
              <a:cs typeface="Lucida Sans Unicode"/>
            </a:endParaRPr>
          </a:p>
          <a:p>
            <a:pPr marL="49530">
              <a:lnSpc>
                <a:spcPct val="100000"/>
              </a:lnSpc>
              <a:spcBef>
                <a:spcPts val="2495"/>
              </a:spcBef>
              <a:tabLst>
                <a:tab pos="1595120" algn="l"/>
                <a:tab pos="2367915" algn="l"/>
              </a:tabLst>
            </a:pPr>
            <a:r>
              <a:rPr dirty="0" sz="3350" spc="-240">
                <a:solidFill>
                  <a:srgbClr val="212733"/>
                </a:solidFill>
                <a:latin typeface="Lucida Sans Unicode"/>
                <a:cs typeface="Lucida Sans Unicode"/>
              </a:rPr>
              <a:t>GROUP	</a:t>
            </a:r>
            <a:r>
              <a:rPr dirty="0" sz="3350" spc="15">
                <a:solidFill>
                  <a:srgbClr val="212733"/>
                </a:solidFill>
                <a:latin typeface="Lucida Sans Unicode"/>
                <a:cs typeface="Lucida Sans Unicode"/>
              </a:rPr>
              <a:t>BY	</a:t>
            </a:r>
            <a:r>
              <a:rPr dirty="0" sz="3350" spc="-25">
                <a:solidFill>
                  <a:srgbClr val="212733"/>
                </a:solidFill>
                <a:latin typeface="Lucida Sans Unicode"/>
                <a:cs typeface="Lucida Sans Unicode"/>
              </a:rPr>
              <a:t>"INCIDENTNEIGHBORHOOD"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417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447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5152" y="3075840"/>
            <a:ext cx="13601065" cy="46088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52295">
              <a:lnSpc>
                <a:spcPct val="125800"/>
              </a:lnSpc>
              <a:spcBef>
                <a:spcPts val="105"/>
              </a:spcBef>
            </a:pPr>
            <a:r>
              <a:rPr dirty="0" sz="11950" spc="-5">
                <a:solidFill>
                  <a:srgbClr val="FFFFFF"/>
                </a:solidFill>
              </a:rPr>
              <a:t>Where should</a:t>
            </a:r>
            <a:r>
              <a:rPr dirty="0" sz="11950" spc="-75">
                <a:solidFill>
                  <a:srgbClr val="FFFFFF"/>
                </a:solidFill>
              </a:rPr>
              <a:t> </a:t>
            </a:r>
            <a:r>
              <a:rPr dirty="0" sz="11950" spc="-5">
                <a:solidFill>
                  <a:srgbClr val="FFFFFF"/>
                </a:solidFill>
              </a:rPr>
              <a:t>I…  </a:t>
            </a:r>
            <a:r>
              <a:rPr dirty="0" sz="11950" spc="-5">
                <a:solidFill>
                  <a:srgbClr val="DBDBDB"/>
                </a:solidFill>
              </a:rPr>
              <a:t>write my DB</a:t>
            </a:r>
            <a:r>
              <a:rPr dirty="0" sz="11950" spc="-75">
                <a:solidFill>
                  <a:srgbClr val="DBDBDB"/>
                </a:solidFill>
              </a:rPr>
              <a:t> </a:t>
            </a:r>
            <a:r>
              <a:rPr dirty="0" sz="11950" spc="-5">
                <a:solidFill>
                  <a:srgbClr val="DBDBDB"/>
                </a:solidFill>
              </a:rPr>
              <a:t>queries</a:t>
            </a:r>
            <a:endParaRPr sz="119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67" y="10510539"/>
            <a:ext cx="218884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19920" y="176749"/>
            <a:ext cx="6205855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SQL</a:t>
            </a:r>
            <a:r>
              <a:rPr dirty="0" spc="-445"/>
              <a:t> </a:t>
            </a:r>
            <a:r>
              <a:rPr dirty="0" spc="-10"/>
              <a:t>IDE’S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4277" y="1914989"/>
            <a:ext cx="16208375" cy="7350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4825" marR="753745" indent="-492125">
              <a:lnSpc>
                <a:spcPct val="100600"/>
              </a:lnSpc>
              <a:spcBef>
                <a:spcPts val="55"/>
              </a:spcBef>
              <a:buClr>
                <a:srgbClr val="447FB5"/>
              </a:buClr>
              <a:buSzPct val="82142"/>
              <a:buChar char="‣"/>
              <a:tabLst>
                <a:tab pos="504190" algn="l"/>
                <a:tab pos="505459" algn="l"/>
              </a:tabLst>
            </a:pP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There are a bunch of SQL </a:t>
            </a:r>
            <a:r>
              <a:rPr dirty="0" sz="5600" spc="-25">
                <a:solidFill>
                  <a:srgbClr val="212733"/>
                </a:solidFill>
                <a:latin typeface="Arial"/>
                <a:cs typeface="Arial"/>
              </a:rPr>
              <a:t>IDE’s 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each</a:t>
            </a:r>
            <a:r>
              <a:rPr dirty="0" sz="5600" spc="-14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database  provider has their</a:t>
            </a:r>
            <a:r>
              <a:rPr dirty="0" sz="560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own</a:t>
            </a:r>
            <a:endParaRPr sz="5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FB5"/>
              </a:buClr>
              <a:buFont typeface="Arial"/>
              <a:buChar char="‣"/>
            </a:pPr>
            <a:endParaRPr sz="4500">
              <a:latin typeface="Times New Roman"/>
              <a:cs typeface="Times New Roman"/>
            </a:endParaRPr>
          </a:p>
          <a:p>
            <a:pPr algn="just" marL="504825" marR="5715" indent="-492125">
              <a:lnSpc>
                <a:spcPct val="100600"/>
              </a:lnSpc>
              <a:buClr>
                <a:srgbClr val="447FB5"/>
              </a:buClr>
              <a:buSzPct val="82142"/>
              <a:buChar char="‣"/>
              <a:tabLst>
                <a:tab pos="505459" algn="l"/>
              </a:tabLst>
            </a:pP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If you’re in a workplace like mine with no </a:t>
            </a:r>
            <a:r>
              <a:rPr dirty="0" sz="5600" spc="-75">
                <a:solidFill>
                  <a:srgbClr val="212733"/>
                </a:solidFill>
                <a:latin typeface="Arial"/>
                <a:cs typeface="Arial"/>
              </a:rPr>
              <a:t>standard  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then I suggest something like </a:t>
            </a:r>
            <a:r>
              <a:rPr dirty="0" u="heavy" sz="5600" spc="-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DBeaver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 because it  connects to pretty much everything</a:t>
            </a:r>
            <a:endParaRPr sz="5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FB5"/>
              </a:buClr>
              <a:buFont typeface="Arial"/>
              <a:buChar char="‣"/>
            </a:pPr>
            <a:endParaRPr sz="4500">
              <a:latin typeface="Times New Roman"/>
              <a:cs typeface="Times New Roman"/>
            </a:endParaRPr>
          </a:p>
          <a:p>
            <a:pPr algn="just" marL="504825" marR="5080" indent="-492125">
              <a:lnSpc>
                <a:spcPct val="100600"/>
              </a:lnSpc>
              <a:buClr>
                <a:srgbClr val="447FB5"/>
              </a:buClr>
              <a:buSzPct val="82142"/>
              <a:buChar char="‣"/>
              <a:tabLst>
                <a:tab pos="505459" algn="l"/>
              </a:tabLst>
            </a:pP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If not, then use whatever comes standard with </a:t>
            </a:r>
            <a:r>
              <a:rPr dirty="0" sz="5600" spc="-175">
                <a:solidFill>
                  <a:srgbClr val="212733"/>
                </a:solidFill>
                <a:latin typeface="Arial"/>
                <a:cs typeface="Arial"/>
              </a:rPr>
              <a:t>the  </a:t>
            </a:r>
            <a:r>
              <a:rPr dirty="0" sz="5600" spc="-5">
                <a:solidFill>
                  <a:srgbClr val="212733"/>
                </a:solidFill>
                <a:latin typeface="Arial"/>
                <a:cs typeface="Arial"/>
              </a:rPr>
              <a:t>platform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447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2498" y="3104246"/>
            <a:ext cx="13573125" cy="45535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72715" marR="5080" indent="-2660650">
              <a:lnSpc>
                <a:spcPct val="126400"/>
              </a:lnSpc>
              <a:spcBef>
                <a:spcPts val="95"/>
              </a:spcBef>
            </a:pPr>
            <a:r>
              <a:rPr dirty="0" sz="11750" spc="15">
                <a:solidFill>
                  <a:srgbClr val="FFFFFF"/>
                </a:solidFill>
              </a:rPr>
              <a:t>DB </a:t>
            </a:r>
            <a:r>
              <a:rPr dirty="0" sz="11750" spc="10">
                <a:solidFill>
                  <a:srgbClr val="FFFFFF"/>
                </a:solidFill>
              </a:rPr>
              <a:t>connections </a:t>
            </a:r>
            <a:r>
              <a:rPr dirty="0" sz="11750" spc="5">
                <a:solidFill>
                  <a:srgbClr val="FFFFFF"/>
                </a:solidFill>
              </a:rPr>
              <a:t>in</a:t>
            </a:r>
            <a:r>
              <a:rPr dirty="0" sz="11750" spc="-90">
                <a:solidFill>
                  <a:srgbClr val="FFFFFF"/>
                </a:solidFill>
              </a:rPr>
              <a:t> </a:t>
            </a:r>
            <a:r>
              <a:rPr dirty="0" sz="11750" spc="15">
                <a:solidFill>
                  <a:srgbClr val="FFFFFF"/>
                </a:solidFill>
              </a:rPr>
              <a:t>R  </a:t>
            </a:r>
            <a:r>
              <a:rPr dirty="0" sz="11750" spc="10">
                <a:solidFill>
                  <a:srgbClr val="DBDBDB"/>
                </a:solidFill>
              </a:rPr>
              <a:t>Not always</a:t>
            </a:r>
            <a:r>
              <a:rPr dirty="0" sz="11750" spc="-75">
                <a:solidFill>
                  <a:srgbClr val="DBDBDB"/>
                </a:solidFill>
              </a:rPr>
              <a:t> </a:t>
            </a:r>
            <a:r>
              <a:rPr dirty="0" sz="11750" spc="10">
                <a:solidFill>
                  <a:srgbClr val="DBDBDB"/>
                </a:solidFill>
              </a:rPr>
              <a:t>easy</a:t>
            </a:r>
            <a:endParaRPr sz="117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854" y="2372567"/>
            <a:ext cx="208279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214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456" y="2301365"/>
            <a:ext cx="16315055" cy="335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95"/>
              </a:spcBef>
              <a:tabLst>
                <a:tab pos="2876550" algn="l"/>
                <a:tab pos="8255000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Database	connectors</a:t>
            </a:r>
            <a:r>
              <a:rPr dirty="0" sz="4950" spc="1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require	that your computer has the  necessary</a:t>
            </a:r>
            <a:r>
              <a:rPr dirty="0" sz="495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software.</a:t>
            </a:r>
            <a:endParaRPr sz="4950">
              <a:latin typeface="Arial"/>
              <a:cs typeface="Arial"/>
            </a:endParaRPr>
          </a:p>
          <a:p>
            <a:pPr marL="619760" marR="5080" indent="-502920">
              <a:lnSpc>
                <a:spcPct val="100000"/>
              </a:lnSpc>
              <a:spcBef>
                <a:spcPts val="2465"/>
              </a:spcBef>
              <a:buClr>
                <a:srgbClr val="447FB5"/>
              </a:buClr>
              <a:buSzPct val="81818"/>
              <a:buChar char="‣"/>
              <a:tabLst>
                <a:tab pos="619760" algn="l"/>
                <a:tab pos="620395" algn="l"/>
                <a:tab pos="10434320" algn="l"/>
                <a:tab pos="14066519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This will depend on</a:t>
            </a:r>
            <a:r>
              <a:rPr dirty="0" sz="4950" spc="5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what</a:t>
            </a:r>
            <a:r>
              <a:rPr dirty="0" sz="4950" spc="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database	type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you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are	trying</a:t>
            </a:r>
            <a:r>
              <a:rPr dirty="0" sz="4950" spc="-8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to  connect</a:t>
            </a:r>
            <a:r>
              <a:rPr dirty="0" sz="495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to</a:t>
            </a:r>
            <a:endParaRPr sz="4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42183" y="176749"/>
            <a:ext cx="8683625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CONNECTING</a:t>
            </a:r>
          </a:p>
        </p:txBody>
      </p:sp>
      <p:sp>
        <p:nvSpPr>
          <p:cNvPr id="6" name="object 6"/>
          <p:cNvSpPr/>
          <p:nvPr/>
        </p:nvSpPr>
        <p:spPr>
          <a:xfrm>
            <a:off x="2799058" y="5971413"/>
            <a:ext cx="3426765" cy="3809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50091" y="6817952"/>
            <a:ext cx="4064429" cy="212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878278" y="6428509"/>
            <a:ext cx="3141265" cy="2544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412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8">
            <a:solidFill>
              <a:srgbClr val="447F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25889"/>
            <a:ext cx="20104099" cy="108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35" y="10256232"/>
            <a:ext cx="20099020" cy="1047115"/>
          </a:xfrm>
          <a:custGeom>
            <a:avLst/>
            <a:gdLst/>
            <a:ahLst/>
            <a:cxnLst/>
            <a:rect l="l" t="t" r="r" b="b"/>
            <a:pathLst>
              <a:path w="20099020" h="1047115">
                <a:moveTo>
                  <a:pt x="20098864" y="0"/>
                </a:moveTo>
                <a:lnTo>
                  <a:pt x="0" y="0"/>
                </a:lnTo>
                <a:lnTo>
                  <a:pt x="0" y="1047088"/>
                </a:lnTo>
                <a:lnTo>
                  <a:pt x="20098864" y="1047088"/>
                </a:lnTo>
              </a:path>
            </a:pathLst>
          </a:custGeom>
          <a:ln w="10470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8725" y="176749"/>
            <a:ext cx="1605788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ALLOWING</a:t>
            </a:r>
            <a:r>
              <a:rPr dirty="0" spc="-50"/>
              <a:t> </a:t>
            </a:r>
            <a:r>
              <a:rPr dirty="0" spc="-10"/>
              <a:t>HANDSHAKES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669" y="1982422"/>
            <a:ext cx="18669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186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917" y="1606097"/>
            <a:ext cx="17888585" cy="4318635"/>
          </a:xfrm>
          <a:prstGeom prst="rect">
            <a:avLst/>
          </a:prstGeom>
        </p:spPr>
        <p:txBody>
          <a:bodyPr wrap="square" lIns="0" tIns="333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dirty="0" sz="4350" spc="-235">
                <a:solidFill>
                  <a:srgbClr val="212733"/>
                </a:solidFill>
                <a:latin typeface="Arial"/>
                <a:cs typeface="Arial"/>
              </a:rPr>
              <a:t>To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setup database connections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you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will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need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to install the proper</a:t>
            </a:r>
            <a:r>
              <a:rPr dirty="0" sz="4350" spc="32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drivers.</a:t>
            </a:r>
            <a:endParaRPr sz="4350">
              <a:latin typeface="Arial"/>
              <a:cs typeface="Arial"/>
            </a:endParaRPr>
          </a:p>
          <a:p>
            <a:pPr marL="682625" marR="1311275" indent="-513080">
              <a:lnSpc>
                <a:spcPct val="101099"/>
              </a:lnSpc>
              <a:spcBef>
                <a:spcPts val="2470"/>
              </a:spcBef>
              <a:buClr>
                <a:srgbClr val="447FB5"/>
              </a:buClr>
              <a:buSzPct val="81609"/>
              <a:buChar char="‣"/>
              <a:tabLst>
                <a:tab pos="682625" algn="l"/>
                <a:tab pos="683260" algn="l"/>
              </a:tabLst>
            </a:pP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The steps for this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can be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found here: </a:t>
            </a:r>
            <a:r>
              <a:rPr dirty="0" u="heavy" sz="435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https://db.rstudio.com/best- </a:t>
            </a:r>
            <a:r>
              <a:rPr dirty="0" u="heavy" sz="435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practices/drivers/</a:t>
            </a:r>
            <a:endParaRPr sz="4350">
              <a:latin typeface="Arial"/>
              <a:cs typeface="Arial"/>
            </a:endParaRPr>
          </a:p>
          <a:p>
            <a:pPr marL="682625" marR="941069" indent="-513080">
              <a:lnSpc>
                <a:spcPct val="101099"/>
              </a:lnSpc>
              <a:spcBef>
                <a:spcPts val="2475"/>
              </a:spcBef>
              <a:buClr>
                <a:srgbClr val="447FB5"/>
              </a:buClr>
              <a:buSzPct val="81609"/>
              <a:buChar char="‣"/>
              <a:tabLst>
                <a:tab pos="682625" algn="l"/>
                <a:tab pos="683260" algn="l"/>
              </a:tabLst>
            </a:pP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In general setup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on Windows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is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a </a:t>
            </a:r>
            <a:r>
              <a:rPr dirty="0" sz="4350">
                <a:solidFill>
                  <a:srgbClr val="212733"/>
                </a:solidFill>
                <a:latin typeface="Arial"/>
                <a:cs typeface="Arial"/>
              </a:rPr>
              <a:t>little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bit easier since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ODBC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Data 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Source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Administrator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can be</a:t>
            </a:r>
            <a:r>
              <a:rPr dirty="0" sz="4350" spc="-25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used</a:t>
            </a:r>
            <a:endParaRPr sz="4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69" y="6275485"/>
            <a:ext cx="18669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186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917" y="6217477"/>
            <a:ext cx="18114010" cy="13620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dirty="0" sz="4350" spc="-95">
                <a:solidFill>
                  <a:srgbClr val="212733"/>
                </a:solidFill>
                <a:latin typeface="Arial"/>
                <a:cs typeface="Arial"/>
              </a:rPr>
              <a:t>Your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machine may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already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have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drives installed </a:t>
            </a:r>
            <a:r>
              <a:rPr dirty="0" sz="4350">
                <a:solidFill>
                  <a:srgbClr val="212733"/>
                </a:solidFill>
                <a:latin typeface="Arial"/>
                <a:cs typeface="Arial"/>
              </a:rPr>
              <a:t>if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you’ve already installed 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SQL </a:t>
            </a:r>
            <a:r>
              <a:rPr dirty="0" sz="4350" spc="-10">
                <a:solidFill>
                  <a:srgbClr val="212733"/>
                </a:solidFill>
                <a:latin typeface="Arial"/>
                <a:cs typeface="Arial"/>
              </a:rPr>
              <a:t>IDE’s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such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as: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pgAdmin, </a:t>
            </a:r>
            <a:r>
              <a:rPr dirty="0" sz="4350" spc="-20">
                <a:solidFill>
                  <a:srgbClr val="212733"/>
                </a:solidFill>
                <a:latin typeface="Arial"/>
                <a:cs typeface="Arial"/>
              </a:rPr>
              <a:t>DBeaver, </a:t>
            </a:r>
            <a:r>
              <a:rPr dirty="0" sz="4350" spc="5">
                <a:solidFill>
                  <a:srgbClr val="212733"/>
                </a:solidFill>
                <a:latin typeface="Arial"/>
                <a:cs typeface="Arial"/>
              </a:rPr>
              <a:t>or the </a:t>
            </a:r>
            <a:r>
              <a:rPr dirty="0" sz="4350" spc="10">
                <a:solidFill>
                  <a:srgbClr val="212733"/>
                </a:solidFill>
                <a:latin typeface="Arial"/>
                <a:cs typeface="Arial"/>
              </a:rPr>
              <a:t>MySQL</a:t>
            </a:r>
            <a:r>
              <a:rPr dirty="0" sz="4350" spc="-30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350">
                <a:solidFill>
                  <a:srgbClr val="212733"/>
                </a:solidFill>
                <a:latin typeface="Arial"/>
                <a:cs typeface="Arial"/>
              </a:rPr>
              <a:t>Workbench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578813"/>
            <a:ext cx="8128000" cy="404622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3200" spc="-10"/>
              <a:t>Storing  </a:t>
            </a:r>
            <a:r>
              <a:rPr dirty="0" sz="13200" spc="-5"/>
              <a:t>creden</a:t>
            </a:r>
            <a:r>
              <a:rPr dirty="0" sz="13200" spc="-10"/>
              <a:t>t</a:t>
            </a:r>
            <a:r>
              <a:rPr dirty="0" sz="13200" spc="-5"/>
              <a:t>ials</a:t>
            </a:r>
            <a:endParaRPr sz="1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629" y="319934"/>
            <a:ext cx="18720435" cy="12884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250" spc="15"/>
              <a:t>FILE </a:t>
            </a:r>
            <a:r>
              <a:rPr dirty="0" sz="8250" spc="20"/>
              <a:t>OR </a:t>
            </a:r>
            <a:r>
              <a:rPr dirty="0" sz="8250" spc="-25"/>
              <a:t>ENVIRONMENTAL</a:t>
            </a:r>
            <a:r>
              <a:rPr dirty="0" sz="8250" spc="-365"/>
              <a:t> </a:t>
            </a:r>
            <a:r>
              <a:rPr dirty="0" sz="8250" spc="-60"/>
              <a:t>VARIABLE</a:t>
            </a:r>
            <a:endParaRPr sz="8250"/>
          </a:p>
        </p:txBody>
      </p:sp>
      <p:sp>
        <p:nvSpPr>
          <p:cNvPr id="4" name="object 4"/>
          <p:cNvSpPr txBox="1"/>
          <p:nvPr/>
        </p:nvSpPr>
        <p:spPr>
          <a:xfrm>
            <a:off x="1254277" y="1913943"/>
            <a:ext cx="16882110" cy="4224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14984" marR="5080" indent="-502284">
              <a:lnSpc>
                <a:spcPct val="100400"/>
              </a:lnSpc>
              <a:spcBef>
                <a:spcPts val="90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-165">
                <a:solidFill>
                  <a:srgbClr val="212733"/>
                </a:solidFill>
                <a:latin typeface="Arial"/>
                <a:cs typeface="Arial"/>
              </a:rPr>
              <a:t>You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should never “hard code” your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credentials into  an</a:t>
            </a:r>
            <a:r>
              <a:rPr dirty="0" sz="575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app.</a:t>
            </a:r>
            <a:endParaRPr sz="5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7FB5"/>
              </a:buClr>
              <a:buFont typeface="Arial"/>
              <a:buChar char="‣"/>
            </a:pPr>
            <a:endParaRPr sz="4650">
              <a:latin typeface="Times New Roman"/>
              <a:cs typeface="Times New Roman"/>
            </a:endParaRPr>
          </a:p>
          <a:p>
            <a:pPr marL="514984" marR="385445" indent="-502284">
              <a:lnSpc>
                <a:spcPct val="100400"/>
              </a:lnSpc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Instead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you should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store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them as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environmental  variables, or in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a hidden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file that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you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ignore in</a:t>
            </a:r>
            <a:r>
              <a:rPr dirty="0" sz="5750" spc="1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the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879" y="6112767"/>
            <a:ext cx="466979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Git</a:t>
            </a:r>
            <a:r>
              <a:rPr dirty="0" sz="5750" spc="-4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Repository</a:t>
            </a:r>
            <a:endParaRPr sz="5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588" y="7672930"/>
            <a:ext cx="240157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14984" indent="-502284">
              <a:lnSpc>
                <a:spcPct val="100000"/>
              </a:lnSpc>
              <a:spcBef>
                <a:spcPts val="120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15">
                <a:solidFill>
                  <a:srgbClr val="212733"/>
                </a:solidFill>
                <a:latin typeface="Arial"/>
                <a:cs typeface="Arial"/>
              </a:rPr>
              <a:t>W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hy?</a:t>
            </a:r>
            <a:endParaRPr sz="5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8003" y="6596729"/>
            <a:ext cx="14954885" cy="3337560"/>
          </a:xfrm>
          <a:custGeom>
            <a:avLst/>
            <a:gdLst/>
            <a:ahLst/>
            <a:cxnLst/>
            <a:rect l="l" t="t" r="r" b="b"/>
            <a:pathLst>
              <a:path w="14954885" h="3337559">
                <a:moveTo>
                  <a:pt x="14808448" y="0"/>
                </a:moveTo>
                <a:lnTo>
                  <a:pt x="2914504" y="0"/>
                </a:lnTo>
                <a:lnTo>
                  <a:pt x="2868268" y="7455"/>
                </a:lnTo>
                <a:lnTo>
                  <a:pt x="2828117" y="28216"/>
                </a:lnTo>
                <a:lnTo>
                  <a:pt x="2796456" y="59876"/>
                </a:lnTo>
                <a:lnTo>
                  <a:pt x="2775695" y="100028"/>
                </a:lnTo>
                <a:lnTo>
                  <a:pt x="2768240" y="146264"/>
                </a:lnTo>
                <a:lnTo>
                  <a:pt x="2768240" y="1322930"/>
                </a:lnTo>
                <a:lnTo>
                  <a:pt x="0" y="1615788"/>
                </a:lnTo>
                <a:lnTo>
                  <a:pt x="2768240" y="1908318"/>
                </a:lnTo>
                <a:lnTo>
                  <a:pt x="2768240" y="3190674"/>
                </a:lnTo>
                <a:lnTo>
                  <a:pt x="2775695" y="3236945"/>
                </a:lnTo>
                <a:lnTo>
                  <a:pt x="2796456" y="3277178"/>
                </a:lnTo>
                <a:lnTo>
                  <a:pt x="2828117" y="3308935"/>
                </a:lnTo>
                <a:lnTo>
                  <a:pt x="2868268" y="3329777"/>
                </a:lnTo>
                <a:lnTo>
                  <a:pt x="2914504" y="3337266"/>
                </a:lnTo>
                <a:lnTo>
                  <a:pt x="14808448" y="3337266"/>
                </a:lnTo>
                <a:lnTo>
                  <a:pt x="14854685" y="3329777"/>
                </a:lnTo>
                <a:lnTo>
                  <a:pt x="14894837" y="3308935"/>
                </a:lnTo>
                <a:lnTo>
                  <a:pt x="14926498" y="3277178"/>
                </a:lnTo>
                <a:lnTo>
                  <a:pt x="14947260" y="3236945"/>
                </a:lnTo>
                <a:lnTo>
                  <a:pt x="14954716" y="3190674"/>
                </a:lnTo>
                <a:lnTo>
                  <a:pt x="14954716" y="146264"/>
                </a:lnTo>
                <a:lnTo>
                  <a:pt x="14947260" y="100028"/>
                </a:lnTo>
                <a:lnTo>
                  <a:pt x="14926498" y="59876"/>
                </a:lnTo>
                <a:lnTo>
                  <a:pt x="14894837" y="28216"/>
                </a:lnTo>
                <a:lnTo>
                  <a:pt x="14854685" y="7455"/>
                </a:lnTo>
                <a:lnTo>
                  <a:pt x="1480844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01740" y="6699137"/>
            <a:ext cx="12085955" cy="30829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232410" marR="204470" indent="-7620">
              <a:lnSpc>
                <a:spcPts val="4780"/>
              </a:lnSpc>
              <a:spcBef>
                <a:spcPts val="395"/>
              </a:spcBef>
            </a:pPr>
            <a:r>
              <a:rPr dirty="0" sz="4100" spc="204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410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0" b="1">
                <a:solidFill>
                  <a:srgbClr val="FFFFFF"/>
                </a:solidFill>
                <a:latin typeface="Trebuchet MS"/>
                <a:cs typeface="Trebuchet MS"/>
              </a:rPr>
              <a:t>something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35" b="1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0" b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0" b="1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31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90" b="1">
                <a:solidFill>
                  <a:srgbClr val="FFFFFF"/>
                </a:solidFill>
                <a:latin typeface="Trebuchet MS"/>
                <a:cs typeface="Trebuchet MS"/>
              </a:rPr>
              <a:t>login,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70" b="1">
                <a:solidFill>
                  <a:srgbClr val="FFFFFF"/>
                </a:solidFill>
                <a:latin typeface="Trebuchet MS"/>
                <a:cs typeface="Trebuchet MS"/>
              </a:rPr>
              <a:t>we  </a:t>
            </a:r>
            <a:r>
              <a:rPr dirty="0" sz="4100" spc="140" b="1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5" b="1">
                <a:solidFill>
                  <a:srgbClr val="FFFFFF"/>
                </a:solidFill>
                <a:latin typeface="Trebuchet MS"/>
                <a:cs typeface="Trebuchet MS"/>
              </a:rPr>
              <a:t>assume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40" b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70" b="1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20" b="1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35" b="1">
                <a:solidFill>
                  <a:srgbClr val="FFFFFF"/>
                </a:solidFill>
                <a:latin typeface="Trebuchet MS"/>
                <a:cs typeface="Trebuchet MS"/>
              </a:rPr>
              <a:t>anybody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00" b="1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70" b="1">
                <a:solidFill>
                  <a:srgbClr val="FFFFFF"/>
                </a:solidFill>
                <a:latin typeface="Trebuchet MS"/>
                <a:cs typeface="Trebuchet MS"/>
              </a:rPr>
              <a:t>be  </a:t>
            </a:r>
            <a:r>
              <a:rPr dirty="0" sz="4100" spc="135" b="1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dirty="0" sz="4100" spc="31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4100" spc="12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4100" spc="-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5" b="1">
                <a:solidFill>
                  <a:srgbClr val="FFFFFF"/>
                </a:solidFill>
                <a:latin typeface="Trebuchet MS"/>
                <a:cs typeface="Trebuchet MS"/>
              </a:rPr>
              <a:t>it.</a:t>
            </a:r>
            <a:endParaRPr sz="4100">
              <a:latin typeface="Trebuchet MS"/>
              <a:cs typeface="Trebuchet MS"/>
            </a:endParaRPr>
          </a:p>
          <a:p>
            <a:pPr algn="ctr" marL="12700" marR="5080">
              <a:lnSpc>
                <a:spcPts val="4780"/>
              </a:lnSpc>
              <a:spcBef>
                <a:spcPts val="10"/>
              </a:spcBef>
            </a:pPr>
            <a:r>
              <a:rPr dirty="0" sz="4100" spc="300" b="1">
                <a:solidFill>
                  <a:srgbClr val="FFFFFF"/>
                </a:solidFill>
                <a:latin typeface="Trebuchet MS"/>
                <a:cs typeface="Trebuchet MS"/>
              </a:rPr>
              <a:t>Think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6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410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50" b="1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0" b="1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05" b="1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50" b="1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41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95" b="1">
                <a:solidFill>
                  <a:srgbClr val="FFFFFF"/>
                </a:solidFill>
                <a:latin typeface="Trebuchet MS"/>
                <a:cs typeface="Trebuchet MS"/>
              </a:rPr>
              <a:t>debit</a:t>
            </a:r>
            <a:r>
              <a:rPr dirty="0" sz="4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140" b="1">
                <a:solidFill>
                  <a:srgbClr val="FFFFFF"/>
                </a:solidFill>
                <a:latin typeface="Trebuchet MS"/>
                <a:cs typeface="Trebuchet MS"/>
              </a:rPr>
              <a:t>card  </a:t>
            </a:r>
            <a:r>
              <a:rPr dirty="0" sz="4100" spc="220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4100" spc="155" b="1">
                <a:solidFill>
                  <a:srgbClr val="FFFFFF"/>
                </a:solidFill>
                <a:latin typeface="Trebuchet MS"/>
                <a:cs typeface="Trebuchet MS"/>
              </a:rPr>
              <a:t>pin</a:t>
            </a:r>
            <a:r>
              <a:rPr dirty="0" sz="41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60" b="1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10600" y="6615370"/>
            <a:ext cx="309880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solidFill>
                  <a:srgbClr val="535353"/>
                </a:solidFill>
                <a:latin typeface="Arial"/>
                <a:cs typeface="Arial"/>
              </a:rPr>
              <a:t>–Willie</a:t>
            </a:r>
            <a:r>
              <a:rPr dirty="0" sz="3950" spc="-6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950">
                <a:solidFill>
                  <a:srgbClr val="535353"/>
                </a:solidFill>
                <a:latin typeface="Arial"/>
                <a:cs typeface="Arial"/>
              </a:rPr>
              <a:t>Sutton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2368" y="2560422"/>
            <a:ext cx="5104765" cy="1162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75"/>
              </a:lnSpc>
            </a:pP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rob</a:t>
            </a:r>
            <a:r>
              <a:rPr dirty="0" sz="9150" spc="-8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banks</a:t>
            </a:r>
            <a:endParaRPr sz="9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64496" y="3953050"/>
            <a:ext cx="3489325" cy="1162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75"/>
              </a:lnSpc>
            </a:pP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oney</a:t>
            </a:r>
            <a:endParaRPr sz="9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 indent="544195">
              <a:lnSpc>
                <a:spcPts val="10970"/>
              </a:lnSpc>
              <a:spcBef>
                <a:spcPts val="475"/>
              </a:spcBef>
              <a:tabLst>
                <a:tab pos="6215380" algn="l"/>
                <a:tab pos="7016750" algn="l"/>
              </a:tabLst>
            </a:pPr>
            <a:r>
              <a:rPr dirty="0" spc="-5"/>
              <a:t>“I		</a:t>
            </a:r>
            <a:r>
              <a:rPr dirty="0"/>
              <a:t>use</a:t>
            </a:r>
            <a:r>
              <a:rPr dirty="0" spc="-95"/>
              <a:t> </a:t>
            </a:r>
            <a:r>
              <a:rPr dirty="0"/>
              <a:t>databases  because</a:t>
            </a:r>
            <a:r>
              <a:rPr dirty="0" spc="5"/>
              <a:t> </a:t>
            </a:r>
            <a:r>
              <a:rPr dirty="0" spc="-5"/>
              <a:t>its	where the</a:t>
            </a:r>
          </a:p>
          <a:p>
            <a:pPr algn="ctr" marL="541655">
              <a:lnSpc>
                <a:spcPts val="10595"/>
              </a:lnSpc>
            </a:pPr>
            <a:r>
              <a:rPr dirty="0" spc="-5"/>
              <a:t>data is.”</a:t>
            </a:r>
          </a:p>
        </p:txBody>
      </p:sp>
      <p:sp>
        <p:nvSpPr>
          <p:cNvPr id="7" name="object 7"/>
          <p:cNvSpPr/>
          <p:nvPr/>
        </p:nvSpPr>
        <p:spPr>
          <a:xfrm>
            <a:off x="3915124" y="3150704"/>
            <a:ext cx="5104765" cy="0"/>
          </a:xfrm>
          <a:custGeom>
            <a:avLst/>
            <a:gdLst/>
            <a:ahLst/>
            <a:cxnLst/>
            <a:rect l="l" t="t" r="r" b="b"/>
            <a:pathLst>
              <a:path w="5104765" h="0">
                <a:moveTo>
                  <a:pt x="0" y="0"/>
                </a:moveTo>
                <a:lnTo>
                  <a:pt x="5104219" y="0"/>
                </a:lnTo>
              </a:path>
            </a:pathLst>
          </a:custGeom>
          <a:ln w="61314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62958" y="4543332"/>
            <a:ext cx="3488690" cy="0"/>
          </a:xfrm>
          <a:custGeom>
            <a:avLst/>
            <a:gdLst/>
            <a:ahLst/>
            <a:cxnLst/>
            <a:rect l="l" t="t" r="r" b="b"/>
            <a:pathLst>
              <a:path w="3488690" h="0">
                <a:moveTo>
                  <a:pt x="0" y="0"/>
                </a:moveTo>
                <a:lnTo>
                  <a:pt x="3488501" y="0"/>
                </a:lnTo>
              </a:path>
            </a:pathLst>
          </a:custGeom>
          <a:ln w="61314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718" y="194445"/>
            <a:ext cx="18714085" cy="1533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900" spc="-70"/>
              <a:t>ESTABLISHING</a:t>
            </a:r>
            <a:r>
              <a:rPr dirty="0" sz="9900" spc="-15"/>
              <a:t> </a:t>
            </a:r>
            <a:r>
              <a:rPr dirty="0" sz="9900" spc="-10"/>
              <a:t>CONNECTIONS</a:t>
            </a:r>
            <a:endParaRPr sz="9900"/>
          </a:p>
        </p:txBody>
      </p:sp>
      <p:sp>
        <p:nvSpPr>
          <p:cNvPr id="7" name="object 7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1913943"/>
            <a:ext cx="15796894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14984" marR="5080" indent="-502284">
              <a:lnSpc>
                <a:spcPct val="100400"/>
              </a:lnSpc>
              <a:spcBef>
                <a:spcPts val="90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Each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data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base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type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has a </a:t>
            </a:r>
            <a:r>
              <a:rPr dirty="0" sz="5750" spc="-5">
                <a:solidFill>
                  <a:srgbClr val="212733"/>
                </a:solidFill>
                <a:latin typeface="Arial"/>
                <a:cs typeface="Arial"/>
              </a:rPr>
              <a:t>different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connection  string </a:t>
            </a: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and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list of</a:t>
            </a:r>
            <a:r>
              <a:rPr dirty="0" sz="575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requirements.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277" y="5913821"/>
            <a:ext cx="17477105" cy="2664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14984" marR="5080" indent="-502284">
              <a:lnSpc>
                <a:spcPct val="100400"/>
              </a:lnSpc>
              <a:spcBef>
                <a:spcPts val="90"/>
              </a:spcBef>
              <a:buClr>
                <a:srgbClr val="447FB5"/>
              </a:buClr>
              <a:buSzPct val="81739"/>
              <a:buChar char="‣"/>
              <a:tabLst>
                <a:tab pos="514984" algn="l"/>
                <a:tab pos="515620" algn="l"/>
              </a:tabLst>
            </a:pPr>
            <a:r>
              <a:rPr dirty="0" sz="5750" spc="10">
                <a:solidFill>
                  <a:srgbClr val="212733"/>
                </a:solidFill>
                <a:latin typeface="Arial"/>
                <a:cs typeface="Arial"/>
              </a:rPr>
              <a:t>More on </a:t>
            </a:r>
            <a:r>
              <a:rPr dirty="0" sz="5750" spc="5">
                <a:solidFill>
                  <a:srgbClr val="212733"/>
                </a:solidFill>
                <a:latin typeface="Arial"/>
                <a:cs typeface="Arial"/>
              </a:rPr>
              <a:t>connection strings: </a:t>
            </a:r>
            <a:r>
              <a:rPr dirty="0" u="heavy" sz="575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https://db.rstudio.com/ </a:t>
            </a:r>
            <a:r>
              <a:rPr dirty="0" u="heavy" sz="575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best-practices/drivers/#connecting-to-a-database-in- </a:t>
            </a:r>
            <a:r>
              <a:rPr dirty="0" u="heavy" sz="575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r</a:t>
            </a:r>
            <a:endParaRPr sz="5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925" y="4296238"/>
            <a:ext cx="17594580" cy="977265"/>
          </a:xfrm>
          <a:prstGeom prst="rect">
            <a:avLst/>
          </a:prstGeom>
          <a:solidFill>
            <a:srgbClr val="F6F6F6"/>
          </a:solidFill>
          <a:ln w="20941">
            <a:solidFill>
              <a:srgbClr val="D3D3D3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53340" marR="241935">
              <a:lnSpc>
                <a:spcPct val="113599"/>
              </a:lnSpc>
              <a:spcBef>
                <a:spcPts val="80"/>
              </a:spcBef>
              <a:tabLst>
                <a:tab pos="1058545" algn="l"/>
                <a:tab pos="1461135" algn="l"/>
                <a:tab pos="1661795" algn="l"/>
                <a:tab pos="2667000" algn="l"/>
                <a:tab pos="4476750" algn="l"/>
                <a:tab pos="4878705" algn="l"/>
                <a:tab pos="6487160" algn="l"/>
                <a:tab pos="6889115" algn="l"/>
                <a:tab pos="7693659" algn="l"/>
                <a:tab pos="7894320" algn="l"/>
                <a:tab pos="8095615" algn="l"/>
                <a:tab pos="8296275" algn="l"/>
                <a:tab pos="10106025" algn="l"/>
                <a:tab pos="10507980" algn="l"/>
                <a:tab pos="10909935" algn="l"/>
                <a:tab pos="11312525" algn="l"/>
                <a:tab pos="11915140" algn="l"/>
                <a:tab pos="12317095" algn="l"/>
                <a:tab pos="13322935" algn="l"/>
                <a:tab pos="15735300" algn="l"/>
                <a:tab pos="16137255" algn="l"/>
              </a:tabLst>
            </a:pPr>
            <a:r>
              <a:rPr dirty="0" sz="2600" spc="40">
                <a:latin typeface="Lucida Sans Unicode"/>
                <a:cs typeface="Lucida Sans Unicode"/>
              </a:rPr>
              <a:t>conn	</a:t>
            </a:r>
            <a:r>
              <a:rPr dirty="0" sz="2600" spc="-204">
                <a:latin typeface="Lucida Sans Unicode"/>
                <a:cs typeface="Lucida Sans Unicode"/>
              </a:rPr>
              <a:t>&lt;-	</a:t>
            </a:r>
            <a:r>
              <a:rPr dirty="0" sz="2600" spc="225">
                <a:latin typeface="Lucida Sans Unicode"/>
                <a:cs typeface="Lucida Sans Unicode"/>
              </a:rPr>
              <a:t>dbConnect(odbc::odbc(),	</a:t>
            </a:r>
            <a:r>
              <a:rPr dirty="0" sz="2600" spc="360">
                <a:latin typeface="Lucida Sans Unicode"/>
                <a:cs typeface="Lucida Sans Unicode"/>
              </a:rPr>
              <a:t>driver		</a:t>
            </a:r>
            <a:r>
              <a:rPr dirty="0" sz="2600" spc="-484">
                <a:latin typeface="Lucida Sans Unicode"/>
                <a:cs typeface="Lucida Sans Unicode"/>
              </a:rPr>
              <a:t>=	</a:t>
            </a:r>
            <a:r>
              <a:rPr dirty="0" sz="2600" spc="265">
                <a:latin typeface="Lucida Sans Unicode"/>
                <a:cs typeface="Lucida Sans Unicode"/>
              </a:rPr>
              <a:t>"FreeTDS",	</a:t>
            </a:r>
            <a:r>
              <a:rPr dirty="0" sz="2600" spc="295">
                <a:latin typeface="Lucida Sans Unicode"/>
                <a:cs typeface="Lucida Sans Unicode"/>
              </a:rPr>
              <a:t>server	</a:t>
            </a:r>
            <a:r>
              <a:rPr dirty="0" sz="2600" spc="-484">
                <a:latin typeface="Lucida Sans Unicode"/>
                <a:cs typeface="Lucida Sans Unicode"/>
              </a:rPr>
              <a:t>=	</a:t>
            </a:r>
            <a:r>
              <a:rPr dirty="0" sz="2600" spc="145">
                <a:latin typeface="Lucida Sans Unicode"/>
                <a:cs typeface="Lucida Sans Unicode"/>
              </a:rPr>
              <a:t>"IP_or_HOST_ADDRESS",  </a:t>
            </a:r>
            <a:r>
              <a:rPr dirty="0" sz="2600" spc="280">
                <a:latin typeface="Lucida Sans Unicode"/>
                <a:cs typeface="Lucida Sans Unicode"/>
              </a:rPr>
              <a:t>por</a:t>
            </a:r>
            <a:r>
              <a:rPr dirty="0" sz="2600" spc="195">
                <a:latin typeface="Lucida Sans Unicode"/>
                <a:cs typeface="Lucida Sans Unicode"/>
              </a:rPr>
              <a:t>t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484">
                <a:latin typeface="Lucida Sans Unicode"/>
                <a:cs typeface="Lucida Sans Unicode"/>
              </a:rPr>
              <a:t>=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110">
                <a:latin typeface="Lucida Sans Unicode"/>
                <a:cs typeface="Lucida Sans Unicode"/>
              </a:rPr>
              <a:t>1433</a:t>
            </a:r>
            <a:r>
              <a:rPr dirty="0" sz="2600" spc="55">
                <a:latin typeface="Lucida Sans Unicode"/>
                <a:cs typeface="Lucida Sans Unicode"/>
              </a:rPr>
              <a:t>,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160">
                <a:latin typeface="Lucida Sans Unicode"/>
                <a:cs typeface="Lucida Sans Unicode"/>
              </a:rPr>
              <a:t>databas</a:t>
            </a:r>
            <a:r>
              <a:rPr dirty="0" sz="2600" spc="170">
                <a:latin typeface="Lucida Sans Unicode"/>
                <a:cs typeface="Lucida Sans Unicode"/>
              </a:rPr>
              <a:t>e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484">
                <a:latin typeface="Lucida Sans Unicode"/>
                <a:cs typeface="Lucida Sans Unicode"/>
              </a:rPr>
              <a:t>=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85">
                <a:latin typeface="Lucida Sans Unicode"/>
                <a:cs typeface="Lucida Sans Unicode"/>
              </a:rPr>
              <a:t>"DBName"</a:t>
            </a:r>
            <a:r>
              <a:rPr dirty="0" sz="2600" spc="45">
                <a:latin typeface="Lucida Sans Unicode"/>
                <a:cs typeface="Lucida Sans Unicode"/>
              </a:rPr>
              <a:t>,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215">
                <a:latin typeface="Lucida Sans Unicode"/>
                <a:cs typeface="Lucida Sans Unicode"/>
              </a:rPr>
              <a:t>ui</a:t>
            </a:r>
            <a:r>
              <a:rPr dirty="0" sz="2600" spc="305">
                <a:latin typeface="Lucida Sans Unicode"/>
                <a:cs typeface="Lucida Sans Unicode"/>
              </a:rPr>
              <a:t>d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484">
                <a:latin typeface="Lucida Sans Unicode"/>
                <a:cs typeface="Lucida Sans Unicode"/>
              </a:rPr>
              <a:t>=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195">
                <a:latin typeface="Lucida Sans Unicode"/>
                <a:cs typeface="Lucida Sans Unicode"/>
              </a:rPr>
              <a:t>creds$un</a:t>
            </a:r>
            <a:r>
              <a:rPr dirty="0" sz="2600" spc="114">
                <a:latin typeface="Lucida Sans Unicode"/>
                <a:cs typeface="Lucida Sans Unicode"/>
              </a:rPr>
              <a:t>,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90">
                <a:latin typeface="Lucida Sans Unicode"/>
                <a:cs typeface="Lucida Sans Unicode"/>
              </a:rPr>
              <a:t>pw</a:t>
            </a:r>
            <a:r>
              <a:rPr dirty="0" sz="2600" spc="-165">
                <a:latin typeface="Lucida Sans Unicode"/>
                <a:cs typeface="Lucida Sans Unicode"/>
              </a:rPr>
              <a:t>d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484">
                <a:latin typeface="Lucida Sans Unicode"/>
                <a:cs typeface="Lucida Sans Unicode"/>
              </a:rPr>
              <a:t>=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150">
                <a:latin typeface="Lucida Sans Unicode"/>
                <a:cs typeface="Lucida Sans Unicode"/>
              </a:rPr>
              <a:t>creds$pw</a:t>
            </a:r>
            <a:r>
              <a:rPr dirty="0" sz="2600" spc="85">
                <a:latin typeface="Lucida Sans Unicode"/>
                <a:cs typeface="Lucida Sans Unicode"/>
              </a:rPr>
              <a:t>,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140">
                <a:latin typeface="Lucida Sans Unicode"/>
                <a:cs typeface="Lucida Sans Unicode"/>
              </a:rPr>
              <a:t>TDS_Versio</a:t>
            </a:r>
            <a:r>
              <a:rPr dirty="0" sz="2600" spc="165">
                <a:latin typeface="Lucida Sans Unicode"/>
                <a:cs typeface="Lucida Sans Unicode"/>
              </a:rPr>
              <a:t>n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484">
                <a:latin typeface="Lucida Sans Unicode"/>
                <a:cs typeface="Lucida Sans Unicode"/>
              </a:rPr>
              <a:t>=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430">
                <a:latin typeface="Lucida Sans Unicode"/>
                <a:cs typeface="Lucida Sans Unicode"/>
              </a:rPr>
              <a:t>"8.0")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578813"/>
            <a:ext cx="13529310" cy="404622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3200" spc="-10"/>
              <a:t>DB </a:t>
            </a:r>
            <a:r>
              <a:rPr dirty="0" sz="13200" spc="-5"/>
              <a:t>connections</a:t>
            </a:r>
            <a:r>
              <a:rPr dirty="0" sz="13200" spc="-85"/>
              <a:t> </a:t>
            </a:r>
            <a:r>
              <a:rPr dirty="0" sz="13200" spc="-5"/>
              <a:t>in  Shiny</a:t>
            </a:r>
            <a:endParaRPr sz="1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3669" y="2372567"/>
            <a:ext cx="208279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214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669" y="4194501"/>
            <a:ext cx="208279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2140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742" y="2301365"/>
            <a:ext cx="15847060" cy="260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225165" algn="l"/>
                <a:tab pos="5461000" algn="l"/>
                <a:tab pos="7871459" algn="l"/>
                <a:tab pos="10385425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Its</a:t>
            </a:r>
            <a:r>
              <a:rPr dirty="0" sz="495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not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nice	to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have	a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bunch	of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active	connections to</a:t>
            </a:r>
            <a:r>
              <a:rPr dirty="0" sz="4950" spc="-5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your  databases</a:t>
            </a: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  <a:tabLst>
                <a:tab pos="2840990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Pools</a:t>
            </a:r>
            <a:r>
              <a:rPr dirty="0" sz="4950" spc="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are	a great way to keep the connections</a:t>
            </a:r>
            <a:r>
              <a:rPr dirty="0" sz="495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ready</a:t>
            </a:r>
            <a:endParaRPr sz="4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980" y="4877203"/>
            <a:ext cx="18141315" cy="3983990"/>
          </a:xfrm>
          <a:prstGeom prst="rect">
            <a:avLst/>
          </a:prstGeom>
        </p:spPr>
        <p:txBody>
          <a:bodyPr wrap="square" lIns="0" tIns="326390" rIns="0" bIns="0" rtlCol="0" vert="horz">
            <a:spAutoFit/>
          </a:bodyPr>
          <a:lstStyle/>
          <a:p>
            <a:pPr marL="525145" indent="-512445">
              <a:lnSpc>
                <a:spcPct val="100000"/>
              </a:lnSpc>
              <a:spcBef>
                <a:spcPts val="2570"/>
              </a:spcBef>
              <a:buClr>
                <a:srgbClr val="447FB5"/>
              </a:buClr>
              <a:buSzPct val="81818"/>
              <a:buChar char="‣"/>
              <a:tabLst>
                <a:tab pos="525145" algn="l"/>
                <a:tab pos="525780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Keeps the connection ready to be checked out when</a:t>
            </a:r>
            <a:r>
              <a:rPr dirty="0" sz="4950" spc="2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needed</a:t>
            </a:r>
            <a:endParaRPr sz="4950">
              <a:latin typeface="Arial"/>
              <a:cs typeface="Arial"/>
            </a:endParaRPr>
          </a:p>
          <a:p>
            <a:pPr marL="525145" indent="-512445">
              <a:lnSpc>
                <a:spcPct val="100000"/>
              </a:lnSpc>
              <a:spcBef>
                <a:spcPts val="2470"/>
              </a:spcBef>
              <a:buClr>
                <a:srgbClr val="447FB5"/>
              </a:buClr>
              <a:buSzPct val="81818"/>
              <a:buChar char="‣"/>
              <a:tabLst>
                <a:tab pos="525145" algn="l"/>
                <a:tab pos="525780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Closes the</a:t>
            </a:r>
            <a:r>
              <a:rPr dirty="0" sz="4950" spc="-1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connection</a:t>
            </a:r>
            <a:endParaRPr sz="4950">
              <a:latin typeface="Arial"/>
              <a:cs typeface="Arial"/>
            </a:endParaRPr>
          </a:p>
          <a:p>
            <a:pPr lvl="1" marL="1132840" marR="5080" indent="-513080">
              <a:lnSpc>
                <a:spcPct val="100000"/>
              </a:lnSpc>
              <a:spcBef>
                <a:spcPts val="2470"/>
              </a:spcBef>
              <a:buClr>
                <a:srgbClr val="447FB5"/>
              </a:buClr>
              <a:buSzPct val="81818"/>
              <a:buChar char="‣"/>
              <a:tabLst>
                <a:tab pos="1132840" algn="l"/>
                <a:tab pos="1133475" algn="l"/>
                <a:tab pos="4415155" algn="l"/>
              </a:tabLst>
            </a:pP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Read</a:t>
            </a:r>
            <a:r>
              <a:rPr dirty="0" sz="4950" spc="2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212733"/>
                </a:solidFill>
                <a:latin typeface="Arial"/>
                <a:cs typeface="Arial"/>
              </a:rPr>
              <a:t>more	on using pools in Shiny: </a:t>
            </a:r>
            <a:r>
              <a:rPr dirty="0" u="heavy" sz="4950" spc="-20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https://shiny.rstudio.com/ </a:t>
            </a:r>
            <a:r>
              <a:rPr dirty="0" u="heavy" sz="4950" spc="-20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4950" spc="-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articles/pool-basics.html</a:t>
            </a:r>
            <a:endParaRPr sz="4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456805">
              <a:lnSpc>
                <a:spcPct val="100000"/>
              </a:lnSpc>
              <a:spcBef>
                <a:spcPts val="90"/>
              </a:spcBef>
            </a:pPr>
            <a:r>
              <a:rPr dirty="0" spc="-195"/>
              <a:t>DATABASE</a:t>
            </a:r>
            <a:r>
              <a:rPr dirty="0" spc="-85"/>
              <a:t> </a:t>
            </a:r>
            <a:r>
              <a:rPr dirty="0" spc="-10"/>
              <a:t>POOLS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3669" y="2361761"/>
            <a:ext cx="200660" cy="61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-206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967" y="10553282"/>
            <a:ext cx="218884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20"/>
              </a:lnSpc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801" y="2284612"/>
            <a:ext cx="17962880" cy="14617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ts val="5610"/>
              </a:lnSpc>
              <a:spcBef>
                <a:spcPts val="360"/>
              </a:spcBef>
            </a:pP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Check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function: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is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executed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periodically and should always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return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a 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consistent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value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until the data</a:t>
            </a:r>
            <a:r>
              <a:rPr dirty="0" sz="4750" spc="-15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changes</a:t>
            </a:r>
            <a:endParaRPr sz="4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980" y="5900920"/>
            <a:ext cx="200660" cy="61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-206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4825" marR="5080" indent="-492125">
              <a:lnSpc>
                <a:spcPct val="107000"/>
              </a:lnSpc>
              <a:spcBef>
                <a:spcPts val="100"/>
              </a:spcBef>
              <a:buClr>
                <a:srgbClr val="447FB5"/>
              </a:buClr>
              <a:buSzPct val="82105"/>
              <a:buChar char="‣"/>
              <a:tabLst>
                <a:tab pos="504190" algn="l"/>
                <a:tab pos="505459" algn="l"/>
              </a:tabLst>
            </a:pPr>
            <a:r>
              <a:rPr dirty="0" sz="4750" spc="-5"/>
              <a:t>Note </a:t>
            </a:r>
            <a:r>
              <a:rPr dirty="0" sz="4750"/>
              <a:t>doesn’t </a:t>
            </a:r>
            <a:r>
              <a:rPr dirty="0" sz="4750" spc="-5"/>
              <a:t>return </a:t>
            </a:r>
            <a:r>
              <a:rPr dirty="0" sz="4750" spc="-120">
                <a:latin typeface="Lucida Sans Unicode"/>
                <a:cs typeface="Lucida Sans Unicode"/>
              </a:rPr>
              <a:t>TRUE </a:t>
            </a:r>
            <a:r>
              <a:rPr dirty="0" sz="4750"/>
              <a:t>or </a:t>
            </a:r>
            <a:r>
              <a:rPr dirty="0" sz="4750" spc="125">
                <a:latin typeface="Lucida Sans Unicode"/>
                <a:cs typeface="Lucida Sans Unicode"/>
              </a:rPr>
              <a:t>FALSE</a:t>
            </a:r>
            <a:r>
              <a:rPr dirty="0" sz="4750" spc="125"/>
              <a:t>, </a:t>
            </a:r>
            <a:r>
              <a:rPr dirty="0" sz="4750" spc="-5"/>
              <a:t>instead </a:t>
            </a:r>
            <a:r>
              <a:rPr dirty="0" sz="4750"/>
              <a:t>it </a:t>
            </a:r>
            <a:r>
              <a:rPr dirty="0" sz="4750" spc="-5"/>
              <a:t>indicates </a:t>
            </a:r>
            <a:r>
              <a:rPr dirty="0" sz="4750"/>
              <a:t>change</a:t>
            </a:r>
            <a:r>
              <a:rPr dirty="0" sz="4750" spc="-185"/>
              <a:t> </a:t>
            </a:r>
            <a:r>
              <a:rPr dirty="0" sz="4750"/>
              <a:t>by  </a:t>
            </a:r>
            <a:r>
              <a:rPr dirty="0" sz="4750" spc="-5"/>
              <a:t>returning </a:t>
            </a:r>
            <a:r>
              <a:rPr dirty="0" sz="4750"/>
              <a:t>a </a:t>
            </a:r>
            <a:r>
              <a:rPr dirty="0" sz="4750" spc="-10"/>
              <a:t>different </a:t>
            </a:r>
            <a:r>
              <a:rPr dirty="0" sz="4750"/>
              <a:t>value </a:t>
            </a:r>
            <a:r>
              <a:rPr dirty="0" sz="4750" spc="-5"/>
              <a:t>from the </a:t>
            </a:r>
            <a:r>
              <a:rPr dirty="0" sz="4750"/>
              <a:t>previous </a:t>
            </a:r>
            <a:r>
              <a:rPr dirty="0" sz="4750" spc="-5"/>
              <a:t>time </a:t>
            </a:r>
            <a:r>
              <a:rPr dirty="0" sz="4750"/>
              <a:t>it was</a:t>
            </a:r>
            <a:r>
              <a:rPr dirty="0" sz="4750" spc="-30"/>
              <a:t> </a:t>
            </a:r>
            <a:r>
              <a:rPr dirty="0" sz="4750"/>
              <a:t>called</a:t>
            </a:r>
            <a:endParaRPr sz="4750">
              <a:latin typeface="Lucida Sans Unicode"/>
              <a:cs typeface="Lucida Sans Unicode"/>
            </a:endParaRPr>
          </a:p>
          <a:p>
            <a:pPr marL="504825" marR="488950">
              <a:lnSpc>
                <a:spcPts val="5610"/>
              </a:lnSpc>
              <a:spcBef>
                <a:spcPts val="2560"/>
              </a:spcBef>
            </a:pPr>
            <a:r>
              <a:rPr dirty="0" spc="-70"/>
              <a:t>Value </a:t>
            </a:r>
            <a:r>
              <a:rPr dirty="0" spc="-5"/>
              <a:t>retrieval function: </a:t>
            </a:r>
            <a:r>
              <a:rPr dirty="0"/>
              <a:t>is used </a:t>
            </a:r>
            <a:r>
              <a:rPr dirty="0" spc="-5"/>
              <a:t>to re-populate the data </a:t>
            </a:r>
            <a:r>
              <a:rPr dirty="0"/>
              <a:t>when </a:t>
            </a:r>
            <a:r>
              <a:rPr dirty="0" spc="-5"/>
              <a:t>the  </a:t>
            </a:r>
            <a:r>
              <a:rPr dirty="0"/>
              <a:t>check </a:t>
            </a:r>
            <a:r>
              <a:rPr dirty="0" spc="-5"/>
              <a:t>function returns </a:t>
            </a:r>
            <a:r>
              <a:rPr dirty="0"/>
              <a:t>a </a:t>
            </a:r>
            <a:r>
              <a:rPr dirty="0" spc="-10"/>
              <a:t>different</a:t>
            </a:r>
            <a:r>
              <a:rPr dirty="0" spc="-20"/>
              <a:t> </a:t>
            </a:r>
            <a:r>
              <a:rPr dirty="0"/>
              <a:t>value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669" y="7628617"/>
            <a:ext cx="200660" cy="61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-206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801" y="7561938"/>
            <a:ext cx="17137380" cy="21736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ts val="5610"/>
              </a:lnSpc>
              <a:spcBef>
                <a:spcPts val="360"/>
              </a:spcBef>
            </a:pPr>
            <a:r>
              <a:rPr dirty="0" sz="4750" spc="-45">
                <a:solidFill>
                  <a:srgbClr val="212733"/>
                </a:solidFill>
                <a:latin typeface="Arial"/>
                <a:cs typeface="Arial"/>
              </a:rPr>
              <a:t>We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can use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this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in our apps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to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see if </a:t>
            </a:r>
            <a:r>
              <a:rPr dirty="0" sz="4750" spc="-15">
                <a:solidFill>
                  <a:srgbClr val="212733"/>
                </a:solidFill>
                <a:latin typeface="Arial"/>
                <a:cs typeface="Arial"/>
              </a:rPr>
              <a:t>there’s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new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data,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and if not  simply keep what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user has been using, and if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not,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load </a:t>
            </a:r>
            <a:r>
              <a:rPr dirty="0" sz="4750" spc="-5">
                <a:solidFill>
                  <a:srgbClr val="212733"/>
                </a:solidFill>
                <a:latin typeface="Arial"/>
                <a:cs typeface="Arial"/>
              </a:rPr>
              <a:t>the  updated </a:t>
            </a:r>
            <a:r>
              <a:rPr dirty="0" sz="4750">
                <a:solidFill>
                  <a:srgbClr val="212733"/>
                </a:solidFill>
                <a:latin typeface="Arial"/>
                <a:cs typeface="Arial"/>
              </a:rPr>
              <a:t>data</a:t>
            </a:r>
            <a:endParaRPr sz="47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08095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REACTIVEPOLL</a:t>
            </a:r>
            <a:r>
              <a:rPr dirty="0" spc="-420"/>
              <a:t> </a:t>
            </a:r>
            <a:r>
              <a:rPr dirty="0" spc="-10"/>
              <a:t>REVIEW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6037" y="176749"/>
            <a:ext cx="3889375" cy="1570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150" spc="-10">
                <a:solidFill>
                  <a:srgbClr val="D3D3D3"/>
                </a:solidFill>
                <a:latin typeface="Arial"/>
                <a:cs typeface="Arial"/>
              </a:rPr>
              <a:t>DEMO</a:t>
            </a:r>
            <a:endParaRPr sz="10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417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0798" y="5191330"/>
            <a:ext cx="5743575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310">
                <a:solidFill>
                  <a:srgbClr val="535353"/>
                </a:solidFill>
                <a:latin typeface="Lucida Sans Unicode"/>
                <a:cs typeface="Lucida Sans Unicode"/>
              </a:rPr>
              <a:t>example_dbi.R</a:t>
            </a:r>
            <a:endParaRPr sz="5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61018" y="0"/>
            <a:ext cx="14643081" cy="8161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08" y="8102236"/>
            <a:ext cx="14226540" cy="191071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350" spc="5"/>
              <a:t>SQL </a:t>
            </a:r>
            <a:r>
              <a:rPr dirty="0" sz="12350" spc="10"/>
              <a:t>&amp;</a:t>
            </a:r>
            <a:r>
              <a:rPr dirty="0" sz="12350" spc="-515"/>
              <a:t> </a:t>
            </a:r>
            <a:r>
              <a:rPr dirty="0" sz="12350" spc="-195"/>
              <a:t>DATABASES</a:t>
            </a:r>
            <a:endParaRPr sz="12350"/>
          </a:p>
        </p:txBody>
      </p:sp>
      <p:sp>
        <p:nvSpPr>
          <p:cNvPr id="5" name="object 5"/>
          <p:cNvSpPr txBox="1"/>
          <p:nvPr/>
        </p:nvSpPr>
        <p:spPr>
          <a:xfrm>
            <a:off x="15154403" y="10217355"/>
            <a:ext cx="245935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700" spc="-126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700" spc="-105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21126" y="10181104"/>
            <a:ext cx="2278957" cy="774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6830" y="1560161"/>
            <a:ext cx="11350439" cy="7874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2532" y="1495550"/>
            <a:ext cx="11559030" cy="8137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9532" y="176749"/>
            <a:ext cx="7895590" cy="1570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150" spc="-10">
                <a:solidFill>
                  <a:srgbClr val="D3D3D3"/>
                </a:solidFill>
                <a:latin typeface="Arial"/>
                <a:cs typeface="Arial"/>
              </a:rPr>
              <a:t>H</a:t>
            </a:r>
            <a:r>
              <a:rPr dirty="0" sz="10150" spc="-15">
                <a:solidFill>
                  <a:srgbClr val="D3D3D3"/>
                </a:solidFill>
                <a:latin typeface="Arial"/>
                <a:cs typeface="Arial"/>
              </a:rPr>
              <a:t>OMEWO</a:t>
            </a:r>
            <a:r>
              <a:rPr dirty="0" sz="10150" spc="-10">
                <a:solidFill>
                  <a:srgbClr val="D3D3D3"/>
                </a:solidFill>
                <a:latin typeface="Arial"/>
                <a:cs typeface="Arial"/>
              </a:rPr>
              <a:t>RK</a:t>
            </a:r>
            <a:endParaRPr sz="10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0352" y="5191330"/>
            <a:ext cx="398399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30600" algn="l"/>
              </a:tabLst>
            </a:pPr>
            <a:r>
              <a:rPr dirty="0" sz="5750" spc="750">
                <a:solidFill>
                  <a:srgbClr val="535353"/>
                </a:solidFill>
                <a:latin typeface="Lucida Sans Unicode"/>
                <a:cs typeface="Lucida Sans Unicode"/>
              </a:rPr>
              <a:t>Projec</a:t>
            </a:r>
            <a:r>
              <a:rPr dirty="0" sz="5750" spc="575">
                <a:solidFill>
                  <a:srgbClr val="535353"/>
                </a:solidFill>
                <a:latin typeface="Lucida Sans Unicode"/>
                <a:cs typeface="Lucida Sans Unicode"/>
              </a:rPr>
              <a:t>t</a:t>
            </a:r>
            <a:r>
              <a:rPr dirty="0" sz="5750">
                <a:solidFill>
                  <a:srgbClr val="535353"/>
                </a:solidFill>
                <a:latin typeface="Lucida Sans Unicode"/>
                <a:cs typeface="Lucida Sans Unicode"/>
              </a:rPr>
              <a:t>	</a:t>
            </a:r>
            <a:r>
              <a:rPr dirty="0" sz="5750" spc="-175">
                <a:solidFill>
                  <a:srgbClr val="535353"/>
                </a:solidFill>
                <a:latin typeface="Lucida Sans Unicode"/>
                <a:cs typeface="Lucida Sans Unicode"/>
              </a:rPr>
              <a:t>2</a:t>
            </a:r>
            <a:endParaRPr sz="5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2730" y="5960127"/>
            <a:ext cx="3959225" cy="0"/>
          </a:xfrm>
          <a:custGeom>
            <a:avLst/>
            <a:gdLst/>
            <a:ahLst/>
            <a:cxnLst/>
            <a:rect l="l" t="t" r="r" b="b"/>
            <a:pathLst>
              <a:path w="3959225" h="0">
                <a:moveTo>
                  <a:pt x="0" y="0"/>
                </a:moveTo>
                <a:lnTo>
                  <a:pt x="3958638" y="0"/>
                </a:lnTo>
              </a:path>
            </a:pathLst>
          </a:custGeom>
          <a:ln w="55473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133746" cy="645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031230" cy="628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4967" y="10510539"/>
            <a:ext cx="218884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447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91631" y="2138985"/>
            <a:ext cx="9034145" cy="6214745"/>
          </a:xfrm>
          <a:prstGeom prst="rect">
            <a:avLst/>
          </a:prstGeom>
        </p:spPr>
        <p:txBody>
          <a:bodyPr wrap="square" lIns="0" tIns="45974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3620"/>
              </a:spcBef>
            </a:pPr>
            <a:r>
              <a:rPr dirty="0" sz="116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600" spc="-5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1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600">
              <a:latin typeface="Arial"/>
              <a:cs typeface="Arial"/>
            </a:endParaRPr>
          </a:p>
          <a:p>
            <a:pPr algn="r" marR="5080">
              <a:lnSpc>
                <a:spcPts val="13885"/>
              </a:lnSpc>
              <a:spcBef>
                <a:spcPts val="3520"/>
              </a:spcBef>
              <a:tabLst>
                <a:tab pos="2456815" algn="l"/>
              </a:tabLst>
            </a:pPr>
            <a:r>
              <a:rPr dirty="0" sz="11600" spc="-5">
                <a:solidFill>
                  <a:srgbClr val="DBDBDB"/>
                </a:solidFill>
                <a:latin typeface="Arial"/>
                <a:cs typeface="Arial"/>
              </a:rPr>
              <a:t>t</a:t>
            </a:r>
            <a:r>
              <a:rPr dirty="0" sz="11600">
                <a:solidFill>
                  <a:srgbClr val="DBDBDB"/>
                </a:solidFill>
                <a:latin typeface="Arial"/>
                <a:cs typeface="Arial"/>
              </a:rPr>
              <a:t>he	s</a:t>
            </a:r>
            <a:r>
              <a:rPr dirty="0" sz="11600" spc="-5">
                <a:solidFill>
                  <a:srgbClr val="DBDBDB"/>
                </a:solidFill>
                <a:latin typeface="Arial"/>
                <a:cs typeface="Arial"/>
              </a:rPr>
              <a:t>tr</a:t>
            </a:r>
            <a:r>
              <a:rPr dirty="0" sz="11600">
                <a:solidFill>
                  <a:srgbClr val="DBDBDB"/>
                </a:solidFill>
                <a:latin typeface="Arial"/>
                <a:cs typeface="Arial"/>
              </a:rPr>
              <a:t>uc</a:t>
            </a:r>
            <a:r>
              <a:rPr dirty="0" sz="11600" spc="-5">
                <a:solidFill>
                  <a:srgbClr val="DBDBDB"/>
                </a:solidFill>
                <a:latin typeface="Arial"/>
                <a:cs typeface="Arial"/>
              </a:rPr>
              <a:t>t</a:t>
            </a:r>
            <a:r>
              <a:rPr dirty="0" sz="11600">
                <a:solidFill>
                  <a:srgbClr val="DBDBDB"/>
                </a:solidFill>
                <a:latin typeface="Arial"/>
                <a:cs typeface="Arial"/>
              </a:rPr>
              <a:t>u</a:t>
            </a:r>
            <a:r>
              <a:rPr dirty="0" sz="11600" spc="-5">
                <a:solidFill>
                  <a:srgbClr val="DBDBDB"/>
                </a:solidFill>
                <a:latin typeface="Arial"/>
                <a:cs typeface="Arial"/>
              </a:rPr>
              <a:t>r</a:t>
            </a:r>
            <a:r>
              <a:rPr dirty="0" sz="11600">
                <a:solidFill>
                  <a:srgbClr val="DBDBDB"/>
                </a:solidFill>
                <a:latin typeface="Arial"/>
                <a:cs typeface="Arial"/>
              </a:rPr>
              <a:t>ed</a:t>
            </a:r>
            <a:endParaRPr sz="11600">
              <a:latin typeface="Arial"/>
              <a:cs typeface="Arial"/>
            </a:endParaRPr>
          </a:p>
          <a:p>
            <a:pPr algn="r" marR="5080">
              <a:lnSpc>
                <a:spcPts val="13885"/>
              </a:lnSpc>
            </a:pPr>
            <a:r>
              <a:rPr dirty="0" sz="11600">
                <a:solidFill>
                  <a:srgbClr val="DBDBDB"/>
                </a:solidFill>
                <a:latin typeface="Arial"/>
                <a:cs typeface="Arial"/>
              </a:rPr>
              <a:t>language</a:t>
            </a:r>
            <a:endParaRPr sz="1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14256" y="8866610"/>
            <a:ext cx="248412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solidFill>
                  <a:srgbClr val="535353"/>
                </a:solidFill>
                <a:latin typeface="Arial"/>
                <a:cs typeface="Arial"/>
              </a:rPr>
              <a:t>–Wikipedia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894" y="1044859"/>
            <a:ext cx="16050894" cy="69907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 marL="12700" marR="5080">
              <a:lnSpc>
                <a:spcPts val="10970"/>
              </a:lnSpc>
              <a:spcBef>
                <a:spcPts val="475"/>
              </a:spcBef>
              <a:tabLst>
                <a:tab pos="3759835" algn="l"/>
                <a:tab pos="4167504" algn="l"/>
              </a:tabLst>
            </a:pP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“SQL</a:t>
            </a:r>
            <a:r>
              <a:rPr dirty="0" sz="9150" spc="-33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is	a domain specific  language used in</a:t>
            </a:r>
            <a:r>
              <a:rPr dirty="0" sz="9150" spc="-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programming  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and …	</a:t>
            </a: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data 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held in a </a:t>
            </a: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relational  </a:t>
            </a:r>
            <a:r>
              <a:rPr dirty="0" sz="9150">
                <a:solidFill>
                  <a:srgbClr val="005493"/>
                </a:solidFill>
                <a:latin typeface="Arial"/>
                <a:cs typeface="Arial"/>
              </a:rPr>
              <a:t>database management  </a:t>
            </a:r>
            <a:r>
              <a:rPr dirty="0" sz="9150" spc="-5">
                <a:solidFill>
                  <a:srgbClr val="005493"/>
                </a:solidFill>
                <a:latin typeface="Arial"/>
                <a:cs typeface="Arial"/>
              </a:rPr>
              <a:t>system”</a:t>
            </a:r>
            <a:endParaRPr sz="9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578813"/>
            <a:ext cx="9524365" cy="404622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3200" spc="-10"/>
              <a:t>Structuring</a:t>
            </a:r>
            <a:r>
              <a:rPr dirty="0" sz="13200" spc="-55"/>
              <a:t> </a:t>
            </a:r>
            <a:r>
              <a:rPr dirty="0" sz="13200" spc="-5"/>
              <a:t>a  </a:t>
            </a:r>
            <a:r>
              <a:rPr dirty="0" sz="13200" spc="-10"/>
              <a:t>query</a:t>
            </a:r>
            <a:endParaRPr sz="1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67" y="10510539"/>
            <a:ext cx="218884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535353"/>
                </a:solidFill>
                <a:latin typeface="Courier New"/>
                <a:cs typeface="Courier New"/>
              </a:rPr>
              <a:t>Shiny</a:t>
            </a:r>
            <a:r>
              <a:rPr dirty="0" sz="3300" spc="-1125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 sz="3300" spc="-100">
                <a:solidFill>
                  <a:srgbClr val="535353"/>
                </a:solidFill>
                <a:latin typeface="Arial"/>
                <a:cs typeface="Arial"/>
              </a:rPr>
              <a:t>from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7003" y="10436855"/>
            <a:ext cx="2094177" cy="71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2903" y="176749"/>
            <a:ext cx="582295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5"/>
              <a:t>Q</a:t>
            </a:r>
            <a:r>
              <a:rPr dirty="0" spc="-10"/>
              <a:t>UER</a:t>
            </a:r>
            <a:r>
              <a:rPr dirty="0" spc="-10"/>
              <a:t>I</a:t>
            </a:r>
            <a:r>
              <a:rPr dirty="0" spc="-10"/>
              <a:t>ES</a:t>
            </a:r>
          </a:p>
        </p:txBody>
      </p:sp>
      <p:sp>
        <p:nvSpPr>
          <p:cNvPr id="5" name="object 5"/>
          <p:cNvSpPr/>
          <p:nvPr/>
        </p:nvSpPr>
        <p:spPr>
          <a:xfrm>
            <a:off x="3186949" y="2188561"/>
            <a:ext cx="13730199" cy="6931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23734" y="10437243"/>
            <a:ext cx="541020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535353"/>
                </a:solidFill>
                <a:latin typeface="Arial"/>
                <a:cs typeface="Arial"/>
              </a:rPr>
              <a:t>Source: </a:t>
            </a:r>
            <a:r>
              <a:rPr dirty="0" u="heavy" sz="4100" spc="1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Arial"/>
                <a:cs typeface="Arial"/>
              </a:rPr>
              <a:t>periscope</a:t>
            </a:r>
            <a:r>
              <a:rPr dirty="0" u="heavy" sz="4100" spc="-7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4100" spc="5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Arial"/>
                <a:cs typeface="Arial"/>
              </a:rPr>
              <a:t>data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02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6621" y="176749"/>
            <a:ext cx="6539230" cy="1570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EXERCISE</a:t>
            </a:r>
          </a:p>
        </p:txBody>
      </p:sp>
      <p:sp>
        <p:nvSpPr>
          <p:cNvPr id="4" name="object 4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6" y="0"/>
                </a:lnTo>
                <a:lnTo>
                  <a:pt x="14383236" y="7537665"/>
                </a:lnTo>
                <a:lnTo>
                  <a:pt x="0" y="7537665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5235" y="1885445"/>
            <a:ext cx="14383385" cy="7538084"/>
          </a:xfrm>
          <a:custGeom>
            <a:avLst/>
            <a:gdLst/>
            <a:ahLst/>
            <a:cxnLst/>
            <a:rect l="l" t="t" r="r" b="b"/>
            <a:pathLst>
              <a:path w="14383385" h="7538084">
                <a:moveTo>
                  <a:pt x="0" y="0"/>
                </a:moveTo>
                <a:lnTo>
                  <a:pt x="14383237" y="0"/>
                </a:lnTo>
                <a:lnTo>
                  <a:pt x="14383237" y="7537664"/>
                </a:lnTo>
                <a:lnTo>
                  <a:pt x="0" y="7537664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35380" y="1966297"/>
            <a:ext cx="1778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175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5380" y="2908676"/>
            <a:ext cx="1778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1755">
                <a:solidFill>
                  <a:srgbClr val="447FB5"/>
                </a:solidFill>
                <a:latin typeface="Arial"/>
                <a:cs typeface="Arial"/>
              </a:rPr>
              <a:t>‣</a:t>
            </a:r>
            <a:endParaRPr sz="3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983" y="1599816"/>
            <a:ext cx="13733780" cy="2538730"/>
          </a:xfrm>
          <a:prstGeom prst="rect">
            <a:avLst/>
          </a:prstGeom>
        </p:spPr>
        <p:txBody>
          <a:bodyPr wrap="square" lIns="0" tIns="329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Run</a:t>
            </a:r>
            <a:r>
              <a:rPr dirty="0" sz="410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apps/wprdc_sql.R</a:t>
            </a: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00499"/>
              </a:lnSpc>
              <a:spcBef>
                <a:spcPts val="2475"/>
              </a:spcBef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Build a query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that selects all of the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crimes by neighborhood 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from the </a:t>
            </a:r>
            <a:r>
              <a:rPr dirty="0" u="heavy" sz="410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City of Pittsburgh </a:t>
            </a:r>
            <a:r>
              <a:rPr dirty="0" u="heavy" sz="4100" spc="10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Police</a:t>
            </a:r>
            <a:r>
              <a:rPr dirty="0" u="heavy" sz="4100" spc="5">
                <a:solidFill>
                  <a:srgbClr val="212733"/>
                </a:solidFill>
                <a:uFill>
                  <a:solidFill>
                    <a:srgbClr val="212733"/>
                  </a:solidFill>
                </a:uFill>
                <a:latin typeface="Arial"/>
                <a:cs typeface="Arial"/>
              </a:rPr>
              <a:t> Blotter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692" y="4426955"/>
            <a:ext cx="12631420" cy="3795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984" marR="1860550" indent="-502284">
              <a:lnSpc>
                <a:spcPct val="100499"/>
              </a:lnSpc>
              <a:spcBef>
                <a:spcPts val="95"/>
              </a:spcBef>
              <a:buClr>
                <a:srgbClr val="447FB5"/>
              </a:buClr>
              <a:buSzPct val="81707"/>
              <a:buChar char="‣"/>
              <a:tabLst>
                <a:tab pos="514984" algn="l"/>
                <a:tab pos="515620" algn="l"/>
              </a:tabLst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Hint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1: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FROM would be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resource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ID 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(1797ead8-8262-41cc-9099-cbc8a161924b)</a:t>
            </a:r>
            <a:endParaRPr sz="4100">
              <a:latin typeface="Arial"/>
              <a:cs typeface="Arial"/>
            </a:endParaRPr>
          </a:p>
          <a:p>
            <a:pPr marL="514984" indent="-502284">
              <a:lnSpc>
                <a:spcPct val="100000"/>
              </a:lnSpc>
              <a:spcBef>
                <a:spcPts val="2500"/>
              </a:spcBef>
              <a:buClr>
                <a:srgbClr val="447FB5"/>
              </a:buClr>
              <a:buSzPct val="81707"/>
              <a:buChar char="‣"/>
              <a:tabLst>
                <a:tab pos="514984" algn="l"/>
                <a:tab pos="515620" algn="l"/>
              </a:tabLst>
            </a:pP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Hint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2: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The </a:t>
            </a:r>
            <a:r>
              <a:rPr dirty="0" sz="4100" spc="15">
                <a:solidFill>
                  <a:srgbClr val="212733"/>
                </a:solidFill>
                <a:latin typeface="Arial"/>
                <a:cs typeface="Arial"/>
              </a:rPr>
              <a:t>WPRDC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uses a Postgresql</a:t>
            </a:r>
            <a:r>
              <a:rPr dirty="0" sz="4100" spc="-13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backend</a:t>
            </a:r>
            <a:endParaRPr sz="4100">
              <a:latin typeface="Arial"/>
              <a:cs typeface="Arial"/>
            </a:endParaRPr>
          </a:p>
          <a:p>
            <a:pPr lvl="1" marL="1122045" marR="5080" indent="-502284">
              <a:lnSpc>
                <a:spcPct val="100499"/>
              </a:lnSpc>
              <a:spcBef>
                <a:spcPts val="2475"/>
              </a:spcBef>
              <a:buClr>
                <a:srgbClr val="447FB5"/>
              </a:buClr>
              <a:buSzPct val="81707"/>
              <a:buChar char="‣"/>
              <a:tabLst>
                <a:tab pos="1122045" algn="l"/>
                <a:tab pos="1122680" algn="l"/>
              </a:tabLst>
            </a:pP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This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means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that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anything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that contains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number or 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capital letters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have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to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be wrapped </a:t>
            </a:r>
            <a:r>
              <a:rPr dirty="0" sz="4100" spc="5">
                <a:solidFill>
                  <a:srgbClr val="212733"/>
                </a:solidFill>
                <a:latin typeface="Arial"/>
                <a:cs typeface="Arial"/>
              </a:rPr>
              <a:t>in</a:t>
            </a:r>
            <a:r>
              <a:rPr dirty="0" sz="4100" spc="-20">
                <a:solidFill>
                  <a:srgbClr val="212733"/>
                </a:solidFill>
                <a:latin typeface="Arial"/>
                <a:cs typeface="Arial"/>
              </a:rPr>
              <a:t> </a:t>
            </a:r>
            <a:r>
              <a:rPr dirty="0" sz="4100" spc="10">
                <a:solidFill>
                  <a:srgbClr val="212733"/>
                </a:solidFill>
                <a:latin typeface="Arial"/>
                <a:cs typeface="Arial"/>
              </a:rPr>
              <a:t>quotes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29872" y="8638480"/>
            <a:ext cx="3664809" cy="130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29872" y="8638480"/>
            <a:ext cx="3665220" cy="1309370"/>
          </a:xfrm>
          <a:custGeom>
            <a:avLst/>
            <a:gdLst/>
            <a:ahLst/>
            <a:cxnLst/>
            <a:rect l="l" t="t" r="r" b="b"/>
            <a:pathLst>
              <a:path w="3665219" h="1309370">
                <a:moveTo>
                  <a:pt x="0" y="0"/>
                </a:moveTo>
                <a:lnTo>
                  <a:pt x="3664809" y="0"/>
                </a:lnTo>
                <a:lnTo>
                  <a:pt x="3664809" y="1308860"/>
                </a:lnTo>
                <a:lnTo>
                  <a:pt x="0" y="1308860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350115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D3D3D3"/>
                </a:solidFill>
              </a:rPr>
              <a:t>S</a:t>
            </a:r>
            <a:r>
              <a:rPr dirty="0" spc="-15">
                <a:solidFill>
                  <a:srgbClr val="D3D3D3"/>
                </a:solidFill>
              </a:rPr>
              <a:t>O</a:t>
            </a:r>
            <a:r>
              <a:rPr dirty="0" spc="-10">
                <a:solidFill>
                  <a:srgbClr val="D3D3D3"/>
                </a:solidFill>
              </a:rPr>
              <a:t>LU</a:t>
            </a:r>
            <a:r>
              <a:rPr dirty="0" spc="-10">
                <a:solidFill>
                  <a:srgbClr val="D3D3D3"/>
                </a:solidFill>
              </a:rPr>
              <a:t>TIO</a:t>
            </a:r>
            <a:r>
              <a:rPr dirty="0" spc="-10">
                <a:solidFill>
                  <a:srgbClr val="D3D3D3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472" y="5135969"/>
            <a:ext cx="15640685" cy="870585"/>
          </a:xfrm>
          <a:prstGeom prst="rect">
            <a:avLst/>
          </a:prstGeom>
          <a:solidFill>
            <a:srgbClr val="D3D3D3">
              <a:alpha val="19999"/>
            </a:srgbClr>
          </a:solidFill>
          <a:ln w="20941">
            <a:solidFill>
              <a:srgbClr val="D3D3D3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5"/>
              </a:spcBef>
              <a:tabLst>
                <a:tab pos="2141855" algn="l"/>
                <a:tab pos="2738755" algn="l"/>
                <a:tab pos="4231005" algn="l"/>
              </a:tabLst>
            </a:pPr>
            <a:r>
              <a:rPr dirty="0" sz="3900" spc="80">
                <a:solidFill>
                  <a:srgbClr val="212733"/>
                </a:solidFill>
                <a:latin typeface="Lucida Sans Unicode"/>
                <a:cs typeface="Lucida Sans Unicode"/>
              </a:rPr>
              <a:t>SELECT	</a:t>
            </a:r>
            <a:r>
              <a:rPr dirty="0" sz="3900" spc="470">
                <a:solidFill>
                  <a:srgbClr val="212733"/>
                </a:solidFill>
                <a:latin typeface="Lucida Sans Unicode"/>
                <a:cs typeface="Lucida Sans Unicode"/>
              </a:rPr>
              <a:t>*	</a:t>
            </a:r>
            <a:r>
              <a:rPr dirty="0" sz="3900" spc="-395">
                <a:solidFill>
                  <a:srgbClr val="212733"/>
                </a:solidFill>
                <a:latin typeface="Lucida Sans Unicode"/>
                <a:cs typeface="Lucida Sans Unicode"/>
              </a:rPr>
              <a:t>FROM	</a:t>
            </a:r>
            <a:r>
              <a:rPr dirty="0" sz="3900" spc="30">
                <a:solidFill>
                  <a:srgbClr val="212733"/>
                </a:solidFill>
                <a:latin typeface="Lucida Sans Unicode"/>
                <a:cs typeface="Lucida Sans Unicode"/>
              </a:rPr>
              <a:t>"1797ead8-8262-41cc-9099-cbc8a161924b"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417" y="209417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2019-10-29T13:43:56Z</dcterms:created>
  <dcterms:modified xsi:type="dcterms:W3CDTF">2019-10-29T13:43:56Z</dcterms:modified>
</cp:coreProperties>
</file>