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6" r:id="rId4"/>
    <p:sldId id="260" r:id="rId5"/>
    <p:sldId id="277" r:id="rId6"/>
    <p:sldId id="278" r:id="rId7"/>
    <p:sldId id="279" r:id="rId8"/>
    <p:sldId id="280" r:id="rId9"/>
    <p:sldId id="281" r:id="rId10"/>
    <p:sldId id="28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E1735-4470-4552-8B2F-B9912F4D221A}"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12C3E-1FD3-44DC-8B2F-B1BF214EBD27}" type="slidenum">
              <a:rPr lang="en-US" smtClean="0"/>
              <a:t>‹#›</a:t>
            </a:fld>
            <a:endParaRPr lang="en-US"/>
          </a:p>
        </p:txBody>
      </p:sp>
    </p:spTree>
    <p:extLst>
      <p:ext uri="{BB962C8B-B14F-4D97-AF65-F5344CB8AC3E}">
        <p14:creationId xmlns:p14="http://schemas.microsoft.com/office/powerpoint/2010/main" val="271582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312C3E-1FD3-44DC-8B2F-B1BF214EBD27}" type="slidenum">
              <a:rPr lang="en-US" smtClean="0"/>
              <a:t>3</a:t>
            </a:fld>
            <a:endParaRPr lang="en-US"/>
          </a:p>
        </p:txBody>
      </p:sp>
    </p:spTree>
    <p:extLst>
      <p:ext uri="{BB962C8B-B14F-4D97-AF65-F5344CB8AC3E}">
        <p14:creationId xmlns:p14="http://schemas.microsoft.com/office/powerpoint/2010/main" val="257923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4D866-5944-4D6B-BE94-F94E746F897C}"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49526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DA4A4-A82B-4AE0-96DD-C41B092869EB}"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28492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2F19A1-E7ED-4552-A964-4ACD4580B57F}"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4389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AC12F-0EA4-4698-8E37-915DBFE15072}"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198257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76B795-1C84-47FF-8A3E-367768344EBC}"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276498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3D645-2233-4EFA-AB7C-93796D36EB05}" type="datetime1">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5376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BBAD9D-2661-4773-A9DC-F82EDC09F7CE}" type="datetime1">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205597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CB1EBE-CA66-4B5D-8EE2-D2AB2E81A750}" type="datetime1">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33449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2AF50-8251-4B16-BA3A-29DB11FA312B}" type="datetime1">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115829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9333E4-BF0F-42EC-9832-E4EA01A263E9}" type="datetime1">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375953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8A1E88-CE0D-416C-8098-ABAD9FAEF419}" type="datetime1">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AB318-766B-46F7-874B-423391342DC5}" type="slidenum">
              <a:rPr lang="en-US" smtClean="0"/>
              <a:t>‹#›</a:t>
            </a:fld>
            <a:endParaRPr lang="en-US"/>
          </a:p>
        </p:txBody>
      </p:sp>
    </p:spTree>
    <p:extLst>
      <p:ext uri="{BB962C8B-B14F-4D97-AF65-F5344CB8AC3E}">
        <p14:creationId xmlns:p14="http://schemas.microsoft.com/office/powerpoint/2010/main" val="5514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CA65B-188E-4271-98FC-0213B0DB9302}" type="datetime1">
              <a:rPr lang="en-US" smtClean="0"/>
              <a:t>4/9/2021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AB318-766B-46F7-874B-423391342DC5}" type="slidenum">
              <a:rPr lang="en-US" smtClean="0"/>
              <a:t>‹#›</a:t>
            </a:fld>
            <a:endParaRPr lang="en-US"/>
          </a:p>
        </p:txBody>
      </p:sp>
    </p:spTree>
    <p:extLst>
      <p:ext uri="{BB962C8B-B14F-4D97-AF65-F5344CB8AC3E}">
        <p14:creationId xmlns:p14="http://schemas.microsoft.com/office/powerpoint/2010/main" val="255548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453" y="835269"/>
            <a:ext cx="9692055" cy="3285517"/>
          </a:xfrm>
        </p:spPr>
        <p:txBody>
          <a:bodyPr>
            <a:normAutofit/>
          </a:bodyPr>
          <a:lstStyle/>
          <a:p>
            <a:r>
              <a:rPr lang="en-US" sz="4000" b="1" dirty="0" smtClean="0">
                <a:latin typeface="Arial" panose="020B0604020202020204" pitchFamily="34" charset="0"/>
                <a:cs typeface="Arial" panose="020B0604020202020204" pitchFamily="34" charset="0"/>
              </a:rPr>
              <a:t>Project 2</a:t>
            </a:r>
            <a:br>
              <a:rPr lang="en-US" sz="4000" b="1" dirty="0" smtClean="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
            </a:r>
            <a:br>
              <a:rPr lang="en-US" sz="4000" b="1" dirty="0" smtClean="0">
                <a:latin typeface="Arial" panose="020B0604020202020204" pitchFamily="34" charset="0"/>
                <a:cs typeface="Arial" panose="020B0604020202020204" pitchFamily="34" charset="0"/>
              </a:rPr>
            </a:br>
            <a:r>
              <a:rPr lang="en-GB" sz="4000" b="1" dirty="0">
                <a:latin typeface="Arial" panose="020B0604020202020204" pitchFamily="34" charset="0"/>
                <a:cs typeface="Arial" panose="020B0604020202020204" pitchFamily="34" charset="0"/>
              </a:rPr>
              <a:t>Ames Housing Data </a:t>
            </a:r>
            <a:r>
              <a:rPr lang="en-GB" sz="4000" b="1" dirty="0" smtClean="0">
                <a:latin typeface="Arial" panose="020B0604020202020204" pitchFamily="34" charset="0"/>
                <a:cs typeface="Arial" panose="020B0604020202020204" pitchFamily="34" charset="0"/>
              </a:rPr>
              <a:t>and</a:t>
            </a:r>
            <a:br>
              <a:rPr lang="en-GB" sz="4000" b="1" dirty="0" smtClean="0">
                <a:latin typeface="Arial" panose="020B0604020202020204" pitchFamily="34" charset="0"/>
                <a:cs typeface="Arial" panose="020B0604020202020204" pitchFamily="34" charset="0"/>
              </a:rPr>
            </a:br>
            <a:r>
              <a:rPr lang="en-GB" sz="4000" b="1" dirty="0" smtClean="0">
                <a:latin typeface="Arial" panose="020B0604020202020204" pitchFamily="34" charset="0"/>
                <a:cs typeface="Arial" panose="020B0604020202020204" pitchFamily="34" charset="0"/>
              </a:rPr>
              <a:t> </a:t>
            </a:r>
            <a:r>
              <a:rPr lang="en-GB" sz="4000" b="1" dirty="0" err="1">
                <a:latin typeface="Arial" panose="020B0604020202020204" pitchFamily="34" charset="0"/>
                <a:cs typeface="Arial" panose="020B0604020202020204" pitchFamily="34" charset="0"/>
              </a:rPr>
              <a:t>Kaggle</a:t>
            </a:r>
            <a:r>
              <a:rPr lang="en-GB" sz="4000" b="1" dirty="0">
                <a:latin typeface="Arial" panose="020B0604020202020204" pitchFamily="34" charset="0"/>
                <a:cs typeface="Arial" panose="020B0604020202020204" pitchFamily="34" charset="0"/>
              </a:rPr>
              <a:t> Challenge</a:t>
            </a:r>
            <a:r>
              <a:rPr lang="en-US" sz="4000" b="1" dirty="0">
                <a:latin typeface="Arial" panose="020B0604020202020204" pitchFamily="34" charset="0"/>
                <a:cs typeface="Arial" panose="020B0604020202020204" pitchFamily="34" charset="0"/>
              </a:rPr>
              <a:t/>
            </a:r>
            <a:br>
              <a:rPr lang="en-US"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092820" y="4120786"/>
            <a:ext cx="3080238" cy="1260107"/>
          </a:xfrm>
        </p:spPr>
        <p:txBody>
          <a:bodyPr/>
          <a:lstStyle/>
          <a:p>
            <a:r>
              <a:rPr lang="en-US" dirty="0" smtClean="0">
                <a:latin typeface="Arial" panose="020B0604020202020204" pitchFamily="34" charset="0"/>
                <a:cs typeface="Arial" panose="020B0604020202020204" pitchFamily="34" charset="0"/>
              </a:rPr>
              <a:t>Ali Habibi</a:t>
            </a:r>
          </a:p>
          <a:p>
            <a:r>
              <a:rPr lang="en-US" dirty="0" smtClean="0">
                <a:latin typeface="Arial" panose="020B0604020202020204" pitchFamily="34" charset="0"/>
                <a:cs typeface="Arial" panose="020B0604020202020204" pitchFamily="34" charset="0"/>
              </a:rPr>
              <a:t>April 2021</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1" y="5023400"/>
            <a:ext cx="2986452" cy="1560420"/>
          </a:xfrm>
          <a:prstGeom prst="rect">
            <a:avLst/>
          </a:prstGeom>
        </p:spPr>
      </p:pic>
      <p:sp>
        <p:nvSpPr>
          <p:cNvPr id="4" name="Slide Number Placeholder 3"/>
          <p:cNvSpPr>
            <a:spLocks noGrp="1"/>
          </p:cNvSpPr>
          <p:nvPr>
            <p:ph type="sldNum" sz="quarter" idx="12"/>
          </p:nvPr>
        </p:nvSpPr>
        <p:spPr/>
        <p:txBody>
          <a:bodyPr/>
          <a:lstStyle/>
          <a:p>
            <a:fld id="{20FAB318-766B-46F7-874B-423391342DC5}" type="slidenum">
              <a:rPr lang="en-US" smtClean="0"/>
              <a:t>1</a:t>
            </a:fld>
            <a:endParaRPr lang="en-US"/>
          </a:p>
        </p:txBody>
      </p:sp>
    </p:spTree>
    <p:extLst>
      <p:ext uri="{BB962C8B-B14F-4D97-AF65-F5344CB8AC3E}">
        <p14:creationId xmlns:p14="http://schemas.microsoft.com/office/powerpoint/2010/main" val="42857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41" y="198072"/>
            <a:ext cx="11422814" cy="1325563"/>
          </a:xfrm>
        </p:spPr>
        <p:txBody>
          <a:bodyPr>
            <a:normAutofit/>
          </a:bodyPr>
          <a:lstStyle/>
          <a:p>
            <a:r>
              <a:rPr lang="en-US" sz="3600" b="1" dirty="0" smtClean="0">
                <a:latin typeface="Arial" panose="020B0604020202020204" pitchFamily="34" charset="0"/>
                <a:cs typeface="Arial" panose="020B0604020202020204" pitchFamily="34" charset="0"/>
              </a:rPr>
              <a:t>Highlights: Predicting sale price for a new dataset</a:t>
            </a:r>
            <a:endParaRPr lang="en-US" sz="3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787" y="942109"/>
            <a:ext cx="7616922" cy="5712692"/>
          </a:xfrm>
          <a:prstGeom prst="rect">
            <a:avLst/>
          </a:prstGeom>
        </p:spPr>
      </p:pic>
      <p:sp>
        <p:nvSpPr>
          <p:cNvPr id="3" name="Slide Number Placeholder 2"/>
          <p:cNvSpPr>
            <a:spLocks noGrp="1"/>
          </p:cNvSpPr>
          <p:nvPr>
            <p:ph type="sldNum" sz="quarter" idx="12"/>
          </p:nvPr>
        </p:nvSpPr>
        <p:spPr/>
        <p:txBody>
          <a:bodyPr/>
          <a:lstStyle/>
          <a:p>
            <a:fld id="{20FAB318-766B-46F7-874B-423391342DC5}" type="slidenum">
              <a:rPr lang="en-US" smtClean="0"/>
              <a:t>10</a:t>
            </a:fld>
            <a:endParaRPr lang="en-US"/>
          </a:p>
        </p:txBody>
      </p:sp>
    </p:spTree>
    <p:extLst>
      <p:ext uri="{BB962C8B-B14F-4D97-AF65-F5344CB8AC3E}">
        <p14:creationId xmlns:p14="http://schemas.microsoft.com/office/powerpoint/2010/main" val="330931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b="1" dirty="0" smtClean="0">
                <a:latin typeface="Arial" panose="020B0604020202020204" pitchFamily="34" charset="0"/>
                <a:cs typeface="Arial" panose="020B0604020202020204" pitchFamily="34" charset="0"/>
              </a:rPr>
              <a:t>Conclusions</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83855"/>
            <a:ext cx="10515600" cy="4893108"/>
          </a:xfrm>
        </p:spPr>
        <p:txBody>
          <a:bodyPr>
            <a:noAutofit/>
          </a:bodyPr>
          <a:lstStyle/>
          <a:p>
            <a:pPr algn="just"/>
            <a:r>
              <a:rPr lang="en-GB" sz="2400" dirty="0" smtClean="0">
                <a:latin typeface="Arial" panose="020B0604020202020204" pitchFamily="34" charset="0"/>
                <a:cs typeface="Arial" panose="020B0604020202020204" pitchFamily="34" charset="0"/>
              </a:rPr>
              <a:t>All three models can successfully fit the sale price for Ames House datasets.</a:t>
            </a:r>
          </a:p>
          <a:p>
            <a:pPr algn="just"/>
            <a:endParaRPr lang="en-GB" sz="2400" dirty="0" smtClean="0">
              <a:latin typeface="Arial" panose="020B0604020202020204" pitchFamily="34" charset="0"/>
              <a:cs typeface="Arial" panose="020B0604020202020204" pitchFamily="34" charset="0"/>
            </a:endParaRPr>
          </a:p>
          <a:p>
            <a:pPr algn="just"/>
            <a:r>
              <a:rPr lang="en-GB" sz="2400" dirty="0" smtClean="0">
                <a:latin typeface="Arial" panose="020B0604020202020204" pitchFamily="34" charset="0"/>
                <a:cs typeface="Arial" panose="020B0604020202020204" pitchFamily="34" charset="0"/>
              </a:rPr>
              <a:t>Linear regression has the highest R</a:t>
            </a:r>
            <a:r>
              <a:rPr lang="en-GB" sz="2400" baseline="30000" dirty="0" smtClean="0">
                <a:latin typeface="Arial" panose="020B0604020202020204" pitchFamily="34" charset="0"/>
                <a:cs typeface="Arial" panose="020B0604020202020204" pitchFamily="34" charset="0"/>
              </a:rPr>
              <a:t>2</a:t>
            </a:r>
            <a:r>
              <a:rPr lang="en-GB" sz="2400" dirty="0" smtClean="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Among </a:t>
            </a:r>
            <a:r>
              <a:rPr lang="en-GB" sz="2400" dirty="0" smtClean="0">
                <a:latin typeface="Arial" panose="020B0604020202020204" pitchFamily="34" charset="0"/>
                <a:cs typeface="Arial" panose="020B0604020202020204" pitchFamily="34" charset="0"/>
              </a:rPr>
              <a:t>models for train and test section.</a:t>
            </a:r>
          </a:p>
          <a:p>
            <a:pPr algn="just"/>
            <a:endParaRPr lang="en-GB" sz="2400" dirty="0" smtClean="0">
              <a:latin typeface="Arial" panose="020B0604020202020204" pitchFamily="34" charset="0"/>
              <a:cs typeface="Arial" panose="020B0604020202020204" pitchFamily="34" charset="0"/>
            </a:endParaRPr>
          </a:p>
          <a:p>
            <a:pPr algn="just"/>
            <a:r>
              <a:rPr lang="en-GB" sz="2400" dirty="0" err="1" smtClean="0">
                <a:latin typeface="Arial" panose="020B0604020202020204" pitchFamily="34" charset="0"/>
                <a:cs typeface="Arial" panose="020B0604020202020204" pitchFamily="34" charset="0"/>
              </a:rPr>
              <a:t>Statmodel</a:t>
            </a:r>
            <a:r>
              <a:rPr lang="en-GB" sz="2400" dirty="0" smtClean="0">
                <a:latin typeface="Arial" panose="020B0604020202020204" pitchFamily="34" charset="0"/>
                <a:cs typeface="Arial" panose="020B0604020202020204" pitchFamily="34" charset="0"/>
              </a:rPr>
              <a:t> library is used to determine the significant parameters on the sale price.  </a:t>
            </a:r>
          </a:p>
        </p:txBody>
      </p:sp>
      <p:sp>
        <p:nvSpPr>
          <p:cNvPr id="4" name="Slide Number Placeholder 3"/>
          <p:cNvSpPr>
            <a:spLocks noGrp="1"/>
          </p:cNvSpPr>
          <p:nvPr>
            <p:ph type="sldNum" sz="quarter" idx="12"/>
          </p:nvPr>
        </p:nvSpPr>
        <p:spPr/>
        <p:txBody>
          <a:bodyPr/>
          <a:lstStyle/>
          <a:p>
            <a:fld id="{20FAB318-766B-46F7-874B-423391342DC5}" type="slidenum">
              <a:rPr lang="en-US" smtClean="0"/>
              <a:t>11</a:t>
            </a:fld>
            <a:endParaRPr lang="en-US"/>
          </a:p>
        </p:txBody>
      </p:sp>
    </p:spTree>
    <p:extLst>
      <p:ext uri="{BB962C8B-B14F-4D97-AF65-F5344CB8AC3E}">
        <p14:creationId xmlns:p14="http://schemas.microsoft.com/office/powerpoint/2010/main" val="224291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364"/>
            <a:ext cx="10515600" cy="5576599"/>
          </a:xfrm>
        </p:spPr>
        <p:txBody>
          <a:bodyPr>
            <a:normAutofit/>
          </a:bodyPr>
          <a:lstStyle/>
          <a:p>
            <a:pPr marL="0" indent="0" algn="just">
              <a:buNone/>
            </a:pPr>
            <a:r>
              <a:rPr lang="en-US" b="1" dirty="0" smtClean="0">
                <a:solidFill>
                  <a:srgbClr val="FF0000"/>
                </a:solidFill>
                <a:latin typeface="Arial" panose="020B0604020202020204" pitchFamily="34" charset="0"/>
                <a:cs typeface="Arial" panose="020B0604020202020204" pitchFamily="34" charset="0"/>
              </a:rPr>
              <a:t>Objective:</a:t>
            </a:r>
            <a:endParaRPr lang="en-GB" b="1" dirty="0">
              <a:solidFill>
                <a:srgbClr val="FF0000"/>
              </a:solidFill>
              <a:latin typeface="Arial" panose="020B0604020202020204" pitchFamily="34" charset="0"/>
              <a:cs typeface="Arial" panose="020B0604020202020204" pitchFamily="34" charset="0"/>
            </a:endParaRPr>
          </a:p>
          <a:p>
            <a:pPr marL="0" indent="0" algn="just">
              <a:buNone/>
            </a:pPr>
            <a:r>
              <a:rPr lang="en-GB" sz="2000" dirty="0">
                <a:latin typeface="Arial" panose="020B0604020202020204" pitchFamily="34" charset="0"/>
                <a:cs typeface="Arial" panose="020B0604020202020204" pitchFamily="34" charset="0"/>
              </a:rPr>
              <a:t>The Ames Housing dataset </a:t>
            </a:r>
            <a:r>
              <a:rPr lang="en-GB" sz="2000" dirty="0" smtClean="0">
                <a:latin typeface="Arial" panose="020B0604020202020204" pitchFamily="34" charset="0"/>
                <a:cs typeface="Arial" panose="020B0604020202020204" pitchFamily="34" charset="0"/>
              </a:rPr>
              <a:t>is a detailed dataset provided for data analysis. This </a:t>
            </a:r>
            <a:r>
              <a:rPr lang="en-GB" sz="2000" dirty="0" smtClean="0">
                <a:latin typeface="Arial" panose="020B0604020202020204" pitchFamily="34" charset="0"/>
                <a:cs typeface="Arial" panose="020B0604020202020204" pitchFamily="34" charset="0"/>
              </a:rPr>
              <a:t>dataset </a:t>
            </a:r>
            <a:r>
              <a:rPr lang="en-GB" sz="2000" dirty="0" smtClean="0">
                <a:latin typeface="Arial" panose="020B0604020202020204" pitchFamily="34" charset="0"/>
                <a:cs typeface="Arial" panose="020B0604020202020204" pitchFamily="34" charset="0"/>
              </a:rPr>
              <a:t>has 80 columns. Each column describes one feature of houses. In this project, the price of house at sale should be predicted using three regression models. These models work based on the linear least </a:t>
            </a:r>
            <a:r>
              <a:rPr lang="en-GB" sz="2000" dirty="0" smtClean="0">
                <a:latin typeface="Arial" panose="020B0604020202020204" pitchFamily="34" charset="0"/>
                <a:cs typeface="Arial" panose="020B0604020202020204" pitchFamily="34" charset="0"/>
              </a:rPr>
              <a:t>squares </a:t>
            </a:r>
            <a:r>
              <a:rPr lang="en-GB" sz="2000" dirty="0" smtClean="0">
                <a:latin typeface="Arial" panose="020B0604020202020204" pitchFamily="34" charset="0"/>
                <a:cs typeface="Arial" panose="020B0604020202020204" pitchFamily="34" charset="0"/>
              </a:rPr>
              <a:t>function.  </a:t>
            </a:r>
          </a:p>
          <a:p>
            <a:pPr marL="0" indent="0" algn="just">
              <a:buNone/>
            </a:pPr>
            <a:endParaRPr lang="en-GB" sz="2000" dirty="0">
              <a:latin typeface="Arial" panose="020B0604020202020204" pitchFamily="34" charset="0"/>
              <a:cs typeface="Arial" panose="020B0604020202020204" pitchFamily="34" charset="0"/>
            </a:endParaRPr>
          </a:p>
          <a:p>
            <a:pPr marL="0" indent="0" algn="just">
              <a:buNone/>
            </a:pPr>
            <a:r>
              <a:rPr lang="en-GB" b="1" dirty="0" smtClean="0">
                <a:solidFill>
                  <a:srgbClr val="FF0000"/>
                </a:solidFill>
                <a:latin typeface="Arial" panose="020B0604020202020204" pitchFamily="34" charset="0"/>
                <a:cs typeface="Arial" panose="020B0604020202020204" pitchFamily="34" charset="0"/>
              </a:rPr>
              <a:t>Models used in this project:</a:t>
            </a:r>
          </a:p>
          <a:p>
            <a:pPr algn="just"/>
            <a:endParaRPr lang="en-GB" b="1" dirty="0" smtClean="0">
              <a:solidFill>
                <a:srgbClr val="FF0000"/>
              </a:solidFill>
              <a:latin typeface="Arial" panose="020B0604020202020204" pitchFamily="34" charset="0"/>
              <a:cs typeface="Arial" panose="020B0604020202020204" pitchFamily="34" charset="0"/>
            </a:endParaRPr>
          </a:p>
          <a:p>
            <a:pPr algn="just"/>
            <a:r>
              <a:rPr lang="en-GB" sz="2400" b="1" dirty="0" smtClean="0">
                <a:latin typeface="Arial" panose="020B0604020202020204" pitchFamily="34" charset="0"/>
                <a:cs typeface="Arial" panose="020B0604020202020204" pitchFamily="34" charset="0"/>
              </a:rPr>
              <a:t>Linear Regression</a:t>
            </a:r>
          </a:p>
          <a:p>
            <a:pPr algn="just"/>
            <a:r>
              <a:rPr lang="en-GB" sz="2400" b="1" dirty="0" smtClean="0">
                <a:latin typeface="Arial" panose="020B0604020202020204" pitchFamily="34" charset="0"/>
                <a:cs typeface="Arial" panose="020B0604020202020204" pitchFamily="34" charset="0"/>
              </a:rPr>
              <a:t>Ridge</a:t>
            </a:r>
          </a:p>
          <a:p>
            <a:pPr algn="just"/>
            <a:r>
              <a:rPr lang="en-GB" sz="2400" b="1" dirty="0" smtClean="0">
                <a:latin typeface="Arial" panose="020B0604020202020204" pitchFamily="34" charset="0"/>
                <a:cs typeface="Arial" panose="020B0604020202020204" pitchFamily="34" charset="0"/>
              </a:rPr>
              <a:t>Lasso   </a:t>
            </a:r>
            <a:endParaRPr lang="en-GB" sz="2400" b="1" dirty="0">
              <a:latin typeface="Arial" panose="020B0604020202020204" pitchFamily="34" charset="0"/>
              <a:cs typeface="Arial" panose="020B0604020202020204" pitchFamily="34" charset="0"/>
            </a:endParaRPr>
          </a:p>
        </p:txBody>
      </p:sp>
      <p:grpSp>
        <p:nvGrpSpPr>
          <p:cNvPr id="2" name="Group 1"/>
          <p:cNvGrpSpPr/>
          <p:nvPr/>
        </p:nvGrpSpPr>
        <p:grpSpPr>
          <a:xfrm>
            <a:off x="4955931" y="2654505"/>
            <a:ext cx="6479930" cy="3841079"/>
            <a:chOff x="4955931" y="2654505"/>
            <a:chExt cx="6479930" cy="3841079"/>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873" y="2654505"/>
              <a:ext cx="4824046" cy="3219526"/>
            </a:xfrm>
            <a:prstGeom prst="rect">
              <a:avLst/>
            </a:prstGeom>
          </p:spPr>
        </p:pic>
        <p:sp>
          <p:nvSpPr>
            <p:cNvPr id="5" name="TextBox 4"/>
            <p:cNvSpPr txBox="1"/>
            <p:nvPr/>
          </p:nvSpPr>
          <p:spPr>
            <a:xfrm>
              <a:off x="4955931" y="6218585"/>
              <a:ext cx="64799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 https://bencho264.medium.com/predictions-of-ames-housing-prices-31319b4b51fe</a:t>
              </a:r>
            </a:p>
          </p:txBody>
        </p:sp>
      </p:grpSp>
      <p:sp>
        <p:nvSpPr>
          <p:cNvPr id="6" name="Slide Number Placeholder 5"/>
          <p:cNvSpPr>
            <a:spLocks noGrp="1"/>
          </p:cNvSpPr>
          <p:nvPr>
            <p:ph type="sldNum" sz="quarter" idx="12"/>
          </p:nvPr>
        </p:nvSpPr>
        <p:spPr/>
        <p:txBody>
          <a:bodyPr/>
          <a:lstStyle/>
          <a:p>
            <a:fld id="{20FAB318-766B-46F7-874B-423391342DC5}" type="slidenum">
              <a:rPr lang="en-US" smtClean="0"/>
              <a:t>2</a:t>
            </a:fld>
            <a:endParaRPr lang="en-US"/>
          </a:p>
        </p:txBody>
      </p:sp>
    </p:spTree>
    <p:extLst>
      <p:ext uri="{BB962C8B-B14F-4D97-AF65-F5344CB8AC3E}">
        <p14:creationId xmlns:p14="http://schemas.microsoft.com/office/powerpoint/2010/main" val="407781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431" y="136525"/>
            <a:ext cx="10515600" cy="865799"/>
          </a:xfrm>
        </p:spPr>
        <p:txBody>
          <a:bodyPr anchor="t">
            <a:normAutofit/>
          </a:bodyPr>
          <a:lstStyle/>
          <a:p>
            <a:r>
              <a:rPr lang="en-GB" sz="3600" b="1" dirty="0">
                <a:latin typeface="Arial" panose="020B0604020202020204" pitchFamily="34" charset="0"/>
                <a:ea typeface="+mn-ea"/>
                <a:cs typeface="Arial" panose="020B0604020202020204" pitchFamily="34" charset="0"/>
              </a:rPr>
              <a:t>Workflow of the project</a:t>
            </a:r>
          </a:p>
        </p:txBody>
      </p:sp>
      <p:sp>
        <p:nvSpPr>
          <p:cNvPr id="11" name="Content Placeholder 2"/>
          <p:cNvSpPr>
            <a:spLocks noGrp="1"/>
          </p:cNvSpPr>
          <p:nvPr>
            <p:ph idx="1"/>
          </p:nvPr>
        </p:nvSpPr>
        <p:spPr>
          <a:xfrm>
            <a:off x="407377" y="1002324"/>
            <a:ext cx="10515600" cy="5576599"/>
          </a:xfrm>
        </p:spPr>
        <p:txBody>
          <a:bodyPr>
            <a:normAutofit/>
          </a:bodyPr>
          <a:lstStyle/>
          <a:p>
            <a:pPr algn="just"/>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Importing dataset.</a:t>
            </a:r>
            <a:endParaRPr lang="en-GB" dirty="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Cleaning dataset.</a:t>
            </a: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Feature engineering</a:t>
            </a:r>
          </a:p>
          <a:p>
            <a:pPr algn="just"/>
            <a:r>
              <a:rPr lang="en-GB" dirty="0" smtClean="0">
                <a:latin typeface="Arial" panose="020B0604020202020204" pitchFamily="34" charset="0"/>
                <a:cs typeface="Arial" panose="020B0604020202020204" pitchFamily="34" charset="0"/>
              </a:rPr>
              <a:t>Modelling with data.</a:t>
            </a:r>
            <a:endParaRPr lang="en-GB" dirty="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Evaluating models.</a:t>
            </a:r>
          </a:p>
          <a:p>
            <a:pPr algn="just"/>
            <a:r>
              <a:rPr lang="en-GB" dirty="0" smtClean="0">
                <a:latin typeface="Arial" panose="020B0604020202020204" pitchFamily="34" charset="0"/>
                <a:cs typeface="Arial" panose="020B0604020202020204" pitchFamily="34" charset="0"/>
              </a:rPr>
              <a:t>Predicting the sale price</a:t>
            </a:r>
            <a:endParaRPr lang="en-GB" dirty="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Conclusions</a:t>
            </a: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5213839" y="2424958"/>
            <a:ext cx="6301154" cy="2555926"/>
            <a:chOff x="5196254" y="1985342"/>
            <a:chExt cx="6301154" cy="255592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254" y="1985342"/>
              <a:ext cx="6301154" cy="2201514"/>
            </a:xfrm>
            <a:prstGeom prst="rect">
              <a:avLst/>
            </a:prstGeom>
          </p:spPr>
        </p:pic>
        <p:sp>
          <p:nvSpPr>
            <p:cNvPr id="7" name="TextBox 6"/>
            <p:cNvSpPr txBox="1"/>
            <p:nvPr/>
          </p:nvSpPr>
          <p:spPr>
            <a:xfrm>
              <a:off x="5615354" y="4264269"/>
              <a:ext cx="588205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Source</a:t>
              </a:r>
              <a:r>
                <a:rPr lang="en-US" sz="1200" dirty="0" smtClean="0">
                  <a:latin typeface="Arial" panose="020B0604020202020204" pitchFamily="34" charset="0"/>
                  <a:cs typeface="Arial" panose="020B0604020202020204" pitchFamily="34" charset="0"/>
                </a:rPr>
                <a:t>: https</a:t>
              </a:r>
              <a:r>
                <a:rPr lang="en-US" sz="1200" dirty="0">
                  <a:latin typeface="Arial" panose="020B0604020202020204" pitchFamily="34" charset="0"/>
                  <a:cs typeface="Arial" panose="020B0604020202020204" pitchFamily="34" charset="0"/>
                </a:rPr>
                <a:t>://blog.bigml.com/2019/03/22/programming-linear-regressions/</a:t>
              </a:r>
            </a:p>
          </p:txBody>
        </p:sp>
      </p:grpSp>
      <p:sp>
        <p:nvSpPr>
          <p:cNvPr id="3" name="Slide Number Placeholder 2"/>
          <p:cNvSpPr>
            <a:spLocks noGrp="1"/>
          </p:cNvSpPr>
          <p:nvPr>
            <p:ph type="sldNum" sz="quarter" idx="12"/>
          </p:nvPr>
        </p:nvSpPr>
        <p:spPr/>
        <p:txBody>
          <a:bodyPr/>
          <a:lstStyle/>
          <a:p>
            <a:fld id="{20FAB318-766B-46F7-874B-423391342DC5}" type="slidenum">
              <a:rPr lang="en-US" smtClean="0"/>
              <a:t>3</a:t>
            </a:fld>
            <a:endParaRPr lang="en-US"/>
          </a:p>
        </p:txBody>
      </p:sp>
    </p:spTree>
    <p:extLst>
      <p:ext uri="{BB962C8B-B14F-4D97-AF65-F5344CB8AC3E}">
        <p14:creationId xmlns:p14="http://schemas.microsoft.com/office/powerpoint/2010/main" val="2501483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Cleaning the training dataset </a:t>
            </a:r>
            <a:endParaRPr lang="en-US" sz="36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3635"/>
                <a:ext cx="10515600" cy="4351338"/>
              </a:xfrm>
            </p:spPr>
            <p:txBody>
              <a:bodyPr>
                <a:noAutofit/>
              </a:bodyPr>
              <a:lstStyle/>
              <a:p>
                <a:pPr algn="just"/>
                <a:r>
                  <a:rPr lang="en-US" sz="2400" dirty="0" smtClean="0">
                    <a:latin typeface="Arial" panose="020B0604020202020204" pitchFamily="34" charset="0"/>
                    <a:cs typeface="Arial" panose="020B0604020202020204" pitchFamily="34" charset="0"/>
                  </a:rPr>
                  <a:t>Columns with more than 1000 null cells </a:t>
                </a:r>
                <a:r>
                  <a:rPr lang="en-US" sz="2400" dirty="0">
                    <a:latin typeface="Arial" panose="020B0604020202020204" pitchFamily="34" charset="0"/>
                    <a:cs typeface="Arial" panose="020B0604020202020204" pitchFamily="34" charset="0"/>
                  </a:rPr>
                  <a:t>are deleted (Pool QC','</a:t>
                </a:r>
                <a:r>
                  <a:rPr lang="en-US" sz="2400" dirty="0" err="1">
                    <a:latin typeface="Arial" panose="020B0604020202020204" pitchFamily="34" charset="0"/>
                    <a:cs typeface="Arial" panose="020B0604020202020204" pitchFamily="34" charset="0"/>
                  </a:rPr>
                  <a:t>Misc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Feature','Alley','Fence','Fireplace</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Qu’).</a:t>
                </a:r>
              </a:p>
              <a:p>
                <a:pPr algn="just"/>
                <a:r>
                  <a:rPr lang="en-US" sz="2400" dirty="0">
                    <a:latin typeface="Arial" panose="020B0604020202020204" pitchFamily="34" charset="0"/>
                    <a:cs typeface="Arial" panose="020B0604020202020204" pitchFamily="34" charset="0"/>
                  </a:rPr>
                  <a:t>Columns are divided into numerical and categorical </a:t>
                </a:r>
                <a:r>
                  <a:rPr lang="en-US" sz="2400" dirty="0" smtClean="0">
                    <a:latin typeface="Arial" panose="020B0604020202020204" pitchFamily="34" charset="0"/>
                    <a:cs typeface="Arial" panose="020B0604020202020204" pitchFamily="34" charset="0"/>
                  </a:rPr>
                  <a:t>columns.</a:t>
                </a:r>
                <a:endParaRPr lang="en-US" sz="2400" dirty="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Null cells in numerical columns are replaced with median or mean values of those columns.</a:t>
                </a:r>
              </a:p>
              <a:p>
                <a:pPr algn="just"/>
                <a:r>
                  <a:rPr lang="en-US" sz="2400" dirty="0" smtClean="0">
                    <a:latin typeface="Arial" panose="020B0604020202020204" pitchFamily="34" charset="0"/>
                    <a:cs typeface="Arial" panose="020B0604020202020204" pitchFamily="34" charset="0"/>
                  </a:rPr>
                  <a:t>Null cells in categorical columns are replaced with most common feature in those columns.</a:t>
                </a:r>
              </a:p>
              <a:p>
                <a:pPr algn="just"/>
                <a:r>
                  <a:rPr lang="en-US" sz="2400" dirty="0" smtClean="0">
                    <a:solidFill>
                      <a:srgbClr val="FF0000"/>
                    </a:solidFill>
                    <a:latin typeface="Arial" panose="020B0604020202020204" pitchFamily="34" charset="0"/>
                    <a:cs typeface="Arial" panose="020B0604020202020204" pitchFamily="34" charset="0"/>
                  </a:rPr>
                  <a:t>Significant categorical </a:t>
                </a:r>
                <a:r>
                  <a:rPr lang="en-US" sz="2400" dirty="0" smtClean="0">
                    <a:latin typeface="Arial" panose="020B0604020202020204" pitchFamily="34" charset="0"/>
                    <a:cs typeface="Arial" panose="020B0604020202020204" pitchFamily="34" charset="0"/>
                  </a:rPr>
                  <a:t>columns are dummified to be considered as features. </a:t>
                </a:r>
              </a:p>
              <a:p>
                <a:pPr algn="just"/>
                <a:r>
                  <a:rPr lang="en-US" sz="2400" dirty="0" smtClean="0">
                    <a:latin typeface="Arial" panose="020B0604020202020204" pitchFamily="34" charset="0"/>
                    <a:cs typeface="Arial" panose="020B0604020202020204" pitchFamily="34" charset="0"/>
                  </a:rPr>
                  <a:t>Columns are added to the feature list when</a:t>
                </a:r>
              </a:p>
              <a:p>
                <a:pPr marL="0" indent="0" algn="just">
                  <a:buNone/>
                </a:pPr>
                <a:r>
                  <a:rPr lang="en-US" sz="2400" dirty="0" smtClean="0">
                    <a:latin typeface="Arial" panose="020B0604020202020204" pitchFamily="34" charset="0"/>
                    <a:cs typeface="Arial" panose="020B0604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𝑃𝑒𝑎𝑟𝑠𝑜𝑛</m:t>
                              </m:r>
                            </m:sub>
                          </m:sSub>
                        </m:e>
                      </m:d>
                      <m:r>
                        <a:rPr lang="en-US" sz="2400" b="0" i="1" smtClean="0">
                          <a:latin typeface="Cambria Math" panose="02040503050406030204" pitchFamily="18" charset="0"/>
                          <a:ea typeface="Cambria Math" panose="02040503050406030204" pitchFamily="18" charset="0"/>
                        </a:rPr>
                        <m:t>≥0.3</m:t>
                      </m:r>
                    </m:oMath>
                  </m:oMathPara>
                </a14:m>
                <a:endParaRPr lang="en-US" sz="2400" dirty="0" smtClean="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3635"/>
                <a:ext cx="10515600" cy="4351338"/>
              </a:xfrm>
              <a:blipFill>
                <a:blip r:embed="rId2"/>
                <a:stretch>
                  <a:fillRect l="-812" t="-1821" r="-870" b="-10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FAB318-766B-46F7-874B-423391342DC5}" type="slidenum">
              <a:rPr lang="en-US" smtClean="0"/>
              <a:t>4</a:t>
            </a:fld>
            <a:endParaRPr lang="en-US"/>
          </a:p>
        </p:txBody>
      </p:sp>
    </p:spTree>
    <p:extLst>
      <p:ext uri="{BB962C8B-B14F-4D97-AF65-F5344CB8AC3E}">
        <p14:creationId xmlns:p14="http://schemas.microsoft.com/office/powerpoint/2010/main" val="319732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Model preparation</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23635"/>
            <a:ext cx="10515600" cy="4351338"/>
          </a:xfrm>
        </p:spPr>
        <p:txBody>
          <a:bodyPr>
            <a:normAutofit/>
          </a:bodyPr>
          <a:lstStyle/>
          <a:p>
            <a:pPr algn="just"/>
            <a:r>
              <a:rPr lang="en-US" dirty="0" smtClean="0">
                <a:latin typeface="Arial" panose="020B0604020202020204" pitchFamily="34" charset="0"/>
                <a:cs typeface="Arial" panose="020B0604020202020204" pitchFamily="34" charset="0"/>
              </a:rPr>
              <a:t> Linear regression, ridge, and lasso are used.  </a:t>
            </a:r>
            <a:endParaRPr lang="en-US" i="1" dirty="0" smtClean="0">
              <a:latin typeface="Cambria Math" panose="02040503050406030204" pitchFamily="18"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61" t="9200" r="5920" b="3680"/>
          <a:stretch/>
        </p:blipFill>
        <p:spPr>
          <a:xfrm>
            <a:off x="392726" y="1994180"/>
            <a:ext cx="4311160" cy="390261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811107" y="2514699"/>
                <a:ext cx="34934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cs typeface="Arial" panose="020B0604020202020204" pitchFamily="34" charset="0"/>
                            </a:rPr>
                          </m:ctrlPr>
                        </m:funcPr>
                        <m:fName>
                          <m:r>
                            <a:rPr lang="en-US" sz="2800" i="1">
                              <a:latin typeface="Cambria Math" panose="02040503050406030204" pitchFamily="18" charset="0"/>
                              <a:cs typeface="Arial" panose="020B0604020202020204" pitchFamily="34" charset="0"/>
                            </a:rPr>
                            <m:t>−10</m:t>
                          </m:r>
                          <m:r>
                            <a:rPr lang="en-US" sz="2800" i="1">
                              <a:latin typeface="Cambria Math" panose="02040503050406030204" pitchFamily="18" charset="0"/>
                              <a:ea typeface="Cambria Math" panose="02040503050406030204" pitchFamily="18" charset="0"/>
                              <a:cs typeface="Arial" panose="020B0604020202020204" pitchFamily="34" charset="0"/>
                            </a:rPr>
                            <m:t>&lt;</m:t>
                          </m:r>
                          <m:r>
                            <m:rPr>
                              <m:sty m:val="p"/>
                            </m:rPr>
                            <a:rPr lang="en-US" sz="2800">
                              <a:latin typeface="Cambria Math" panose="02040503050406030204" pitchFamily="18" charset="0"/>
                              <a:cs typeface="Arial" panose="020B0604020202020204" pitchFamily="34" charset="0"/>
                            </a:rPr>
                            <m:t>log</m:t>
                          </m:r>
                        </m:fName>
                        <m:e>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ea typeface="Cambria Math" panose="02040503050406030204" pitchFamily="18" charset="0"/>
                                  <a:cs typeface="Arial" panose="020B0604020202020204" pitchFamily="34" charset="0"/>
                                </a:rPr>
                                <m:t>𝛼</m:t>
                              </m:r>
                            </m:e>
                            <m:sub>
                              <m:r>
                                <a:rPr lang="en-US" sz="2800" i="1">
                                  <a:latin typeface="Cambria Math" panose="02040503050406030204" pitchFamily="18" charset="0"/>
                                  <a:cs typeface="Arial" panose="020B0604020202020204" pitchFamily="34" charset="0"/>
                                </a:rPr>
                                <m:t>𝑙𝑎𝑠𝑠𝑜</m:t>
                              </m:r>
                            </m:sub>
                          </m:sSub>
                          <m:r>
                            <a:rPr lang="en-US" sz="2800" i="1">
                              <a:latin typeface="Cambria Math" panose="02040503050406030204" pitchFamily="18" charset="0"/>
                              <a:ea typeface="Cambria Math" panose="02040503050406030204" pitchFamily="18" charset="0"/>
                              <a:cs typeface="Arial" panose="020B0604020202020204" pitchFamily="34" charset="0"/>
                            </a:rPr>
                            <m:t>&lt;10</m:t>
                          </m:r>
                        </m:e>
                      </m:func>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811107" y="2514699"/>
                <a:ext cx="3493477"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73031" y="4218051"/>
                <a:ext cx="3173291" cy="5582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cs typeface="Arial" panose="020B0604020202020204" pitchFamily="34" charset="0"/>
                            </a:rPr>
                          </m:ctrlPr>
                        </m:funcPr>
                        <m:fName>
                          <m:r>
                            <a:rPr lang="en-US" sz="2800" i="1">
                              <a:latin typeface="Cambria Math" panose="02040503050406030204" pitchFamily="18" charset="0"/>
                              <a:cs typeface="Arial" panose="020B0604020202020204" pitchFamily="34" charset="0"/>
                            </a:rPr>
                            <m:t> 1</m:t>
                          </m:r>
                          <m:r>
                            <a:rPr lang="en-US" sz="2800" i="1">
                              <a:latin typeface="Cambria Math" panose="02040503050406030204" pitchFamily="18" charset="0"/>
                              <a:ea typeface="Cambria Math" panose="02040503050406030204" pitchFamily="18" charset="0"/>
                              <a:cs typeface="Arial" panose="020B0604020202020204" pitchFamily="34" charset="0"/>
                            </a:rPr>
                            <m:t>&lt;</m:t>
                          </m:r>
                          <m:r>
                            <m:rPr>
                              <m:sty m:val="p"/>
                            </m:rPr>
                            <a:rPr lang="en-US" sz="2800">
                              <a:latin typeface="Cambria Math" panose="02040503050406030204" pitchFamily="18" charset="0"/>
                              <a:cs typeface="Arial" panose="020B0604020202020204" pitchFamily="34" charset="0"/>
                            </a:rPr>
                            <m:t>log</m:t>
                          </m:r>
                        </m:fName>
                        <m:e>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ea typeface="Cambria Math" panose="02040503050406030204" pitchFamily="18" charset="0"/>
                                  <a:cs typeface="Arial" panose="020B0604020202020204" pitchFamily="34" charset="0"/>
                                </a:rPr>
                                <m:t>𝛼</m:t>
                              </m:r>
                            </m:e>
                            <m:sub>
                              <m:r>
                                <a:rPr lang="en-US" sz="2800" i="1">
                                  <a:latin typeface="Cambria Math" panose="02040503050406030204" pitchFamily="18" charset="0"/>
                                  <a:ea typeface="Cambria Math" panose="02040503050406030204" pitchFamily="18" charset="0"/>
                                  <a:cs typeface="Arial" panose="020B0604020202020204" pitchFamily="34" charset="0"/>
                                </a:rPr>
                                <m:t>𝑟𝑖𝑑𝑔𝑒</m:t>
                              </m:r>
                            </m:sub>
                          </m:sSub>
                          <m:r>
                            <a:rPr lang="en-US" sz="2800" i="1">
                              <a:latin typeface="Cambria Math" panose="02040503050406030204" pitchFamily="18" charset="0"/>
                              <a:ea typeface="Cambria Math" panose="02040503050406030204" pitchFamily="18" charset="0"/>
                              <a:cs typeface="Arial" panose="020B0604020202020204" pitchFamily="34" charset="0"/>
                            </a:rPr>
                            <m:t>&lt;10</m:t>
                          </m:r>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973031" y="4218051"/>
                <a:ext cx="3173291" cy="5582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29457" y="5706405"/>
                <a:ext cx="2435470" cy="52322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𝐶𝑉</m:t>
                          </m:r>
                        </m:e>
                        <m:sub>
                          <m:r>
                            <a:rPr lang="en-US" sz="2800" i="1">
                              <a:latin typeface="Cambria Math" panose="02040503050406030204" pitchFamily="18" charset="0"/>
                              <a:cs typeface="Arial" panose="020B0604020202020204" pitchFamily="34" charset="0"/>
                            </a:rPr>
                            <m:t>𝑙𝑟</m:t>
                          </m:r>
                        </m:sub>
                      </m:sSub>
                      <m:r>
                        <a:rPr lang="en-US" sz="2800" i="1">
                          <a:latin typeface="Cambria Math" panose="02040503050406030204" pitchFamily="18" charset="0"/>
                          <a:cs typeface="Arial" panose="020B0604020202020204" pitchFamily="34" charset="0"/>
                        </a:rPr>
                        <m:t>=8</m:t>
                      </m:r>
                    </m:oMath>
                  </m:oMathPara>
                </a14:m>
                <a:endParaRPr lang="en-US" sz="2800" dirty="0">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29457" y="5706405"/>
                <a:ext cx="243547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63508" y="3071546"/>
                <a:ext cx="35520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FF0000"/>
                              </a:solidFill>
                              <a:latin typeface="Cambria Math" panose="02040503050406030204" pitchFamily="18" charset="0"/>
                              <a:cs typeface="Arial" panose="020B0604020202020204" pitchFamily="34" charset="0"/>
                            </a:rPr>
                          </m:ctrlPr>
                        </m:sSupPr>
                        <m:e>
                          <m:r>
                            <a:rPr lang="en-US" sz="2800" b="0" i="1" smtClean="0">
                              <a:solidFill>
                                <a:srgbClr val="FF0000"/>
                              </a:solidFill>
                              <a:latin typeface="Cambria Math" panose="02040503050406030204" pitchFamily="18" charset="0"/>
                              <a:cs typeface="Arial" panose="020B0604020202020204" pitchFamily="34" charset="0"/>
                            </a:rPr>
                            <m:t>𝑟</m:t>
                          </m:r>
                        </m:e>
                        <m:sup>
                          <m:r>
                            <a:rPr lang="en-US" sz="2800" b="0" i="1" smtClean="0">
                              <a:solidFill>
                                <a:srgbClr val="FF0000"/>
                              </a:solidFill>
                              <a:latin typeface="Cambria Math" panose="02040503050406030204" pitchFamily="18" charset="0"/>
                              <a:cs typeface="Arial" panose="020B0604020202020204" pitchFamily="34" charset="0"/>
                            </a:rPr>
                            <m:t>2</m:t>
                          </m:r>
                        </m:sup>
                      </m:sSup>
                      <m:r>
                        <a:rPr lang="en-US" sz="2800" b="0" i="1" smtClean="0">
                          <a:solidFill>
                            <a:srgbClr val="FF0000"/>
                          </a:solidFill>
                          <a:latin typeface="Cambria Math" panose="02040503050406030204" pitchFamily="18" charset="0"/>
                          <a:cs typeface="Arial" panose="020B0604020202020204" pitchFamily="34" charset="0"/>
                        </a:rPr>
                        <m:t>=0.805</m:t>
                      </m:r>
                    </m:oMath>
                  </m:oMathPara>
                </a14:m>
                <a:endParaRPr lang="en-US" sz="28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63508" y="3071546"/>
                <a:ext cx="3552092"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963508" y="5137956"/>
                <a:ext cx="35520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FF0000"/>
                              </a:solidFill>
                              <a:latin typeface="Cambria Math" panose="02040503050406030204" pitchFamily="18" charset="0"/>
                              <a:cs typeface="Arial" panose="020B0604020202020204" pitchFamily="34" charset="0"/>
                            </a:rPr>
                          </m:ctrlPr>
                        </m:sSupPr>
                        <m:e>
                          <m:r>
                            <a:rPr lang="en-US" sz="2800" b="0" i="1" smtClean="0">
                              <a:solidFill>
                                <a:srgbClr val="FF0000"/>
                              </a:solidFill>
                              <a:latin typeface="Cambria Math" panose="02040503050406030204" pitchFamily="18" charset="0"/>
                              <a:cs typeface="Arial" panose="020B0604020202020204" pitchFamily="34" charset="0"/>
                            </a:rPr>
                            <m:t>𝑟</m:t>
                          </m:r>
                        </m:e>
                        <m:sup>
                          <m:r>
                            <a:rPr lang="en-US" sz="2800" b="0" i="1" smtClean="0">
                              <a:solidFill>
                                <a:srgbClr val="FF0000"/>
                              </a:solidFill>
                              <a:latin typeface="Cambria Math" panose="02040503050406030204" pitchFamily="18" charset="0"/>
                              <a:cs typeface="Arial" panose="020B0604020202020204" pitchFamily="34" charset="0"/>
                            </a:rPr>
                            <m:t>2</m:t>
                          </m:r>
                        </m:sup>
                      </m:sSup>
                      <m:r>
                        <a:rPr lang="en-US" sz="2800" b="0" i="1" smtClean="0">
                          <a:solidFill>
                            <a:srgbClr val="FF0000"/>
                          </a:solidFill>
                          <a:latin typeface="Cambria Math" panose="02040503050406030204" pitchFamily="18" charset="0"/>
                          <a:cs typeface="Arial" panose="020B0604020202020204" pitchFamily="34" charset="0"/>
                        </a:rPr>
                        <m:t>=0.806</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63508" y="5137956"/>
                <a:ext cx="3552092"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1146" y="6229625"/>
                <a:ext cx="35520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FF0000"/>
                              </a:solidFill>
                              <a:latin typeface="Cambria Math" panose="02040503050406030204" pitchFamily="18" charset="0"/>
                              <a:cs typeface="Arial" panose="020B0604020202020204" pitchFamily="34" charset="0"/>
                            </a:rPr>
                          </m:ctrlPr>
                        </m:sSupPr>
                        <m:e>
                          <m:r>
                            <a:rPr lang="en-US" sz="2800" b="0" i="1" smtClean="0">
                              <a:solidFill>
                                <a:srgbClr val="FF0000"/>
                              </a:solidFill>
                              <a:latin typeface="Cambria Math" panose="02040503050406030204" pitchFamily="18" charset="0"/>
                              <a:cs typeface="Arial" panose="020B0604020202020204" pitchFamily="34" charset="0"/>
                            </a:rPr>
                            <m:t>𝑟</m:t>
                          </m:r>
                        </m:e>
                        <m:sup>
                          <m:r>
                            <a:rPr lang="en-US" sz="2800" b="0" i="1" smtClean="0">
                              <a:solidFill>
                                <a:srgbClr val="FF0000"/>
                              </a:solidFill>
                              <a:latin typeface="Cambria Math" panose="02040503050406030204" pitchFamily="18" charset="0"/>
                              <a:cs typeface="Arial" panose="020B0604020202020204" pitchFamily="34" charset="0"/>
                            </a:rPr>
                            <m:t>2</m:t>
                          </m:r>
                        </m:sup>
                      </m:sSup>
                      <m:r>
                        <a:rPr lang="en-US" sz="2800" b="0" i="1" smtClean="0">
                          <a:solidFill>
                            <a:srgbClr val="FF0000"/>
                          </a:solidFill>
                          <a:latin typeface="Cambria Math" panose="02040503050406030204" pitchFamily="18" charset="0"/>
                          <a:cs typeface="Arial" panose="020B0604020202020204" pitchFamily="34" charset="0"/>
                        </a:rPr>
                        <m:t>=0.818</m:t>
                      </m:r>
                    </m:oMath>
                  </m:oMathPara>
                </a14:m>
                <a:endParaRPr lang="en-US" sz="28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1146" y="6229625"/>
                <a:ext cx="3552092" cy="523220"/>
              </a:xfrm>
              <a:prstGeom prst="rect">
                <a:avLst/>
              </a:prstGeom>
              <a:blipFill>
                <a:blip r:embed="rId8"/>
                <a:stretch>
                  <a:fillRect/>
                </a:stretch>
              </a:blipFill>
            </p:spPr>
            <p:txBody>
              <a:bodyPr/>
              <a:lstStyle/>
              <a:p>
                <a:r>
                  <a:rPr lang="en-US">
                    <a:noFill/>
                  </a:rPr>
                  <a:t> </a:t>
                </a:r>
              </a:p>
            </p:txBody>
          </p:sp>
        </mc:Fallback>
      </mc:AlternateContent>
      <p:sp>
        <p:nvSpPr>
          <p:cNvPr id="11" name="Slide Number Placeholder 10"/>
          <p:cNvSpPr>
            <a:spLocks noGrp="1"/>
          </p:cNvSpPr>
          <p:nvPr>
            <p:ph type="sldNum" sz="quarter" idx="12"/>
          </p:nvPr>
        </p:nvSpPr>
        <p:spPr/>
        <p:txBody>
          <a:bodyPr/>
          <a:lstStyle/>
          <a:p>
            <a:fld id="{20FAB318-766B-46F7-874B-423391342DC5}" type="slidenum">
              <a:rPr lang="en-US" smtClean="0"/>
              <a:t>5</a:t>
            </a:fld>
            <a:endParaRPr lang="en-US"/>
          </a:p>
        </p:txBody>
      </p:sp>
    </p:spTree>
    <p:extLst>
      <p:ext uri="{BB962C8B-B14F-4D97-AF65-F5344CB8AC3E}">
        <p14:creationId xmlns:p14="http://schemas.microsoft.com/office/powerpoint/2010/main" val="1757774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577" y="837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Model fitting and evaluation </a:t>
            </a:r>
            <a:endParaRPr lang="en-US" sz="3600" b="1"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00" y="852061"/>
            <a:ext cx="7872046" cy="5904036"/>
          </a:xfrm>
          <a:prstGeom prst="rect">
            <a:avLst/>
          </a:prstGeom>
        </p:spPr>
      </p:pic>
      <p:sp>
        <p:nvSpPr>
          <p:cNvPr id="3" name="Slide Number Placeholder 2"/>
          <p:cNvSpPr>
            <a:spLocks noGrp="1"/>
          </p:cNvSpPr>
          <p:nvPr>
            <p:ph type="sldNum" sz="quarter" idx="12"/>
          </p:nvPr>
        </p:nvSpPr>
        <p:spPr/>
        <p:txBody>
          <a:bodyPr/>
          <a:lstStyle/>
          <a:p>
            <a:fld id="{20FAB318-766B-46F7-874B-423391342DC5}" type="slidenum">
              <a:rPr lang="en-US" smtClean="0"/>
              <a:t>6</a:t>
            </a:fld>
            <a:endParaRPr lang="en-US"/>
          </a:p>
        </p:txBody>
      </p:sp>
    </p:spTree>
    <p:extLst>
      <p:ext uri="{BB962C8B-B14F-4D97-AF65-F5344CB8AC3E}">
        <p14:creationId xmlns:p14="http://schemas.microsoft.com/office/powerpoint/2010/main" val="1959087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Model fitting and evaluation </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98734" y="1673104"/>
            <a:ext cx="8279424" cy="1060608"/>
          </a:xfrm>
        </p:spPr>
        <p:txBody>
          <a:bodyPr>
            <a:normAutofit/>
          </a:bodyPr>
          <a:lstStyle/>
          <a:p>
            <a:pPr marL="0" indent="0" algn="just">
              <a:buNone/>
            </a:pPr>
            <a:r>
              <a:rPr lang="en-US" dirty="0" smtClean="0">
                <a:latin typeface="Arial" panose="020B0604020202020204" pitchFamily="34" charset="0"/>
                <a:cs typeface="Arial" panose="020B0604020202020204" pitchFamily="34" charset="0"/>
              </a:rPr>
              <a:t> </a:t>
            </a:r>
          </a:p>
          <a:p>
            <a:pPr marL="0" indent="0" algn="ctr">
              <a:buNone/>
            </a:pPr>
            <a:r>
              <a:rPr lang="en-US" dirty="0" smtClean="0">
                <a:latin typeface="Arial" panose="020B0604020202020204" pitchFamily="34" charset="0"/>
                <a:cs typeface="Arial" panose="020B0604020202020204" pitchFamily="34" charset="0"/>
              </a:rPr>
              <a:t>Linear regression, ridge, and lasso are used.  </a:t>
            </a:r>
          </a:p>
          <a:p>
            <a:pPr marL="0" indent="0" algn="just">
              <a:buNone/>
            </a:pPr>
            <a:endParaRPr lang="en-US" i="1" dirty="0" smtClean="0">
              <a:latin typeface="Cambria Math" panose="02040503050406030204" pitchFamily="18"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803553161"/>
                  </p:ext>
                </p:extLst>
              </p:nvPr>
            </p:nvGraphicFramePr>
            <p:xfrm>
              <a:off x="1598734" y="3111781"/>
              <a:ext cx="8127999" cy="1896682"/>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2497178171"/>
                        </a:ext>
                      </a:extLst>
                    </a:gridCol>
                    <a:gridCol w="2709333">
                      <a:extLst>
                        <a:ext uri="{9D8B030D-6E8A-4147-A177-3AD203B41FA5}">
                          <a16:colId xmlns:a16="http://schemas.microsoft.com/office/drawing/2014/main" val="3884495964"/>
                        </a:ext>
                      </a:extLst>
                    </a:gridCol>
                    <a:gridCol w="2709333">
                      <a:extLst>
                        <a:ext uri="{9D8B030D-6E8A-4147-A177-3AD203B41FA5}">
                          <a16:colId xmlns:a16="http://schemas.microsoft.com/office/drawing/2014/main" val="2579599452"/>
                        </a:ext>
                      </a:extLst>
                    </a:gridCol>
                  </a:tblGrid>
                  <a:tr h="370840">
                    <a:tc>
                      <a:txBody>
                        <a:bodyPr/>
                        <a:lstStyle/>
                        <a:p>
                          <a:pPr algn="ctr"/>
                          <a:r>
                            <a:rPr lang="en-US" sz="2000" b="1" dirty="0" smtClean="0">
                              <a:latin typeface="Arial" panose="020B0604020202020204" pitchFamily="34" charset="0"/>
                              <a:cs typeface="Arial" panose="020B0604020202020204" pitchFamily="34" charset="0"/>
                            </a:rPr>
                            <a:t>Model</a:t>
                          </a:r>
                          <a:endParaRPr lang="en-US" sz="2000" b="1" dirty="0">
                            <a:latin typeface="Arial" panose="020B0604020202020204" pitchFamily="34" charset="0"/>
                            <a:cs typeface="Arial" panose="020B0604020202020204" pitchFamily="34" charset="0"/>
                          </a:endParaRPr>
                        </a:p>
                      </a:txBody>
                      <a:tcPr/>
                    </a:tc>
                    <a:tc>
                      <a:txBody>
                        <a:bodyPr/>
                        <a:lstStyle/>
                        <a:p>
                          <a:pPr algn="ctr"/>
                          <a14:m>
                            <m:oMath xmlns:m="http://schemas.openxmlformats.org/officeDocument/2006/math">
                              <m:sSup>
                                <m:sSupPr>
                                  <m:ctrlPr>
                                    <a:rPr lang="en-US" sz="2000" b="1" i="1" smtClean="0">
                                      <a:solidFill>
                                        <a:srgbClr val="FF0000"/>
                                      </a:solidFill>
                                      <a:latin typeface="Cambria Math" panose="02040503050406030204" pitchFamily="18" charset="0"/>
                                      <a:cs typeface="Arial" panose="020B0604020202020204" pitchFamily="34" charset="0"/>
                                    </a:rPr>
                                  </m:ctrlPr>
                                </m:sSupPr>
                                <m:e>
                                  <m:r>
                                    <a:rPr lang="en-US" sz="2000" b="1" i="1" smtClean="0">
                                      <a:solidFill>
                                        <a:srgbClr val="FF0000"/>
                                      </a:solidFill>
                                      <a:latin typeface="Cambria Math" panose="02040503050406030204" pitchFamily="18" charset="0"/>
                                      <a:cs typeface="Arial" panose="020B0604020202020204" pitchFamily="34" charset="0"/>
                                    </a:rPr>
                                    <m:t>𝒓</m:t>
                                  </m:r>
                                </m:e>
                                <m:sup>
                                  <m:r>
                                    <a:rPr lang="en-US" sz="2000" b="1" i="1" smtClean="0">
                                      <a:solidFill>
                                        <a:srgbClr val="FF0000"/>
                                      </a:solidFill>
                                      <a:latin typeface="Cambria Math" panose="02040503050406030204" pitchFamily="18" charset="0"/>
                                      <a:cs typeface="Arial" panose="020B0604020202020204" pitchFamily="34" charset="0"/>
                                    </a:rPr>
                                    <m:t>𝟐</m:t>
                                  </m:r>
                                </m:sup>
                              </m:sSup>
                            </m:oMath>
                          </a14:m>
                          <a:r>
                            <a:rPr lang="en-US" sz="2000" b="1" dirty="0" smtClean="0">
                              <a:latin typeface="Arial" panose="020B0604020202020204" pitchFamily="34" charset="0"/>
                              <a:cs typeface="Arial" panose="020B0604020202020204" pitchFamily="34" charset="0"/>
                            </a:rPr>
                            <a:t>  (Training set)</a:t>
                          </a:r>
                          <a:endParaRPr lang="en-US" sz="20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b="1" i="1" smtClean="0">
                                      <a:solidFill>
                                        <a:srgbClr val="FF0000"/>
                                      </a:solidFill>
                                      <a:latin typeface="Cambria Math" panose="02040503050406030204" pitchFamily="18" charset="0"/>
                                      <a:cs typeface="Arial" panose="020B0604020202020204" pitchFamily="34" charset="0"/>
                                    </a:rPr>
                                  </m:ctrlPr>
                                </m:sSupPr>
                                <m:e>
                                  <m:r>
                                    <a:rPr lang="en-US" sz="2000" b="1" i="1" smtClean="0">
                                      <a:solidFill>
                                        <a:srgbClr val="FF0000"/>
                                      </a:solidFill>
                                      <a:latin typeface="Cambria Math" panose="02040503050406030204" pitchFamily="18" charset="0"/>
                                      <a:cs typeface="Arial" panose="020B0604020202020204" pitchFamily="34" charset="0"/>
                                    </a:rPr>
                                    <m:t>𝒓</m:t>
                                  </m:r>
                                </m:e>
                                <m:sup>
                                  <m:r>
                                    <a:rPr lang="en-US" sz="2000" b="1" i="1" smtClean="0">
                                      <a:solidFill>
                                        <a:srgbClr val="FF0000"/>
                                      </a:solidFill>
                                      <a:latin typeface="Cambria Math" panose="02040503050406030204" pitchFamily="18" charset="0"/>
                                      <a:cs typeface="Arial" panose="020B0604020202020204" pitchFamily="34" charset="0"/>
                                    </a:rPr>
                                    <m:t>𝟐</m:t>
                                  </m:r>
                                </m:sup>
                              </m:sSup>
                            </m:oMath>
                          </a14:m>
                          <a:r>
                            <a:rPr lang="en-US" sz="2000" b="1" dirty="0" smtClean="0">
                              <a:latin typeface="Arial" panose="020B0604020202020204" pitchFamily="34" charset="0"/>
                              <a:cs typeface="Arial" panose="020B0604020202020204" pitchFamily="34" charset="0"/>
                            </a:rPr>
                            <a:t>  (Test set)</a:t>
                          </a:r>
                          <a:endParaRPr lang="en-US" sz="2000" b="1" dirty="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89292321"/>
                      </a:ext>
                    </a:extLst>
                  </a:tr>
                  <a:tr h="370840">
                    <a:tc>
                      <a:txBody>
                        <a:bodyPr/>
                        <a:lstStyle/>
                        <a:p>
                          <a:pPr algn="ctr"/>
                          <a:r>
                            <a:rPr lang="en-US" sz="2000" b="0" dirty="0" smtClean="0">
                              <a:latin typeface="Arial" panose="020B0604020202020204" pitchFamily="34" charset="0"/>
                              <a:cs typeface="Arial" panose="020B0604020202020204" pitchFamily="34" charset="0"/>
                            </a:rPr>
                            <a:t>Linear regression</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0.843</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0.884</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37125727"/>
                      </a:ext>
                    </a:extLst>
                  </a:tr>
                  <a:tr h="370840">
                    <a:tc>
                      <a:txBody>
                        <a:bodyPr/>
                        <a:lstStyle/>
                        <a:p>
                          <a:pPr algn="ctr"/>
                          <a:r>
                            <a:rPr lang="en-US" sz="2000" b="0" dirty="0" smtClean="0">
                              <a:latin typeface="Arial" panose="020B0604020202020204" pitchFamily="34" charset="0"/>
                              <a:cs typeface="Arial" panose="020B0604020202020204" pitchFamily="34" charset="0"/>
                            </a:rPr>
                            <a:t>Ridge</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0.839</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0.885</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0542500"/>
                      </a:ext>
                    </a:extLst>
                  </a:tr>
                  <a:tr h="370840">
                    <a:tc>
                      <a:txBody>
                        <a:bodyPr/>
                        <a:lstStyle/>
                        <a:p>
                          <a:pPr algn="ctr"/>
                          <a:r>
                            <a:rPr lang="en-US" sz="2000" b="0" dirty="0" smtClean="0">
                              <a:latin typeface="Arial" panose="020B0604020202020204" pitchFamily="34" charset="0"/>
                              <a:cs typeface="Arial" panose="020B0604020202020204" pitchFamily="34" charset="0"/>
                            </a:rPr>
                            <a:t>Lasso</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0.838</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0.881</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7963504"/>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803553161"/>
                  </p:ext>
                </p:extLst>
              </p:nvPr>
            </p:nvGraphicFramePr>
            <p:xfrm>
              <a:off x="1598734" y="3111781"/>
              <a:ext cx="8127999" cy="1896682"/>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2497178171"/>
                        </a:ext>
                      </a:extLst>
                    </a:gridCol>
                    <a:gridCol w="2709333">
                      <a:extLst>
                        <a:ext uri="{9D8B030D-6E8A-4147-A177-3AD203B41FA5}">
                          <a16:colId xmlns:a16="http://schemas.microsoft.com/office/drawing/2014/main" val="3884495964"/>
                        </a:ext>
                      </a:extLst>
                    </a:gridCol>
                    <a:gridCol w="2709333">
                      <a:extLst>
                        <a:ext uri="{9D8B030D-6E8A-4147-A177-3AD203B41FA5}">
                          <a16:colId xmlns:a16="http://schemas.microsoft.com/office/drawing/2014/main" val="2579599452"/>
                        </a:ext>
                      </a:extLst>
                    </a:gridCol>
                  </a:tblGrid>
                  <a:tr h="707962">
                    <a:tc>
                      <a:txBody>
                        <a:bodyPr/>
                        <a:lstStyle/>
                        <a:p>
                          <a:pPr algn="ctr"/>
                          <a:r>
                            <a:rPr lang="en-US" sz="2000" b="1" dirty="0" smtClean="0">
                              <a:latin typeface="Arial" panose="020B0604020202020204" pitchFamily="34" charset="0"/>
                              <a:cs typeface="Arial" panose="020B0604020202020204" pitchFamily="34" charset="0"/>
                            </a:rPr>
                            <a:t>Model</a:t>
                          </a:r>
                          <a:endParaRPr lang="en-US" sz="2000" b="1" dirty="0">
                            <a:latin typeface="Arial" panose="020B0604020202020204" pitchFamily="34" charset="0"/>
                            <a:cs typeface="Arial" panose="020B0604020202020204" pitchFamily="34" charset="0"/>
                          </a:endParaRPr>
                        </a:p>
                      </a:txBody>
                      <a:tcPr/>
                    </a:tc>
                    <a:tc>
                      <a:txBody>
                        <a:bodyPr/>
                        <a:lstStyle/>
                        <a:p>
                          <a:endParaRPr lang="en-US"/>
                        </a:p>
                      </a:txBody>
                      <a:tcPr>
                        <a:blipFill>
                          <a:blip r:embed="rId2"/>
                          <a:stretch>
                            <a:fillRect l="-100225" t="-3448" r="-100450" b="-185345"/>
                          </a:stretch>
                        </a:blipFill>
                      </a:tcPr>
                    </a:tc>
                    <a:tc>
                      <a:txBody>
                        <a:bodyPr/>
                        <a:lstStyle/>
                        <a:p>
                          <a:endParaRPr lang="en-US"/>
                        </a:p>
                      </a:txBody>
                      <a:tcPr>
                        <a:blipFill>
                          <a:blip r:embed="rId2"/>
                          <a:stretch>
                            <a:fillRect l="-199775" t="-3448" r="-225" b="-185345"/>
                          </a:stretch>
                        </a:blipFill>
                      </a:tcPr>
                    </a:tc>
                    <a:extLst>
                      <a:ext uri="{0D108BD9-81ED-4DB2-BD59-A6C34878D82A}">
                        <a16:rowId xmlns:a16="http://schemas.microsoft.com/office/drawing/2014/main" val="3189292321"/>
                      </a:ext>
                    </a:extLst>
                  </a:tr>
                  <a:tr h="396240">
                    <a:tc>
                      <a:txBody>
                        <a:bodyPr/>
                        <a:lstStyle/>
                        <a:p>
                          <a:pPr algn="ctr"/>
                          <a:r>
                            <a:rPr lang="en-US" sz="2000" b="0" dirty="0" smtClean="0">
                              <a:latin typeface="Arial" panose="020B0604020202020204" pitchFamily="34" charset="0"/>
                              <a:cs typeface="Arial" panose="020B0604020202020204" pitchFamily="34" charset="0"/>
                            </a:rPr>
                            <a:t>Linear regression</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0.843</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0.884</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37125727"/>
                      </a:ext>
                    </a:extLst>
                  </a:tr>
                  <a:tr h="396240">
                    <a:tc>
                      <a:txBody>
                        <a:bodyPr/>
                        <a:lstStyle/>
                        <a:p>
                          <a:pPr algn="ctr"/>
                          <a:r>
                            <a:rPr lang="en-US" sz="2000" b="0" dirty="0" smtClean="0">
                              <a:latin typeface="Arial" panose="020B0604020202020204" pitchFamily="34" charset="0"/>
                              <a:cs typeface="Arial" panose="020B0604020202020204" pitchFamily="34" charset="0"/>
                            </a:rPr>
                            <a:t>Ridge</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0.839</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0.885</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0542500"/>
                      </a:ext>
                    </a:extLst>
                  </a:tr>
                  <a:tr h="396240">
                    <a:tc>
                      <a:txBody>
                        <a:bodyPr/>
                        <a:lstStyle/>
                        <a:p>
                          <a:pPr algn="ctr"/>
                          <a:r>
                            <a:rPr lang="en-US" sz="2000" b="0" dirty="0" smtClean="0">
                              <a:latin typeface="Arial" panose="020B0604020202020204" pitchFamily="34" charset="0"/>
                              <a:cs typeface="Arial" panose="020B0604020202020204" pitchFamily="34" charset="0"/>
                            </a:rPr>
                            <a:t>Lasso</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0.838</a:t>
                          </a:r>
                          <a:endParaRPr lang="en-US" sz="2000" b="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0.881</a:t>
                          </a:r>
                          <a:endParaRPr lang="en-US"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7963504"/>
                      </a:ext>
                    </a:extLst>
                  </a:tr>
                </a:tbl>
              </a:graphicData>
            </a:graphic>
          </p:graphicFrame>
        </mc:Fallback>
      </mc:AlternateContent>
      <p:sp>
        <p:nvSpPr>
          <p:cNvPr id="4" name="Slide Number Placeholder 3"/>
          <p:cNvSpPr>
            <a:spLocks noGrp="1"/>
          </p:cNvSpPr>
          <p:nvPr>
            <p:ph type="sldNum" sz="quarter" idx="12"/>
          </p:nvPr>
        </p:nvSpPr>
        <p:spPr/>
        <p:txBody>
          <a:bodyPr/>
          <a:lstStyle/>
          <a:p>
            <a:fld id="{20FAB318-766B-46F7-874B-423391342DC5}" type="slidenum">
              <a:rPr lang="en-US" smtClean="0"/>
              <a:t>7</a:t>
            </a:fld>
            <a:endParaRPr lang="en-US"/>
          </a:p>
        </p:txBody>
      </p:sp>
    </p:spTree>
    <p:extLst>
      <p:ext uri="{BB962C8B-B14F-4D97-AF65-F5344CB8AC3E}">
        <p14:creationId xmlns:p14="http://schemas.microsoft.com/office/powerpoint/2010/main" val="1667259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Significant parameters</a:t>
            </a:r>
            <a:endParaRPr lang="en-US" sz="36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741" y="2053881"/>
            <a:ext cx="4715533" cy="31722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87" y="1213338"/>
            <a:ext cx="3204748" cy="5249498"/>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862646" y="2584938"/>
                <a:ext cx="2602523" cy="423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𝐻</m:t>
                          </m:r>
                        </m:e>
                        <m:sub>
                          <m:r>
                            <a:rPr lang="en-US" sz="2000" b="0" i="1" smtClean="0">
                              <a:solidFill>
                                <a:srgbClr val="002060"/>
                              </a:solidFill>
                              <a:latin typeface="Cambria Math" panose="02040503050406030204" pitchFamily="18" charset="0"/>
                            </a:rPr>
                            <m:t>0</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𝛽</m:t>
                          </m:r>
                        </m:e>
                        <m:sub>
                          <m:r>
                            <a:rPr lang="en-US" sz="2000" b="0" i="1" smtClean="0">
                              <a:solidFill>
                                <a:srgbClr val="002060"/>
                              </a:solidFill>
                              <a:latin typeface="Cambria Math" panose="02040503050406030204" pitchFamily="18" charset="0"/>
                            </a:rPr>
                            <m:t>𝑝𝑎𝑟𝑎𝑚𝑒𝑡𝑒𝑟</m:t>
                          </m:r>
                        </m:sub>
                      </m:sSub>
                      <m:r>
                        <a:rPr lang="en-US" sz="2000" b="0" i="1" smtClean="0">
                          <a:solidFill>
                            <a:srgbClr val="002060"/>
                          </a:solidFill>
                          <a:latin typeface="Cambria Math" panose="02040503050406030204" pitchFamily="18" charset="0"/>
                        </a:rPr>
                        <m:t>=0</m:t>
                      </m:r>
                    </m:oMath>
                  </m:oMathPara>
                </a14:m>
                <a:endParaRPr lang="en-US" sz="2000" b="0" dirty="0" smtClean="0">
                  <a:solidFill>
                    <a:srgbClr val="002060"/>
                  </a:solidFill>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862646" y="2584938"/>
                <a:ext cx="2602523" cy="423770"/>
              </a:xfrm>
              <a:prstGeom prst="rect">
                <a:avLst/>
              </a:prstGeom>
              <a:blipFill>
                <a:blip r:embed="rId4"/>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862646" y="3053861"/>
                <a:ext cx="2602523" cy="423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𝐻</m:t>
                          </m:r>
                        </m:e>
                        <m:sub>
                          <m:r>
                            <a:rPr lang="en-US" sz="2000" b="0" i="1" smtClean="0">
                              <a:solidFill>
                                <a:srgbClr val="002060"/>
                              </a:solidFill>
                              <a:latin typeface="Cambria Math" panose="02040503050406030204" pitchFamily="18" charset="0"/>
                            </a:rPr>
                            <m:t>𝐴</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𝛽</m:t>
                          </m:r>
                        </m:e>
                        <m:sub>
                          <m:r>
                            <a:rPr lang="en-US" sz="2000" b="0" i="1" smtClean="0">
                              <a:solidFill>
                                <a:srgbClr val="002060"/>
                              </a:solidFill>
                              <a:latin typeface="Cambria Math" panose="02040503050406030204" pitchFamily="18" charset="0"/>
                            </a:rPr>
                            <m:t>𝑝𝑎𝑟𝑎𝑚𝑒𝑡𝑒𝑟</m:t>
                          </m:r>
                        </m:sub>
                      </m:sSub>
                      <m:r>
                        <a:rPr lang="en-US" sz="2000" i="1">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rPr>
                        <m:t>0</m:t>
                      </m:r>
                    </m:oMath>
                  </m:oMathPara>
                </a14:m>
                <a:endParaRPr lang="en-US" sz="2000" b="0" dirty="0" smtClean="0">
                  <a:solidFill>
                    <a:srgbClr val="002060"/>
                  </a:solidFill>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862646" y="3053861"/>
                <a:ext cx="2602523"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862646" y="3640015"/>
                <a:ext cx="2602523"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002060"/>
                          </a:solidFill>
                          <a:latin typeface="Cambria Math" panose="02040503050406030204" pitchFamily="18" charset="0"/>
                          <a:ea typeface="Cambria Math" panose="02040503050406030204" pitchFamily="18" charset="0"/>
                        </a:rPr>
                        <m:t>𝛼</m:t>
                      </m:r>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rPr>
                        <m:t>0.05</m:t>
                      </m:r>
                    </m:oMath>
                  </m:oMathPara>
                </a14:m>
                <a:endParaRPr lang="en-US" sz="2000" b="0" dirty="0" smtClean="0">
                  <a:solidFill>
                    <a:srgbClr val="002060"/>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𝑃</m:t>
                      </m:r>
                      <m:r>
                        <a:rPr lang="en-US" sz="2000" b="0" i="1" smtClean="0">
                          <a:solidFill>
                            <a:srgbClr val="002060"/>
                          </a:solidFill>
                          <a:latin typeface="Cambria Math" panose="02040503050406030204" pitchFamily="18" charset="0"/>
                        </a:rPr>
                        <m:t>&lt;</m:t>
                      </m:r>
                      <m:r>
                        <a:rPr lang="en-US" sz="2000" b="0" i="1" smtClean="0">
                          <a:solidFill>
                            <a:srgbClr val="002060"/>
                          </a:solidFill>
                          <a:latin typeface="Cambria Math" panose="02040503050406030204" pitchFamily="18" charset="0"/>
                          <a:ea typeface="Cambria Math" panose="02040503050406030204" pitchFamily="18" charset="0"/>
                        </a:rPr>
                        <m:t>𝛼</m:t>
                      </m:r>
                    </m:oMath>
                  </m:oMathPara>
                </a14:m>
                <a:endParaRPr lang="en-US" sz="2000" b="0" dirty="0" smtClean="0">
                  <a:solidFill>
                    <a:srgbClr val="002060"/>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sz="2000" i="1">
                            <a:solidFill>
                              <a:srgbClr val="002060"/>
                            </a:solidFill>
                            <a:latin typeface="Cambria Math" panose="02040503050406030204" pitchFamily="18" charset="0"/>
                          </a:rPr>
                        </m:ctrlPr>
                      </m:sSubPr>
                      <m:e>
                        <m:r>
                          <a:rPr lang="en-US" sz="2000" i="1">
                            <a:solidFill>
                              <a:srgbClr val="002060"/>
                            </a:solidFill>
                            <a:latin typeface="Cambria Math" panose="02040503050406030204" pitchFamily="18" charset="0"/>
                          </a:rPr>
                          <m:t>𝐻</m:t>
                        </m:r>
                      </m:e>
                      <m:sub>
                        <m:r>
                          <a:rPr lang="en-US" sz="2000" i="1">
                            <a:solidFill>
                              <a:srgbClr val="002060"/>
                            </a:solidFill>
                            <a:latin typeface="Cambria Math" panose="02040503050406030204" pitchFamily="18" charset="0"/>
                          </a:rPr>
                          <m:t>0</m:t>
                        </m:r>
                      </m:sub>
                    </m:sSub>
                  </m:oMath>
                </a14:m>
                <a:r>
                  <a:rPr lang="en-US" sz="2000" b="0" dirty="0" smtClean="0">
                    <a:solidFill>
                      <a:srgbClr val="002060"/>
                    </a:solidFill>
                    <a:latin typeface="Arial" panose="020B0604020202020204" pitchFamily="34" charset="0"/>
                    <a:cs typeface="Arial" panose="020B0604020202020204" pitchFamily="34" charset="0"/>
                  </a:rPr>
                  <a:t> is rejected</a:t>
                </a:r>
              </a:p>
            </p:txBody>
          </p:sp>
        </mc:Choice>
        <mc:Fallback xmlns="">
          <p:sp>
            <p:nvSpPr>
              <p:cNvPr id="10" name="TextBox 9"/>
              <p:cNvSpPr txBox="1">
                <a:spLocks noRot="1" noChangeAspect="1" noMove="1" noResize="1" noEditPoints="1" noAdjustHandles="1" noChangeArrowheads="1" noChangeShapeType="1" noTextEdit="1"/>
              </p:cNvSpPr>
              <p:nvPr/>
            </p:nvSpPr>
            <p:spPr>
              <a:xfrm>
                <a:off x="8862646" y="3640015"/>
                <a:ext cx="2602523" cy="1015663"/>
              </a:xfrm>
              <a:prstGeom prst="rect">
                <a:avLst/>
              </a:prstGeom>
              <a:blipFill>
                <a:blip r:embed="rId6"/>
                <a:stretch>
                  <a:fillRect b="-10180"/>
                </a:stretch>
              </a:blipFill>
            </p:spPr>
            <p:txBody>
              <a:bodyPr/>
              <a:lstStyle/>
              <a:p>
                <a:r>
                  <a:rPr lang="en-US">
                    <a:noFill/>
                  </a:rPr>
                  <a:t> </a:t>
                </a:r>
              </a:p>
            </p:txBody>
          </p:sp>
        </mc:Fallback>
      </mc:AlternateContent>
      <p:sp>
        <p:nvSpPr>
          <p:cNvPr id="8" name="TextBox 7"/>
          <p:cNvSpPr txBox="1"/>
          <p:nvPr/>
        </p:nvSpPr>
        <p:spPr>
          <a:xfrm>
            <a:off x="422787" y="1723292"/>
            <a:ext cx="3278775" cy="518746"/>
          </a:xfrm>
          <a:prstGeom prst="rect">
            <a:avLst/>
          </a:prstGeom>
          <a:noFill/>
          <a:ln w="19050">
            <a:solidFill>
              <a:srgbClr val="FF0000"/>
            </a:solidFill>
          </a:ln>
        </p:spPr>
        <p:txBody>
          <a:bodyPr wrap="square" rtlCol="0">
            <a:spAutoFit/>
          </a:bodyPr>
          <a:lstStyle/>
          <a:p>
            <a:endParaRPr lang="en-US" dirty="0"/>
          </a:p>
        </p:txBody>
      </p:sp>
      <p:sp>
        <p:nvSpPr>
          <p:cNvPr id="12" name="TextBox 11"/>
          <p:cNvSpPr txBox="1"/>
          <p:nvPr/>
        </p:nvSpPr>
        <p:spPr>
          <a:xfrm>
            <a:off x="422787" y="2380954"/>
            <a:ext cx="3278775" cy="182880"/>
          </a:xfrm>
          <a:prstGeom prst="rect">
            <a:avLst/>
          </a:prstGeom>
          <a:noFill/>
          <a:ln w="19050">
            <a:solidFill>
              <a:srgbClr val="FF0000"/>
            </a:solidFill>
          </a:ln>
        </p:spPr>
        <p:txBody>
          <a:bodyPr wrap="square" rtlCol="0">
            <a:spAutoFit/>
          </a:bodyPr>
          <a:lstStyle/>
          <a:p>
            <a:endParaRPr lang="en-US" dirty="0"/>
          </a:p>
        </p:txBody>
      </p:sp>
      <p:sp>
        <p:nvSpPr>
          <p:cNvPr id="13" name="TextBox 12"/>
          <p:cNvSpPr txBox="1"/>
          <p:nvPr/>
        </p:nvSpPr>
        <p:spPr>
          <a:xfrm>
            <a:off x="413280" y="2870981"/>
            <a:ext cx="3278775" cy="182880"/>
          </a:xfrm>
          <a:prstGeom prst="rect">
            <a:avLst/>
          </a:prstGeom>
          <a:noFill/>
          <a:ln w="19050">
            <a:solidFill>
              <a:srgbClr val="FF0000"/>
            </a:solidFill>
          </a:ln>
        </p:spPr>
        <p:txBody>
          <a:bodyPr wrap="square" rtlCol="0">
            <a:spAutoFit/>
          </a:bodyPr>
          <a:lstStyle/>
          <a:p>
            <a:endParaRPr lang="en-US" dirty="0"/>
          </a:p>
        </p:txBody>
      </p:sp>
      <p:sp>
        <p:nvSpPr>
          <p:cNvPr id="14" name="TextBox 13"/>
          <p:cNvSpPr txBox="1"/>
          <p:nvPr/>
        </p:nvSpPr>
        <p:spPr>
          <a:xfrm>
            <a:off x="385773" y="3396220"/>
            <a:ext cx="3278775" cy="182880"/>
          </a:xfrm>
          <a:prstGeom prst="rect">
            <a:avLst/>
          </a:prstGeom>
          <a:noFill/>
          <a:ln w="19050">
            <a:solidFill>
              <a:srgbClr val="FF0000"/>
            </a:solidFill>
          </a:ln>
        </p:spPr>
        <p:txBody>
          <a:bodyPr wrap="square" rtlCol="0">
            <a:spAutoFit/>
          </a:bodyPr>
          <a:lstStyle/>
          <a:p>
            <a:endParaRPr lang="en-US" dirty="0"/>
          </a:p>
        </p:txBody>
      </p:sp>
      <p:sp>
        <p:nvSpPr>
          <p:cNvPr id="15" name="TextBox 14"/>
          <p:cNvSpPr txBox="1"/>
          <p:nvPr/>
        </p:nvSpPr>
        <p:spPr>
          <a:xfrm>
            <a:off x="385773" y="3738579"/>
            <a:ext cx="3278775" cy="182880"/>
          </a:xfrm>
          <a:prstGeom prst="rect">
            <a:avLst/>
          </a:prstGeom>
          <a:noFill/>
          <a:ln w="19050">
            <a:solidFill>
              <a:srgbClr val="FF0000"/>
            </a:solidFill>
          </a:ln>
        </p:spPr>
        <p:txBody>
          <a:bodyPr wrap="square" rtlCol="0">
            <a:spAutoFit/>
          </a:bodyPr>
          <a:lstStyle/>
          <a:p>
            <a:endParaRPr lang="en-US" dirty="0"/>
          </a:p>
        </p:txBody>
      </p:sp>
      <p:sp>
        <p:nvSpPr>
          <p:cNvPr id="16" name="TextBox 15"/>
          <p:cNvSpPr txBox="1"/>
          <p:nvPr/>
        </p:nvSpPr>
        <p:spPr>
          <a:xfrm>
            <a:off x="385773" y="4074894"/>
            <a:ext cx="3278775" cy="182880"/>
          </a:xfrm>
          <a:prstGeom prst="rect">
            <a:avLst/>
          </a:prstGeom>
          <a:noFill/>
          <a:ln w="19050">
            <a:solidFill>
              <a:srgbClr val="FF0000"/>
            </a:solidFill>
          </a:ln>
        </p:spPr>
        <p:txBody>
          <a:bodyPr wrap="square" rtlCol="0">
            <a:spAutoFit/>
          </a:bodyPr>
          <a:lstStyle/>
          <a:p>
            <a:endParaRPr lang="en-US" dirty="0"/>
          </a:p>
        </p:txBody>
      </p:sp>
      <p:sp>
        <p:nvSpPr>
          <p:cNvPr id="17" name="TextBox 16"/>
          <p:cNvSpPr txBox="1"/>
          <p:nvPr/>
        </p:nvSpPr>
        <p:spPr>
          <a:xfrm>
            <a:off x="385772" y="4407311"/>
            <a:ext cx="3278775" cy="365760"/>
          </a:xfrm>
          <a:prstGeom prst="rect">
            <a:avLst/>
          </a:prstGeom>
          <a:noFill/>
          <a:ln w="19050">
            <a:solidFill>
              <a:srgbClr val="FF0000"/>
            </a:solidFill>
          </a:ln>
        </p:spPr>
        <p:txBody>
          <a:bodyPr wrap="square" rtlCol="0">
            <a:spAutoFit/>
          </a:bodyPr>
          <a:lstStyle/>
          <a:p>
            <a:endParaRPr lang="en-US" dirty="0"/>
          </a:p>
        </p:txBody>
      </p:sp>
      <p:sp>
        <p:nvSpPr>
          <p:cNvPr id="18" name="TextBox 17"/>
          <p:cNvSpPr txBox="1"/>
          <p:nvPr/>
        </p:nvSpPr>
        <p:spPr>
          <a:xfrm>
            <a:off x="378827" y="5435073"/>
            <a:ext cx="3278775" cy="822960"/>
          </a:xfrm>
          <a:prstGeom prst="rect">
            <a:avLst/>
          </a:prstGeom>
          <a:noFill/>
          <a:ln w="19050">
            <a:solidFill>
              <a:srgbClr val="FF0000"/>
            </a:solidFill>
          </a:ln>
        </p:spPr>
        <p:txBody>
          <a:bodyPr wrap="square" rtlCol="0">
            <a:spAutoFit/>
          </a:bodyPr>
          <a:lstStyle/>
          <a:p>
            <a:endParaRPr lang="en-US" dirty="0"/>
          </a:p>
        </p:txBody>
      </p:sp>
      <p:sp>
        <p:nvSpPr>
          <p:cNvPr id="19" name="TextBox 18"/>
          <p:cNvSpPr txBox="1"/>
          <p:nvPr/>
        </p:nvSpPr>
        <p:spPr>
          <a:xfrm>
            <a:off x="4004934" y="2251412"/>
            <a:ext cx="4444474" cy="548640"/>
          </a:xfrm>
          <a:prstGeom prst="rect">
            <a:avLst/>
          </a:prstGeom>
          <a:noFill/>
          <a:ln w="19050">
            <a:solidFill>
              <a:srgbClr val="FF0000"/>
            </a:solidFill>
          </a:ln>
        </p:spPr>
        <p:txBody>
          <a:bodyPr wrap="square" rtlCol="0">
            <a:spAutoFit/>
          </a:bodyPr>
          <a:lstStyle/>
          <a:p>
            <a:endParaRPr lang="en-US" dirty="0"/>
          </a:p>
        </p:txBody>
      </p:sp>
      <p:sp>
        <p:nvSpPr>
          <p:cNvPr id="20" name="TextBox 19"/>
          <p:cNvSpPr txBox="1"/>
          <p:nvPr/>
        </p:nvSpPr>
        <p:spPr>
          <a:xfrm>
            <a:off x="4004934" y="3076160"/>
            <a:ext cx="4444474" cy="1188720"/>
          </a:xfrm>
          <a:prstGeom prst="rect">
            <a:avLst/>
          </a:prstGeom>
          <a:noFill/>
          <a:ln w="19050">
            <a:solidFill>
              <a:srgbClr val="FF0000"/>
            </a:solidFill>
          </a:ln>
        </p:spPr>
        <p:txBody>
          <a:bodyPr wrap="square" rtlCol="0">
            <a:spAutoFit/>
          </a:bodyPr>
          <a:lstStyle/>
          <a:p>
            <a:endParaRPr lang="en-US" dirty="0"/>
          </a:p>
        </p:txBody>
      </p:sp>
      <p:sp>
        <p:nvSpPr>
          <p:cNvPr id="21" name="TextBox 20"/>
          <p:cNvSpPr txBox="1"/>
          <p:nvPr/>
        </p:nvSpPr>
        <p:spPr>
          <a:xfrm>
            <a:off x="4004934" y="4768402"/>
            <a:ext cx="4444474" cy="182880"/>
          </a:xfrm>
          <a:prstGeom prst="rect">
            <a:avLst/>
          </a:prstGeom>
          <a:noFill/>
          <a:ln w="19050">
            <a:solidFill>
              <a:srgbClr val="FF0000"/>
            </a:solidFill>
          </a:ln>
        </p:spPr>
        <p:txBody>
          <a:bodyPr wrap="square" rtlCol="0">
            <a:spAutoFit/>
          </a:bodyPr>
          <a:lstStyle/>
          <a:p>
            <a:endParaRPr lang="en-US" dirty="0"/>
          </a:p>
        </p:txBody>
      </p:sp>
      <p:sp>
        <p:nvSpPr>
          <p:cNvPr id="3" name="Slide Number Placeholder 2"/>
          <p:cNvSpPr>
            <a:spLocks noGrp="1"/>
          </p:cNvSpPr>
          <p:nvPr>
            <p:ph type="sldNum" sz="quarter" idx="12"/>
          </p:nvPr>
        </p:nvSpPr>
        <p:spPr/>
        <p:txBody>
          <a:bodyPr/>
          <a:lstStyle/>
          <a:p>
            <a:fld id="{20FAB318-766B-46F7-874B-423391342DC5}" type="slidenum">
              <a:rPr lang="en-US" smtClean="0"/>
              <a:t>8</a:t>
            </a:fld>
            <a:endParaRPr lang="en-US"/>
          </a:p>
        </p:txBody>
      </p:sp>
    </p:spTree>
    <p:extLst>
      <p:ext uri="{BB962C8B-B14F-4D97-AF65-F5344CB8AC3E}">
        <p14:creationId xmlns:p14="http://schemas.microsoft.com/office/powerpoint/2010/main" val="52136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2"/>
            <a:ext cx="10515600" cy="1325563"/>
          </a:xfrm>
        </p:spPr>
        <p:txBody>
          <a:bodyPr>
            <a:normAutofit/>
          </a:bodyPr>
          <a:lstStyle/>
          <a:p>
            <a:r>
              <a:rPr lang="en-US" sz="3600" b="1" dirty="0" smtClean="0">
                <a:latin typeface="Arial" panose="020B0604020202020204" pitchFamily="34" charset="0"/>
                <a:cs typeface="Arial" panose="020B0604020202020204" pitchFamily="34" charset="0"/>
              </a:rPr>
              <a:t>Highlights: Significant parameters</a:t>
            </a:r>
            <a:endParaRPr 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0897" b="62210"/>
          <a:stretch/>
        </p:blipFill>
        <p:spPr>
          <a:xfrm>
            <a:off x="70864" y="1573881"/>
            <a:ext cx="4161725" cy="3730752"/>
          </a:xfrm>
          <a:prstGeom prst="rect">
            <a:avLst/>
          </a:prstGeom>
        </p:spPr>
      </p:pic>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t="37624" b="35196"/>
          <a:stretch/>
        </p:blipFill>
        <p:spPr>
          <a:xfrm>
            <a:off x="4021283" y="1523635"/>
            <a:ext cx="4114998" cy="3728188"/>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t="64188" b="8247"/>
          <a:stretch/>
        </p:blipFill>
        <p:spPr>
          <a:xfrm>
            <a:off x="7971702" y="1523635"/>
            <a:ext cx="4114998" cy="378099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748570" y="5530361"/>
                <a:ext cx="866042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Lot Frontage has the highest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 </m:t>
                    </m:r>
                  </m:oMath>
                </a14:m>
                <a:r>
                  <a:rPr lang="en-US" sz="2400" dirty="0" smtClean="0">
                    <a:latin typeface="Arial" panose="020B0604020202020204" pitchFamily="34" charset="0"/>
                    <a:cs typeface="Arial" panose="020B0604020202020204" pitchFamily="34" charset="0"/>
                  </a:rPr>
                  <a:t>value among all coefficients. </a:t>
                </a:r>
                <a:endParaRPr lang="en-US" sz="2400" dirty="0">
                  <a:latin typeface="Arial" panose="020B0604020202020204" pitchFamily="34"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48570" y="5530361"/>
                <a:ext cx="8660423" cy="461665"/>
              </a:xfrm>
              <a:prstGeom prst="rect">
                <a:avLst/>
              </a:prstGeom>
              <a:blipFill>
                <a:blip r:embed="rId4"/>
                <a:stretch>
                  <a:fillRect l="-1126" t="-9211" b="-3026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FAB318-766B-46F7-874B-423391342DC5}" type="slidenum">
              <a:rPr lang="en-US" smtClean="0"/>
              <a:t>9</a:t>
            </a:fld>
            <a:endParaRPr lang="en-US"/>
          </a:p>
        </p:txBody>
      </p:sp>
    </p:spTree>
    <p:extLst>
      <p:ext uri="{BB962C8B-B14F-4D97-AF65-F5344CB8AC3E}">
        <p14:creationId xmlns:p14="http://schemas.microsoft.com/office/powerpoint/2010/main" val="4226303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464</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Project 2  Ames Housing Data and  Kaggle Challenge </vt:lpstr>
      <vt:lpstr>PowerPoint Presentation</vt:lpstr>
      <vt:lpstr>Workflow of the project</vt:lpstr>
      <vt:lpstr>Highlights: Cleaning the training dataset </vt:lpstr>
      <vt:lpstr>Highlights: Model preparation</vt:lpstr>
      <vt:lpstr>Highlights: Model fitting and evaluation </vt:lpstr>
      <vt:lpstr>Highlights: Model fitting and evaluation </vt:lpstr>
      <vt:lpstr>Highlights: Significant parameters</vt:lpstr>
      <vt:lpstr>Highlights: Significant parameters</vt:lpstr>
      <vt:lpstr>Highlights: Predicting sale price for a new dataset</vt:lpstr>
      <vt:lpstr>Conclusions</vt:lpstr>
    </vt:vector>
  </TitlesOfParts>
  <Company>Faculty of engineering, 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Habibi</dc:creator>
  <cp:lastModifiedBy>Ali Habibi</cp:lastModifiedBy>
  <cp:revision>51</cp:revision>
  <dcterms:created xsi:type="dcterms:W3CDTF">2021-03-26T05:43:48Z</dcterms:created>
  <dcterms:modified xsi:type="dcterms:W3CDTF">2021-04-09T16:54:35Z</dcterms:modified>
</cp:coreProperties>
</file>