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9" r:id="rId4"/>
    <p:sldId id="260" r:id="rId5"/>
    <p:sldId id="261" r:id="rId6"/>
    <p:sldId id="262" r:id="rId7"/>
    <p:sldId id="263"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186" autoAdjust="0"/>
  </p:normalViewPr>
  <p:slideViewPr>
    <p:cSldViewPr snapToGrid="0">
      <p:cViewPr varScale="1">
        <p:scale>
          <a:sx n="97" d="100"/>
          <a:sy n="97" d="100"/>
        </p:scale>
        <p:origin x="10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9767E-5921-429E-8741-A6930D1F7E03}" type="datetimeFigureOut">
              <a:rPr lang="en-US" smtClean="0"/>
              <a:t>4/23/2021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F2A80-6F8D-4459-A344-22B7B5AA6CEC}" type="slidenum">
              <a:rPr lang="en-US" smtClean="0"/>
              <a:t>‹#›</a:t>
            </a:fld>
            <a:endParaRPr lang="en-US"/>
          </a:p>
        </p:txBody>
      </p:sp>
    </p:spTree>
    <p:extLst>
      <p:ext uri="{BB962C8B-B14F-4D97-AF65-F5344CB8AC3E}">
        <p14:creationId xmlns:p14="http://schemas.microsoft.com/office/powerpoint/2010/main" val="828623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 I </a:t>
            </a:r>
            <a:r>
              <a:rPr lang="en-US" dirty="0" err="1" smtClean="0"/>
              <a:t>wanna</a:t>
            </a:r>
            <a:r>
              <a:rPr lang="en-US" dirty="0" smtClean="0"/>
              <a:t> present the results</a:t>
            </a:r>
            <a:r>
              <a:rPr lang="en-US" baseline="0" dirty="0" smtClean="0"/>
              <a:t> of classifications for texts obtained from two categories of </a:t>
            </a:r>
            <a:r>
              <a:rPr lang="en-US" baseline="0" dirty="0" err="1" smtClean="0"/>
              <a:t>reddit</a:t>
            </a:r>
            <a:r>
              <a:rPr lang="en-US" baseline="0" dirty="0" smtClean="0"/>
              <a:t> website.    </a:t>
            </a:r>
            <a:endParaRPr lang="en-US" dirty="0"/>
          </a:p>
        </p:txBody>
      </p:sp>
      <p:sp>
        <p:nvSpPr>
          <p:cNvPr id="4" name="Slide Number Placeholder 3"/>
          <p:cNvSpPr>
            <a:spLocks noGrp="1"/>
          </p:cNvSpPr>
          <p:nvPr>
            <p:ph type="sldNum" sz="quarter" idx="10"/>
          </p:nvPr>
        </p:nvSpPr>
        <p:spPr/>
        <p:txBody>
          <a:bodyPr/>
          <a:lstStyle/>
          <a:p>
            <a:fld id="{1C6F2A80-6F8D-4459-A344-22B7B5AA6CEC}" type="slidenum">
              <a:rPr lang="en-US" smtClean="0"/>
              <a:t>1</a:t>
            </a:fld>
            <a:endParaRPr lang="en-US"/>
          </a:p>
        </p:txBody>
      </p:sp>
    </p:spTree>
    <p:extLst>
      <p:ext uri="{BB962C8B-B14F-4D97-AF65-F5344CB8AC3E}">
        <p14:creationId xmlns:p14="http://schemas.microsoft.com/office/powerpoint/2010/main" val="243463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The null cells in </a:t>
            </a:r>
            <a:r>
              <a:rPr lang="en-GB" b="1" dirty="0" err="1" smtClean="0">
                <a:latin typeface="Arial" panose="020B0604020202020204" pitchFamily="34" charset="0"/>
                <a:cs typeface="Arial" panose="020B0604020202020204" pitchFamily="34" charset="0"/>
              </a:rPr>
              <a:t>selftext</a:t>
            </a:r>
            <a:r>
              <a:rPr lang="en-GB" dirty="0" smtClean="0">
                <a:latin typeface="Arial" panose="020B0604020202020204" pitchFamily="34" charset="0"/>
                <a:cs typeface="Arial" panose="020B0604020202020204" pitchFamily="34" charset="0"/>
              </a:rPr>
              <a:t> column is dropped from the data frame. This is reasonable because there are only 27 null cells in </a:t>
            </a:r>
            <a:r>
              <a:rPr lang="en-GB" b="1" dirty="0" err="1" smtClean="0">
                <a:latin typeface="Arial" panose="020B0604020202020204" pitchFamily="34" charset="0"/>
                <a:cs typeface="Arial" panose="020B0604020202020204" pitchFamily="34" charset="0"/>
              </a:rPr>
              <a:t>selftext</a:t>
            </a:r>
            <a:r>
              <a:rPr lang="en-GB" dirty="0" smtClean="0">
                <a:latin typeface="Arial" panose="020B0604020202020204" pitchFamily="34" charset="0"/>
                <a:cs typeface="Arial" panose="020B0604020202020204" pitchFamily="34" charset="0"/>
              </a:rPr>
              <a:t> column.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C6F2A80-6F8D-4459-A344-22B7B5AA6CEC}" type="slidenum">
              <a:rPr lang="en-US" smtClean="0"/>
              <a:t>5</a:t>
            </a:fld>
            <a:endParaRPr lang="en-US"/>
          </a:p>
        </p:txBody>
      </p:sp>
    </p:spTree>
    <p:extLst>
      <p:ext uri="{BB962C8B-B14F-4D97-AF65-F5344CB8AC3E}">
        <p14:creationId xmlns:p14="http://schemas.microsoft.com/office/powerpoint/2010/main" val="3811009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Important features with positive and negative signs are related to Stocks and Cryptocurrency categories, respectively.</a:t>
            </a:r>
          </a:p>
          <a:p>
            <a:endParaRPr lang="en-US" dirty="0"/>
          </a:p>
        </p:txBody>
      </p:sp>
      <p:sp>
        <p:nvSpPr>
          <p:cNvPr id="4" name="Slide Number Placeholder 3"/>
          <p:cNvSpPr>
            <a:spLocks noGrp="1"/>
          </p:cNvSpPr>
          <p:nvPr>
            <p:ph type="sldNum" sz="quarter" idx="10"/>
          </p:nvPr>
        </p:nvSpPr>
        <p:spPr/>
        <p:txBody>
          <a:bodyPr/>
          <a:lstStyle/>
          <a:p>
            <a:fld id="{1C6F2A80-6F8D-4459-A344-22B7B5AA6CEC}" type="slidenum">
              <a:rPr lang="en-US" smtClean="0"/>
              <a:t>8</a:t>
            </a:fld>
            <a:endParaRPr lang="en-US"/>
          </a:p>
        </p:txBody>
      </p:sp>
    </p:spTree>
    <p:extLst>
      <p:ext uri="{BB962C8B-B14F-4D97-AF65-F5344CB8AC3E}">
        <p14:creationId xmlns:p14="http://schemas.microsoft.com/office/powerpoint/2010/main" val="394206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means that, the number of false negative values (wrongly predicted Crypto </a:t>
            </a:r>
            <a:r>
              <a:rPr lang="en-GB" dirty="0" err="1" smtClean="0"/>
              <a:t>subreddit</a:t>
            </a:r>
            <a:r>
              <a:rPr lang="en-GB" dirty="0" smtClean="0"/>
              <a:t>) is low while the number of false positive values (wrongly predicted stocks </a:t>
            </a:r>
            <a:r>
              <a:rPr lang="en-GB" dirty="0" err="1" smtClean="0"/>
              <a:t>subreddit</a:t>
            </a:r>
            <a:r>
              <a:rPr lang="en-GB" dirty="0" smtClean="0"/>
              <a:t>) is relatively high. One reason can be related to application of stocks words in crypto </a:t>
            </a:r>
            <a:r>
              <a:rPr lang="en-GB" dirty="0" err="1" smtClean="0"/>
              <a:t>subreddit</a:t>
            </a:r>
            <a:r>
              <a:rPr lang="en-GB" dirty="0" smtClean="0"/>
              <a:t>. However, application of crypto words in stocks is limited, leading to low false negative and high sensitivity value.</a:t>
            </a:r>
          </a:p>
          <a:p>
            <a:endParaRPr lang="en-GB" dirty="0" smtClean="0"/>
          </a:p>
          <a:p>
            <a:endParaRPr lang="en-GB" dirty="0" smtClean="0"/>
          </a:p>
          <a:p>
            <a:r>
              <a:rPr lang="en-GB" dirty="0" smtClean="0"/>
              <a:t> High number of true positive and true negative values indicates that there are many unique words in these categories. Therefore, estimators can easily distinguish between these categories. </a:t>
            </a:r>
            <a:endParaRPr lang="en-US" dirty="0"/>
          </a:p>
        </p:txBody>
      </p:sp>
      <p:sp>
        <p:nvSpPr>
          <p:cNvPr id="4" name="Slide Number Placeholder 3"/>
          <p:cNvSpPr>
            <a:spLocks noGrp="1"/>
          </p:cNvSpPr>
          <p:nvPr>
            <p:ph type="sldNum" sz="quarter" idx="10"/>
          </p:nvPr>
        </p:nvSpPr>
        <p:spPr/>
        <p:txBody>
          <a:bodyPr/>
          <a:lstStyle/>
          <a:p>
            <a:fld id="{1C6F2A80-6F8D-4459-A344-22B7B5AA6CEC}" type="slidenum">
              <a:rPr lang="en-US" smtClean="0"/>
              <a:t>9</a:t>
            </a:fld>
            <a:endParaRPr lang="en-US"/>
          </a:p>
        </p:txBody>
      </p:sp>
    </p:spTree>
    <p:extLst>
      <p:ext uri="{BB962C8B-B14F-4D97-AF65-F5344CB8AC3E}">
        <p14:creationId xmlns:p14="http://schemas.microsoft.com/office/powerpoint/2010/main" val="2199804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25C918-96E5-4775-9FC4-A1B7286F81EB}" type="datetime1">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BEA5F-41E8-454E-96F6-59DA7E163049}" type="slidenum">
              <a:rPr lang="en-US" smtClean="0"/>
              <a:t>‹#›</a:t>
            </a:fld>
            <a:endParaRPr lang="en-US"/>
          </a:p>
        </p:txBody>
      </p:sp>
    </p:spTree>
    <p:extLst>
      <p:ext uri="{BB962C8B-B14F-4D97-AF65-F5344CB8AC3E}">
        <p14:creationId xmlns:p14="http://schemas.microsoft.com/office/powerpoint/2010/main" val="1241796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BD88D4-CFC8-4DB6-9465-DC125F1FEEBA}" type="datetime1">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BEA5F-41E8-454E-96F6-59DA7E163049}" type="slidenum">
              <a:rPr lang="en-US" smtClean="0"/>
              <a:t>‹#›</a:t>
            </a:fld>
            <a:endParaRPr lang="en-US"/>
          </a:p>
        </p:txBody>
      </p:sp>
    </p:spTree>
    <p:extLst>
      <p:ext uri="{BB962C8B-B14F-4D97-AF65-F5344CB8AC3E}">
        <p14:creationId xmlns:p14="http://schemas.microsoft.com/office/powerpoint/2010/main" val="511820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DC8287-0C34-4DE3-9691-37873EE643DA}" type="datetime1">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BEA5F-41E8-454E-96F6-59DA7E163049}" type="slidenum">
              <a:rPr lang="en-US" smtClean="0"/>
              <a:t>‹#›</a:t>
            </a:fld>
            <a:endParaRPr lang="en-US"/>
          </a:p>
        </p:txBody>
      </p:sp>
    </p:spTree>
    <p:extLst>
      <p:ext uri="{BB962C8B-B14F-4D97-AF65-F5344CB8AC3E}">
        <p14:creationId xmlns:p14="http://schemas.microsoft.com/office/powerpoint/2010/main" val="836944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929CFA-CBFC-48FB-9A11-B83B824429AD}" type="datetime1">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BEA5F-41E8-454E-96F6-59DA7E163049}" type="slidenum">
              <a:rPr lang="en-US" smtClean="0"/>
              <a:t>‹#›</a:t>
            </a:fld>
            <a:endParaRPr lang="en-US"/>
          </a:p>
        </p:txBody>
      </p:sp>
    </p:spTree>
    <p:extLst>
      <p:ext uri="{BB962C8B-B14F-4D97-AF65-F5344CB8AC3E}">
        <p14:creationId xmlns:p14="http://schemas.microsoft.com/office/powerpoint/2010/main" val="4083418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D37A90-304B-4E0E-82E5-B2550ECE9764}" type="datetime1">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BEA5F-41E8-454E-96F6-59DA7E163049}" type="slidenum">
              <a:rPr lang="en-US" smtClean="0"/>
              <a:t>‹#›</a:t>
            </a:fld>
            <a:endParaRPr lang="en-US"/>
          </a:p>
        </p:txBody>
      </p:sp>
    </p:spTree>
    <p:extLst>
      <p:ext uri="{BB962C8B-B14F-4D97-AF65-F5344CB8AC3E}">
        <p14:creationId xmlns:p14="http://schemas.microsoft.com/office/powerpoint/2010/main" val="3308972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F17C78-B69E-413D-AE7A-883A20AEAA1C}" type="datetime1">
              <a:rPr lang="en-US" smtClean="0"/>
              <a:t>4/23/2021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FBEA5F-41E8-454E-96F6-59DA7E163049}" type="slidenum">
              <a:rPr lang="en-US" smtClean="0"/>
              <a:t>‹#›</a:t>
            </a:fld>
            <a:endParaRPr lang="en-US"/>
          </a:p>
        </p:txBody>
      </p:sp>
    </p:spTree>
    <p:extLst>
      <p:ext uri="{BB962C8B-B14F-4D97-AF65-F5344CB8AC3E}">
        <p14:creationId xmlns:p14="http://schemas.microsoft.com/office/powerpoint/2010/main" val="3738419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9B24AA-D509-479F-962F-B6E0236060EB}" type="datetime1">
              <a:rPr lang="en-US" smtClean="0"/>
              <a:t>4/23/2021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FBEA5F-41E8-454E-96F6-59DA7E163049}" type="slidenum">
              <a:rPr lang="en-US" smtClean="0"/>
              <a:t>‹#›</a:t>
            </a:fld>
            <a:endParaRPr lang="en-US"/>
          </a:p>
        </p:txBody>
      </p:sp>
    </p:spTree>
    <p:extLst>
      <p:ext uri="{BB962C8B-B14F-4D97-AF65-F5344CB8AC3E}">
        <p14:creationId xmlns:p14="http://schemas.microsoft.com/office/powerpoint/2010/main" val="2369049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A1E305-B552-4E1F-B8AC-29488990B69F}" type="datetime1">
              <a:rPr lang="en-US" smtClean="0"/>
              <a:t>4/23/2021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FBEA5F-41E8-454E-96F6-59DA7E163049}" type="slidenum">
              <a:rPr lang="en-US" smtClean="0"/>
              <a:t>‹#›</a:t>
            </a:fld>
            <a:endParaRPr lang="en-US"/>
          </a:p>
        </p:txBody>
      </p:sp>
    </p:spTree>
    <p:extLst>
      <p:ext uri="{BB962C8B-B14F-4D97-AF65-F5344CB8AC3E}">
        <p14:creationId xmlns:p14="http://schemas.microsoft.com/office/powerpoint/2010/main" val="4051779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65B8F4-5C96-4D3A-91B9-B383369C4126}" type="datetime1">
              <a:rPr lang="en-US" smtClean="0"/>
              <a:t>4/23/2021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FBEA5F-41E8-454E-96F6-59DA7E163049}" type="slidenum">
              <a:rPr lang="en-US" smtClean="0"/>
              <a:t>‹#›</a:t>
            </a:fld>
            <a:endParaRPr lang="en-US"/>
          </a:p>
        </p:txBody>
      </p:sp>
    </p:spTree>
    <p:extLst>
      <p:ext uri="{BB962C8B-B14F-4D97-AF65-F5344CB8AC3E}">
        <p14:creationId xmlns:p14="http://schemas.microsoft.com/office/powerpoint/2010/main" val="780831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F0A7AE4-4EDC-46F9-84F0-0BC0411225B8}" type="datetime1">
              <a:rPr lang="en-US" smtClean="0"/>
              <a:t>4/23/2021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FBEA5F-41E8-454E-96F6-59DA7E163049}" type="slidenum">
              <a:rPr lang="en-US" smtClean="0"/>
              <a:t>‹#›</a:t>
            </a:fld>
            <a:endParaRPr lang="en-US"/>
          </a:p>
        </p:txBody>
      </p:sp>
    </p:spTree>
    <p:extLst>
      <p:ext uri="{BB962C8B-B14F-4D97-AF65-F5344CB8AC3E}">
        <p14:creationId xmlns:p14="http://schemas.microsoft.com/office/powerpoint/2010/main" val="791174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F542F7-5478-4B83-9ABD-D28BA338D440}" type="datetime1">
              <a:rPr lang="en-US" smtClean="0"/>
              <a:t>4/23/2021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FBEA5F-41E8-454E-96F6-59DA7E163049}" type="slidenum">
              <a:rPr lang="en-US" smtClean="0"/>
              <a:t>‹#›</a:t>
            </a:fld>
            <a:endParaRPr lang="en-US"/>
          </a:p>
        </p:txBody>
      </p:sp>
    </p:spTree>
    <p:extLst>
      <p:ext uri="{BB962C8B-B14F-4D97-AF65-F5344CB8AC3E}">
        <p14:creationId xmlns:p14="http://schemas.microsoft.com/office/powerpoint/2010/main" val="2227863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F75E55-DC94-4C94-B6E7-DAEDF95FB3B7}" type="datetime1">
              <a:rPr lang="en-US" smtClean="0"/>
              <a:t>4/23/2021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FBEA5F-41E8-454E-96F6-59DA7E163049}" type="slidenum">
              <a:rPr lang="en-US" smtClean="0"/>
              <a:t>‹#›</a:t>
            </a:fld>
            <a:endParaRPr lang="en-US"/>
          </a:p>
        </p:txBody>
      </p:sp>
    </p:spTree>
    <p:extLst>
      <p:ext uri="{BB962C8B-B14F-4D97-AF65-F5344CB8AC3E}">
        <p14:creationId xmlns:p14="http://schemas.microsoft.com/office/powerpoint/2010/main" val="390795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latin typeface="Arial" panose="020B0604020202020204" pitchFamily="34" charset="0"/>
                <a:cs typeface="Arial" panose="020B0604020202020204" pitchFamily="34" charset="0"/>
              </a:rPr>
              <a:t>Project </a:t>
            </a:r>
            <a:r>
              <a:rPr lang="en-US" b="1" dirty="0" smtClean="0">
                <a:latin typeface="Arial" panose="020B0604020202020204" pitchFamily="34" charset="0"/>
                <a:cs typeface="Arial" panose="020B0604020202020204" pitchFamily="34" charset="0"/>
              </a:rPr>
              <a:t>3</a:t>
            </a:r>
            <a:r>
              <a:rPr lang="en-US" b="1" dirty="0">
                <a:latin typeface="Arial" panose="020B0604020202020204" pitchFamily="34" charset="0"/>
                <a:cs typeface="Arial" panose="020B0604020202020204" pitchFamily="34" charset="0"/>
              </a:rPr>
              <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
            </a:r>
            <a:br>
              <a:rPr lang="en-US" b="1" dirty="0">
                <a:latin typeface="Arial" panose="020B0604020202020204" pitchFamily="34" charset="0"/>
                <a:cs typeface="Arial" panose="020B0604020202020204" pitchFamily="34" charset="0"/>
              </a:rPr>
            </a:br>
            <a:r>
              <a:rPr lang="en-GB" b="1" dirty="0" smtClean="0">
                <a:latin typeface="Arial" panose="020B0604020202020204" pitchFamily="34" charset="0"/>
                <a:cs typeface="Arial" panose="020B0604020202020204" pitchFamily="34" charset="0"/>
              </a:rPr>
              <a:t>Web APIs and NLP</a:t>
            </a:r>
            <a:endParaRPr lang="en-US" dirty="0"/>
          </a:p>
        </p:txBody>
      </p:sp>
      <p:sp>
        <p:nvSpPr>
          <p:cNvPr id="4" name="Subtitle 2"/>
          <p:cNvSpPr>
            <a:spLocks noGrp="1"/>
          </p:cNvSpPr>
          <p:nvPr>
            <p:ph type="subTitle" idx="1"/>
          </p:nvPr>
        </p:nvSpPr>
        <p:spPr>
          <a:xfrm>
            <a:off x="1524000" y="3681169"/>
            <a:ext cx="9144000" cy="1655762"/>
          </a:xfrm>
        </p:spPr>
        <p:txBody>
          <a:bodyPr/>
          <a:lstStyle/>
          <a:p>
            <a:r>
              <a:rPr lang="en-US" dirty="0" smtClean="0">
                <a:latin typeface="Arial" panose="020B0604020202020204" pitchFamily="34" charset="0"/>
                <a:cs typeface="Arial" panose="020B0604020202020204" pitchFamily="34" charset="0"/>
              </a:rPr>
              <a:t>Ali Habibi</a:t>
            </a:r>
          </a:p>
          <a:p>
            <a:r>
              <a:rPr lang="en-US" dirty="0" smtClean="0">
                <a:latin typeface="Arial" panose="020B0604020202020204" pitchFamily="34" charset="0"/>
                <a:cs typeface="Arial" panose="020B0604020202020204" pitchFamily="34" charset="0"/>
              </a:rPr>
              <a:t>April 2021</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1" y="5023400"/>
            <a:ext cx="2986452" cy="1560420"/>
          </a:xfrm>
          <a:prstGeom prst="rect">
            <a:avLst/>
          </a:prstGeom>
        </p:spPr>
      </p:pic>
      <p:sp>
        <p:nvSpPr>
          <p:cNvPr id="3" name="Slide Number Placeholder 2"/>
          <p:cNvSpPr>
            <a:spLocks noGrp="1"/>
          </p:cNvSpPr>
          <p:nvPr>
            <p:ph type="sldNum" sz="quarter" idx="12"/>
          </p:nvPr>
        </p:nvSpPr>
        <p:spPr/>
        <p:txBody>
          <a:bodyPr/>
          <a:lstStyle/>
          <a:p>
            <a:fld id="{4EFBEA5F-41E8-454E-96F6-59DA7E163049}" type="slidenum">
              <a:rPr lang="en-US" smtClean="0"/>
              <a:t>1</a:t>
            </a:fld>
            <a:endParaRPr lang="en-US"/>
          </a:p>
        </p:txBody>
      </p:sp>
    </p:spTree>
    <p:extLst>
      <p:ext uri="{BB962C8B-B14F-4D97-AF65-F5344CB8AC3E}">
        <p14:creationId xmlns:p14="http://schemas.microsoft.com/office/powerpoint/2010/main" val="468737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733"/>
            <a:ext cx="10515600" cy="1325563"/>
          </a:xfrm>
        </p:spPr>
        <p:txBody>
          <a:bodyPr anchor="t">
            <a:normAutofit/>
          </a:bodyPr>
          <a:lstStyle/>
          <a:p>
            <a:pPr algn="just"/>
            <a:r>
              <a:rPr lang="en-US" sz="3600" b="1" dirty="0" smtClean="0">
                <a:solidFill>
                  <a:srgbClr val="FF0000"/>
                </a:solidFill>
                <a:latin typeface="Arial" panose="020B0604020202020204" pitchFamily="34" charset="0"/>
                <a:cs typeface="Arial" panose="020B0604020202020204" pitchFamily="34" charset="0"/>
              </a:rPr>
              <a:t>Summary</a:t>
            </a:r>
            <a:endParaRPr lang="en-US" sz="3600" dirty="0"/>
          </a:p>
        </p:txBody>
      </p:sp>
      <p:sp>
        <p:nvSpPr>
          <p:cNvPr id="3" name="Content Placeholder 2"/>
          <p:cNvSpPr>
            <a:spLocks noGrp="1"/>
          </p:cNvSpPr>
          <p:nvPr>
            <p:ph idx="1"/>
          </p:nvPr>
        </p:nvSpPr>
        <p:spPr>
          <a:xfrm>
            <a:off x="838200" y="870857"/>
            <a:ext cx="10515600" cy="5519057"/>
          </a:xfrm>
        </p:spPr>
        <p:txBody>
          <a:bodyPr>
            <a:noAutofit/>
          </a:bodyPr>
          <a:lstStyle/>
          <a:p>
            <a:pPr algn="just"/>
            <a:r>
              <a:rPr lang="en-GB" sz="2000" dirty="0" err="1" smtClean="0">
                <a:latin typeface="Arial" panose="020B0604020202020204" pitchFamily="34" charset="0"/>
                <a:cs typeface="Arial" panose="020B0604020202020204" pitchFamily="34" charset="0"/>
              </a:rPr>
              <a:t>LogisticRegression</a:t>
            </a:r>
            <a:r>
              <a:rPr lang="en-GB" sz="2000" dirty="0" smtClean="0">
                <a:latin typeface="Arial" panose="020B0604020202020204" pitchFamily="34" charset="0"/>
                <a:cs typeface="Arial" panose="020B0604020202020204" pitchFamily="34" charset="0"/>
              </a:rPr>
              <a:t>, SVM, and Random Forest classifiers show the best score values.</a:t>
            </a:r>
          </a:p>
          <a:p>
            <a:pPr algn="just"/>
            <a:r>
              <a:rPr lang="en-GB" sz="2000" dirty="0" smtClean="0">
                <a:latin typeface="Arial" panose="020B0604020202020204" pitchFamily="34" charset="0"/>
                <a:cs typeface="Arial" panose="020B0604020202020204" pitchFamily="34" charset="0"/>
              </a:rPr>
              <a:t>All three estimators have the best score value of 0.81.</a:t>
            </a:r>
          </a:p>
          <a:p>
            <a:pPr algn="just"/>
            <a:r>
              <a:rPr lang="en-GB" sz="2000" dirty="0" smtClean="0">
                <a:latin typeface="Arial" panose="020B0604020202020204" pitchFamily="34" charset="0"/>
                <a:cs typeface="Arial" panose="020B0604020202020204" pitchFamily="34" charset="0"/>
              </a:rPr>
              <a:t>The score values obtained from these estimators for the test dataset are close to 0.8. This shows that the model is generalized properly.</a:t>
            </a:r>
          </a:p>
          <a:p>
            <a:pPr algn="just"/>
            <a:r>
              <a:rPr lang="en-GB" sz="2000" dirty="0" smtClean="0">
                <a:latin typeface="Arial" panose="020B0604020202020204" pitchFamily="34" charset="0"/>
                <a:cs typeface="Arial" panose="020B0604020202020204" pitchFamily="34" charset="0"/>
              </a:rPr>
              <a:t>The score values of the training dataset for these estimators are in the range 0.81-0.82, indicating that the over fitting issue does not exist. </a:t>
            </a:r>
          </a:p>
          <a:p>
            <a:pPr algn="just"/>
            <a:r>
              <a:rPr lang="en-GB" sz="2000" dirty="0" smtClean="0">
                <a:latin typeface="Arial" panose="020B0604020202020204" pitchFamily="34" charset="0"/>
                <a:cs typeface="Arial" panose="020B0604020202020204" pitchFamily="34" charset="0"/>
              </a:rPr>
              <a:t>Confusion matrices calculated for all estimators show that sensitivity values are in the range of 0.89-0.98 while specificity values are approximately 0.63.</a:t>
            </a:r>
          </a:p>
          <a:p>
            <a:pPr algn="just"/>
            <a:r>
              <a:rPr lang="en-GB" sz="2000" dirty="0" smtClean="0">
                <a:latin typeface="Arial" panose="020B0604020202020204" pitchFamily="34" charset="0"/>
                <a:cs typeface="Arial" panose="020B0604020202020204" pitchFamily="34" charset="0"/>
              </a:rPr>
              <a:t>The number of false negative values (wrongly predicted crypto category) is low while the number of false positive values (wrongly predicted stocks category) is relatively high.</a:t>
            </a:r>
          </a:p>
          <a:p>
            <a:pPr algn="just"/>
            <a:r>
              <a:rPr lang="en-GB" sz="2000" smtClean="0">
                <a:latin typeface="Arial" panose="020B0604020202020204" pitchFamily="34" charset="0"/>
                <a:cs typeface="Arial" panose="020B0604020202020204" pitchFamily="34" charset="0"/>
              </a:rPr>
              <a:t>One </a:t>
            </a:r>
            <a:r>
              <a:rPr lang="en-GB" sz="2000" dirty="0" smtClean="0">
                <a:latin typeface="Arial" panose="020B0604020202020204" pitchFamily="34" charset="0"/>
                <a:cs typeface="Arial" panose="020B0604020202020204" pitchFamily="34" charset="0"/>
              </a:rPr>
              <a:t>reason can be related to the use of stocks words in crypto category. However, application of crypto words in stocks is limited, leading to low false negative and high sensitivity value. </a:t>
            </a:r>
          </a:p>
          <a:p>
            <a:pPr algn="just"/>
            <a:r>
              <a:rPr lang="en-GB" sz="2000" dirty="0" smtClean="0">
                <a:latin typeface="Arial" panose="020B0604020202020204" pitchFamily="34" charset="0"/>
                <a:cs typeface="Arial" panose="020B0604020202020204" pitchFamily="34" charset="0"/>
              </a:rPr>
              <a:t>High number of true positive and true negative values indicates that there are many unique words in these categories. Therefore, estimators can easily distinguish between these categories. </a:t>
            </a:r>
          </a:p>
        </p:txBody>
      </p:sp>
      <p:sp>
        <p:nvSpPr>
          <p:cNvPr id="4" name="Slide Number Placeholder 3"/>
          <p:cNvSpPr>
            <a:spLocks noGrp="1"/>
          </p:cNvSpPr>
          <p:nvPr>
            <p:ph type="sldNum" sz="quarter" idx="12"/>
          </p:nvPr>
        </p:nvSpPr>
        <p:spPr/>
        <p:txBody>
          <a:bodyPr/>
          <a:lstStyle/>
          <a:p>
            <a:fld id="{4EFBEA5F-41E8-454E-96F6-59DA7E163049}" type="slidenum">
              <a:rPr lang="en-US" smtClean="0"/>
              <a:t>10</a:t>
            </a:fld>
            <a:endParaRPr lang="en-US"/>
          </a:p>
        </p:txBody>
      </p:sp>
    </p:spTree>
    <p:extLst>
      <p:ext uri="{BB962C8B-B14F-4D97-AF65-F5344CB8AC3E}">
        <p14:creationId xmlns:p14="http://schemas.microsoft.com/office/powerpoint/2010/main" val="86311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733"/>
            <a:ext cx="10515600" cy="1325563"/>
          </a:xfrm>
        </p:spPr>
        <p:txBody>
          <a:bodyPr anchor="t">
            <a:normAutofit/>
          </a:bodyPr>
          <a:lstStyle/>
          <a:p>
            <a:r>
              <a:rPr lang="en-US" sz="4000" b="1" dirty="0" smtClean="0">
                <a:solidFill>
                  <a:srgbClr val="FF0000"/>
                </a:solidFill>
                <a:latin typeface="Arial" panose="020B0604020202020204" pitchFamily="34" charset="0"/>
                <a:cs typeface="Arial" panose="020B0604020202020204" pitchFamily="34" charset="0"/>
              </a:rPr>
              <a:t>Objectives:</a:t>
            </a:r>
            <a:endParaRPr lang="en-US" sz="4000" dirty="0"/>
          </a:p>
        </p:txBody>
      </p:sp>
      <p:sp>
        <p:nvSpPr>
          <p:cNvPr id="3" name="Content Placeholder 2"/>
          <p:cNvSpPr>
            <a:spLocks noGrp="1"/>
          </p:cNvSpPr>
          <p:nvPr>
            <p:ph idx="1"/>
          </p:nvPr>
        </p:nvSpPr>
        <p:spPr>
          <a:xfrm>
            <a:off x="838200" y="1007940"/>
            <a:ext cx="10515600" cy="4351338"/>
          </a:xfrm>
        </p:spPr>
        <p:txBody>
          <a:bodyPr>
            <a:normAutofit/>
          </a:bodyPr>
          <a:lstStyle/>
          <a:p>
            <a:r>
              <a:rPr lang="en-GB" dirty="0" smtClean="0">
                <a:latin typeface="Arial" panose="020B0604020202020204" pitchFamily="34" charset="0"/>
                <a:cs typeface="Arial" panose="020B0604020202020204" pitchFamily="34" charset="0"/>
              </a:rPr>
              <a:t>Collecting </a:t>
            </a:r>
            <a:r>
              <a:rPr lang="en-GB" dirty="0">
                <a:latin typeface="Arial" panose="020B0604020202020204" pitchFamily="34" charset="0"/>
                <a:cs typeface="Arial" panose="020B0604020202020204" pitchFamily="34" charset="0"/>
              </a:rPr>
              <a:t>text data using </a:t>
            </a:r>
            <a:r>
              <a:rPr lang="en-GB" dirty="0" err="1">
                <a:latin typeface="Arial" panose="020B0604020202020204" pitchFamily="34" charset="0"/>
                <a:cs typeface="Arial" panose="020B0604020202020204" pitchFamily="34" charset="0"/>
              </a:rPr>
              <a:t>Pushift's</a:t>
            </a:r>
            <a:r>
              <a:rPr lang="en-GB" dirty="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API</a:t>
            </a:r>
          </a:p>
          <a:p>
            <a:r>
              <a:rPr lang="en-GB" dirty="0" smtClean="0">
                <a:latin typeface="Arial" panose="020B0604020202020204" pitchFamily="34" charset="0"/>
                <a:cs typeface="Arial" panose="020B0604020202020204" pitchFamily="34" charset="0"/>
              </a:rPr>
              <a:t>Performing </a:t>
            </a:r>
            <a:r>
              <a:rPr lang="en-GB" dirty="0">
                <a:latin typeface="Arial" panose="020B0604020202020204" pitchFamily="34" charset="0"/>
                <a:cs typeface="Arial" panose="020B0604020202020204" pitchFamily="34" charset="0"/>
              </a:rPr>
              <a:t>binary classification on two </a:t>
            </a:r>
            <a:r>
              <a:rPr lang="en-GB" dirty="0" err="1">
                <a:latin typeface="Arial" panose="020B0604020202020204" pitchFamily="34" charset="0"/>
                <a:cs typeface="Arial" panose="020B0604020202020204" pitchFamily="34" charset="0"/>
              </a:rPr>
              <a:t>subreddits</a:t>
            </a:r>
            <a:r>
              <a:rPr lang="en-GB"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3213" r="11981"/>
          <a:stretch/>
        </p:blipFill>
        <p:spPr>
          <a:xfrm>
            <a:off x="457201" y="2488145"/>
            <a:ext cx="4914900" cy="3347444"/>
          </a:xfrm>
          <a:prstGeom prst="rect">
            <a:avLst/>
          </a:prstGeo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9990" r="7151"/>
          <a:stretch/>
        </p:blipFill>
        <p:spPr>
          <a:xfrm>
            <a:off x="5917803" y="2477205"/>
            <a:ext cx="4862146" cy="3346704"/>
          </a:xfrm>
          <a:prstGeom prst="rect">
            <a:avLst/>
          </a:prstGeom>
        </p:spPr>
      </p:pic>
      <p:sp>
        <p:nvSpPr>
          <p:cNvPr id="6" name="Rectangle 5"/>
          <p:cNvSpPr/>
          <p:nvPr/>
        </p:nvSpPr>
        <p:spPr>
          <a:xfrm>
            <a:off x="567758" y="6009211"/>
            <a:ext cx="4693785" cy="338554"/>
          </a:xfrm>
          <a:prstGeom prst="rect">
            <a:avLst/>
          </a:prstGeom>
        </p:spPr>
        <p:txBody>
          <a:bodyPr wrap="none">
            <a:spAutoFit/>
          </a:bodyPr>
          <a:lstStyle/>
          <a:p>
            <a:r>
              <a:rPr lang="en-US" sz="1600" dirty="0" smtClean="0">
                <a:latin typeface="Arial" panose="020B0604020202020204" pitchFamily="34" charset="0"/>
                <a:cs typeface="Arial" panose="020B0604020202020204" pitchFamily="34" charset="0"/>
              </a:rPr>
              <a:t>Source: https://www.reddit.com/r/CryptoCurrency/</a:t>
            </a:r>
            <a:endParaRPr lang="en-US" sz="1600" dirty="0">
              <a:latin typeface="Arial" panose="020B0604020202020204" pitchFamily="34" charset="0"/>
              <a:cs typeface="Arial" panose="020B0604020202020204" pitchFamily="34" charset="0"/>
            </a:endParaRPr>
          </a:p>
        </p:txBody>
      </p:sp>
      <p:sp>
        <p:nvSpPr>
          <p:cNvPr id="7" name="Rectangle 6"/>
          <p:cNvSpPr/>
          <p:nvPr/>
        </p:nvSpPr>
        <p:spPr>
          <a:xfrm>
            <a:off x="6429184" y="6009211"/>
            <a:ext cx="3839384" cy="338554"/>
          </a:xfrm>
          <a:prstGeom prst="rect">
            <a:avLst/>
          </a:prstGeom>
        </p:spPr>
        <p:txBody>
          <a:bodyPr wrap="none">
            <a:spAutoFit/>
          </a:bodyPr>
          <a:lstStyle/>
          <a:p>
            <a:r>
              <a:rPr lang="en-US" sz="1600" dirty="0" smtClean="0">
                <a:latin typeface="Arial" panose="020B0604020202020204" pitchFamily="34" charset="0"/>
                <a:cs typeface="Arial" panose="020B0604020202020204" pitchFamily="34" charset="0"/>
              </a:rPr>
              <a:t>Source: https://www.reddit.com/r/stocks/</a:t>
            </a:r>
            <a:endParaRPr lang="en-US" sz="16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4EFBEA5F-41E8-454E-96F6-59DA7E163049}" type="slidenum">
              <a:rPr lang="en-US" smtClean="0"/>
              <a:t>2</a:t>
            </a:fld>
            <a:endParaRPr lang="en-US"/>
          </a:p>
        </p:txBody>
      </p:sp>
    </p:spTree>
    <p:extLst>
      <p:ext uri="{BB962C8B-B14F-4D97-AF65-F5344CB8AC3E}">
        <p14:creationId xmlns:p14="http://schemas.microsoft.com/office/powerpoint/2010/main" val="1481366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733"/>
            <a:ext cx="10515600" cy="1325563"/>
          </a:xfrm>
        </p:spPr>
        <p:txBody>
          <a:bodyPr anchor="t">
            <a:normAutofit/>
          </a:bodyPr>
          <a:lstStyle/>
          <a:p>
            <a:r>
              <a:rPr lang="en-US" sz="4000" b="1" dirty="0" smtClean="0">
                <a:solidFill>
                  <a:srgbClr val="FF0000"/>
                </a:solidFill>
                <a:latin typeface="Arial" panose="020B0604020202020204" pitchFamily="34" charset="0"/>
                <a:cs typeface="Arial" panose="020B0604020202020204" pitchFamily="34" charset="0"/>
              </a:rPr>
              <a:t>Classification workflow:</a:t>
            </a:r>
            <a:endParaRPr lang="en-US" sz="4000" dirty="0"/>
          </a:p>
        </p:txBody>
      </p:sp>
      <p:sp>
        <p:nvSpPr>
          <p:cNvPr id="3" name="Content Placeholder 2"/>
          <p:cNvSpPr>
            <a:spLocks noGrp="1"/>
          </p:cNvSpPr>
          <p:nvPr>
            <p:ph idx="1"/>
          </p:nvPr>
        </p:nvSpPr>
        <p:spPr>
          <a:xfrm>
            <a:off x="838200" y="1007940"/>
            <a:ext cx="10515600" cy="4351338"/>
          </a:xfrm>
        </p:spPr>
        <p:txBody>
          <a:bodyPr>
            <a:normAutofit lnSpcReduction="10000"/>
          </a:bodyPr>
          <a:lstStyle/>
          <a:p>
            <a:pPr algn="just"/>
            <a:r>
              <a:rPr lang="en-GB" dirty="0" smtClean="0">
                <a:latin typeface="Arial" panose="020B0604020202020204" pitchFamily="34" charset="0"/>
                <a:cs typeface="Arial" panose="020B0604020202020204" pitchFamily="34" charset="0"/>
              </a:rPr>
              <a:t>Importing libraries</a:t>
            </a:r>
          </a:p>
          <a:p>
            <a:pPr marL="0" indent="0" algn="just">
              <a:buNone/>
            </a:pPr>
            <a:endParaRPr lang="en-GB" dirty="0" smtClean="0">
              <a:latin typeface="Arial" panose="020B0604020202020204" pitchFamily="34" charset="0"/>
              <a:cs typeface="Arial" panose="020B0604020202020204" pitchFamily="34" charset="0"/>
            </a:endParaRPr>
          </a:p>
          <a:p>
            <a:pPr algn="just"/>
            <a:r>
              <a:rPr lang="en-GB" dirty="0" smtClean="0">
                <a:latin typeface="Arial" panose="020B0604020202020204" pitchFamily="34" charset="0"/>
                <a:cs typeface="Arial" panose="020B0604020202020204" pitchFamily="34" charset="0"/>
              </a:rPr>
              <a:t>Collecting data using the `request` library and </a:t>
            </a:r>
            <a:r>
              <a:rPr lang="en-GB" dirty="0" err="1" smtClean="0">
                <a:latin typeface="Arial" panose="020B0604020202020204" pitchFamily="34" charset="0"/>
                <a:cs typeface="Arial" panose="020B0604020202020204" pitchFamily="34" charset="0"/>
              </a:rPr>
              <a:t>Pushift's</a:t>
            </a:r>
            <a:r>
              <a:rPr lang="en-GB" dirty="0" smtClean="0">
                <a:latin typeface="Arial" panose="020B0604020202020204" pitchFamily="34" charset="0"/>
                <a:cs typeface="Arial" panose="020B0604020202020204" pitchFamily="34" charset="0"/>
              </a:rPr>
              <a:t> API</a:t>
            </a:r>
          </a:p>
          <a:p>
            <a:pPr algn="just"/>
            <a:endParaRPr lang="en-GB" dirty="0" smtClean="0">
              <a:latin typeface="Arial" panose="020B0604020202020204" pitchFamily="34" charset="0"/>
              <a:cs typeface="Arial" panose="020B0604020202020204" pitchFamily="34" charset="0"/>
            </a:endParaRPr>
          </a:p>
          <a:p>
            <a:pPr algn="just"/>
            <a:r>
              <a:rPr lang="en-GB" dirty="0" smtClean="0">
                <a:latin typeface="Arial" panose="020B0604020202020204" pitchFamily="34" charset="0"/>
                <a:cs typeface="Arial" panose="020B0604020202020204" pitchFamily="34" charset="0"/>
              </a:rPr>
              <a:t>Performing EDA</a:t>
            </a:r>
          </a:p>
          <a:p>
            <a:pPr algn="just"/>
            <a:endParaRPr lang="en-GB" dirty="0" smtClean="0">
              <a:latin typeface="Arial" panose="020B0604020202020204" pitchFamily="34" charset="0"/>
              <a:cs typeface="Arial" panose="020B0604020202020204" pitchFamily="34" charset="0"/>
            </a:endParaRPr>
          </a:p>
          <a:p>
            <a:pPr algn="just"/>
            <a:r>
              <a:rPr lang="en-GB" dirty="0" smtClean="0">
                <a:latin typeface="Arial" panose="020B0604020202020204" pitchFamily="34" charset="0"/>
                <a:cs typeface="Arial" panose="020B0604020202020204" pitchFamily="34" charset="0"/>
              </a:rPr>
              <a:t>Fitting and evaluating classification </a:t>
            </a:r>
            <a:r>
              <a:rPr lang="en-GB" dirty="0" smtClean="0">
                <a:latin typeface="Arial" panose="020B0604020202020204" pitchFamily="34" charset="0"/>
                <a:cs typeface="Arial" panose="020B0604020202020204" pitchFamily="34" charset="0"/>
              </a:rPr>
              <a:t>models (</a:t>
            </a:r>
            <a:r>
              <a:rPr lang="en-GB" dirty="0" smtClean="0">
                <a:latin typeface="Arial" panose="020B0604020202020204" pitchFamily="34" charset="0"/>
                <a:cs typeface="Arial" panose="020B0604020202020204" pitchFamily="34" charset="0"/>
              </a:rPr>
              <a:t>estimators)</a:t>
            </a:r>
          </a:p>
          <a:p>
            <a:pPr algn="just"/>
            <a:endParaRPr lang="en-GB" dirty="0" smtClean="0">
              <a:latin typeface="Arial" panose="020B0604020202020204" pitchFamily="34" charset="0"/>
              <a:cs typeface="Arial" panose="020B0604020202020204" pitchFamily="34" charset="0"/>
            </a:endParaRPr>
          </a:p>
          <a:p>
            <a:pPr algn="just"/>
            <a:r>
              <a:rPr lang="en-GB" dirty="0" smtClean="0">
                <a:latin typeface="Arial" panose="020B0604020202020204" pitchFamily="34" charset="0"/>
                <a:cs typeface="Arial" panose="020B0604020202020204" pitchFamily="34" charset="0"/>
              </a:rPr>
              <a:t>Summary</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4EFBEA5F-41E8-454E-96F6-59DA7E163049}" type="slidenum">
              <a:rPr lang="en-US" smtClean="0"/>
              <a:t>3</a:t>
            </a:fld>
            <a:endParaRPr lang="en-US"/>
          </a:p>
        </p:txBody>
      </p:sp>
    </p:spTree>
    <p:extLst>
      <p:ext uri="{BB962C8B-B14F-4D97-AF65-F5344CB8AC3E}">
        <p14:creationId xmlns:p14="http://schemas.microsoft.com/office/powerpoint/2010/main" val="7060352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733"/>
            <a:ext cx="10515600" cy="1325563"/>
          </a:xfrm>
        </p:spPr>
        <p:txBody>
          <a:bodyPr anchor="t">
            <a:normAutofit/>
          </a:bodyPr>
          <a:lstStyle/>
          <a:p>
            <a:pPr algn="just"/>
            <a:r>
              <a:rPr lang="en-US" sz="3600" b="1" dirty="0" smtClean="0">
                <a:solidFill>
                  <a:srgbClr val="FF0000"/>
                </a:solidFill>
                <a:latin typeface="Arial" panose="020B0604020202020204" pitchFamily="34" charset="0"/>
                <a:cs typeface="Arial" panose="020B0604020202020204" pitchFamily="34" charset="0"/>
              </a:rPr>
              <a:t>Highlights: </a:t>
            </a:r>
            <a:r>
              <a:rPr lang="en-GB" sz="3600" b="1" dirty="0" smtClean="0">
                <a:solidFill>
                  <a:srgbClr val="FF0000"/>
                </a:solidFill>
                <a:latin typeface="Arial" panose="020B0604020202020204" pitchFamily="34" charset="0"/>
                <a:cs typeface="Arial" panose="020B0604020202020204" pitchFamily="34" charset="0"/>
              </a:rPr>
              <a:t>Collecting data</a:t>
            </a:r>
            <a:endParaRPr lang="en-US" sz="3600" dirty="0"/>
          </a:p>
        </p:txBody>
      </p:sp>
      <p:sp>
        <p:nvSpPr>
          <p:cNvPr id="3" name="Content Placeholder 2"/>
          <p:cNvSpPr>
            <a:spLocks noGrp="1"/>
          </p:cNvSpPr>
          <p:nvPr>
            <p:ph idx="1"/>
          </p:nvPr>
        </p:nvSpPr>
        <p:spPr>
          <a:xfrm>
            <a:off x="838200" y="1453296"/>
            <a:ext cx="10515600" cy="4351338"/>
          </a:xfrm>
        </p:spPr>
        <p:txBody>
          <a:bodyPr>
            <a:noAutofit/>
          </a:bodyPr>
          <a:lstStyle/>
          <a:p>
            <a:pPr algn="just"/>
            <a:r>
              <a:rPr lang="en-GB" sz="2400" dirty="0" smtClean="0">
                <a:latin typeface="Arial" panose="020B0604020202020204" pitchFamily="34" charset="0"/>
                <a:cs typeface="Arial" panose="020B0604020202020204" pitchFamily="34" charset="0"/>
              </a:rPr>
              <a:t>Posts from "Stocks" and "</a:t>
            </a:r>
            <a:r>
              <a:rPr lang="en-GB" sz="2400" dirty="0" err="1" smtClean="0">
                <a:latin typeface="Arial" panose="020B0604020202020204" pitchFamily="34" charset="0"/>
                <a:cs typeface="Arial" panose="020B0604020202020204" pitchFamily="34" charset="0"/>
              </a:rPr>
              <a:t>CryptoCurrency</a:t>
            </a:r>
            <a:r>
              <a:rPr lang="en-GB" sz="2400" dirty="0" smtClean="0">
                <a:latin typeface="Arial" panose="020B0604020202020204" pitchFamily="34" charset="0"/>
                <a:cs typeface="Arial" panose="020B0604020202020204" pitchFamily="34" charset="0"/>
              </a:rPr>
              <a:t>" </a:t>
            </a:r>
            <a:r>
              <a:rPr lang="en-GB" sz="2400" dirty="0" err="1" smtClean="0">
                <a:latin typeface="Arial" panose="020B0604020202020204" pitchFamily="34" charset="0"/>
                <a:cs typeface="Arial" panose="020B0604020202020204" pitchFamily="34" charset="0"/>
              </a:rPr>
              <a:t>subreddits</a:t>
            </a:r>
            <a:r>
              <a:rPr lang="en-GB" sz="2400" dirty="0" smtClean="0">
                <a:latin typeface="Arial" panose="020B0604020202020204" pitchFamily="34" charset="0"/>
                <a:cs typeface="Arial" panose="020B0604020202020204" pitchFamily="34" charset="0"/>
              </a:rPr>
              <a:t> are requested for a month starting from </a:t>
            </a:r>
            <a:r>
              <a:rPr lang="en-GB" sz="2400" b="1" dirty="0" smtClean="0">
                <a:latin typeface="Arial" panose="020B0604020202020204" pitchFamily="34" charset="0"/>
                <a:cs typeface="Arial" panose="020B0604020202020204" pitchFamily="34" charset="0"/>
              </a:rPr>
              <a:t>Sunday, 21 March 2021 10:00:00</a:t>
            </a:r>
            <a:r>
              <a:rPr lang="en-GB" sz="2400" dirty="0" smtClean="0">
                <a:latin typeface="Arial" panose="020B0604020202020204" pitchFamily="34" charset="0"/>
                <a:cs typeface="Arial" panose="020B0604020202020204" pitchFamily="34" charset="0"/>
              </a:rPr>
              <a:t> to </a:t>
            </a:r>
            <a:r>
              <a:rPr lang="en-GB" sz="2400" b="1" dirty="0" smtClean="0">
                <a:latin typeface="Arial" panose="020B0604020202020204" pitchFamily="34" charset="0"/>
                <a:cs typeface="Arial" panose="020B0604020202020204" pitchFamily="34" charset="0"/>
              </a:rPr>
              <a:t>Tuesday, 20 April 2021 10:00:00 GMT</a:t>
            </a:r>
            <a:r>
              <a:rPr lang="en-GB" sz="2400" dirty="0" smtClean="0">
                <a:latin typeface="Arial" panose="020B0604020202020204" pitchFamily="34" charset="0"/>
                <a:cs typeface="Arial" panose="020B0604020202020204" pitchFamily="34" charset="0"/>
              </a:rPr>
              <a:t>.</a:t>
            </a:r>
          </a:p>
          <a:p>
            <a:pPr algn="just"/>
            <a:endParaRPr lang="en-GB" sz="2400" dirty="0" smtClean="0">
              <a:latin typeface="Arial" panose="020B0604020202020204" pitchFamily="34" charset="0"/>
              <a:cs typeface="Arial" panose="020B0604020202020204" pitchFamily="34" charset="0"/>
            </a:endParaRPr>
          </a:p>
          <a:p>
            <a:pPr algn="just"/>
            <a:r>
              <a:rPr lang="en-GB" sz="2400" dirty="0" smtClean="0">
                <a:latin typeface="Arial" panose="020B0604020202020204" pitchFamily="34" charset="0"/>
                <a:cs typeface="Arial" panose="020B0604020202020204" pitchFamily="34" charset="0"/>
              </a:rPr>
              <a:t>A “message” function is defined to request posts using </a:t>
            </a:r>
            <a:r>
              <a:rPr lang="en-GB" sz="2400" dirty="0" err="1" smtClean="0">
                <a:latin typeface="Arial" panose="020B0604020202020204" pitchFamily="34" charset="0"/>
                <a:cs typeface="Arial" panose="020B0604020202020204" pitchFamily="34" charset="0"/>
              </a:rPr>
              <a:t>Pushift’s</a:t>
            </a:r>
            <a:r>
              <a:rPr lang="en-GB" sz="2400" dirty="0" smtClean="0">
                <a:latin typeface="Arial" panose="020B0604020202020204" pitchFamily="34" charset="0"/>
                <a:cs typeface="Arial" panose="020B0604020202020204" pitchFamily="34" charset="0"/>
              </a:rPr>
              <a:t> API</a:t>
            </a:r>
          </a:p>
          <a:p>
            <a:pPr algn="just"/>
            <a:endParaRPr lang="en-GB" sz="2400" dirty="0" smtClean="0">
              <a:latin typeface="Arial" panose="020B0604020202020204" pitchFamily="34" charset="0"/>
              <a:cs typeface="Arial" panose="020B0604020202020204" pitchFamily="34" charset="0"/>
            </a:endParaRPr>
          </a:p>
          <a:p>
            <a:pPr algn="just"/>
            <a:r>
              <a:rPr lang="en-GB" sz="2400" dirty="0" smtClean="0">
                <a:latin typeface="Arial" panose="020B0604020202020204" pitchFamily="34" charset="0"/>
                <a:cs typeface="Arial" panose="020B0604020202020204" pitchFamily="34" charset="0"/>
              </a:rPr>
              <a:t>Three features are extracted from posts: </a:t>
            </a:r>
            <a:r>
              <a:rPr lang="en-GB" sz="2400" dirty="0" err="1" smtClean="0">
                <a:latin typeface="Arial" panose="020B0604020202020204" pitchFamily="34" charset="0"/>
                <a:cs typeface="Arial" panose="020B0604020202020204" pitchFamily="34" charset="0"/>
              </a:rPr>
              <a:t>subreddit</a:t>
            </a:r>
            <a:r>
              <a:rPr lang="en-GB" sz="2400" dirty="0" smtClean="0">
                <a:latin typeface="Arial" panose="020B0604020202020204" pitchFamily="34" charset="0"/>
                <a:cs typeface="Arial" panose="020B0604020202020204" pitchFamily="34" charset="0"/>
              </a:rPr>
              <a:t> (category), </a:t>
            </a:r>
            <a:r>
              <a:rPr lang="en-GB" sz="2400" dirty="0" err="1" smtClean="0">
                <a:latin typeface="Arial" panose="020B0604020202020204" pitchFamily="34" charset="0"/>
                <a:cs typeface="Arial" panose="020B0604020202020204" pitchFamily="34" charset="0"/>
              </a:rPr>
              <a:t>selftext</a:t>
            </a:r>
            <a:r>
              <a:rPr lang="en-GB" sz="2400" dirty="0" smtClean="0">
                <a:latin typeface="Arial" panose="020B0604020202020204" pitchFamily="34" charset="0"/>
                <a:cs typeface="Arial" panose="020B0604020202020204" pitchFamily="34" charset="0"/>
              </a:rPr>
              <a:t>, and title.</a:t>
            </a:r>
          </a:p>
          <a:p>
            <a:pPr algn="just"/>
            <a:endParaRPr lang="en-GB" sz="2400" dirty="0" smtClean="0">
              <a:latin typeface="Arial" panose="020B0604020202020204" pitchFamily="34" charset="0"/>
              <a:cs typeface="Arial" panose="020B0604020202020204" pitchFamily="34" charset="0"/>
            </a:endParaRPr>
          </a:p>
          <a:p>
            <a:pPr algn="just"/>
            <a:r>
              <a:rPr lang="en-GB" sz="2400" dirty="0" smtClean="0">
                <a:latin typeface="Arial" panose="020B0604020202020204" pitchFamily="34" charset="0"/>
                <a:cs typeface="Arial" panose="020B0604020202020204" pitchFamily="34" charset="0"/>
              </a:rPr>
              <a:t>Two separate data frames are concatenated to form the final data frame.</a:t>
            </a:r>
          </a:p>
        </p:txBody>
      </p:sp>
      <p:sp>
        <p:nvSpPr>
          <p:cNvPr id="4" name="Slide Number Placeholder 3"/>
          <p:cNvSpPr>
            <a:spLocks noGrp="1"/>
          </p:cNvSpPr>
          <p:nvPr>
            <p:ph type="sldNum" sz="quarter" idx="12"/>
          </p:nvPr>
        </p:nvSpPr>
        <p:spPr/>
        <p:txBody>
          <a:bodyPr/>
          <a:lstStyle/>
          <a:p>
            <a:fld id="{4EFBEA5F-41E8-454E-96F6-59DA7E163049}" type="slidenum">
              <a:rPr lang="en-US" smtClean="0"/>
              <a:t>4</a:t>
            </a:fld>
            <a:endParaRPr lang="en-US"/>
          </a:p>
        </p:txBody>
      </p:sp>
    </p:spTree>
    <p:extLst>
      <p:ext uri="{BB962C8B-B14F-4D97-AF65-F5344CB8AC3E}">
        <p14:creationId xmlns:p14="http://schemas.microsoft.com/office/powerpoint/2010/main" val="4258324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733"/>
            <a:ext cx="10515600" cy="1325563"/>
          </a:xfrm>
        </p:spPr>
        <p:txBody>
          <a:bodyPr anchor="t">
            <a:normAutofit/>
          </a:bodyPr>
          <a:lstStyle/>
          <a:p>
            <a:pPr algn="just"/>
            <a:r>
              <a:rPr lang="en-US" sz="3600" b="1" dirty="0" smtClean="0">
                <a:solidFill>
                  <a:srgbClr val="FF0000"/>
                </a:solidFill>
                <a:latin typeface="Arial" panose="020B0604020202020204" pitchFamily="34" charset="0"/>
                <a:cs typeface="Arial" panose="020B0604020202020204" pitchFamily="34" charset="0"/>
              </a:rPr>
              <a:t>Highlights: </a:t>
            </a:r>
            <a:r>
              <a:rPr lang="en-GB" sz="3600" b="1" dirty="0" smtClean="0">
                <a:solidFill>
                  <a:srgbClr val="FF0000"/>
                </a:solidFill>
                <a:latin typeface="Arial" panose="020B0604020202020204" pitchFamily="34" charset="0"/>
                <a:cs typeface="Arial" panose="020B0604020202020204" pitchFamily="34" charset="0"/>
              </a:rPr>
              <a:t>Performing EDA</a:t>
            </a:r>
            <a:endParaRPr lang="en-US" sz="3600" dirty="0"/>
          </a:p>
        </p:txBody>
      </p:sp>
      <p:sp>
        <p:nvSpPr>
          <p:cNvPr id="3" name="Content Placeholder 2"/>
          <p:cNvSpPr>
            <a:spLocks noGrp="1"/>
          </p:cNvSpPr>
          <p:nvPr>
            <p:ph idx="1"/>
          </p:nvPr>
        </p:nvSpPr>
        <p:spPr>
          <a:xfrm>
            <a:off x="838200" y="855419"/>
            <a:ext cx="10515600" cy="4351338"/>
          </a:xfrm>
        </p:spPr>
        <p:txBody>
          <a:bodyPr>
            <a:normAutofit/>
          </a:bodyPr>
          <a:lstStyle/>
          <a:p>
            <a:pPr marL="0" indent="0" algn="just">
              <a:buNone/>
            </a:pPr>
            <a:r>
              <a:rPr lang="en-GB" sz="2400" dirty="0" smtClean="0">
                <a:latin typeface="Arial" panose="020B0604020202020204" pitchFamily="34" charset="0"/>
                <a:cs typeface="Arial" panose="020B0604020202020204" pitchFamily="34" charset="0"/>
              </a:rPr>
              <a:t>Mapped </a:t>
            </a:r>
            <a:r>
              <a:rPr lang="en-GB" sz="2400" dirty="0" err="1" smtClean="0">
                <a:latin typeface="Arial" panose="020B0604020202020204" pitchFamily="34" charset="0"/>
                <a:cs typeface="Arial" panose="020B0604020202020204" pitchFamily="34" charset="0"/>
              </a:rPr>
              <a:t>subreddit</a:t>
            </a:r>
            <a:r>
              <a:rPr lang="en-GB" sz="2400" dirty="0" smtClean="0">
                <a:latin typeface="Arial" panose="020B0604020202020204" pitchFamily="34" charset="0"/>
                <a:cs typeface="Arial" panose="020B0604020202020204" pitchFamily="34" charset="0"/>
              </a:rPr>
              <a:t> column as: "</a:t>
            </a:r>
            <a:r>
              <a:rPr lang="en-GB" sz="2400" b="1" dirty="0" err="1" smtClean="0">
                <a:latin typeface="Arial" panose="020B0604020202020204" pitchFamily="34" charset="0"/>
                <a:cs typeface="Arial" panose="020B0604020202020204" pitchFamily="34" charset="0"/>
              </a:rPr>
              <a:t>CryptoCurrency</a:t>
            </a:r>
            <a:r>
              <a:rPr lang="en-GB" sz="2400" dirty="0" smtClean="0">
                <a:latin typeface="Arial" panose="020B0604020202020204" pitchFamily="34" charset="0"/>
                <a:cs typeface="Arial" panose="020B0604020202020204" pitchFamily="34" charset="0"/>
              </a:rPr>
              <a:t>": </a:t>
            </a:r>
            <a:r>
              <a:rPr lang="en-GB" sz="2400" b="1" dirty="0" smtClean="0">
                <a:latin typeface="Arial" panose="020B0604020202020204" pitchFamily="34" charset="0"/>
                <a:cs typeface="Arial" panose="020B0604020202020204" pitchFamily="34" charset="0"/>
              </a:rPr>
              <a:t>0</a:t>
            </a:r>
            <a:r>
              <a:rPr lang="en-GB" sz="2400" dirty="0" smtClean="0">
                <a:latin typeface="Arial" panose="020B0604020202020204" pitchFamily="34" charset="0"/>
                <a:cs typeface="Arial" panose="020B0604020202020204" pitchFamily="34" charset="0"/>
              </a:rPr>
              <a:t> and "</a:t>
            </a:r>
            <a:r>
              <a:rPr lang="en-GB" sz="2400" b="1" dirty="0" smtClean="0">
                <a:latin typeface="Arial" panose="020B0604020202020204" pitchFamily="34" charset="0"/>
                <a:cs typeface="Arial" panose="020B0604020202020204" pitchFamily="34" charset="0"/>
              </a:rPr>
              <a:t>Stocks</a:t>
            </a:r>
            <a:r>
              <a:rPr lang="en-GB" sz="2400" dirty="0" smtClean="0">
                <a:latin typeface="Arial" panose="020B0604020202020204" pitchFamily="34" charset="0"/>
                <a:cs typeface="Arial" panose="020B0604020202020204" pitchFamily="34" charset="0"/>
              </a:rPr>
              <a:t>":</a:t>
            </a:r>
            <a:r>
              <a:rPr lang="en-GB" sz="2400" b="1" dirty="0" smtClean="0">
                <a:latin typeface="Arial" panose="020B0604020202020204" pitchFamily="34" charset="0"/>
                <a:cs typeface="Arial" panose="020B0604020202020204" pitchFamily="34" charset="0"/>
              </a:rPr>
              <a:t>1</a:t>
            </a:r>
            <a:r>
              <a:rPr lang="en-GB" sz="2400" dirty="0" smtClean="0">
                <a:latin typeface="Arial" panose="020B0604020202020204" pitchFamily="34" charset="0"/>
                <a:cs typeface="Arial" panose="020B0604020202020204" pitchFamily="34" charset="0"/>
              </a:rPr>
              <a:t>. </a:t>
            </a:r>
          </a:p>
          <a:p>
            <a:pPr algn="just"/>
            <a:endParaRPr lang="en-GB" sz="2400" dirty="0" smtClean="0">
              <a:latin typeface="Arial" panose="020B0604020202020204" pitchFamily="34" charset="0"/>
              <a:cs typeface="Arial" panose="020B0604020202020204" pitchFamily="34" charset="0"/>
            </a:endParaRPr>
          </a:p>
          <a:p>
            <a:pPr algn="just"/>
            <a:endParaRPr lang="en-GB" sz="2400" dirty="0" smtClean="0">
              <a:latin typeface="Arial" panose="020B0604020202020204" pitchFamily="34" charset="0"/>
              <a:cs typeface="Arial" panose="020B0604020202020204" pitchFamily="34" charset="0"/>
            </a:endParaRPr>
          </a:p>
          <a:p>
            <a:pPr marL="0" indent="0" algn="just">
              <a:buNone/>
            </a:pPr>
            <a:endParaRPr lang="en-GB" sz="2400" dirty="0" smtClean="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66" y="791315"/>
            <a:ext cx="5908432" cy="5908432"/>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46872" y="810304"/>
            <a:ext cx="5907024" cy="5907024"/>
          </a:xfrm>
          <a:prstGeom prst="rect">
            <a:avLst/>
          </a:prstGeom>
        </p:spPr>
      </p:pic>
      <p:sp>
        <p:nvSpPr>
          <p:cNvPr id="7" name="Rectangle 6"/>
          <p:cNvSpPr/>
          <p:nvPr/>
        </p:nvSpPr>
        <p:spPr>
          <a:xfrm>
            <a:off x="1643937" y="6361193"/>
            <a:ext cx="2767090" cy="338554"/>
          </a:xfrm>
          <a:prstGeom prst="rect">
            <a:avLst/>
          </a:prstGeom>
        </p:spPr>
        <p:txBody>
          <a:bodyPr wrap="square">
            <a:spAutoFit/>
          </a:bodyPr>
          <a:lstStyle/>
          <a:p>
            <a:r>
              <a:rPr lang="en-US" sz="1600" b="1" dirty="0" smtClean="0">
                <a:latin typeface="Arial" panose="020B0604020202020204" pitchFamily="34" charset="0"/>
                <a:cs typeface="Arial" panose="020B0604020202020204" pitchFamily="34" charset="0"/>
              </a:rPr>
              <a:t>Word Cloud of “</a:t>
            </a:r>
            <a:r>
              <a:rPr lang="en-US" sz="1600" b="1" dirty="0" err="1" smtClean="0">
                <a:latin typeface="Arial" panose="020B0604020202020204" pitchFamily="34" charset="0"/>
                <a:cs typeface="Arial" panose="020B0604020202020204" pitchFamily="34" charset="0"/>
              </a:rPr>
              <a:t>selftext</a:t>
            </a:r>
            <a:r>
              <a:rPr lang="en-US" sz="1600" b="1" dirty="0" smtClean="0">
                <a:latin typeface="Arial" panose="020B0604020202020204" pitchFamily="34" charset="0"/>
                <a:cs typeface="Arial" panose="020B0604020202020204" pitchFamily="34" charset="0"/>
              </a:rPr>
              <a:t>”</a:t>
            </a:r>
            <a:endParaRPr lang="en-US" sz="1600" b="1" dirty="0">
              <a:latin typeface="Arial" panose="020B0604020202020204" pitchFamily="34" charset="0"/>
              <a:cs typeface="Arial" panose="020B0604020202020204" pitchFamily="34" charset="0"/>
            </a:endParaRPr>
          </a:p>
        </p:txBody>
      </p:sp>
      <p:sp>
        <p:nvSpPr>
          <p:cNvPr id="8" name="Rectangle 7"/>
          <p:cNvSpPr/>
          <p:nvPr/>
        </p:nvSpPr>
        <p:spPr>
          <a:xfrm>
            <a:off x="7590400" y="6361943"/>
            <a:ext cx="2219967" cy="338554"/>
          </a:xfrm>
          <a:prstGeom prst="rect">
            <a:avLst/>
          </a:prstGeom>
        </p:spPr>
        <p:txBody>
          <a:bodyPr wrap="none">
            <a:spAutoFit/>
          </a:bodyPr>
          <a:lstStyle/>
          <a:p>
            <a:r>
              <a:rPr lang="en-US" sz="1600" b="1" dirty="0" smtClean="0">
                <a:latin typeface="Arial" panose="020B0604020202020204" pitchFamily="34" charset="0"/>
                <a:cs typeface="Arial" panose="020B0604020202020204" pitchFamily="34" charset="0"/>
              </a:rPr>
              <a:t>Word Cloud of “title”</a:t>
            </a:r>
            <a:endParaRPr lang="en-US" sz="16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4EFBEA5F-41E8-454E-96F6-59DA7E163049}" type="slidenum">
              <a:rPr lang="en-US" smtClean="0"/>
              <a:t>5</a:t>
            </a:fld>
            <a:endParaRPr lang="en-US"/>
          </a:p>
        </p:txBody>
      </p:sp>
    </p:spTree>
    <p:extLst>
      <p:ext uri="{BB962C8B-B14F-4D97-AF65-F5344CB8AC3E}">
        <p14:creationId xmlns:p14="http://schemas.microsoft.com/office/powerpoint/2010/main" val="42150672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733"/>
            <a:ext cx="10515600" cy="1325563"/>
          </a:xfrm>
        </p:spPr>
        <p:txBody>
          <a:bodyPr anchor="t">
            <a:normAutofit/>
          </a:bodyPr>
          <a:lstStyle/>
          <a:p>
            <a:pPr algn="just"/>
            <a:r>
              <a:rPr lang="en-US" sz="3200" b="1" dirty="0" smtClean="0">
                <a:solidFill>
                  <a:srgbClr val="FF0000"/>
                </a:solidFill>
                <a:latin typeface="Arial" panose="020B0604020202020204" pitchFamily="34" charset="0"/>
                <a:cs typeface="Arial" panose="020B0604020202020204" pitchFamily="34" charset="0"/>
              </a:rPr>
              <a:t>Highlights: </a:t>
            </a:r>
            <a:r>
              <a:rPr lang="en-GB" sz="3200" b="1" dirty="0" smtClean="0">
                <a:solidFill>
                  <a:srgbClr val="FF0000"/>
                </a:solidFill>
                <a:latin typeface="Arial" panose="020B0604020202020204" pitchFamily="34" charset="0"/>
                <a:cs typeface="Arial" panose="020B0604020202020204" pitchFamily="34" charset="0"/>
              </a:rPr>
              <a:t>Fitting using transformers and estimators</a:t>
            </a:r>
            <a:endParaRPr lang="en-US" sz="3200" dirty="0"/>
          </a:p>
        </p:txBody>
      </p:sp>
      <p:sp>
        <p:nvSpPr>
          <p:cNvPr id="4" name="Content Placeholder 3"/>
          <p:cNvSpPr>
            <a:spLocks noGrp="1"/>
          </p:cNvSpPr>
          <p:nvPr>
            <p:ph idx="1"/>
          </p:nvPr>
        </p:nvSpPr>
        <p:spPr>
          <a:xfrm>
            <a:off x="776653" y="902433"/>
            <a:ext cx="10515600" cy="4351338"/>
          </a:xfrm>
        </p:spPr>
        <p:txBody>
          <a:bodyPr>
            <a:normAutofit/>
          </a:bodyPr>
          <a:lstStyle/>
          <a:p>
            <a:pPr algn="just"/>
            <a:r>
              <a:rPr lang="en-GB" sz="2400" dirty="0" smtClean="0">
                <a:latin typeface="Arial" panose="020B0604020202020204" pitchFamily="34" charset="0"/>
                <a:cs typeface="Arial" panose="020B0604020202020204" pitchFamily="34" charset="0"/>
              </a:rPr>
              <a:t>Best training score based on CV,</a:t>
            </a:r>
          </a:p>
          <a:p>
            <a:pPr algn="just"/>
            <a:r>
              <a:rPr lang="en-GB" sz="2400" dirty="0" smtClean="0">
                <a:latin typeface="Arial" panose="020B0604020202020204" pitchFamily="34" charset="0"/>
                <a:cs typeface="Arial" panose="020B0604020202020204" pitchFamily="34" charset="0"/>
              </a:rPr>
              <a:t>Training score, </a:t>
            </a:r>
          </a:p>
          <a:p>
            <a:pPr algn="just"/>
            <a:r>
              <a:rPr lang="en-GB" sz="2400" dirty="0" smtClean="0">
                <a:latin typeface="Arial" panose="020B0604020202020204" pitchFamily="34" charset="0"/>
                <a:cs typeface="Arial" panose="020B0604020202020204" pitchFamily="34" charset="0"/>
              </a:rPr>
              <a:t>Test score,</a:t>
            </a:r>
          </a:p>
          <a:p>
            <a:pPr algn="just"/>
            <a:r>
              <a:rPr lang="en-GB" sz="2400" dirty="0" smtClean="0">
                <a:latin typeface="Arial" panose="020B0604020202020204" pitchFamily="34" charset="0"/>
                <a:cs typeface="Arial" panose="020B0604020202020204" pitchFamily="34" charset="0"/>
              </a:rPr>
              <a:t>Confusion matrix,</a:t>
            </a:r>
          </a:p>
          <a:p>
            <a:pPr algn="just"/>
            <a:r>
              <a:rPr lang="en-GB" sz="2400" dirty="0" smtClean="0">
                <a:latin typeface="Arial" panose="020B0604020202020204" pitchFamily="34" charset="0"/>
                <a:cs typeface="Arial" panose="020B0604020202020204" pitchFamily="34" charset="0"/>
              </a:rPr>
              <a:t>Feature importance parameter (`eli5` library)</a:t>
            </a:r>
            <a:endParaRPr lang="en-US" sz="24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116" y="3212320"/>
            <a:ext cx="10509738" cy="3475498"/>
          </a:xfrm>
          <a:prstGeom prst="rect">
            <a:avLst/>
          </a:prstGeom>
        </p:spPr>
      </p:pic>
      <p:sp>
        <p:nvSpPr>
          <p:cNvPr id="3" name="Slide Number Placeholder 2"/>
          <p:cNvSpPr>
            <a:spLocks noGrp="1"/>
          </p:cNvSpPr>
          <p:nvPr>
            <p:ph type="sldNum" sz="quarter" idx="12"/>
          </p:nvPr>
        </p:nvSpPr>
        <p:spPr/>
        <p:txBody>
          <a:bodyPr/>
          <a:lstStyle/>
          <a:p>
            <a:fld id="{4EFBEA5F-41E8-454E-96F6-59DA7E163049}" type="slidenum">
              <a:rPr lang="en-US" smtClean="0"/>
              <a:t>6</a:t>
            </a:fld>
            <a:endParaRPr lang="en-US"/>
          </a:p>
        </p:txBody>
      </p:sp>
    </p:spTree>
    <p:extLst>
      <p:ext uri="{BB962C8B-B14F-4D97-AF65-F5344CB8AC3E}">
        <p14:creationId xmlns:p14="http://schemas.microsoft.com/office/powerpoint/2010/main" val="24320144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733"/>
            <a:ext cx="10515600" cy="1325563"/>
          </a:xfrm>
        </p:spPr>
        <p:txBody>
          <a:bodyPr anchor="t">
            <a:normAutofit/>
          </a:bodyPr>
          <a:lstStyle/>
          <a:p>
            <a:pPr algn="just"/>
            <a:r>
              <a:rPr lang="en-US" sz="3600" b="1" dirty="0" smtClean="0">
                <a:solidFill>
                  <a:srgbClr val="FF0000"/>
                </a:solidFill>
                <a:latin typeface="Arial" panose="020B0604020202020204" pitchFamily="34" charset="0"/>
                <a:cs typeface="Arial" panose="020B0604020202020204" pitchFamily="34" charset="0"/>
              </a:rPr>
              <a:t>Highlights: E</a:t>
            </a:r>
            <a:r>
              <a:rPr lang="en-GB" sz="3600" b="1" dirty="0" smtClean="0">
                <a:solidFill>
                  <a:srgbClr val="FF0000"/>
                </a:solidFill>
                <a:latin typeface="Arial" panose="020B0604020202020204" pitchFamily="34" charset="0"/>
                <a:cs typeface="Arial" panose="020B0604020202020204" pitchFamily="34" charset="0"/>
              </a:rPr>
              <a:t>valuating pipelines- scores</a:t>
            </a:r>
            <a:endParaRPr lang="en-US" sz="3600" dirty="0"/>
          </a:p>
        </p:txBody>
      </p:sp>
      <p:graphicFrame>
        <p:nvGraphicFramePr>
          <p:cNvPr id="6" name="Table 5"/>
          <p:cNvGraphicFramePr>
            <a:graphicFrameLocks noGrp="1"/>
          </p:cNvGraphicFramePr>
          <p:nvPr>
            <p:extLst>
              <p:ext uri="{D42A27DB-BD31-4B8C-83A1-F6EECF244321}">
                <p14:modId xmlns:p14="http://schemas.microsoft.com/office/powerpoint/2010/main" val="595701629"/>
              </p:ext>
            </p:extLst>
          </p:nvPr>
        </p:nvGraphicFramePr>
        <p:xfrm>
          <a:off x="386858" y="1453296"/>
          <a:ext cx="11148648" cy="3505200"/>
        </p:xfrm>
        <a:graphic>
          <a:graphicData uri="http://schemas.openxmlformats.org/drawingml/2006/table">
            <a:tbl>
              <a:tblPr firstRow="1" bandRow="1">
                <a:tableStyleId>{9D7B26C5-4107-4FEC-AEDC-1716B250A1EF}</a:tableStyleId>
              </a:tblPr>
              <a:tblGrid>
                <a:gridCol w="1679334">
                  <a:extLst>
                    <a:ext uri="{9D8B030D-6E8A-4147-A177-3AD203B41FA5}">
                      <a16:colId xmlns:a16="http://schemas.microsoft.com/office/drawing/2014/main" val="2497178171"/>
                    </a:ext>
                  </a:extLst>
                </a:gridCol>
                <a:gridCol w="1802423">
                  <a:extLst>
                    <a:ext uri="{9D8B030D-6E8A-4147-A177-3AD203B41FA5}">
                      <a16:colId xmlns:a16="http://schemas.microsoft.com/office/drawing/2014/main" val="3884495964"/>
                    </a:ext>
                  </a:extLst>
                </a:gridCol>
                <a:gridCol w="2092567">
                  <a:extLst>
                    <a:ext uri="{9D8B030D-6E8A-4147-A177-3AD203B41FA5}">
                      <a16:colId xmlns:a16="http://schemas.microsoft.com/office/drawing/2014/main" val="2579599452"/>
                    </a:ext>
                  </a:extLst>
                </a:gridCol>
                <a:gridCol w="1858108">
                  <a:extLst>
                    <a:ext uri="{9D8B030D-6E8A-4147-A177-3AD203B41FA5}">
                      <a16:colId xmlns:a16="http://schemas.microsoft.com/office/drawing/2014/main" val="3234207526"/>
                    </a:ext>
                  </a:extLst>
                </a:gridCol>
                <a:gridCol w="1858108">
                  <a:extLst>
                    <a:ext uri="{9D8B030D-6E8A-4147-A177-3AD203B41FA5}">
                      <a16:colId xmlns:a16="http://schemas.microsoft.com/office/drawing/2014/main" val="2608105220"/>
                    </a:ext>
                  </a:extLst>
                </a:gridCol>
                <a:gridCol w="1858108">
                  <a:extLst>
                    <a:ext uri="{9D8B030D-6E8A-4147-A177-3AD203B41FA5}">
                      <a16:colId xmlns:a16="http://schemas.microsoft.com/office/drawing/2014/main" val="4195122226"/>
                    </a:ext>
                  </a:extLst>
                </a:gridCol>
              </a:tblGrid>
              <a:tr h="370840">
                <a:tc>
                  <a:txBody>
                    <a:bodyPr/>
                    <a:lstStyle/>
                    <a:p>
                      <a:pPr algn="ctr"/>
                      <a:r>
                        <a:rPr lang="en-US" sz="1800" b="1" dirty="0" smtClean="0">
                          <a:latin typeface="Arial" panose="020B0604020202020204" pitchFamily="34" charset="0"/>
                          <a:cs typeface="Arial" panose="020B0604020202020204" pitchFamily="34" charset="0"/>
                        </a:rPr>
                        <a:t>Pipeline No.</a:t>
                      </a:r>
                      <a:endParaRPr lang="en-US" sz="1800" b="1" dirty="0">
                        <a:latin typeface="Arial" panose="020B0604020202020204" pitchFamily="34" charset="0"/>
                        <a:cs typeface="Arial" panose="020B0604020202020204" pitchFamily="34" charset="0"/>
                      </a:endParaRPr>
                    </a:p>
                  </a:txBody>
                  <a:tcPr/>
                </a:tc>
                <a:tc>
                  <a:txBody>
                    <a:bodyPr/>
                    <a:lstStyle/>
                    <a:p>
                      <a:pPr algn="ctr"/>
                      <a:r>
                        <a:rPr lang="en-US" sz="1800" b="1" kern="1200" dirty="0" smtClean="0">
                          <a:solidFill>
                            <a:schemeClr val="tx1"/>
                          </a:solidFill>
                          <a:latin typeface="Arial" panose="020B0604020202020204" pitchFamily="34" charset="0"/>
                          <a:ea typeface="+mn-ea"/>
                          <a:cs typeface="Arial" panose="020B0604020202020204" pitchFamily="34" charset="0"/>
                        </a:rPr>
                        <a:t>Transformers</a:t>
                      </a:r>
                      <a:endParaRPr lang="en-US" sz="1800" b="1"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algn="ctr"/>
                      <a:r>
                        <a:rPr lang="en-US" sz="1800" b="1" dirty="0" smtClean="0">
                          <a:latin typeface="Arial" panose="020B0604020202020204" pitchFamily="34" charset="0"/>
                          <a:cs typeface="Arial" panose="020B0604020202020204" pitchFamily="34" charset="0"/>
                        </a:rPr>
                        <a:t>Estimators</a:t>
                      </a:r>
                      <a:endParaRPr lang="en-US" sz="1800" b="1" dirty="0">
                        <a:latin typeface="Arial" panose="020B0604020202020204" pitchFamily="34" charset="0"/>
                        <a:cs typeface="Arial" panose="020B0604020202020204" pitchFamily="34" charset="0"/>
                      </a:endParaRPr>
                    </a:p>
                  </a:txBody>
                  <a:tcPr/>
                </a:tc>
                <a:tc>
                  <a:txBody>
                    <a:bodyPr/>
                    <a:lstStyle/>
                    <a:p>
                      <a:pPr algn="ctr"/>
                      <a:r>
                        <a:rPr lang="en-US" sz="1800" b="1" dirty="0" smtClean="0">
                          <a:latin typeface="Arial" panose="020B0604020202020204" pitchFamily="34" charset="0"/>
                          <a:cs typeface="Arial" panose="020B0604020202020204" pitchFamily="34" charset="0"/>
                        </a:rPr>
                        <a:t>Best Score based on CV</a:t>
                      </a:r>
                      <a:endParaRPr lang="en-US" sz="1800" b="1" dirty="0">
                        <a:latin typeface="Arial" panose="020B0604020202020204" pitchFamily="34" charset="0"/>
                        <a:cs typeface="Arial" panose="020B0604020202020204" pitchFamily="34" charset="0"/>
                      </a:endParaRPr>
                    </a:p>
                  </a:txBody>
                  <a:tcPr/>
                </a:tc>
                <a:tc>
                  <a:txBody>
                    <a:bodyPr/>
                    <a:lstStyle/>
                    <a:p>
                      <a:pPr algn="ctr"/>
                      <a:r>
                        <a:rPr lang="en-US" sz="1800" b="1" dirty="0" smtClean="0">
                          <a:latin typeface="Arial" panose="020B0604020202020204" pitchFamily="34" charset="0"/>
                          <a:cs typeface="Arial" panose="020B0604020202020204" pitchFamily="34" charset="0"/>
                        </a:rPr>
                        <a:t>Training Score</a:t>
                      </a:r>
                      <a:endParaRPr lang="en-US" sz="1800" b="1" dirty="0">
                        <a:latin typeface="Arial" panose="020B0604020202020204" pitchFamily="34" charset="0"/>
                        <a:cs typeface="Arial" panose="020B0604020202020204" pitchFamily="34" charset="0"/>
                      </a:endParaRPr>
                    </a:p>
                  </a:txBody>
                  <a:tcPr/>
                </a:tc>
                <a:tc>
                  <a:txBody>
                    <a:bodyPr/>
                    <a:lstStyle/>
                    <a:p>
                      <a:pPr algn="ctr"/>
                      <a:r>
                        <a:rPr lang="en-US" sz="1800" b="1" dirty="0" smtClean="0">
                          <a:latin typeface="Arial" panose="020B0604020202020204" pitchFamily="34" charset="0"/>
                          <a:cs typeface="Arial" panose="020B0604020202020204" pitchFamily="34" charset="0"/>
                        </a:rPr>
                        <a:t>Test Score</a:t>
                      </a:r>
                      <a:endParaRPr lang="en-US" sz="18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89292321"/>
                  </a:ext>
                </a:extLst>
              </a:tr>
              <a:tr h="370840">
                <a:tc>
                  <a:txBody>
                    <a:bodyPr/>
                    <a:lstStyle/>
                    <a:p>
                      <a:pPr algn="ctr"/>
                      <a:r>
                        <a:rPr lang="en-US" sz="1800" b="0" dirty="0" smtClean="0">
                          <a:latin typeface="Arial" panose="020B0604020202020204" pitchFamily="34" charset="0"/>
                          <a:cs typeface="Arial" panose="020B0604020202020204" pitchFamily="34" charset="0"/>
                        </a:rPr>
                        <a:t>1</a:t>
                      </a:r>
                      <a:endParaRPr lang="en-US" sz="1800" b="0" dirty="0">
                        <a:latin typeface="Arial" panose="020B0604020202020204" pitchFamily="34" charset="0"/>
                        <a:cs typeface="Arial" panose="020B0604020202020204" pitchFamily="34" charset="0"/>
                      </a:endParaRPr>
                    </a:p>
                  </a:txBody>
                  <a:tcPr/>
                </a:tc>
                <a:tc>
                  <a:txBody>
                    <a:bodyPr/>
                    <a:lstStyle/>
                    <a:p>
                      <a:pPr algn="ctr"/>
                      <a:r>
                        <a:rPr lang="en-US" sz="1600" b="0" dirty="0" err="1" smtClean="0">
                          <a:latin typeface="Arial" panose="020B0604020202020204" pitchFamily="34" charset="0"/>
                          <a:cs typeface="Arial" panose="020B0604020202020204" pitchFamily="34" charset="0"/>
                        </a:rPr>
                        <a:t>CountVectorizer</a:t>
                      </a:r>
                      <a:endParaRPr lang="en-US" sz="1600" b="0" dirty="0">
                        <a:latin typeface="Arial" panose="020B0604020202020204" pitchFamily="34" charset="0"/>
                        <a:cs typeface="Arial" panose="020B0604020202020204" pitchFamily="34" charset="0"/>
                      </a:endParaRPr>
                    </a:p>
                  </a:txBody>
                  <a:tcPr/>
                </a:tc>
                <a:tc>
                  <a:txBody>
                    <a:bodyPr/>
                    <a:lstStyle/>
                    <a:p>
                      <a:pPr algn="ctr"/>
                      <a:r>
                        <a:rPr lang="en-US" sz="1600" b="0" dirty="0" err="1" smtClean="0">
                          <a:latin typeface="Arial" panose="020B0604020202020204" pitchFamily="34" charset="0"/>
                          <a:cs typeface="Arial" panose="020B0604020202020204" pitchFamily="34" charset="0"/>
                        </a:rPr>
                        <a:t>LogisticRegression</a:t>
                      </a:r>
                      <a:endParaRPr lang="en-US" sz="1600" b="0" dirty="0">
                        <a:latin typeface="Arial" panose="020B0604020202020204" pitchFamily="34" charset="0"/>
                        <a:cs typeface="Arial" panose="020B0604020202020204" pitchFamily="34" charset="0"/>
                      </a:endParaRPr>
                    </a:p>
                  </a:txBody>
                  <a:tcPr/>
                </a:tc>
                <a:tc>
                  <a:txBody>
                    <a:bodyPr/>
                    <a:lstStyle/>
                    <a:p>
                      <a:pPr algn="ctr"/>
                      <a:r>
                        <a:rPr lang="en-US" sz="1800" dirty="0" smtClean="0">
                          <a:latin typeface="Arial" panose="020B0604020202020204" pitchFamily="34" charset="0"/>
                          <a:cs typeface="Arial" panose="020B0604020202020204" pitchFamily="34" charset="0"/>
                        </a:rPr>
                        <a:t>0.811</a:t>
                      </a:r>
                      <a:endParaRPr lang="en-US" sz="1800" b="0" dirty="0">
                        <a:latin typeface="Arial" panose="020B0604020202020204" pitchFamily="34" charset="0"/>
                        <a:cs typeface="Arial" panose="020B0604020202020204" pitchFamily="34" charset="0"/>
                      </a:endParaRPr>
                    </a:p>
                  </a:txBody>
                  <a:tcPr/>
                </a:tc>
                <a:tc>
                  <a:txBody>
                    <a:bodyPr/>
                    <a:lstStyle/>
                    <a:p>
                      <a:pPr algn="ctr"/>
                      <a:r>
                        <a:rPr lang="en-US" sz="1800" dirty="0" smtClean="0">
                          <a:latin typeface="Arial" panose="020B0604020202020204" pitchFamily="34" charset="0"/>
                          <a:cs typeface="Arial" panose="020B0604020202020204" pitchFamily="34" charset="0"/>
                        </a:rPr>
                        <a:t>0.817</a:t>
                      </a:r>
                      <a:endParaRPr lang="en-US" sz="1800" b="0"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Arial" panose="020B0604020202020204" pitchFamily="34" charset="0"/>
                          <a:cs typeface="Arial" panose="020B0604020202020204" pitchFamily="34" charset="0"/>
                        </a:rPr>
                        <a:t>0.803</a:t>
                      </a:r>
                    </a:p>
                    <a:p>
                      <a:pPr algn="ctr"/>
                      <a:endParaRPr lang="en-US" sz="18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37125727"/>
                  </a:ext>
                </a:extLst>
              </a:tr>
              <a:tr h="370840">
                <a:tc>
                  <a:txBody>
                    <a:bodyPr/>
                    <a:lstStyle/>
                    <a:p>
                      <a:pPr algn="ctr"/>
                      <a:r>
                        <a:rPr lang="en-US" sz="1800" b="0" dirty="0" smtClean="0">
                          <a:latin typeface="Arial" panose="020B0604020202020204" pitchFamily="34" charset="0"/>
                          <a:cs typeface="Arial" panose="020B0604020202020204" pitchFamily="34" charset="0"/>
                        </a:rPr>
                        <a:t>2</a:t>
                      </a:r>
                      <a:endParaRPr lang="en-US" sz="1800" b="0" dirty="0">
                        <a:latin typeface="Arial" panose="020B0604020202020204" pitchFamily="34" charset="0"/>
                        <a:cs typeface="Arial" panose="020B0604020202020204" pitchFamily="34" charset="0"/>
                      </a:endParaRPr>
                    </a:p>
                  </a:txBody>
                  <a:tcPr/>
                </a:tc>
                <a:tc>
                  <a:txBody>
                    <a:bodyPr/>
                    <a:lstStyle/>
                    <a:p>
                      <a:pPr algn="ctr"/>
                      <a:r>
                        <a:rPr lang="en-US" sz="1600" b="0" dirty="0" err="1" smtClean="0">
                          <a:latin typeface="Arial" panose="020B0604020202020204" pitchFamily="34" charset="0"/>
                          <a:cs typeface="Arial" panose="020B0604020202020204" pitchFamily="34" charset="0"/>
                        </a:rPr>
                        <a:t>TfidfVectorizer</a:t>
                      </a:r>
                      <a:endParaRPr lang="en-US" sz="1600" b="0" dirty="0">
                        <a:latin typeface="Arial" panose="020B0604020202020204" pitchFamily="34" charset="0"/>
                        <a:cs typeface="Arial" panose="020B0604020202020204" pitchFamily="34" charset="0"/>
                      </a:endParaRPr>
                    </a:p>
                  </a:txBody>
                  <a:tcPr/>
                </a:tc>
                <a:tc>
                  <a:txBody>
                    <a:bodyPr/>
                    <a:lstStyle/>
                    <a:p>
                      <a:pPr algn="ctr"/>
                      <a:r>
                        <a:rPr lang="en-US" sz="1600" b="0" dirty="0" err="1" smtClean="0">
                          <a:latin typeface="Arial" panose="020B0604020202020204" pitchFamily="34" charset="0"/>
                          <a:cs typeface="Arial" panose="020B0604020202020204" pitchFamily="34" charset="0"/>
                        </a:rPr>
                        <a:t>LogisticRegression</a:t>
                      </a:r>
                      <a:endParaRPr lang="en-US" sz="1600" b="0" dirty="0">
                        <a:latin typeface="Arial" panose="020B0604020202020204" pitchFamily="34" charset="0"/>
                        <a:cs typeface="Arial" panose="020B0604020202020204" pitchFamily="34" charset="0"/>
                      </a:endParaRPr>
                    </a:p>
                  </a:txBody>
                  <a:tcPr/>
                </a:tc>
                <a:tc>
                  <a:txBody>
                    <a:bodyPr/>
                    <a:lstStyle/>
                    <a:p>
                      <a:pPr algn="ctr"/>
                      <a:r>
                        <a:rPr lang="en-US" sz="1800" dirty="0" smtClean="0">
                          <a:latin typeface="Arial" panose="020B0604020202020204" pitchFamily="34" charset="0"/>
                          <a:cs typeface="Arial" panose="020B0604020202020204" pitchFamily="34" charset="0"/>
                        </a:rPr>
                        <a:t>0.811</a:t>
                      </a:r>
                      <a:endParaRPr lang="en-US" sz="1800" b="0" dirty="0">
                        <a:latin typeface="Arial" panose="020B0604020202020204" pitchFamily="34" charset="0"/>
                        <a:cs typeface="Arial" panose="020B0604020202020204" pitchFamily="34" charset="0"/>
                      </a:endParaRPr>
                    </a:p>
                  </a:txBody>
                  <a:tcPr/>
                </a:tc>
                <a:tc>
                  <a:txBody>
                    <a:bodyPr/>
                    <a:lstStyle/>
                    <a:p>
                      <a:pPr algn="ctr"/>
                      <a:r>
                        <a:rPr lang="en-US" sz="1800" dirty="0" smtClean="0">
                          <a:latin typeface="Arial" panose="020B0604020202020204" pitchFamily="34" charset="0"/>
                          <a:cs typeface="Arial" panose="020B0604020202020204" pitchFamily="34" charset="0"/>
                        </a:rPr>
                        <a:t>0.826</a:t>
                      </a:r>
                      <a:endParaRPr lang="en-US" sz="1800" b="0" dirty="0">
                        <a:latin typeface="Arial" panose="020B0604020202020204" pitchFamily="34" charset="0"/>
                        <a:cs typeface="Arial" panose="020B0604020202020204" pitchFamily="34" charset="0"/>
                      </a:endParaRPr>
                    </a:p>
                  </a:txBody>
                  <a:tcPr/>
                </a:tc>
                <a:tc>
                  <a:txBody>
                    <a:bodyPr/>
                    <a:lstStyle/>
                    <a:p>
                      <a:pPr algn="ctr"/>
                      <a:r>
                        <a:rPr lang="en-US" sz="1800" dirty="0" smtClean="0">
                          <a:latin typeface="Arial" panose="020B0604020202020204" pitchFamily="34" charset="0"/>
                          <a:cs typeface="Arial" panose="020B0604020202020204" pitchFamily="34" charset="0"/>
                        </a:rPr>
                        <a:t>0.800</a:t>
                      </a:r>
                      <a:endParaRPr lang="en-US" sz="18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10542500"/>
                  </a:ext>
                </a:extLst>
              </a:tr>
              <a:tr h="370840">
                <a:tc>
                  <a:txBody>
                    <a:bodyPr/>
                    <a:lstStyle/>
                    <a:p>
                      <a:pPr algn="ctr"/>
                      <a:r>
                        <a:rPr lang="en-US" sz="1800" b="0" dirty="0" smtClean="0">
                          <a:latin typeface="Arial" panose="020B0604020202020204" pitchFamily="34" charset="0"/>
                          <a:cs typeface="Arial" panose="020B0604020202020204" pitchFamily="34" charset="0"/>
                        </a:rPr>
                        <a:t>3</a:t>
                      </a:r>
                      <a:endParaRPr lang="en-US" sz="1800" b="0" dirty="0">
                        <a:latin typeface="Arial" panose="020B0604020202020204" pitchFamily="34" charset="0"/>
                        <a:cs typeface="Arial" panose="020B0604020202020204" pitchFamily="34" charset="0"/>
                      </a:endParaRPr>
                    </a:p>
                  </a:txBody>
                  <a:tcPr/>
                </a:tc>
                <a:tc>
                  <a:txBody>
                    <a:bodyPr/>
                    <a:lstStyle/>
                    <a:p>
                      <a:pPr algn="ctr"/>
                      <a:r>
                        <a:rPr lang="en-US" sz="1600" b="0" dirty="0" err="1" smtClean="0">
                          <a:latin typeface="Arial" panose="020B0604020202020204" pitchFamily="34" charset="0"/>
                          <a:cs typeface="Arial" panose="020B0604020202020204" pitchFamily="34" charset="0"/>
                        </a:rPr>
                        <a:t>TfidfVectorizer</a:t>
                      </a:r>
                      <a:endParaRPr lang="en-US" sz="1600" b="0" dirty="0">
                        <a:latin typeface="Arial" panose="020B0604020202020204" pitchFamily="34" charset="0"/>
                        <a:cs typeface="Arial" panose="020B0604020202020204" pitchFamily="34" charset="0"/>
                      </a:endParaRPr>
                    </a:p>
                  </a:txBody>
                  <a:tcPr/>
                </a:tc>
                <a:tc>
                  <a:txBody>
                    <a:bodyPr/>
                    <a:lstStyle/>
                    <a:p>
                      <a:pPr algn="ctr"/>
                      <a:r>
                        <a:rPr lang="en-US" sz="1600" b="0" dirty="0" smtClean="0">
                          <a:latin typeface="Arial" panose="020B0604020202020204" pitchFamily="34" charset="0"/>
                          <a:cs typeface="Arial" panose="020B0604020202020204" pitchFamily="34" charset="0"/>
                        </a:rPr>
                        <a:t>SVC</a:t>
                      </a:r>
                      <a:endParaRPr lang="en-US" sz="1600" b="0" dirty="0">
                        <a:latin typeface="Arial" panose="020B0604020202020204" pitchFamily="34" charset="0"/>
                        <a:cs typeface="Arial" panose="020B0604020202020204" pitchFamily="34" charset="0"/>
                      </a:endParaRPr>
                    </a:p>
                  </a:txBody>
                  <a:tcPr/>
                </a:tc>
                <a:tc>
                  <a:txBody>
                    <a:bodyPr/>
                    <a:lstStyle/>
                    <a:p>
                      <a:pPr algn="ctr"/>
                      <a:r>
                        <a:rPr lang="en-US" sz="1800" dirty="0" smtClean="0">
                          <a:latin typeface="Arial" panose="020B0604020202020204" pitchFamily="34" charset="0"/>
                          <a:cs typeface="Arial" panose="020B0604020202020204" pitchFamily="34" charset="0"/>
                        </a:rPr>
                        <a:t>0.813</a:t>
                      </a:r>
                      <a:endParaRPr lang="en-US" sz="1800" b="0" dirty="0">
                        <a:latin typeface="Arial" panose="020B0604020202020204" pitchFamily="34" charset="0"/>
                        <a:cs typeface="Arial" panose="020B0604020202020204" pitchFamily="34" charset="0"/>
                      </a:endParaRPr>
                    </a:p>
                  </a:txBody>
                  <a:tcPr/>
                </a:tc>
                <a:tc>
                  <a:txBody>
                    <a:bodyPr/>
                    <a:lstStyle/>
                    <a:p>
                      <a:pPr algn="ctr"/>
                      <a:r>
                        <a:rPr lang="en-US" sz="1800" dirty="0" smtClean="0">
                          <a:latin typeface="Arial" panose="020B0604020202020204" pitchFamily="34" charset="0"/>
                          <a:cs typeface="Arial" panose="020B0604020202020204" pitchFamily="34" charset="0"/>
                        </a:rPr>
                        <a:t>0.825</a:t>
                      </a:r>
                      <a:endParaRPr lang="en-US" sz="1800" b="0" dirty="0">
                        <a:latin typeface="Arial" panose="020B0604020202020204" pitchFamily="34" charset="0"/>
                        <a:cs typeface="Arial" panose="020B0604020202020204" pitchFamily="34" charset="0"/>
                      </a:endParaRPr>
                    </a:p>
                  </a:txBody>
                  <a:tcPr/>
                </a:tc>
                <a:tc>
                  <a:txBody>
                    <a:bodyPr/>
                    <a:lstStyle/>
                    <a:p>
                      <a:pPr algn="ctr"/>
                      <a:r>
                        <a:rPr lang="en-US" sz="1800" dirty="0" smtClean="0">
                          <a:latin typeface="Arial" panose="020B0604020202020204" pitchFamily="34" charset="0"/>
                          <a:cs typeface="Arial" panose="020B0604020202020204" pitchFamily="34" charset="0"/>
                        </a:rPr>
                        <a:t>0.803</a:t>
                      </a:r>
                      <a:endParaRPr lang="en-US" sz="18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07963504"/>
                  </a:ext>
                </a:extLst>
              </a:tr>
              <a:tr h="370840">
                <a:tc>
                  <a:txBody>
                    <a:bodyPr/>
                    <a:lstStyle/>
                    <a:p>
                      <a:pPr algn="ctr"/>
                      <a:r>
                        <a:rPr lang="en-US" sz="1800" b="0" dirty="0" smtClean="0">
                          <a:latin typeface="Arial" panose="020B0604020202020204" pitchFamily="34" charset="0"/>
                          <a:cs typeface="Arial" panose="020B0604020202020204" pitchFamily="34" charset="0"/>
                        </a:rPr>
                        <a:t>4</a:t>
                      </a:r>
                      <a:endParaRPr lang="en-US" sz="1800" b="0" dirty="0">
                        <a:latin typeface="Arial" panose="020B0604020202020204" pitchFamily="34" charset="0"/>
                        <a:cs typeface="Arial" panose="020B0604020202020204" pitchFamily="34" charset="0"/>
                      </a:endParaRPr>
                    </a:p>
                  </a:txBody>
                  <a:tcPr/>
                </a:tc>
                <a:tc>
                  <a:txBody>
                    <a:bodyPr/>
                    <a:lstStyle/>
                    <a:p>
                      <a:pPr algn="ctr"/>
                      <a:r>
                        <a:rPr lang="en-US" sz="1600" b="0" dirty="0" err="1" smtClean="0">
                          <a:latin typeface="Arial" panose="020B0604020202020204" pitchFamily="34" charset="0"/>
                          <a:cs typeface="Arial" panose="020B0604020202020204" pitchFamily="34" charset="0"/>
                        </a:rPr>
                        <a:t>TfidfVectorizer</a:t>
                      </a:r>
                      <a:endParaRPr lang="en-US" sz="1600" b="0" dirty="0">
                        <a:latin typeface="Arial" panose="020B0604020202020204" pitchFamily="34" charset="0"/>
                        <a:cs typeface="Arial" panose="020B0604020202020204" pitchFamily="34" charset="0"/>
                      </a:endParaRPr>
                    </a:p>
                  </a:txBody>
                  <a:tcPr/>
                </a:tc>
                <a:tc>
                  <a:txBody>
                    <a:bodyPr/>
                    <a:lstStyle/>
                    <a:p>
                      <a:pPr algn="ctr"/>
                      <a:r>
                        <a:rPr lang="en-US" sz="1600" b="0" dirty="0" err="1" smtClean="0">
                          <a:latin typeface="Arial" panose="020B0604020202020204" pitchFamily="34" charset="0"/>
                          <a:cs typeface="Arial" panose="020B0604020202020204" pitchFamily="34" charset="0"/>
                        </a:rPr>
                        <a:t>RandomForest</a:t>
                      </a:r>
                      <a:endParaRPr lang="en-US" sz="1600" b="0" dirty="0">
                        <a:latin typeface="Arial" panose="020B0604020202020204" pitchFamily="34" charset="0"/>
                        <a:cs typeface="Arial" panose="020B0604020202020204" pitchFamily="34" charset="0"/>
                      </a:endParaRPr>
                    </a:p>
                  </a:txBody>
                  <a:tcPr/>
                </a:tc>
                <a:tc>
                  <a:txBody>
                    <a:bodyPr/>
                    <a:lstStyle/>
                    <a:p>
                      <a:pPr algn="ctr"/>
                      <a:r>
                        <a:rPr lang="en-US" sz="1800" dirty="0" smtClean="0">
                          <a:latin typeface="Arial" panose="020B0604020202020204" pitchFamily="34" charset="0"/>
                          <a:cs typeface="Arial" panose="020B0604020202020204" pitchFamily="34" charset="0"/>
                        </a:rPr>
                        <a:t>0.811</a:t>
                      </a:r>
                      <a:endParaRPr lang="en-US" sz="1800" b="0" dirty="0">
                        <a:latin typeface="Arial" panose="020B0604020202020204" pitchFamily="34" charset="0"/>
                        <a:cs typeface="Arial" panose="020B0604020202020204" pitchFamily="34" charset="0"/>
                      </a:endParaRPr>
                    </a:p>
                  </a:txBody>
                  <a:tcPr/>
                </a:tc>
                <a:tc>
                  <a:txBody>
                    <a:bodyPr/>
                    <a:lstStyle/>
                    <a:p>
                      <a:pPr algn="ctr"/>
                      <a:r>
                        <a:rPr lang="en-US" sz="1800" dirty="0" smtClean="0">
                          <a:latin typeface="Arial" panose="020B0604020202020204" pitchFamily="34" charset="0"/>
                          <a:cs typeface="Arial" panose="020B0604020202020204" pitchFamily="34" charset="0"/>
                        </a:rPr>
                        <a:t>0.826</a:t>
                      </a:r>
                      <a:endParaRPr lang="en-US" sz="1800" b="0"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Arial" panose="020B0604020202020204" pitchFamily="34" charset="0"/>
                          <a:cs typeface="Arial" panose="020B0604020202020204" pitchFamily="34" charset="0"/>
                        </a:rPr>
                        <a:t>0.802</a:t>
                      </a:r>
                      <a:endParaRPr lang="en-US" sz="18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97018592"/>
                  </a:ext>
                </a:extLst>
              </a:tr>
              <a:tr h="370840">
                <a:tc>
                  <a:txBody>
                    <a:bodyPr/>
                    <a:lstStyle/>
                    <a:p>
                      <a:pPr algn="ctr"/>
                      <a:r>
                        <a:rPr lang="en-US" sz="1800" b="0" dirty="0" smtClean="0">
                          <a:latin typeface="Arial" panose="020B0604020202020204" pitchFamily="34" charset="0"/>
                          <a:cs typeface="Arial" panose="020B0604020202020204" pitchFamily="34" charset="0"/>
                        </a:rPr>
                        <a:t>5</a:t>
                      </a:r>
                      <a:endParaRPr lang="en-US" sz="1800" b="0" dirty="0">
                        <a:latin typeface="Arial" panose="020B0604020202020204" pitchFamily="34" charset="0"/>
                        <a:cs typeface="Arial" panose="020B0604020202020204" pitchFamily="34" charset="0"/>
                      </a:endParaRPr>
                    </a:p>
                  </a:txBody>
                  <a:tcPr/>
                </a:tc>
                <a:tc>
                  <a:txBody>
                    <a:bodyPr/>
                    <a:lstStyle/>
                    <a:p>
                      <a:pPr algn="ctr"/>
                      <a:r>
                        <a:rPr lang="en-US" sz="1600" b="0" dirty="0" err="1" smtClean="0">
                          <a:latin typeface="Arial" panose="020B0604020202020204" pitchFamily="34" charset="0"/>
                          <a:cs typeface="Arial" panose="020B0604020202020204" pitchFamily="34" charset="0"/>
                        </a:rPr>
                        <a:t>TfidfVectorizer</a:t>
                      </a:r>
                      <a:endParaRPr lang="en-US" sz="1600" b="0" dirty="0">
                        <a:latin typeface="Arial" panose="020B0604020202020204" pitchFamily="34" charset="0"/>
                        <a:cs typeface="Arial" panose="020B0604020202020204" pitchFamily="34" charset="0"/>
                      </a:endParaRPr>
                    </a:p>
                  </a:txBody>
                  <a:tcPr/>
                </a:tc>
                <a:tc>
                  <a:txBody>
                    <a:bodyPr/>
                    <a:lstStyle/>
                    <a:p>
                      <a:pPr algn="ctr"/>
                      <a:r>
                        <a:rPr lang="en-US" sz="1600" b="0" dirty="0" err="1" smtClean="0">
                          <a:latin typeface="Arial" panose="020B0604020202020204" pitchFamily="34" charset="0"/>
                          <a:cs typeface="Arial" panose="020B0604020202020204" pitchFamily="34" charset="0"/>
                        </a:rPr>
                        <a:t>knn</a:t>
                      </a:r>
                      <a:endParaRPr lang="en-US" sz="1600" b="0" dirty="0">
                        <a:latin typeface="Arial" panose="020B0604020202020204" pitchFamily="34" charset="0"/>
                        <a:cs typeface="Arial" panose="020B0604020202020204" pitchFamily="34" charset="0"/>
                      </a:endParaRPr>
                    </a:p>
                  </a:txBody>
                  <a:tcPr/>
                </a:tc>
                <a:tc>
                  <a:txBody>
                    <a:bodyPr/>
                    <a:lstStyle/>
                    <a:p>
                      <a:pPr algn="ctr"/>
                      <a:r>
                        <a:rPr lang="en-US" sz="1800" dirty="0" smtClean="0">
                          <a:latin typeface="Arial" panose="020B0604020202020204" pitchFamily="34" charset="0"/>
                          <a:cs typeface="Arial" panose="020B0604020202020204" pitchFamily="34" charset="0"/>
                        </a:rPr>
                        <a:t>0.730</a:t>
                      </a:r>
                      <a:endParaRPr lang="en-US" sz="1800" b="0" dirty="0">
                        <a:latin typeface="Arial" panose="020B0604020202020204" pitchFamily="34" charset="0"/>
                        <a:cs typeface="Arial" panose="020B0604020202020204" pitchFamily="34" charset="0"/>
                      </a:endParaRPr>
                    </a:p>
                  </a:txBody>
                  <a:tcPr/>
                </a:tc>
                <a:tc>
                  <a:txBody>
                    <a:bodyPr/>
                    <a:lstStyle/>
                    <a:p>
                      <a:pPr algn="ctr"/>
                      <a:r>
                        <a:rPr lang="en-US" sz="1800" dirty="0" smtClean="0">
                          <a:latin typeface="Arial" panose="020B0604020202020204" pitchFamily="34" charset="0"/>
                          <a:cs typeface="Arial" panose="020B0604020202020204" pitchFamily="34" charset="0"/>
                        </a:rPr>
                        <a:t>0.784</a:t>
                      </a:r>
                      <a:endParaRPr lang="en-US" sz="1800" b="0" dirty="0">
                        <a:latin typeface="Arial" panose="020B0604020202020204" pitchFamily="34" charset="0"/>
                        <a:cs typeface="Arial" panose="020B0604020202020204" pitchFamily="34" charset="0"/>
                      </a:endParaRPr>
                    </a:p>
                  </a:txBody>
                  <a:tcPr/>
                </a:tc>
                <a:tc>
                  <a:txBody>
                    <a:bodyPr/>
                    <a:lstStyle/>
                    <a:p>
                      <a:pPr algn="ctr"/>
                      <a:r>
                        <a:rPr lang="en-US" sz="1800" dirty="0" smtClean="0">
                          <a:latin typeface="Arial" panose="020B0604020202020204" pitchFamily="34" charset="0"/>
                          <a:cs typeface="Arial" panose="020B0604020202020204" pitchFamily="34" charset="0"/>
                        </a:rPr>
                        <a:t>0.756</a:t>
                      </a:r>
                      <a:endParaRPr lang="en-US" sz="18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13833531"/>
                  </a:ext>
                </a:extLst>
              </a:tr>
              <a:tr h="370840">
                <a:tc>
                  <a:txBody>
                    <a:bodyPr/>
                    <a:lstStyle/>
                    <a:p>
                      <a:pPr algn="ctr"/>
                      <a:r>
                        <a:rPr lang="en-US" sz="1800" b="0" dirty="0" smtClean="0">
                          <a:latin typeface="Arial" panose="020B0604020202020204" pitchFamily="34" charset="0"/>
                          <a:cs typeface="Arial" panose="020B0604020202020204" pitchFamily="34" charset="0"/>
                        </a:rPr>
                        <a:t>6</a:t>
                      </a:r>
                      <a:endParaRPr lang="en-US" sz="1800" b="0" dirty="0">
                        <a:latin typeface="Arial" panose="020B0604020202020204" pitchFamily="34" charset="0"/>
                        <a:cs typeface="Arial" panose="020B0604020202020204" pitchFamily="34" charset="0"/>
                      </a:endParaRPr>
                    </a:p>
                  </a:txBody>
                  <a:tcPr/>
                </a:tc>
                <a:tc>
                  <a:txBody>
                    <a:bodyPr/>
                    <a:lstStyle/>
                    <a:p>
                      <a:pPr algn="ctr"/>
                      <a:r>
                        <a:rPr lang="en-US" sz="1600" b="0" dirty="0" err="1" smtClean="0">
                          <a:latin typeface="Arial" panose="020B0604020202020204" pitchFamily="34" charset="0"/>
                          <a:cs typeface="Arial" panose="020B0604020202020204" pitchFamily="34" charset="0"/>
                        </a:rPr>
                        <a:t>TfidfVectorizer</a:t>
                      </a:r>
                      <a:endParaRPr lang="en-US" sz="1600" b="0" dirty="0">
                        <a:latin typeface="Arial" panose="020B0604020202020204" pitchFamily="34" charset="0"/>
                        <a:cs typeface="Arial" panose="020B0604020202020204" pitchFamily="34" charset="0"/>
                      </a:endParaRPr>
                    </a:p>
                  </a:txBody>
                  <a:tcPr/>
                </a:tc>
                <a:tc>
                  <a:txBody>
                    <a:bodyPr/>
                    <a:lstStyle/>
                    <a:p>
                      <a:pPr algn="ctr"/>
                      <a:r>
                        <a:rPr lang="en-US" sz="1600" b="0" dirty="0" err="1" smtClean="0">
                          <a:latin typeface="Arial" panose="020B0604020202020204" pitchFamily="34" charset="0"/>
                          <a:cs typeface="Arial" panose="020B0604020202020204" pitchFamily="34" charset="0"/>
                        </a:rPr>
                        <a:t>DecisionTree</a:t>
                      </a:r>
                      <a:endParaRPr lang="en-US" sz="1600" b="0" dirty="0">
                        <a:latin typeface="Arial" panose="020B0604020202020204" pitchFamily="34" charset="0"/>
                        <a:cs typeface="Arial" panose="020B0604020202020204" pitchFamily="34" charset="0"/>
                      </a:endParaRPr>
                    </a:p>
                  </a:txBody>
                  <a:tcPr/>
                </a:tc>
                <a:tc>
                  <a:txBody>
                    <a:bodyPr/>
                    <a:lstStyle/>
                    <a:p>
                      <a:pPr algn="ctr"/>
                      <a:r>
                        <a:rPr lang="en-US" sz="1800" dirty="0" smtClean="0">
                          <a:latin typeface="Arial" panose="020B0604020202020204" pitchFamily="34" charset="0"/>
                          <a:cs typeface="Arial" panose="020B0604020202020204" pitchFamily="34" charset="0"/>
                        </a:rPr>
                        <a:t>0.779</a:t>
                      </a:r>
                      <a:endParaRPr lang="en-US" sz="1800" b="0" dirty="0">
                        <a:latin typeface="Arial" panose="020B0604020202020204" pitchFamily="34" charset="0"/>
                        <a:cs typeface="Arial" panose="020B0604020202020204" pitchFamily="34" charset="0"/>
                      </a:endParaRPr>
                    </a:p>
                  </a:txBody>
                  <a:tcPr/>
                </a:tc>
                <a:tc>
                  <a:txBody>
                    <a:bodyPr/>
                    <a:lstStyle/>
                    <a:p>
                      <a:pPr algn="ctr"/>
                      <a:r>
                        <a:rPr lang="en-US" sz="1800" dirty="0" smtClean="0">
                          <a:latin typeface="Arial" panose="020B0604020202020204" pitchFamily="34" charset="0"/>
                          <a:cs typeface="Arial" panose="020B0604020202020204" pitchFamily="34" charset="0"/>
                        </a:rPr>
                        <a:t>0.786</a:t>
                      </a:r>
                      <a:endParaRPr lang="en-US" sz="1800" b="0"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Arial" panose="020B0604020202020204" pitchFamily="34" charset="0"/>
                          <a:cs typeface="Arial" panose="020B0604020202020204" pitchFamily="34" charset="0"/>
                        </a:rPr>
                        <a:t>0.773</a:t>
                      </a:r>
                      <a:endParaRPr lang="en-US" sz="18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79889794"/>
                  </a:ext>
                </a:extLst>
              </a:tr>
              <a:tr h="370840">
                <a:tc>
                  <a:txBody>
                    <a:bodyPr/>
                    <a:lstStyle/>
                    <a:p>
                      <a:pPr algn="ctr"/>
                      <a:r>
                        <a:rPr lang="en-US" sz="1800" b="0" dirty="0" smtClean="0">
                          <a:latin typeface="Arial" panose="020B0604020202020204" pitchFamily="34" charset="0"/>
                          <a:cs typeface="Arial" panose="020B0604020202020204" pitchFamily="34" charset="0"/>
                        </a:rPr>
                        <a:t>7</a:t>
                      </a:r>
                      <a:endParaRPr lang="en-US" sz="1800" b="0" dirty="0">
                        <a:latin typeface="Arial" panose="020B0604020202020204" pitchFamily="34" charset="0"/>
                        <a:cs typeface="Arial" panose="020B0604020202020204" pitchFamily="34" charset="0"/>
                      </a:endParaRPr>
                    </a:p>
                  </a:txBody>
                  <a:tcPr/>
                </a:tc>
                <a:tc>
                  <a:txBody>
                    <a:bodyPr/>
                    <a:lstStyle/>
                    <a:p>
                      <a:pPr algn="ctr"/>
                      <a:r>
                        <a:rPr lang="en-US" sz="1800" b="0" dirty="0" err="1" smtClean="0">
                          <a:latin typeface="Arial" panose="020B0604020202020204" pitchFamily="34" charset="0"/>
                          <a:cs typeface="Arial" panose="020B0604020202020204" pitchFamily="34" charset="0"/>
                        </a:rPr>
                        <a:t>TfidfVectorizer</a:t>
                      </a:r>
                      <a:endParaRPr lang="en-US" sz="1800" b="0" dirty="0">
                        <a:latin typeface="Arial" panose="020B0604020202020204" pitchFamily="34" charset="0"/>
                        <a:cs typeface="Arial" panose="020B0604020202020204" pitchFamily="34" charset="0"/>
                      </a:endParaRPr>
                    </a:p>
                  </a:txBody>
                  <a:tcPr/>
                </a:tc>
                <a:tc>
                  <a:txBody>
                    <a:bodyPr/>
                    <a:lstStyle/>
                    <a:p>
                      <a:pPr algn="ctr"/>
                      <a:r>
                        <a:rPr lang="en-US" sz="1800" b="0" dirty="0" err="1" smtClean="0">
                          <a:latin typeface="Arial" panose="020B0604020202020204" pitchFamily="34" charset="0"/>
                          <a:cs typeface="Arial" panose="020B0604020202020204" pitchFamily="34" charset="0"/>
                        </a:rPr>
                        <a:t>BernoulliNB</a:t>
                      </a:r>
                      <a:endParaRPr lang="en-US" sz="1800" b="0" dirty="0">
                        <a:latin typeface="Arial" panose="020B0604020202020204" pitchFamily="34" charset="0"/>
                        <a:cs typeface="Arial" panose="020B0604020202020204" pitchFamily="34" charset="0"/>
                      </a:endParaRPr>
                    </a:p>
                  </a:txBody>
                  <a:tcPr/>
                </a:tc>
                <a:tc>
                  <a:txBody>
                    <a:bodyPr/>
                    <a:lstStyle/>
                    <a:p>
                      <a:pPr algn="ctr"/>
                      <a:r>
                        <a:rPr lang="en-US" sz="1800" dirty="0" smtClean="0">
                          <a:latin typeface="Arial" panose="020B0604020202020204" pitchFamily="34" charset="0"/>
                          <a:cs typeface="Arial" panose="020B0604020202020204" pitchFamily="34" charset="0"/>
                        </a:rPr>
                        <a:t>0.793</a:t>
                      </a:r>
                      <a:endParaRPr lang="en-US" sz="1800" b="0" dirty="0">
                        <a:latin typeface="Arial" panose="020B0604020202020204" pitchFamily="34" charset="0"/>
                        <a:cs typeface="Arial" panose="020B0604020202020204" pitchFamily="34" charset="0"/>
                      </a:endParaRPr>
                    </a:p>
                  </a:txBody>
                  <a:tcPr/>
                </a:tc>
                <a:tc>
                  <a:txBody>
                    <a:bodyPr/>
                    <a:lstStyle/>
                    <a:p>
                      <a:pPr algn="ctr"/>
                      <a:r>
                        <a:rPr lang="en-US" sz="1800" dirty="0" smtClean="0">
                          <a:latin typeface="Arial" panose="020B0604020202020204" pitchFamily="34" charset="0"/>
                          <a:cs typeface="Arial" panose="020B0604020202020204" pitchFamily="34" charset="0"/>
                        </a:rPr>
                        <a:t>0.798</a:t>
                      </a:r>
                      <a:endParaRPr lang="en-US" sz="1800" b="0"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Arial" panose="020B0604020202020204" pitchFamily="34" charset="0"/>
                          <a:cs typeface="Arial" panose="020B0604020202020204" pitchFamily="34" charset="0"/>
                        </a:rPr>
                        <a:t>0.789</a:t>
                      </a:r>
                      <a:endParaRPr lang="en-US" sz="18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727627325"/>
                  </a:ext>
                </a:extLst>
              </a:tr>
            </a:tbl>
          </a:graphicData>
        </a:graphic>
      </p:graphicFrame>
      <p:sp>
        <p:nvSpPr>
          <p:cNvPr id="14" name="Rectangle 13"/>
          <p:cNvSpPr/>
          <p:nvPr/>
        </p:nvSpPr>
        <p:spPr>
          <a:xfrm>
            <a:off x="521674" y="5268742"/>
            <a:ext cx="10879015" cy="430887"/>
          </a:xfrm>
          <a:prstGeom prst="rect">
            <a:avLst/>
          </a:prstGeom>
          <a:ln w="19050">
            <a:solidFill>
              <a:srgbClr val="FF0000"/>
            </a:solidFill>
          </a:ln>
        </p:spPr>
        <p:txBody>
          <a:bodyPr wrap="square">
            <a:spAutoFit/>
          </a:bodyPr>
          <a:lstStyle/>
          <a:p>
            <a:pPr algn="just"/>
            <a:r>
              <a:rPr lang="en-US" sz="2200" dirty="0" err="1" smtClean="0">
                <a:latin typeface="Arial" panose="020B0604020202020204" pitchFamily="34" charset="0"/>
                <a:cs typeface="Arial" panose="020B0604020202020204" pitchFamily="34" charset="0"/>
              </a:rPr>
              <a:t>LogisticRegression</a:t>
            </a:r>
            <a:r>
              <a:rPr lang="en-US" sz="2200" dirty="0" smtClean="0">
                <a:latin typeface="Arial" panose="020B0604020202020204" pitchFamily="34" charset="0"/>
                <a:cs typeface="Arial" panose="020B0604020202020204" pitchFamily="34" charset="0"/>
              </a:rPr>
              <a:t>, SVM, and Random Forest classifiers show the best score values.</a:t>
            </a:r>
            <a:endParaRPr lang="en-US" sz="2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4EFBEA5F-41E8-454E-96F6-59DA7E163049}" type="slidenum">
              <a:rPr lang="en-US" smtClean="0"/>
              <a:t>7</a:t>
            </a:fld>
            <a:endParaRPr lang="en-US"/>
          </a:p>
        </p:txBody>
      </p:sp>
    </p:spTree>
    <p:extLst>
      <p:ext uri="{BB962C8B-B14F-4D97-AF65-F5344CB8AC3E}">
        <p14:creationId xmlns:p14="http://schemas.microsoft.com/office/powerpoint/2010/main" val="19438641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733"/>
            <a:ext cx="10515600" cy="1325563"/>
          </a:xfrm>
        </p:spPr>
        <p:txBody>
          <a:bodyPr anchor="t">
            <a:normAutofit/>
          </a:bodyPr>
          <a:lstStyle/>
          <a:p>
            <a:pPr algn="just"/>
            <a:r>
              <a:rPr lang="en-US" sz="3200" b="1" dirty="0" smtClean="0">
                <a:solidFill>
                  <a:srgbClr val="FF0000"/>
                </a:solidFill>
                <a:latin typeface="Arial" panose="020B0604020202020204" pitchFamily="34" charset="0"/>
                <a:cs typeface="Arial" panose="020B0604020202020204" pitchFamily="34" charset="0"/>
              </a:rPr>
              <a:t>Highlights: E</a:t>
            </a:r>
            <a:r>
              <a:rPr lang="en-GB" sz="3200" b="1" dirty="0" smtClean="0">
                <a:solidFill>
                  <a:srgbClr val="FF0000"/>
                </a:solidFill>
                <a:latin typeface="Arial" panose="020B0604020202020204" pitchFamily="34" charset="0"/>
                <a:cs typeface="Arial" panose="020B0604020202020204" pitchFamily="34" charset="0"/>
              </a:rPr>
              <a:t>valuating pipelines- </a:t>
            </a:r>
            <a:r>
              <a:rPr lang="en-GB" sz="3200" b="1" dirty="0">
                <a:solidFill>
                  <a:srgbClr val="FF0000"/>
                </a:solidFill>
                <a:latin typeface="Arial" panose="020B0604020202020204" pitchFamily="34" charset="0"/>
                <a:cs typeface="Arial" panose="020B0604020202020204" pitchFamily="34" charset="0"/>
              </a:rPr>
              <a:t>f</a:t>
            </a:r>
            <a:r>
              <a:rPr lang="en-GB" sz="3200" b="1" dirty="0" smtClean="0">
                <a:solidFill>
                  <a:srgbClr val="FF0000"/>
                </a:solidFill>
                <a:latin typeface="Arial" panose="020B0604020202020204" pitchFamily="34" charset="0"/>
                <a:cs typeface="Arial" panose="020B0604020202020204" pitchFamily="34" charset="0"/>
              </a:rPr>
              <a:t>eature importance</a:t>
            </a:r>
            <a:endParaRPr lang="en-US" sz="3200" dirty="0"/>
          </a:p>
        </p:txBody>
      </p:sp>
      <p:grpSp>
        <p:nvGrpSpPr>
          <p:cNvPr id="17" name="Group 16"/>
          <p:cNvGrpSpPr/>
          <p:nvPr/>
        </p:nvGrpSpPr>
        <p:grpSpPr>
          <a:xfrm>
            <a:off x="608451" y="665420"/>
            <a:ext cx="1961784" cy="6008382"/>
            <a:chOff x="818978" y="669460"/>
            <a:chExt cx="1961784" cy="6008382"/>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533" y="669460"/>
              <a:ext cx="1334674" cy="5400064"/>
            </a:xfrm>
            <a:prstGeom prst="rect">
              <a:avLst/>
            </a:prstGeom>
          </p:spPr>
        </p:pic>
        <p:sp>
          <p:nvSpPr>
            <p:cNvPr id="7" name="Rectangle 6"/>
            <p:cNvSpPr/>
            <p:nvPr/>
          </p:nvSpPr>
          <p:spPr>
            <a:xfrm>
              <a:off x="818978" y="6093067"/>
              <a:ext cx="1961784" cy="584775"/>
            </a:xfrm>
            <a:prstGeom prst="rect">
              <a:avLst/>
            </a:prstGeom>
          </p:spPr>
          <p:txBody>
            <a:bodyPr wrap="square">
              <a:spAutoFit/>
            </a:bodyPr>
            <a:lstStyle/>
            <a:p>
              <a:pPr algn="ctr"/>
              <a:r>
                <a:rPr lang="en-US" sz="1600" b="0" dirty="0" err="1" smtClean="0">
                  <a:latin typeface="Arial" panose="020B0604020202020204" pitchFamily="34" charset="0"/>
                  <a:cs typeface="Arial" panose="020B0604020202020204" pitchFamily="34" charset="0"/>
                </a:rPr>
                <a:t>CountVectorizer</a:t>
              </a:r>
              <a:endParaRPr lang="en-US" sz="1600" b="0" dirty="0" smtClean="0">
                <a:latin typeface="Arial" panose="020B0604020202020204" pitchFamily="34" charset="0"/>
                <a:cs typeface="Arial" panose="020B0604020202020204" pitchFamily="34" charset="0"/>
              </a:endParaRPr>
            </a:p>
            <a:p>
              <a:pPr algn="ctr"/>
              <a:r>
                <a:rPr lang="en-US" sz="1600" b="0" dirty="0" err="1" smtClean="0">
                  <a:latin typeface="Arial" panose="020B0604020202020204" pitchFamily="34" charset="0"/>
                  <a:cs typeface="Arial" panose="020B0604020202020204" pitchFamily="34" charset="0"/>
                </a:rPr>
                <a:t>LogisticRegression</a:t>
              </a:r>
              <a:endParaRPr lang="en-US" sz="1600" b="0" dirty="0">
                <a:latin typeface="Arial" panose="020B0604020202020204" pitchFamily="34" charset="0"/>
                <a:cs typeface="Arial" panose="020B0604020202020204" pitchFamily="34" charset="0"/>
              </a:endParaRPr>
            </a:p>
          </p:txBody>
        </p:sp>
      </p:grpSp>
      <p:grpSp>
        <p:nvGrpSpPr>
          <p:cNvPr id="16" name="Group 15"/>
          <p:cNvGrpSpPr/>
          <p:nvPr/>
        </p:nvGrpSpPr>
        <p:grpSpPr>
          <a:xfrm>
            <a:off x="3134601" y="625563"/>
            <a:ext cx="2213093" cy="6048239"/>
            <a:chOff x="3276990" y="665420"/>
            <a:chExt cx="2213093" cy="6048239"/>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5329" y="665420"/>
              <a:ext cx="1256417" cy="5404104"/>
            </a:xfrm>
            <a:prstGeom prst="rect">
              <a:avLst/>
            </a:prstGeom>
          </p:spPr>
        </p:pic>
        <p:sp>
          <p:nvSpPr>
            <p:cNvPr id="5" name="Rectangle 4"/>
            <p:cNvSpPr/>
            <p:nvPr/>
          </p:nvSpPr>
          <p:spPr>
            <a:xfrm>
              <a:off x="3276990" y="6067328"/>
              <a:ext cx="2213093" cy="646331"/>
            </a:xfrm>
            <a:prstGeom prst="rect">
              <a:avLst/>
            </a:prstGeom>
          </p:spPr>
          <p:txBody>
            <a:bodyPr wrap="square">
              <a:spAutoFit/>
            </a:bodyPr>
            <a:lstStyle/>
            <a:p>
              <a:pPr algn="ctr"/>
              <a:r>
                <a:rPr lang="en-US" dirty="0" err="1">
                  <a:latin typeface="Arial" panose="020B0604020202020204" pitchFamily="34" charset="0"/>
                  <a:cs typeface="Arial" panose="020B0604020202020204" pitchFamily="34" charset="0"/>
                </a:rPr>
                <a:t>TfidfVectorizer</a:t>
              </a:r>
              <a:endParaRPr lang="en-US" dirty="0">
                <a:latin typeface="Arial" panose="020B0604020202020204" pitchFamily="34" charset="0"/>
                <a:cs typeface="Arial" panose="020B0604020202020204" pitchFamily="34" charset="0"/>
              </a:endParaRPr>
            </a:p>
            <a:p>
              <a:pPr algn="ctr"/>
              <a:r>
                <a:rPr lang="en-US" dirty="0" err="1" smtClean="0">
                  <a:latin typeface="Arial" panose="020B0604020202020204" pitchFamily="34" charset="0"/>
                  <a:cs typeface="Arial" panose="020B0604020202020204" pitchFamily="34" charset="0"/>
                </a:rPr>
                <a:t>LogisticRegression</a:t>
              </a:r>
              <a:endParaRPr lang="en-US" dirty="0">
                <a:latin typeface="Arial" panose="020B0604020202020204" pitchFamily="34" charset="0"/>
                <a:cs typeface="Arial" panose="020B0604020202020204" pitchFamily="34" charset="0"/>
              </a:endParaRPr>
            </a:p>
          </p:txBody>
        </p:sp>
      </p:grpSp>
      <p:grpSp>
        <p:nvGrpSpPr>
          <p:cNvPr id="15" name="Group 14"/>
          <p:cNvGrpSpPr/>
          <p:nvPr/>
        </p:nvGrpSpPr>
        <p:grpSpPr>
          <a:xfrm>
            <a:off x="5901025" y="665420"/>
            <a:ext cx="2213093" cy="6043201"/>
            <a:chOff x="6076038" y="665420"/>
            <a:chExt cx="2213093" cy="6043201"/>
          </a:xfrm>
        </p:grpSpPr>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7118" y="665420"/>
              <a:ext cx="1335930" cy="5404104"/>
            </a:xfrm>
            <a:prstGeom prst="rect">
              <a:avLst/>
            </a:prstGeom>
          </p:spPr>
        </p:pic>
        <p:sp>
          <p:nvSpPr>
            <p:cNvPr id="11" name="Rectangle 10"/>
            <p:cNvSpPr/>
            <p:nvPr/>
          </p:nvSpPr>
          <p:spPr>
            <a:xfrm>
              <a:off x="6076038" y="6062290"/>
              <a:ext cx="2213093" cy="646331"/>
            </a:xfrm>
            <a:prstGeom prst="rect">
              <a:avLst/>
            </a:prstGeom>
          </p:spPr>
          <p:txBody>
            <a:bodyPr wrap="square">
              <a:spAutoFit/>
            </a:bodyPr>
            <a:lstStyle/>
            <a:p>
              <a:pPr algn="ctr"/>
              <a:r>
                <a:rPr lang="en-US" dirty="0" err="1">
                  <a:latin typeface="Arial" panose="020B0604020202020204" pitchFamily="34" charset="0"/>
                  <a:cs typeface="Arial" panose="020B0604020202020204" pitchFamily="34" charset="0"/>
                </a:rPr>
                <a:t>TfidfVectorizer</a:t>
              </a:r>
              <a:endParaRPr lang="en-US"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SVC</a:t>
              </a:r>
            </a:p>
          </p:txBody>
        </p:sp>
      </p:grpSp>
      <p:grpSp>
        <p:nvGrpSpPr>
          <p:cNvPr id="12" name="Group 11"/>
          <p:cNvGrpSpPr/>
          <p:nvPr/>
        </p:nvGrpSpPr>
        <p:grpSpPr>
          <a:xfrm>
            <a:off x="8667449" y="665420"/>
            <a:ext cx="2213093" cy="5953415"/>
            <a:chOff x="8347141" y="665420"/>
            <a:chExt cx="2213093" cy="5953415"/>
          </a:xfrm>
        </p:grpSpPr>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55546" y="665420"/>
              <a:ext cx="1655725" cy="5404104"/>
            </a:xfrm>
            <a:prstGeom prst="rect">
              <a:avLst/>
            </a:prstGeom>
          </p:spPr>
        </p:pic>
        <p:sp>
          <p:nvSpPr>
            <p:cNvPr id="13" name="Rectangle 12"/>
            <p:cNvSpPr/>
            <p:nvPr/>
          </p:nvSpPr>
          <p:spPr>
            <a:xfrm>
              <a:off x="8347141" y="5972504"/>
              <a:ext cx="2213093" cy="646331"/>
            </a:xfrm>
            <a:prstGeom prst="rect">
              <a:avLst/>
            </a:prstGeom>
          </p:spPr>
          <p:txBody>
            <a:bodyPr wrap="square">
              <a:spAutoFit/>
            </a:bodyPr>
            <a:lstStyle/>
            <a:p>
              <a:pPr algn="ctr"/>
              <a:r>
                <a:rPr lang="en-US" dirty="0" err="1">
                  <a:latin typeface="Arial" panose="020B0604020202020204" pitchFamily="34" charset="0"/>
                  <a:cs typeface="Arial" panose="020B0604020202020204" pitchFamily="34" charset="0"/>
                </a:rPr>
                <a:t>TfidfVectorizer</a:t>
              </a:r>
              <a:endParaRPr lang="en-US" dirty="0">
                <a:latin typeface="Arial" panose="020B0604020202020204" pitchFamily="34" charset="0"/>
                <a:cs typeface="Arial" panose="020B0604020202020204" pitchFamily="34" charset="0"/>
              </a:endParaRPr>
            </a:p>
            <a:p>
              <a:pPr algn="ctr"/>
              <a:r>
                <a:rPr lang="en-US" dirty="0" err="1">
                  <a:latin typeface="Arial" panose="020B0604020202020204" pitchFamily="34" charset="0"/>
                  <a:cs typeface="Arial" panose="020B0604020202020204" pitchFamily="34" charset="0"/>
                </a:rPr>
                <a:t>RandomForest</a:t>
              </a:r>
              <a:endParaRPr lang="en-US" dirty="0">
                <a:latin typeface="Arial" panose="020B0604020202020204" pitchFamily="34" charset="0"/>
                <a:cs typeface="Arial" panose="020B0604020202020204" pitchFamily="34" charset="0"/>
              </a:endParaRPr>
            </a:p>
          </p:txBody>
        </p:sp>
      </p:grpSp>
      <p:sp>
        <p:nvSpPr>
          <p:cNvPr id="6" name="Slide Number Placeholder 5"/>
          <p:cNvSpPr>
            <a:spLocks noGrp="1"/>
          </p:cNvSpPr>
          <p:nvPr>
            <p:ph type="sldNum" sz="quarter" idx="12"/>
          </p:nvPr>
        </p:nvSpPr>
        <p:spPr/>
        <p:txBody>
          <a:bodyPr/>
          <a:lstStyle/>
          <a:p>
            <a:fld id="{4EFBEA5F-41E8-454E-96F6-59DA7E163049}" type="slidenum">
              <a:rPr lang="en-US" smtClean="0"/>
              <a:t>8</a:t>
            </a:fld>
            <a:endParaRPr lang="en-US"/>
          </a:p>
        </p:txBody>
      </p:sp>
    </p:spTree>
    <p:extLst>
      <p:ext uri="{BB962C8B-B14F-4D97-AF65-F5344CB8AC3E}">
        <p14:creationId xmlns:p14="http://schemas.microsoft.com/office/powerpoint/2010/main" val="22530150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733"/>
            <a:ext cx="10515600" cy="1325563"/>
          </a:xfrm>
        </p:spPr>
        <p:txBody>
          <a:bodyPr anchor="t">
            <a:normAutofit/>
          </a:bodyPr>
          <a:lstStyle/>
          <a:p>
            <a:pPr algn="just"/>
            <a:r>
              <a:rPr lang="en-US" sz="3200" b="1" dirty="0" smtClean="0">
                <a:solidFill>
                  <a:srgbClr val="FF0000"/>
                </a:solidFill>
                <a:latin typeface="Arial" panose="020B0604020202020204" pitchFamily="34" charset="0"/>
                <a:cs typeface="Arial" panose="020B0604020202020204" pitchFamily="34" charset="0"/>
              </a:rPr>
              <a:t>Highlights: E</a:t>
            </a:r>
            <a:r>
              <a:rPr lang="en-GB" sz="3200" b="1" dirty="0" smtClean="0">
                <a:solidFill>
                  <a:srgbClr val="FF0000"/>
                </a:solidFill>
                <a:latin typeface="Arial" panose="020B0604020202020204" pitchFamily="34" charset="0"/>
                <a:cs typeface="Arial" panose="020B0604020202020204" pitchFamily="34" charset="0"/>
              </a:rPr>
              <a:t>valuating pipelines- </a:t>
            </a:r>
            <a:r>
              <a:rPr lang="en-GB" sz="3200" b="1" dirty="0">
                <a:solidFill>
                  <a:srgbClr val="FF0000"/>
                </a:solidFill>
                <a:latin typeface="Arial" panose="020B0604020202020204" pitchFamily="34" charset="0"/>
                <a:cs typeface="Arial" panose="020B0604020202020204" pitchFamily="34" charset="0"/>
              </a:rPr>
              <a:t>c</a:t>
            </a:r>
            <a:r>
              <a:rPr lang="en-GB" sz="3200" b="1" dirty="0" smtClean="0">
                <a:solidFill>
                  <a:srgbClr val="FF0000"/>
                </a:solidFill>
                <a:latin typeface="Arial" panose="020B0604020202020204" pitchFamily="34" charset="0"/>
                <a:cs typeface="Arial" panose="020B0604020202020204" pitchFamily="34" charset="0"/>
              </a:rPr>
              <a:t>onfusion matrix</a:t>
            </a:r>
            <a:endParaRPr lang="en-US" sz="3200" dirty="0"/>
          </a:p>
        </p:txBody>
      </p:sp>
      <p:graphicFrame>
        <p:nvGraphicFramePr>
          <p:cNvPr id="18" name="Table 17"/>
          <p:cNvGraphicFramePr>
            <a:graphicFrameLocks noGrp="1"/>
          </p:cNvGraphicFramePr>
          <p:nvPr>
            <p:extLst>
              <p:ext uri="{D42A27DB-BD31-4B8C-83A1-F6EECF244321}">
                <p14:modId xmlns:p14="http://schemas.microsoft.com/office/powerpoint/2010/main" val="1360046148"/>
              </p:ext>
            </p:extLst>
          </p:nvPr>
        </p:nvGraphicFramePr>
        <p:xfrm>
          <a:off x="1090245" y="1007453"/>
          <a:ext cx="9398978" cy="3204063"/>
        </p:xfrm>
        <a:graphic>
          <a:graphicData uri="http://schemas.openxmlformats.org/drawingml/2006/table">
            <a:tbl>
              <a:tblPr firstRow="1" bandRow="1">
                <a:tableStyleId>{9D7B26C5-4107-4FEC-AEDC-1716B250A1EF}</a:tableStyleId>
              </a:tblPr>
              <a:tblGrid>
                <a:gridCol w="3098105">
                  <a:extLst>
                    <a:ext uri="{9D8B030D-6E8A-4147-A177-3AD203B41FA5}">
                      <a16:colId xmlns:a16="http://schemas.microsoft.com/office/drawing/2014/main" val="2497178171"/>
                    </a:ext>
                  </a:extLst>
                </a:gridCol>
                <a:gridCol w="2994965">
                  <a:extLst>
                    <a:ext uri="{9D8B030D-6E8A-4147-A177-3AD203B41FA5}">
                      <a16:colId xmlns:a16="http://schemas.microsoft.com/office/drawing/2014/main" val="3884495964"/>
                    </a:ext>
                  </a:extLst>
                </a:gridCol>
                <a:gridCol w="3305908">
                  <a:extLst>
                    <a:ext uri="{9D8B030D-6E8A-4147-A177-3AD203B41FA5}">
                      <a16:colId xmlns:a16="http://schemas.microsoft.com/office/drawing/2014/main" val="2579599452"/>
                    </a:ext>
                  </a:extLst>
                </a:gridCol>
              </a:tblGrid>
              <a:tr h="1186690">
                <a:tc>
                  <a:txBody>
                    <a:bodyPr/>
                    <a:lstStyle/>
                    <a:p>
                      <a:pPr algn="ctr"/>
                      <a:endParaRPr lang="en-US" sz="2200" b="0" dirty="0">
                        <a:latin typeface="Arial" panose="020B0604020202020204" pitchFamily="34" charset="0"/>
                        <a:cs typeface="Arial" panose="020B0604020202020204" pitchFamily="34" charset="0"/>
                      </a:endParaRPr>
                    </a:p>
                  </a:txBody>
                  <a:tcPr/>
                </a:tc>
                <a:tc>
                  <a:txBody>
                    <a:bodyPr/>
                    <a:lstStyle/>
                    <a:p>
                      <a:pPr algn="ctr"/>
                      <a:r>
                        <a:rPr lang="en-US" sz="2200" b="1" kern="1200" dirty="0" smtClean="0">
                          <a:solidFill>
                            <a:schemeClr val="tx1"/>
                          </a:solidFill>
                          <a:latin typeface="Arial" panose="020B0604020202020204" pitchFamily="34" charset="0"/>
                          <a:ea typeface="+mn-ea"/>
                          <a:cs typeface="Arial" panose="020B0604020202020204" pitchFamily="34" charset="0"/>
                        </a:rPr>
                        <a:t>Predicted Cryptocurrency(-</a:t>
                      </a:r>
                      <a:r>
                        <a:rPr lang="en-US" sz="2200" b="1" kern="1200" dirty="0" err="1" smtClean="0">
                          <a:solidFill>
                            <a:schemeClr val="tx1"/>
                          </a:solidFill>
                          <a:latin typeface="Arial" panose="020B0604020202020204" pitchFamily="34" charset="0"/>
                          <a:ea typeface="+mn-ea"/>
                          <a:cs typeface="Arial" panose="020B0604020202020204" pitchFamily="34" charset="0"/>
                        </a:rPr>
                        <a:t>ve</a:t>
                      </a:r>
                      <a:r>
                        <a:rPr lang="en-US" sz="2200" b="1" kern="1200" dirty="0" smtClean="0">
                          <a:solidFill>
                            <a:schemeClr val="tx1"/>
                          </a:solidFill>
                          <a:latin typeface="Arial" panose="020B0604020202020204" pitchFamily="34" charset="0"/>
                          <a:ea typeface="+mn-ea"/>
                          <a:cs typeface="Arial" panose="020B0604020202020204" pitchFamily="34" charset="0"/>
                        </a:rPr>
                        <a:t>)</a:t>
                      </a:r>
                      <a:endParaRPr lang="en-US" sz="2200" b="1" kern="1200" dirty="0">
                        <a:solidFill>
                          <a:schemeClr val="tx1"/>
                        </a:solidFill>
                        <a:latin typeface="Arial" panose="020B0604020202020204" pitchFamily="34" charset="0"/>
                        <a:ea typeface="+mn-ea"/>
                        <a:cs typeface="Arial" panose="020B0604020202020204" pitchFamily="34" charset="0"/>
                      </a:endParaRPr>
                    </a:p>
                  </a:txBody>
                  <a:tcPr anchor="ctr"/>
                </a:tc>
                <a:tc>
                  <a:txBody>
                    <a:bodyPr/>
                    <a:lstStyle/>
                    <a:p>
                      <a:pPr algn="ctr"/>
                      <a:r>
                        <a:rPr lang="en-US" sz="2200" b="1" kern="1200" dirty="0" smtClean="0">
                          <a:solidFill>
                            <a:schemeClr val="tx1"/>
                          </a:solidFill>
                          <a:latin typeface="Arial" panose="020B0604020202020204" pitchFamily="34" charset="0"/>
                          <a:ea typeface="+mn-ea"/>
                          <a:cs typeface="Arial" panose="020B0604020202020204" pitchFamily="34" charset="0"/>
                        </a:rPr>
                        <a:t>Predicted Stocks(+</a:t>
                      </a:r>
                      <a:r>
                        <a:rPr lang="en-US" sz="2200" b="1" kern="1200" dirty="0" err="1" smtClean="0">
                          <a:solidFill>
                            <a:schemeClr val="tx1"/>
                          </a:solidFill>
                          <a:latin typeface="Arial" panose="020B0604020202020204" pitchFamily="34" charset="0"/>
                          <a:ea typeface="+mn-ea"/>
                          <a:cs typeface="Arial" panose="020B0604020202020204" pitchFamily="34" charset="0"/>
                        </a:rPr>
                        <a:t>ve</a:t>
                      </a:r>
                      <a:r>
                        <a:rPr lang="en-US" sz="2200" b="1" kern="1200" dirty="0" smtClean="0">
                          <a:solidFill>
                            <a:schemeClr val="tx1"/>
                          </a:solidFill>
                          <a:latin typeface="Arial" panose="020B0604020202020204" pitchFamily="34" charset="0"/>
                          <a:ea typeface="+mn-ea"/>
                          <a:cs typeface="Arial" panose="020B0604020202020204" pitchFamily="34" charset="0"/>
                        </a:rPr>
                        <a:t>)</a:t>
                      </a:r>
                      <a:endParaRPr lang="en-US" sz="22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189292321"/>
                  </a:ext>
                </a:extLst>
              </a:tr>
              <a:tr h="1186690">
                <a:tc>
                  <a:txBody>
                    <a:bodyPr/>
                    <a:lstStyle/>
                    <a:p>
                      <a:pPr algn="ctr"/>
                      <a:r>
                        <a:rPr lang="en-US" sz="2200" b="1" kern="1200" dirty="0" smtClean="0">
                          <a:solidFill>
                            <a:schemeClr val="tx1"/>
                          </a:solidFill>
                          <a:latin typeface="Arial" panose="020B0604020202020204" pitchFamily="34" charset="0"/>
                          <a:ea typeface="+mn-ea"/>
                          <a:cs typeface="Arial" panose="020B0604020202020204" pitchFamily="34" charset="0"/>
                        </a:rPr>
                        <a:t>Actual Cryptocurrency(-</a:t>
                      </a:r>
                      <a:r>
                        <a:rPr lang="en-US" sz="2200" b="1" kern="1200" dirty="0" err="1" smtClean="0">
                          <a:solidFill>
                            <a:schemeClr val="tx1"/>
                          </a:solidFill>
                          <a:latin typeface="Arial" panose="020B0604020202020204" pitchFamily="34" charset="0"/>
                          <a:ea typeface="+mn-ea"/>
                          <a:cs typeface="Arial" panose="020B0604020202020204" pitchFamily="34" charset="0"/>
                        </a:rPr>
                        <a:t>ve</a:t>
                      </a:r>
                      <a:r>
                        <a:rPr lang="en-US" sz="2200" b="1" kern="1200" dirty="0" smtClean="0">
                          <a:solidFill>
                            <a:schemeClr val="tx1"/>
                          </a:solidFill>
                          <a:latin typeface="Arial" panose="020B0604020202020204" pitchFamily="34" charset="0"/>
                          <a:ea typeface="+mn-ea"/>
                          <a:cs typeface="Arial" panose="020B0604020202020204" pitchFamily="34" charset="0"/>
                        </a:rPr>
                        <a:t>)</a:t>
                      </a:r>
                      <a:endParaRPr lang="en-US" sz="2200" b="1"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algn="ctr"/>
                      <a:r>
                        <a:rPr lang="en-US" sz="2200" b="0" dirty="0" smtClean="0">
                          <a:latin typeface="Arial" panose="020B0604020202020204" pitchFamily="34" charset="0"/>
                          <a:cs typeface="Arial" panose="020B0604020202020204" pitchFamily="34" charset="0"/>
                        </a:rPr>
                        <a:t>601-605</a:t>
                      </a:r>
                      <a:endParaRPr lang="en-US" sz="2200" b="0" dirty="0">
                        <a:latin typeface="Arial" panose="020B0604020202020204" pitchFamily="34" charset="0"/>
                        <a:cs typeface="Arial" panose="020B0604020202020204" pitchFamily="34" charset="0"/>
                      </a:endParaRPr>
                    </a:p>
                  </a:txBody>
                  <a:tcPr/>
                </a:tc>
                <a:tc>
                  <a:txBody>
                    <a:bodyPr/>
                    <a:lstStyle/>
                    <a:p>
                      <a:pPr algn="ctr"/>
                      <a:r>
                        <a:rPr lang="en-US" sz="2200" b="0" dirty="0" smtClean="0">
                          <a:latin typeface="Arial" panose="020B0604020202020204" pitchFamily="34" charset="0"/>
                          <a:cs typeface="Arial" panose="020B0604020202020204" pitchFamily="34" charset="0"/>
                        </a:rPr>
                        <a:t>348-352</a:t>
                      </a:r>
                    </a:p>
                    <a:p>
                      <a:pPr algn="ctr"/>
                      <a:r>
                        <a:rPr lang="en-US" sz="2200" b="0" dirty="0" smtClean="0">
                          <a:latin typeface="Arial" panose="020B0604020202020204" pitchFamily="34" charset="0"/>
                          <a:cs typeface="Arial" panose="020B0604020202020204" pitchFamily="34" charset="0"/>
                        </a:rPr>
                        <a:t>False positive</a:t>
                      </a:r>
                      <a:endParaRPr lang="en-US" sz="22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37125727"/>
                  </a:ext>
                </a:extLst>
              </a:tr>
              <a:tr h="830683">
                <a:tc>
                  <a:txBody>
                    <a:bodyPr/>
                    <a:lstStyle/>
                    <a:p>
                      <a:pPr algn="ctr"/>
                      <a:r>
                        <a:rPr lang="en-US" sz="2200" b="1" kern="1200" dirty="0" smtClean="0">
                          <a:solidFill>
                            <a:schemeClr val="tx1"/>
                          </a:solidFill>
                          <a:latin typeface="Arial" panose="020B0604020202020204" pitchFamily="34" charset="0"/>
                          <a:ea typeface="+mn-ea"/>
                          <a:cs typeface="Arial" panose="020B0604020202020204" pitchFamily="34" charset="0"/>
                        </a:rPr>
                        <a:t>Actual Stocks(+</a:t>
                      </a:r>
                      <a:r>
                        <a:rPr lang="en-US" sz="2200" b="1" kern="1200" dirty="0" err="1" smtClean="0">
                          <a:solidFill>
                            <a:schemeClr val="tx1"/>
                          </a:solidFill>
                          <a:latin typeface="Arial" panose="020B0604020202020204" pitchFamily="34" charset="0"/>
                          <a:ea typeface="+mn-ea"/>
                          <a:cs typeface="Arial" panose="020B0604020202020204" pitchFamily="34" charset="0"/>
                        </a:rPr>
                        <a:t>ve</a:t>
                      </a:r>
                      <a:r>
                        <a:rPr lang="en-US" sz="2200" b="1" kern="1200" dirty="0" smtClean="0">
                          <a:solidFill>
                            <a:schemeClr val="tx1"/>
                          </a:solidFill>
                          <a:latin typeface="Arial" panose="020B0604020202020204" pitchFamily="34" charset="0"/>
                          <a:ea typeface="+mn-ea"/>
                          <a:cs typeface="Arial" panose="020B0604020202020204" pitchFamily="34" charset="0"/>
                        </a:rPr>
                        <a:t>)</a:t>
                      </a:r>
                      <a:endParaRPr lang="en-US" sz="2200" b="1"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algn="ctr"/>
                      <a:r>
                        <a:rPr lang="en-US" sz="2200" b="0" dirty="0" smtClean="0">
                          <a:latin typeface="Arial" panose="020B0604020202020204" pitchFamily="34" charset="0"/>
                          <a:cs typeface="Arial" panose="020B0604020202020204" pitchFamily="34" charset="0"/>
                        </a:rPr>
                        <a:t>14-23</a:t>
                      </a:r>
                    </a:p>
                    <a:p>
                      <a:pPr algn="ctr"/>
                      <a:r>
                        <a:rPr lang="en-US" sz="2200" b="0" dirty="0" smtClean="0">
                          <a:latin typeface="Arial" panose="020B0604020202020204" pitchFamily="34" charset="0"/>
                          <a:cs typeface="Arial" panose="020B0604020202020204" pitchFamily="34" charset="0"/>
                        </a:rPr>
                        <a:t>False negative</a:t>
                      </a:r>
                      <a:endParaRPr lang="en-US" sz="2200" b="0" dirty="0">
                        <a:latin typeface="Arial" panose="020B0604020202020204" pitchFamily="34" charset="0"/>
                        <a:cs typeface="Arial" panose="020B0604020202020204" pitchFamily="34" charset="0"/>
                      </a:endParaRPr>
                    </a:p>
                  </a:txBody>
                  <a:tcPr/>
                </a:tc>
                <a:tc>
                  <a:txBody>
                    <a:bodyPr/>
                    <a:lstStyle/>
                    <a:p>
                      <a:pPr algn="ctr"/>
                      <a:r>
                        <a:rPr lang="en-US" sz="2200" b="0" dirty="0" smtClean="0">
                          <a:latin typeface="Arial" panose="020B0604020202020204" pitchFamily="34" charset="0"/>
                          <a:cs typeface="Arial" panose="020B0604020202020204" pitchFamily="34" charset="0"/>
                        </a:rPr>
                        <a:t>884-893</a:t>
                      </a:r>
                      <a:endParaRPr lang="en-US" sz="22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10542500"/>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479402877"/>
              </p:ext>
            </p:extLst>
          </p:nvPr>
        </p:nvGraphicFramePr>
        <p:xfrm>
          <a:off x="2639297" y="4781184"/>
          <a:ext cx="6300873" cy="1725124"/>
        </p:xfrm>
        <a:graphic>
          <a:graphicData uri="http://schemas.openxmlformats.org/drawingml/2006/table">
            <a:tbl>
              <a:tblPr firstRow="1" bandRow="1">
                <a:tableStyleId>{9D7B26C5-4107-4FEC-AEDC-1716B250A1EF}</a:tableStyleId>
              </a:tblPr>
              <a:tblGrid>
                <a:gridCol w="2994965">
                  <a:extLst>
                    <a:ext uri="{9D8B030D-6E8A-4147-A177-3AD203B41FA5}">
                      <a16:colId xmlns:a16="http://schemas.microsoft.com/office/drawing/2014/main" val="3884495964"/>
                    </a:ext>
                  </a:extLst>
                </a:gridCol>
                <a:gridCol w="3305908">
                  <a:extLst>
                    <a:ext uri="{9D8B030D-6E8A-4147-A177-3AD203B41FA5}">
                      <a16:colId xmlns:a16="http://schemas.microsoft.com/office/drawing/2014/main" val="2579599452"/>
                    </a:ext>
                  </a:extLst>
                </a:gridCol>
              </a:tblGrid>
              <a:tr h="862562">
                <a:tc>
                  <a:txBody>
                    <a:bodyPr/>
                    <a:lstStyle/>
                    <a:p>
                      <a:pPr algn="ctr"/>
                      <a:r>
                        <a:rPr lang="en-US" sz="2200" b="1" kern="1200" dirty="0" smtClean="0">
                          <a:solidFill>
                            <a:schemeClr val="tx1"/>
                          </a:solidFill>
                          <a:latin typeface="Arial" panose="020B0604020202020204" pitchFamily="34" charset="0"/>
                          <a:ea typeface="+mn-ea"/>
                          <a:cs typeface="Arial" panose="020B0604020202020204" pitchFamily="34" charset="0"/>
                        </a:rPr>
                        <a:t>Sensitivity</a:t>
                      </a:r>
                      <a:endParaRPr lang="en-US" sz="2200" b="1" kern="1200" dirty="0">
                        <a:solidFill>
                          <a:schemeClr val="tx1"/>
                        </a:solidFill>
                        <a:latin typeface="Arial" panose="020B0604020202020204" pitchFamily="34" charset="0"/>
                        <a:ea typeface="+mn-ea"/>
                        <a:cs typeface="Arial" panose="020B0604020202020204" pitchFamily="34" charset="0"/>
                      </a:endParaRPr>
                    </a:p>
                  </a:txBody>
                  <a:tcPr anchor="ctr"/>
                </a:tc>
                <a:tc>
                  <a:txBody>
                    <a:bodyPr/>
                    <a:lstStyle/>
                    <a:p>
                      <a:pPr algn="ctr"/>
                      <a:r>
                        <a:rPr lang="en-US" sz="2200" b="1" kern="1200" dirty="0" smtClean="0">
                          <a:solidFill>
                            <a:schemeClr val="tx1"/>
                          </a:solidFill>
                          <a:latin typeface="Arial" panose="020B0604020202020204" pitchFamily="34" charset="0"/>
                          <a:ea typeface="+mn-ea"/>
                          <a:cs typeface="Arial" panose="020B0604020202020204" pitchFamily="34" charset="0"/>
                        </a:rPr>
                        <a:t>Specificity</a:t>
                      </a:r>
                      <a:endParaRPr lang="en-US" sz="22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189292321"/>
                  </a:ext>
                </a:extLst>
              </a:tr>
              <a:tr h="862562">
                <a:tc>
                  <a:txBody>
                    <a:bodyPr/>
                    <a:lstStyle/>
                    <a:p>
                      <a:pPr algn="ctr"/>
                      <a:r>
                        <a:rPr lang="en-US" sz="2200" b="0" dirty="0" smtClean="0">
                          <a:latin typeface="Arial" panose="020B0604020202020204" pitchFamily="34" charset="0"/>
                          <a:cs typeface="Arial" panose="020B0604020202020204" pitchFamily="34" charset="0"/>
                        </a:rPr>
                        <a:t>0.98</a:t>
                      </a:r>
                      <a:endParaRPr lang="en-US" sz="2200" b="0" dirty="0">
                        <a:latin typeface="Arial" panose="020B0604020202020204" pitchFamily="34" charset="0"/>
                        <a:cs typeface="Arial" panose="020B0604020202020204" pitchFamily="34" charset="0"/>
                      </a:endParaRPr>
                    </a:p>
                  </a:txBody>
                  <a:tcPr/>
                </a:tc>
                <a:tc>
                  <a:txBody>
                    <a:bodyPr/>
                    <a:lstStyle/>
                    <a:p>
                      <a:pPr algn="ctr"/>
                      <a:r>
                        <a:rPr lang="en-US" sz="2200" b="0" dirty="0" smtClean="0">
                          <a:latin typeface="Arial" panose="020B0604020202020204" pitchFamily="34" charset="0"/>
                          <a:cs typeface="Arial" panose="020B0604020202020204" pitchFamily="34" charset="0"/>
                        </a:rPr>
                        <a:t>0.63</a:t>
                      </a:r>
                      <a:endParaRPr lang="en-US" sz="22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37125727"/>
                  </a:ext>
                </a:extLst>
              </a:tr>
            </a:tbl>
          </a:graphicData>
        </a:graphic>
      </p:graphicFrame>
      <p:sp>
        <p:nvSpPr>
          <p:cNvPr id="3" name="Slide Number Placeholder 2"/>
          <p:cNvSpPr>
            <a:spLocks noGrp="1"/>
          </p:cNvSpPr>
          <p:nvPr>
            <p:ph type="sldNum" sz="quarter" idx="12"/>
          </p:nvPr>
        </p:nvSpPr>
        <p:spPr/>
        <p:txBody>
          <a:bodyPr/>
          <a:lstStyle/>
          <a:p>
            <a:fld id="{4EFBEA5F-41E8-454E-96F6-59DA7E163049}" type="slidenum">
              <a:rPr lang="en-US" smtClean="0"/>
              <a:t>9</a:t>
            </a:fld>
            <a:endParaRPr lang="en-US"/>
          </a:p>
        </p:txBody>
      </p:sp>
    </p:spTree>
    <p:extLst>
      <p:ext uri="{BB962C8B-B14F-4D97-AF65-F5344CB8AC3E}">
        <p14:creationId xmlns:p14="http://schemas.microsoft.com/office/powerpoint/2010/main" val="2267508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711</Words>
  <Application>Microsoft Office PowerPoint</Application>
  <PresentationFormat>Widescreen</PresentationFormat>
  <Paragraphs>141</Paragraphs>
  <Slides>10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Project 3  Web APIs and NLP</vt:lpstr>
      <vt:lpstr>Objectives:</vt:lpstr>
      <vt:lpstr>Classification workflow:</vt:lpstr>
      <vt:lpstr>Highlights: Collecting data</vt:lpstr>
      <vt:lpstr>Highlights: Performing EDA</vt:lpstr>
      <vt:lpstr>Highlights: Fitting using transformers and estimators</vt:lpstr>
      <vt:lpstr>Highlights: Evaluating pipelines- scores</vt:lpstr>
      <vt:lpstr>Highlights: Evaluating pipelines- feature importance</vt:lpstr>
      <vt:lpstr>Highlights: Evaluating pipelines- confusion matrix</vt:lpstr>
      <vt:lpstr>Summary</vt:lpstr>
    </vt:vector>
  </TitlesOfParts>
  <Company>Faculty of engineering, University of Alberta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  Web APIs and NLP</dc:title>
  <dc:creator>Ali Habibi</dc:creator>
  <cp:lastModifiedBy>Ali Habibi</cp:lastModifiedBy>
  <cp:revision>16</cp:revision>
  <dcterms:created xsi:type="dcterms:W3CDTF">2021-04-23T07:13:17Z</dcterms:created>
  <dcterms:modified xsi:type="dcterms:W3CDTF">2021-04-23T15:09:33Z</dcterms:modified>
</cp:coreProperties>
</file>