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4" r:id="rId7"/>
    <p:sldId id="263" r:id="rId8"/>
    <p:sldId id="265" r:id="rId9"/>
    <p:sldId id="266"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3372" autoAdjust="0"/>
  </p:normalViewPr>
  <p:slideViewPr>
    <p:cSldViewPr snapToGrid="0">
      <p:cViewPr varScale="1">
        <p:scale>
          <a:sx n="106" d="100"/>
          <a:sy n="106" d="100"/>
        </p:scale>
        <p:origin x="78"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11B1BB-8FA0-4140-825E-31643CC9A482}" type="doc">
      <dgm:prSet loTypeId="urn:microsoft.com/office/officeart/2005/8/layout/hProcess6" loCatId="process" qsTypeId="urn:microsoft.com/office/officeart/2005/8/quickstyle/simple1" qsCatId="simple" csTypeId="urn:microsoft.com/office/officeart/2005/8/colors/accent6_3" csCatId="accent6" phldr="1"/>
      <dgm:spPr/>
      <dgm:t>
        <a:bodyPr/>
        <a:lstStyle/>
        <a:p>
          <a:endParaRPr lang="en-US"/>
        </a:p>
      </dgm:t>
    </dgm:pt>
    <dgm:pt modelId="{C0CE0D8F-7D2D-4EC5-98B7-FFC13482B68A}">
      <dgm:prSet phldrT="[Text]"/>
      <dgm:spPr/>
      <dgm:t>
        <a:bodyPr/>
        <a:lstStyle/>
        <a:p>
          <a:r>
            <a:rPr lang="en-US" dirty="0" smtClean="0"/>
            <a:t>1</a:t>
          </a:r>
          <a:endParaRPr lang="en-US" dirty="0"/>
        </a:p>
      </dgm:t>
    </dgm:pt>
    <dgm:pt modelId="{63CF1086-9F30-4A97-87AA-485E23AF313D}" type="parTrans" cxnId="{74718A53-C7E4-458D-BFF9-4225ECFF8337}">
      <dgm:prSet/>
      <dgm:spPr/>
      <dgm:t>
        <a:bodyPr/>
        <a:lstStyle/>
        <a:p>
          <a:endParaRPr lang="en-US"/>
        </a:p>
      </dgm:t>
    </dgm:pt>
    <dgm:pt modelId="{A55FB30F-7034-46FE-B432-F4507EC05B0D}" type="sibTrans" cxnId="{74718A53-C7E4-458D-BFF9-4225ECFF8337}">
      <dgm:prSet/>
      <dgm:spPr/>
      <dgm:t>
        <a:bodyPr/>
        <a:lstStyle/>
        <a:p>
          <a:endParaRPr lang="en-US"/>
        </a:p>
      </dgm:t>
    </dgm:pt>
    <dgm:pt modelId="{1A7416F4-A8F1-4C42-8F6C-6F9422C148A0}">
      <dgm:prSet phldrT="[Text]"/>
      <dgm:spPr/>
      <dgm:t>
        <a:bodyPr/>
        <a:lstStyle/>
        <a:p>
          <a:r>
            <a:rPr lang="en-US" dirty="0" smtClean="0"/>
            <a:t>Creating a dataset</a:t>
          </a:r>
          <a:endParaRPr lang="en-US" dirty="0"/>
        </a:p>
      </dgm:t>
    </dgm:pt>
    <dgm:pt modelId="{FC8BE8EF-A0F7-4344-B0F3-36CA1B072D43}" type="parTrans" cxnId="{2043348B-94D1-450D-9BC8-6FAEAD1DDCE6}">
      <dgm:prSet/>
      <dgm:spPr/>
      <dgm:t>
        <a:bodyPr/>
        <a:lstStyle/>
        <a:p>
          <a:endParaRPr lang="en-US"/>
        </a:p>
      </dgm:t>
    </dgm:pt>
    <dgm:pt modelId="{7A9C0F8C-732C-435E-A885-3FDF2670DFB5}" type="sibTrans" cxnId="{2043348B-94D1-450D-9BC8-6FAEAD1DDCE6}">
      <dgm:prSet/>
      <dgm:spPr/>
      <dgm:t>
        <a:bodyPr/>
        <a:lstStyle/>
        <a:p>
          <a:endParaRPr lang="en-US"/>
        </a:p>
      </dgm:t>
    </dgm:pt>
    <dgm:pt modelId="{A025AB2C-94E3-449D-AAD0-11DF78C0DBEE}">
      <dgm:prSet phldrT="[Text]"/>
      <dgm:spPr/>
      <dgm:t>
        <a:bodyPr/>
        <a:lstStyle/>
        <a:p>
          <a:r>
            <a:rPr lang="en-US" dirty="0" smtClean="0"/>
            <a:t>2</a:t>
          </a:r>
          <a:endParaRPr lang="en-US" dirty="0"/>
        </a:p>
      </dgm:t>
    </dgm:pt>
    <dgm:pt modelId="{274A58BE-BF0B-4390-B8C5-653ED2FC0864}" type="parTrans" cxnId="{4B2765E2-5EE8-4BBB-92D7-4CF0E1B837BE}">
      <dgm:prSet/>
      <dgm:spPr/>
      <dgm:t>
        <a:bodyPr/>
        <a:lstStyle/>
        <a:p>
          <a:endParaRPr lang="en-US"/>
        </a:p>
      </dgm:t>
    </dgm:pt>
    <dgm:pt modelId="{A2AA9326-E2D6-4CEC-A64B-B1EC41F6C3B5}" type="sibTrans" cxnId="{4B2765E2-5EE8-4BBB-92D7-4CF0E1B837BE}">
      <dgm:prSet/>
      <dgm:spPr/>
      <dgm:t>
        <a:bodyPr/>
        <a:lstStyle/>
        <a:p>
          <a:endParaRPr lang="en-US"/>
        </a:p>
      </dgm:t>
    </dgm:pt>
    <dgm:pt modelId="{778A88ED-D546-4C57-A6A6-830427FE5079}">
      <dgm:prSet phldrT="[Text]"/>
      <dgm:spPr/>
      <dgm:t>
        <a:bodyPr/>
        <a:lstStyle/>
        <a:p>
          <a:r>
            <a:rPr lang="en-US" dirty="0" smtClean="0"/>
            <a:t>Performing EDA</a:t>
          </a:r>
          <a:endParaRPr lang="en-US" dirty="0"/>
        </a:p>
      </dgm:t>
    </dgm:pt>
    <dgm:pt modelId="{7E070939-0FC4-4261-BE98-C4D4DBF1650A}" type="parTrans" cxnId="{14982397-8D70-4BF6-B4F1-318B2E45B992}">
      <dgm:prSet/>
      <dgm:spPr/>
      <dgm:t>
        <a:bodyPr/>
        <a:lstStyle/>
        <a:p>
          <a:endParaRPr lang="en-US"/>
        </a:p>
      </dgm:t>
    </dgm:pt>
    <dgm:pt modelId="{5E87B0F8-D753-4C78-860A-05BE14B89537}" type="sibTrans" cxnId="{14982397-8D70-4BF6-B4F1-318B2E45B992}">
      <dgm:prSet/>
      <dgm:spPr/>
      <dgm:t>
        <a:bodyPr/>
        <a:lstStyle/>
        <a:p>
          <a:endParaRPr lang="en-US"/>
        </a:p>
      </dgm:t>
    </dgm:pt>
    <dgm:pt modelId="{9C6B479A-390E-4CD9-A360-D6EC02D8B0C5}">
      <dgm:prSet phldrT="[Text]"/>
      <dgm:spPr/>
      <dgm:t>
        <a:bodyPr/>
        <a:lstStyle/>
        <a:p>
          <a:r>
            <a:rPr lang="en-US" dirty="0" smtClean="0"/>
            <a:t>3</a:t>
          </a:r>
          <a:endParaRPr lang="en-US" dirty="0"/>
        </a:p>
      </dgm:t>
    </dgm:pt>
    <dgm:pt modelId="{97A65AA1-64B7-4D2C-A53C-1B18C6754ECC}" type="parTrans" cxnId="{E27355EE-B9D1-4085-9BA2-2AA6B4D5C202}">
      <dgm:prSet/>
      <dgm:spPr/>
      <dgm:t>
        <a:bodyPr/>
        <a:lstStyle/>
        <a:p>
          <a:endParaRPr lang="en-US"/>
        </a:p>
      </dgm:t>
    </dgm:pt>
    <dgm:pt modelId="{A4E2D3CB-D270-4D94-BEED-58278B9E6FF2}" type="sibTrans" cxnId="{E27355EE-B9D1-4085-9BA2-2AA6B4D5C202}">
      <dgm:prSet/>
      <dgm:spPr/>
      <dgm:t>
        <a:bodyPr/>
        <a:lstStyle/>
        <a:p>
          <a:endParaRPr lang="en-US"/>
        </a:p>
      </dgm:t>
    </dgm:pt>
    <dgm:pt modelId="{67448AF8-440A-4AE5-8B78-A5DD0DAF4A44}">
      <dgm:prSet phldrT="[Text]"/>
      <dgm:spPr/>
      <dgm:t>
        <a:bodyPr/>
        <a:lstStyle/>
        <a:p>
          <a:r>
            <a:rPr lang="en-US" dirty="0" smtClean="0"/>
            <a:t>Visualizing GHGs emissions for all countries </a:t>
          </a:r>
          <a:endParaRPr lang="en-US" dirty="0"/>
        </a:p>
      </dgm:t>
    </dgm:pt>
    <dgm:pt modelId="{669262FF-D567-4F81-99DC-88B8F1D9BF5D}" type="parTrans" cxnId="{28C79DFE-54AC-4193-9CA5-318222A0210A}">
      <dgm:prSet/>
      <dgm:spPr/>
      <dgm:t>
        <a:bodyPr/>
        <a:lstStyle/>
        <a:p>
          <a:endParaRPr lang="en-US"/>
        </a:p>
      </dgm:t>
    </dgm:pt>
    <dgm:pt modelId="{D953A813-3211-4FAD-BB85-B9493B1EEB5F}" type="sibTrans" cxnId="{28C79DFE-54AC-4193-9CA5-318222A0210A}">
      <dgm:prSet/>
      <dgm:spPr/>
      <dgm:t>
        <a:bodyPr/>
        <a:lstStyle/>
        <a:p>
          <a:endParaRPr lang="en-US"/>
        </a:p>
      </dgm:t>
    </dgm:pt>
    <dgm:pt modelId="{CD51EFFF-FB17-4AF5-8319-BFC0F1C94662}">
      <dgm:prSet phldrT="[Text]"/>
      <dgm:spPr/>
      <dgm:t>
        <a:bodyPr/>
        <a:lstStyle/>
        <a:p>
          <a:r>
            <a:rPr lang="en-US" dirty="0" smtClean="0"/>
            <a:t>4</a:t>
          </a:r>
          <a:endParaRPr lang="en-US" dirty="0"/>
        </a:p>
      </dgm:t>
    </dgm:pt>
    <dgm:pt modelId="{C4468AD1-5A96-4951-80FA-BFBF9931853F}" type="parTrans" cxnId="{62046E81-34B1-42EC-9FA7-98756919A269}">
      <dgm:prSet/>
      <dgm:spPr/>
      <dgm:t>
        <a:bodyPr/>
        <a:lstStyle/>
        <a:p>
          <a:endParaRPr lang="en-US"/>
        </a:p>
      </dgm:t>
    </dgm:pt>
    <dgm:pt modelId="{F44ECD82-1D90-48BC-9E4A-B27650E6D064}" type="sibTrans" cxnId="{62046E81-34B1-42EC-9FA7-98756919A269}">
      <dgm:prSet/>
      <dgm:spPr/>
      <dgm:t>
        <a:bodyPr/>
        <a:lstStyle/>
        <a:p>
          <a:endParaRPr lang="en-US"/>
        </a:p>
      </dgm:t>
    </dgm:pt>
    <dgm:pt modelId="{C9D41FD1-B469-4000-A358-15DC7B51F6FE}">
      <dgm:prSet phldrT="[Text]"/>
      <dgm:spPr/>
      <dgm:t>
        <a:bodyPr/>
        <a:lstStyle/>
        <a:p>
          <a:r>
            <a:rPr lang="en-US" dirty="0" smtClean="0"/>
            <a:t>Modelling and forecasting CO</a:t>
          </a:r>
          <a:r>
            <a:rPr lang="en-US" baseline="-25000" dirty="0" smtClean="0"/>
            <a:t>2</a:t>
          </a:r>
          <a:r>
            <a:rPr lang="en-US" dirty="0" smtClean="0"/>
            <a:t> emission</a:t>
          </a:r>
          <a:endParaRPr lang="en-US" dirty="0"/>
        </a:p>
      </dgm:t>
    </dgm:pt>
    <dgm:pt modelId="{8A2EABDA-88B3-4670-902E-E52B88FC1DD7}" type="parTrans" cxnId="{F3F54BAE-A5EA-4BAB-BD83-96AD65FF4AB1}">
      <dgm:prSet/>
      <dgm:spPr/>
      <dgm:t>
        <a:bodyPr/>
        <a:lstStyle/>
        <a:p>
          <a:endParaRPr lang="en-US"/>
        </a:p>
      </dgm:t>
    </dgm:pt>
    <dgm:pt modelId="{7AE45870-FADC-424A-B646-96C78CCB4535}" type="sibTrans" cxnId="{F3F54BAE-A5EA-4BAB-BD83-96AD65FF4AB1}">
      <dgm:prSet/>
      <dgm:spPr/>
      <dgm:t>
        <a:bodyPr/>
        <a:lstStyle/>
        <a:p>
          <a:endParaRPr lang="en-US"/>
        </a:p>
      </dgm:t>
    </dgm:pt>
    <dgm:pt modelId="{79AFE6A0-7D91-4160-A2EF-B15E6EE7F6B4}" type="pres">
      <dgm:prSet presAssocID="{5411B1BB-8FA0-4140-825E-31643CC9A482}" presName="theList" presStyleCnt="0">
        <dgm:presLayoutVars>
          <dgm:dir/>
          <dgm:animLvl val="lvl"/>
          <dgm:resizeHandles val="exact"/>
        </dgm:presLayoutVars>
      </dgm:prSet>
      <dgm:spPr/>
      <dgm:t>
        <a:bodyPr/>
        <a:lstStyle/>
        <a:p>
          <a:endParaRPr lang="en-US"/>
        </a:p>
      </dgm:t>
    </dgm:pt>
    <dgm:pt modelId="{7C4D8DA0-64B0-40C0-BFA3-CC82E7C16009}" type="pres">
      <dgm:prSet presAssocID="{C0CE0D8F-7D2D-4EC5-98B7-FFC13482B68A}" presName="compNode" presStyleCnt="0"/>
      <dgm:spPr/>
    </dgm:pt>
    <dgm:pt modelId="{9DAFAE94-2B67-4E46-98B5-7DA9CCE80412}" type="pres">
      <dgm:prSet presAssocID="{C0CE0D8F-7D2D-4EC5-98B7-FFC13482B68A}" presName="noGeometry" presStyleCnt="0"/>
      <dgm:spPr/>
    </dgm:pt>
    <dgm:pt modelId="{72DD2148-D3BE-4EBC-A4A3-2A6C279FC45E}" type="pres">
      <dgm:prSet presAssocID="{C0CE0D8F-7D2D-4EC5-98B7-FFC13482B68A}" presName="childTextVisible" presStyleLbl="bgAccFollowNode1" presStyleIdx="0" presStyleCnt="4">
        <dgm:presLayoutVars>
          <dgm:bulletEnabled val="1"/>
        </dgm:presLayoutVars>
      </dgm:prSet>
      <dgm:spPr/>
      <dgm:t>
        <a:bodyPr/>
        <a:lstStyle/>
        <a:p>
          <a:endParaRPr lang="en-US"/>
        </a:p>
      </dgm:t>
    </dgm:pt>
    <dgm:pt modelId="{25A60496-7CD7-4463-9D91-AB24560E62FB}" type="pres">
      <dgm:prSet presAssocID="{C0CE0D8F-7D2D-4EC5-98B7-FFC13482B68A}" presName="childTextHidden" presStyleLbl="bgAccFollowNode1" presStyleIdx="0" presStyleCnt="4"/>
      <dgm:spPr/>
      <dgm:t>
        <a:bodyPr/>
        <a:lstStyle/>
        <a:p>
          <a:endParaRPr lang="en-US"/>
        </a:p>
      </dgm:t>
    </dgm:pt>
    <dgm:pt modelId="{46CBD283-63F7-4A89-A76F-35DFD442849C}" type="pres">
      <dgm:prSet presAssocID="{C0CE0D8F-7D2D-4EC5-98B7-FFC13482B68A}" presName="parentText" presStyleLbl="node1" presStyleIdx="0" presStyleCnt="4">
        <dgm:presLayoutVars>
          <dgm:chMax val="1"/>
          <dgm:bulletEnabled val="1"/>
        </dgm:presLayoutVars>
      </dgm:prSet>
      <dgm:spPr/>
      <dgm:t>
        <a:bodyPr/>
        <a:lstStyle/>
        <a:p>
          <a:endParaRPr lang="en-US"/>
        </a:p>
      </dgm:t>
    </dgm:pt>
    <dgm:pt modelId="{A90B857A-ACEE-4B99-885B-1830BC7D0A08}" type="pres">
      <dgm:prSet presAssocID="{C0CE0D8F-7D2D-4EC5-98B7-FFC13482B68A}" presName="aSpace" presStyleCnt="0"/>
      <dgm:spPr/>
    </dgm:pt>
    <dgm:pt modelId="{B73E3B5E-096D-4A96-8028-F6C112401057}" type="pres">
      <dgm:prSet presAssocID="{A025AB2C-94E3-449D-AAD0-11DF78C0DBEE}" presName="compNode" presStyleCnt="0"/>
      <dgm:spPr/>
    </dgm:pt>
    <dgm:pt modelId="{B7B24151-CB04-4BD5-AB21-C7A72FE25666}" type="pres">
      <dgm:prSet presAssocID="{A025AB2C-94E3-449D-AAD0-11DF78C0DBEE}" presName="noGeometry" presStyleCnt="0"/>
      <dgm:spPr/>
    </dgm:pt>
    <dgm:pt modelId="{28BFCD53-9DE3-4723-8EF6-9EB81C22973F}" type="pres">
      <dgm:prSet presAssocID="{A025AB2C-94E3-449D-AAD0-11DF78C0DBEE}" presName="childTextVisible" presStyleLbl="bgAccFollowNode1" presStyleIdx="1" presStyleCnt="4">
        <dgm:presLayoutVars>
          <dgm:bulletEnabled val="1"/>
        </dgm:presLayoutVars>
      </dgm:prSet>
      <dgm:spPr/>
      <dgm:t>
        <a:bodyPr/>
        <a:lstStyle/>
        <a:p>
          <a:endParaRPr lang="en-US"/>
        </a:p>
      </dgm:t>
    </dgm:pt>
    <dgm:pt modelId="{14932481-3C55-46AE-853B-37128CBFEC4B}" type="pres">
      <dgm:prSet presAssocID="{A025AB2C-94E3-449D-AAD0-11DF78C0DBEE}" presName="childTextHidden" presStyleLbl="bgAccFollowNode1" presStyleIdx="1" presStyleCnt="4"/>
      <dgm:spPr/>
      <dgm:t>
        <a:bodyPr/>
        <a:lstStyle/>
        <a:p>
          <a:endParaRPr lang="en-US"/>
        </a:p>
      </dgm:t>
    </dgm:pt>
    <dgm:pt modelId="{93784C80-C8B8-4CBD-B52E-983162614D62}" type="pres">
      <dgm:prSet presAssocID="{A025AB2C-94E3-449D-AAD0-11DF78C0DBEE}" presName="parentText" presStyleLbl="node1" presStyleIdx="1" presStyleCnt="4">
        <dgm:presLayoutVars>
          <dgm:chMax val="1"/>
          <dgm:bulletEnabled val="1"/>
        </dgm:presLayoutVars>
      </dgm:prSet>
      <dgm:spPr/>
      <dgm:t>
        <a:bodyPr/>
        <a:lstStyle/>
        <a:p>
          <a:endParaRPr lang="en-US"/>
        </a:p>
      </dgm:t>
    </dgm:pt>
    <dgm:pt modelId="{7DF56CF1-2C57-4A4D-948C-CB494BB20F88}" type="pres">
      <dgm:prSet presAssocID="{A025AB2C-94E3-449D-AAD0-11DF78C0DBEE}" presName="aSpace" presStyleCnt="0"/>
      <dgm:spPr/>
    </dgm:pt>
    <dgm:pt modelId="{00AE141A-CBA4-4EC3-A3B8-0564C4A3CCE7}" type="pres">
      <dgm:prSet presAssocID="{9C6B479A-390E-4CD9-A360-D6EC02D8B0C5}" presName="compNode" presStyleCnt="0"/>
      <dgm:spPr/>
    </dgm:pt>
    <dgm:pt modelId="{ACCDBD4B-F3A1-4B20-B87B-C1BA24EA7245}" type="pres">
      <dgm:prSet presAssocID="{9C6B479A-390E-4CD9-A360-D6EC02D8B0C5}" presName="noGeometry" presStyleCnt="0"/>
      <dgm:spPr/>
    </dgm:pt>
    <dgm:pt modelId="{C23E4078-A3DB-4977-8304-813E79FA8AA4}" type="pres">
      <dgm:prSet presAssocID="{9C6B479A-390E-4CD9-A360-D6EC02D8B0C5}" presName="childTextVisible" presStyleLbl="bgAccFollowNode1" presStyleIdx="2" presStyleCnt="4">
        <dgm:presLayoutVars>
          <dgm:bulletEnabled val="1"/>
        </dgm:presLayoutVars>
      </dgm:prSet>
      <dgm:spPr/>
      <dgm:t>
        <a:bodyPr/>
        <a:lstStyle/>
        <a:p>
          <a:endParaRPr lang="en-US"/>
        </a:p>
      </dgm:t>
    </dgm:pt>
    <dgm:pt modelId="{10339C08-F95F-40AC-A66E-CB7FA7EF88C0}" type="pres">
      <dgm:prSet presAssocID="{9C6B479A-390E-4CD9-A360-D6EC02D8B0C5}" presName="childTextHidden" presStyleLbl="bgAccFollowNode1" presStyleIdx="2" presStyleCnt="4"/>
      <dgm:spPr/>
      <dgm:t>
        <a:bodyPr/>
        <a:lstStyle/>
        <a:p>
          <a:endParaRPr lang="en-US"/>
        </a:p>
      </dgm:t>
    </dgm:pt>
    <dgm:pt modelId="{128A14B4-2B1C-40D0-A387-7A83FD4BB252}" type="pres">
      <dgm:prSet presAssocID="{9C6B479A-390E-4CD9-A360-D6EC02D8B0C5}" presName="parentText" presStyleLbl="node1" presStyleIdx="2" presStyleCnt="4">
        <dgm:presLayoutVars>
          <dgm:chMax val="1"/>
          <dgm:bulletEnabled val="1"/>
        </dgm:presLayoutVars>
      </dgm:prSet>
      <dgm:spPr/>
      <dgm:t>
        <a:bodyPr/>
        <a:lstStyle/>
        <a:p>
          <a:endParaRPr lang="en-US"/>
        </a:p>
      </dgm:t>
    </dgm:pt>
    <dgm:pt modelId="{AF22D629-F604-456A-81D7-C7519717C951}" type="pres">
      <dgm:prSet presAssocID="{9C6B479A-390E-4CD9-A360-D6EC02D8B0C5}" presName="aSpace" presStyleCnt="0"/>
      <dgm:spPr/>
    </dgm:pt>
    <dgm:pt modelId="{276CA1DA-56AB-40DA-8A7E-5B0D2FA47B6E}" type="pres">
      <dgm:prSet presAssocID="{CD51EFFF-FB17-4AF5-8319-BFC0F1C94662}" presName="compNode" presStyleCnt="0"/>
      <dgm:spPr/>
    </dgm:pt>
    <dgm:pt modelId="{089697DF-29BE-47C4-B617-A0917328C0F8}" type="pres">
      <dgm:prSet presAssocID="{CD51EFFF-FB17-4AF5-8319-BFC0F1C94662}" presName="noGeometry" presStyleCnt="0"/>
      <dgm:spPr/>
    </dgm:pt>
    <dgm:pt modelId="{1C57D661-E944-424D-ACD2-E1881EF5DE26}" type="pres">
      <dgm:prSet presAssocID="{CD51EFFF-FB17-4AF5-8319-BFC0F1C94662}" presName="childTextVisible" presStyleLbl="bgAccFollowNode1" presStyleIdx="3" presStyleCnt="4">
        <dgm:presLayoutVars>
          <dgm:bulletEnabled val="1"/>
        </dgm:presLayoutVars>
      </dgm:prSet>
      <dgm:spPr/>
      <dgm:t>
        <a:bodyPr/>
        <a:lstStyle/>
        <a:p>
          <a:endParaRPr lang="en-US"/>
        </a:p>
      </dgm:t>
    </dgm:pt>
    <dgm:pt modelId="{291273FF-537D-48A2-BEC0-6D2EF6B57EBD}" type="pres">
      <dgm:prSet presAssocID="{CD51EFFF-FB17-4AF5-8319-BFC0F1C94662}" presName="childTextHidden" presStyleLbl="bgAccFollowNode1" presStyleIdx="3" presStyleCnt="4"/>
      <dgm:spPr/>
      <dgm:t>
        <a:bodyPr/>
        <a:lstStyle/>
        <a:p>
          <a:endParaRPr lang="en-US"/>
        </a:p>
      </dgm:t>
    </dgm:pt>
    <dgm:pt modelId="{E746657C-EC5E-4389-AA09-959FAC858C13}" type="pres">
      <dgm:prSet presAssocID="{CD51EFFF-FB17-4AF5-8319-BFC0F1C94662}" presName="parentText" presStyleLbl="node1" presStyleIdx="3" presStyleCnt="4">
        <dgm:presLayoutVars>
          <dgm:chMax val="1"/>
          <dgm:bulletEnabled val="1"/>
        </dgm:presLayoutVars>
      </dgm:prSet>
      <dgm:spPr/>
      <dgm:t>
        <a:bodyPr/>
        <a:lstStyle/>
        <a:p>
          <a:endParaRPr lang="en-US"/>
        </a:p>
      </dgm:t>
    </dgm:pt>
  </dgm:ptLst>
  <dgm:cxnLst>
    <dgm:cxn modelId="{8821A4E2-B465-4905-969F-DF1955F08AD7}" type="presOf" srcId="{67448AF8-440A-4AE5-8B78-A5DD0DAF4A44}" destId="{10339C08-F95F-40AC-A66E-CB7FA7EF88C0}" srcOrd="1" destOrd="0" presId="urn:microsoft.com/office/officeart/2005/8/layout/hProcess6"/>
    <dgm:cxn modelId="{62046E81-34B1-42EC-9FA7-98756919A269}" srcId="{5411B1BB-8FA0-4140-825E-31643CC9A482}" destId="{CD51EFFF-FB17-4AF5-8319-BFC0F1C94662}" srcOrd="3" destOrd="0" parTransId="{C4468AD1-5A96-4951-80FA-BFBF9931853F}" sibTransId="{F44ECD82-1D90-48BC-9E4A-B27650E6D064}"/>
    <dgm:cxn modelId="{08AC107E-67D6-41AF-9BF5-64599909075D}" type="presOf" srcId="{A025AB2C-94E3-449D-AAD0-11DF78C0DBEE}" destId="{93784C80-C8B8-4CBD-B52E-983162614D62}" srcOrd="0" destOrd="0" presId="urn:microsoft.com/office/officeart/2005/8/layout/hProcess6"/>
    <dgm:cxn modelId="{74718A53-C7E4-458D-BFF9-4225ECFF8337}" srcId="{5411B1BB-8FA0-4140-825E-31643CC9A482}" destId="{C0CE0D8F-7D2D-4EC5-98B7-FFC13482B68A}" srcOrd="0" destOrd="0" parTransId="{63CF1086-9F30-4A97-87AA-485E23AF313D}" sibTransId="{A55FB30F-7034-46FE-B432-F4507EC05B0D}"/>
    <dgm:cxn modelId="{4B2765E2-5EE8-4BBB-92D7-4CF0E1B837BE}" srcId="{5411B1BB-8FA0-4140-825E-31643CC9A482}" destId="{A025AB2C-94E3-449D-AAD0-11DF78C0DBEE}" srcOrd="1" destOrd="0" parTransId="{274A58BE-BF0B-4390-B8C5-653ED2FC0864}" sibTransId="{A2AA9326-E2D6-4CEC-A64B-B1EC41F6C3B5}"/>
    <dgm:cxn modelId="{1C34B8AD-A2B9-45CA-AD4E-B309ED9EE8B3}" type="presOf" srcId="{1A7416F4-A8F1-4C42-8F6C-6F9422C148A0}" destId="{72DD2148-D3BE-4EBC-A4A3-2A6C279FC45E}" srcOrd="0" destOrd="0" presId="urn:microsoft.com/office/officeart/2005/8/layout/hProcess6"/>
    <dgm:cxn modelId="{D20042C3-5266-4DDB-B595-FA9678C9C2D6}" type="presOf" srcId="{1A7416F4-A8F1-4C42-8F6C-6F9422C148A0}" destId="{25A60496-7CD7-4463-9D91-AB24560E62FB}" srcOrd="1" destOrd="0" presId="urn:microsoft.com/office/officeart/2005/8/layout/hProcess6"/>
    <dgm:cxn modelId="{28C79DFE-54AC-4193-9CA5-318222A0210A}" srcId="{9C6B479A-390E-4CD9-A360-D6EC02D8B0C5}" destId="{67448AF8-440A-4AE5-8B78-A5DD0DAF4A44}" srcOrd="0" destOrd="0" parTransId="{669262FF-D567-4F81-99DC-88B8F1D9BF5D}" sibTransId="{D953A813-3211-4FAD-BB85-B9493B1EEB5F}"/>
    <dgm:cxn modelId="{797DC06F-F172-472F-9244-8B61C65B7488}" type="presOf" srcId="{C9D41FD1-B469-4000-A358-15DC7B51F6FE}" destId="{291273FF-537D-48A2-BEC0-6D2EF6B57EBD}" srcOrd="1" destOrd="0" presId="urn:microsoft.com/office/officeart/2005/8/layout/hProcess6"/>
    <dgm:cxn modelId="{14982397-8D70-4BF6-B4F1-318B2E45B992}" srcId="{A025AB2C-94E3-449D-AAD0-11DF78C0DBEE}" destId="{778A88ED-D546-4C57-A6A6-830427FE5079}" srcOrd="0" destOrd="0" parTransId="{7E070939-0FC4-4261-BE98-C4D4DBF1650A}" sibTransId="{5E87B0F8-D753-4C78-860A-05BE14B89537}"/>
    <dgm:cxn modelId="{89DD03F0-0981-48F7-9438-8133DDC165CA}" type="presOf" srcId="{C9D41FD1-B469-4000-A358-15DC7B51F6FE}" destId="{1C57D661-E944-424D-ACD2-E1881EF5DE26}" srcOrd="0" destOrd="0" presId="urn:microsoft.com/office/officeart/2005/8/layout/hProcess6"/>
    <dgm:cxn modelId="{B1734AC9-0A6C-411A-98A4-1167D33C7D3D}" type="presOf" srcId="{778A88ED-D546-4C57-A6A6-830427FE5079}" destId="{28BFCD53-9DE3-4723-8EF6-9EB81C22973F}" srcOrd="0" destOrd="0" presId="urn:microsoft.com/office/officeart/2005/8/layout/hProcess6"/>
    <dgm:cxn modelId="{7F65DF42-03E9-4CBB-8224-A45FEBDCD1E4}" type="presOf" srcId="{9C6B479A-390E-4CD9-A360-D6EC02D8B0C5}" destId="{128A14B4-2B1C-40D0-A387-7A83FD4BB252}" srcOrd="0" destOrd="0" presId="urn:microsoft.com/office/officeart/2005/8/layout/hProcess6"/>
    <dgm:cxn modelId="{961E28BC-DD7A-4C76-995C-67D840F22942}" type="presOf" srcId="{CD51EFFF-FB17-4AF5-8319-BFC0F1C94662}" destId="{E746657C-EC5E-4389-AA09-959FAC858C13}" srcOrd="0" destOrd="0" presId="urn:microsoft.com/office/officeart/2005/8/layout/hProcess6"/>
    <dgm:cxn modelId="{F0963144-42DD-40EF-B0A0-42CC4D856A85}" type="presOf" srcId="{5411B1BB-8FA0-4140-825E-31643CC9A482}" destId="{79AFE6A0-7D91-4160-A2EF-B15E6EE7F6B4}" srcOrd="0" destOrd="0" presId="urn:microsoft.com/office/officeart/2005/8/layout/hProcess6"/>
    <dgm:cxn modelId="{640DA4CC-20B8-4E2F-893D-BE6481FAA5A9}" type="presOf" srcId="{C0CE0D8F-7D2D-4EC5-98B7-FFC13482B68A}" destId="{46CBD283-63F7-4A89-A76F-35DFD442849C}" srcOrd="0" destOrd="0" presId="urn:microsoft.com/office/officeart/2005/8/layout/hProcess6"/>
    <dgm:cxn modelId="{F3F54BAE-A5EA-4BAB-BD83-96AD65FF4AB1}" srcId="{CD51EFFF-FB17-4AF5-8319-BFC0F1C94662}" destId="{C9D41FD1-B469-4000-A358-15DC7B51F6FE}" srcOrd="0" destOrd="0" parTransId="{8A2EABDA-88B3-4670-902E-E52B88FC1DD7}" sibTransId="{7AE45870-FADC-424A-B646-96C78CCB4535}"/>
    <dgm:cxn modelId="{2043348B-94D1-450D-9BC8-6FAEAD1DDCE6}" srcId="{C0CE0D8F-7D2D-4EC5-98B7-FFC13482B68A}" destId="{1A7416F4-A8F1-4C42-8F6C-6F9422C148A0}" srcOrd="0" destOrd="0" parTransId="{FC8BE8EF-A0F7-4344-B0F3-36CA1B072D43}" sibTransId="{7A9C0F8C-732C-435E-A885-3FDF2670DFB5}"/>
    <dgm:cxn modelId="{88CE8B61-7A54-41F1-B5B6-BE03AE0EA0A0}" type="presOf" srcId="{778A88ED-D546-4C57-A6A6-830427FE5079}" destId="{14932481-3C55-46AE-853B-37128CBFEC4B}" srcOrd="1" destOrd="0" presId="urn:microsoft.com/office/officeart/2005/8/layout/hProcess6"/>
    <dgm:cxn modelId="{E27355EE-B9D1-4085-9BA2-2AA6B4D5C202}" srcId="{5411B1BB-8FA0-4140-825E-31643CC9A482}" destId="{9C6B479A-390E-4CD9-A360-D6EC02D8B0C5}" srcOrd="2" destOrd="0" parTransId="{97A65AA1-64B7-4D2C-A53C-1B18C6754ECC}" sibTransId="{A4E2D3CB-D270-4D94-BEED-58278B9E6FF2}"/>
    <dgm:cxn modelId="{AF2C08EA-4FF0-463B-B8DB-86D8B41DA1B7}" type="presOf" srcId="{67448AF8-440A-4AE5-8B78-A5DD0DAF4A44}" destId="{C23E4078-A3DB-4977-8304-813E79FA8AA4}" srcOrd="0" destOrd="0" presId="urn:microsoft.com/office/officeart/2005/8/layout/hProcess6"/>
    <dgm:cxn modelId="{0EF9E03A-96D7-4B95-899D-20D01F51D10A}" type="presParOf" srcId="{79AFE6A0-7D91-4160-A2EF-B15E6EE7F6B4}" destId="{7C4D8DA0-64B0-40C0-BFA3-CC82E7C16009}" srcOrd="0" destOrd="0" presId="urn:microsoft.com/office/officeart/2005/8/layout/hProcess6"/>
    <dgm:cxn modelId="{50B172B4-E329-438E-95C3-114ED3413707}" type="presParOf" srcId="{7C4D8DA0-64B0-40C0-BFA3-CC82E7C16009}" destId="{9DAFAE94-2B67-4E46-98B5-7DA9CCE80412}" srcOrd="0" destOrd="0" presId="urn:microsoft.com/office/officeart/2005/8/layout/hProcess6"/>
    <dgm:cxn modelId="{81E90377-FFB9-4C3C-948C-9BC1311801C3}" type="presParOf" srcId="{7C4D8DA0-64B0-40C0-BFA3-CC82E7C16009}" destId="{72DD2148-D3BE-4EBC-A4A3-2A6C279FC45E}" srcOrd="1" destOrd="0" presId="urn:microsoft.com/office/officeart/2005/8/layout/hProcess6"/>
    <dgm:cxn modelId="{CEBE55B4-BAED-4ED5-A7C9-8ECDA7F2DA17}" type="presParOf" srcId="{7C4D8DA0-64B0-40C0-BFA3-CC82E7C16009}" destId="{25A60496-7CD7-4463-9D91-AB24560E62FB}" srcOrd="2" destOrd="0" presId="urn:microsoft.com/office/officeart/2005/8/layout/hProcess6"/>
    <dgm:cxn modelId="{374E0111-B8F8-4D43-B324-606E1971A36B}" type="presParOf" srcId="{7C4D8DA0-64B0-40C0-BFA3-CC82E7C16009}" destId="{46CBD283-63F7-4A89-A76F-35DFD442849C}" srcOrd="3" destOrd="0" presId="urn:microsoft.com/office/officeart/2005/8/layout/hProcess6"/>
    <dgm:cxn modelId="{4B033A33-7A9C-442F-8D62-320D9F43EF1A}" type="presParOf" srcId="{79AFE6A0-7D91-4160-A2EF-B15E6EE7F6B4}" destId="{A90B857A-ACEE-4B99-885B-1830BC7D0A08}" srcOrd="1" destOrd="0" presId="urn:microsoft.com/office/officeart/2005/8/layout/hProcess6"/>
    <dgm:cxn modelId="{72BAC711-8CF8-4AEF-880D-E4E2E3FBFF65}" type="presParOf" srcId="{79AFE6A0-7D91-4160-A2EF-B15E6EE7F6B4}" destId="{B73E3B5E-096D-4A96-8028-F6C112401057}" srcOrd="2" destOrd="0" presId="urn:microsoft.com/office/officeart/2005/8/layout/hProcess6"/>
    <dgm:cxn modelId="{59850141-5312-4BF8-AA81-8A97CF4D78B2}" type="presParOf" srcId="{B73E3B5E-096D-4A96-8028-F6C112401057}" destId="{B7B24151-CB04-4BD5-AB21-C7A72FE25666}" srcOrd="0" destOrd="0" presId="urn:microsoft.com/office/officeart/2005/8/layout/hProcess6"/>
    <dgm:cxn modelId="{50C02A04-DA76-4333-8430-1FDFF57180CA}" type="presParOf" srcId="{B73E3B5E-096D-4A96-8028-F6C112401057}" destId="{28BFCD53-9DE3-4723-8EF6-9EB81C22973F}" srcOrd="1" destOrd="0" presId="urn:microsoft.com/office/officeart/2005/8/layout/hProcess6"/>
    <dgm:cxn modelId="{A45CC8F9-7CD9-44B4-B158-D46BF174F4FB}" type="presParOf" srcId="{B73E3B5E-096D-4A96-8028-F6C112401057}" destId="{14932481-3C55-46AE-853B-37128CBFEC4B}" srcOrd="2" destOrd="0" presId="urn:microsoft.com/office/officeart/2005/8/layout/hProcess6"/>
    <dgm:cxn modelId="{3E00D1F3-DF9C-4DC4-8568-C333FFA381E8}" type="presParOf" srcId="{B73E3B5E-096D-4A96-8028-F6C112401057}" destId="{93784C80-C8B8-4CBD-B52E-983162614D62}" srcOrd="3" destOrd="0" presId="urn:microsoft.com/office/officeart/2005/8/layout/hProcess6"/>
    <dgm:cxn modelId="{A7D4A7A3-90A0-436B-BD91-DD3B675488CD}" type="presParOf" srcId="{79AFE6A0-7D91-4160-A2EF-B15E6EE7F6B4}" destId="{7DF56CF1-2C57-4A4D-948C-CB494BB20F88}" srcOrd="3" destOrd="0" presId="urn:microsoft.com/office/officeart/2005/8/layout/hProcess6"/>
    <dgm:cxn modelId="{986B8CC2-F2C4-4262-9149-5F154FC4CE9A}" type="presParOf" srcId="{79AFE6A0-7D91-4160-A2EF-B15E6EE7F6B4}" destId="{00AE141A-CBA4-4EC3-A3B8-0564C4A3CCE7}" srcOrd="4" destOrd="0" presId="urn:microsoft.com/office/officeart/2005/8/layout/hProcess6"/>
    <dgm:cxn modelId="{AA718A90-2D24-4957-A41C-1263FE89686F}" type="presParOf" srcId="{00AE141A-CBA4-4EC3-A3B8-0564C4A3CCE7}" destId="{ACCDBD4B-F3A1-4B20-B87B-C1BA24EA7245}" srcOrd="0" destOrd="0" presId="urn:microsoft.com/office/officeart/2005/8/layout/hProcess6"/>
    <dgm:cxn modelId="{2AD3565A-7CA0-4D0C-89BD-B27624A26F69}" type="presParOf" srcId="{00AE141A-CBA4-4EC3-A3B8-0564C4A3CCE7}" destId="{C23E4078-A3DB-4977-8304-813E79FA8AA4}" srcOrd="1" destOrd="0" presId="urn:microsoft.com/office/officeart/2005/8/layout/hProcess6"/>
    <dgm:cxn modelId="{52339523-D322-4315-B740-E7169FE6588F}" type="presParOf" srcId="{00AE141A-CBA4-4EC3-A3B8-0564C4A3CCE7}" destId="{10339C08-F95F-40AC-A66E-CB7FA7EF88C0}" srcOrd="2" destOrd="0" presId="urn:microsoft.com/office/officeart/2005/8/layout/hProcess6"/>
    <dgm:cxn modelId="{B3DC463D-CF1F-4C06-9936-6F8FC82CBE9B}" type="presParOf" srcId="{00AE141A-CBA4-4EC3-A3B8-0564C4A3CCE7}" destId="{128A14B4-2B1C-40D0-A387-7A83FD4BB252}" srcOrd="3" destOrd="0" presId="urn:microsoft.com/office/officeart/2005/8/layout/hProcess6"/>
    <dgm:cxn modelId="{C1CD271F-6CB5-4ED0-B8FD-FFC2CF4ED8E0}" type="presParOf" srcId="{79AFE6A0-7D91-4160-A2EF-B15E6EE7F6B4}" destId="{AF22D629-F604-456A-81D7-C7519717C951}" srcOrd="5" destOrd="0" presId="urn:microsoft.com/office/officeart/2005/8/layout/hProcess6"/>
    <dgm:cxn modelId="{D61F9C07-019A-453D-B81B-E4D2D354533F}" type="presParOf" srcId="{79AFE6A0-7D91-4160-A2EF-B15E6EE7F6B4}" destId="{276CA1DA-56AB-40DA-8A7E-5B0D2FA47B6E}" srcOrd="6" destOrd="0" presId="urn:microsoft.com/office/officeart/2005/8/layout/hProcess6"/>
    <dgm:cxn modelId="{9465B88F-A854-4072-BC32-4D803611E627}" type="presParOf" srcId="{276CA1DA-56AB-40DA-8A7E-5B0D2FA47B6E}" destId="{089697DF-29BE-47C4-B617-A0917328C0F8}" srcOrd="0" destOrd="0" presId="urn:microsoft.com/office/officeart/2005/8/layout/hProcess6"/>
    <dgm:cxn modelId="{EF550FFA-A59A-4470-8CB8-D363EA96E467}" type="presParOf" srcId="{276CA1DA-56AB-40DA-8A7E-5B0D2FA47B6E}" destId="{1C57D661-E944-424D-ACD2-E1881EF5DE26}" srcOrd="1" destOrd="0" presId="urn:microsoft.com/office/officeart/2005/8/layout/hProcess6"/>
    <dgm:cxn modelId="{3C282E81-5159-434F-B866-3114E679C6ED}" type="presParOf" srcId="{276CA1DA-56AB-40DA-8A7E-5B0D2FA47B6E}" destId="{291273FF-537D-48A2-BEC0-6D2EF6B57EBD}" srcOrd="2" destOrd="0" presId="urn:microsoft.com/office/officeart/2005/8/layout/hProcess6"/>
    <dgm:cxn modelId="{FF5F5E7D-25F3-4537-B980-108072CAB0D2}" type="presParOf" srcId="{276CA1DA-56AB-40DA-8A7E-5B0D2FA47B6E}" destId="{E746657C-EC5E-4389-AA09-959FAC858C13}"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D2148-D3BE-4EBC-A4A3-2A6C279FC45E}">
      <dsp:nvSpPr>
        <dsp:cNvPr id="0" name=""/>
        <dsp:cNvSpPr/>
      </dsp:nvSpPr>
      <dsp:spPr>
        <a:xfrm>
          <a:off x="532474" y="439641"/>
          <a:ext cx="2107985" cy="1842644"/>
        </a:xfrm>
        <a:prstGeom prst="rightArrow">
          <a:avLst>
            <a:gd name="adj1" fmla="val 70000"/>
            <a:gd name="adj2" fmla="val 50000"/>
          </a:avLst>
        </a:prstGeom>
        <a:solidFill>
          <a:schemeClr val="accent6">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lvl="0" algn="ctr" defTabSz="666750">
            <a:lnSpc>
              <a:spcPct val="90000"/>
            </a:lnSpc>
            <a:spcBef>
              <a:spcPct val="0"/>
            </a:spcBef>
            <a:spcAft>
              <a:spcPct val="35000"/>
            </a:spcAft>
          </a:pPr>
          <a:r>
            <a:rPr lang="en-US" sz="1500" kern="1200" dirty="0" smtClean="0"/>
            <a:t>Creating a dataset</a:t>
          </a:r>
          <a:endParaRPr lang="en-US" sz="1500" kern="1200" dirty="0"/>
        </a:p>
      </dsp:txBody>
      <dsp:txXfrm>
        <a:off x="1059471" y="716038"/>
        <a:ext cx="1027642" cy="1289850"/>
      </dsp:txXfrm>
    </dsp:sp>
    <dsp:sp modelId="{46CBD283-63F7-4A89-A76F-35DFD442849C}">
      <dsp:nvSpPr>
        <dsp:cNvPr id="0" name=""/>
        <dsp:cNvSpPr/>
      </dsp:nvSpPr>
      <dsp:spPr>
        <a:xfrm>
          <a:off x="5478" y="833967"/>
          <a:ext cx="1053992" cy="1053992"/>
        </a:xfrm>
        <a:prstGeom prst="ellipse">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sz="5100" kern="1200" dirty="0" smtClean="0"/>
            <a:t>1</a:t>
          </a:r>
          <a:endParaRPr lang="en-US" sz="5100" kern="1200" dirty="0"/>
        </a:p>
      </dsp:txBody>
      <dsp:txXfrm>
        <a:off x="159832" y="988321"/>
        <a:ext cx="745284" cy="745284"/>
      </dsp:txXfrm>
    </dsp:sp>
    <dsp:sp modelId="{28BFCD53-9DE3-4723-8EF6-9EB81C22973F}">
      <dsp:nvSpPr>
        <dsp:cNvPr id="0" name=""/>
        <dsp:cNvSpPr/>
      </dsp:nvSpPr>
      <dsp:spPr>
        <a:xfrm>
          <a:off x="3299205" y="439641"/>
          <a:ext cx="2107985" cy="1842644"/>
        </a:xfrm>
        <a:prstGeom prst="rightArrow">
          <a:avLst>
            <a:gd name="adj1" fmla="val 70000"/>
            <a:gd name="adj2" fmla="val 50000"/>
          </a:avLst>
        </a:prstGeom>
        <a:solidFill>
          <a:schemeClr val="accent6">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lvl="0" algn="ctr" defTabSz="666750">
            <a:lnSpc>
              <a:spcPct val="90000"/>
            </a:lnSpc>
            <a:spcBef>
              <a:spcPct val="0"/>
            </a:spcBef>
            <a:spcAft>
              <a:spcPct val="35000"/>
            </a:spcAft>
          </a:pPr>
          <a:r>
            <a:rPr lang="en-US" sz="1500" kern="1200" dirty="0" smtClean="0"/>
            <a:t>Performing EDA</a:t>
          </a:r>
          <a:endParaRPr lang="en-US" sz="1500" kern="1200" dirty="0"/>
        </a:p>
      </dsp:txBody>
      <dsp:txXfrm>
        <a:off x="3826201" y="716038"/>
        <a:ext cx="1027642" cy="1289850"/>
      </dsp:txXfrm>
    </dsp:sp>
    <dsp:sp modelId="{93784C80-C8B8-4CBD-B52E-983162614D62}">
      <dsp:nvSpPr>
        <dsp:cNvPr id="0" name=""/>
        <dsp:cNvSpPr/>
      </dsp:nvSpPr>
      <dsp:spPr>
        <a:xfrm>
          <a:off x="2772208" y="833967"/>
          <a:ext cx="1053992" cy="1053992"/>
        </a:xfrm>
        <a:prstGeom prst="ellipse">
          <a:avLst/>
        </a:prstGeom>
        <a:solidFill>
          <a:schemeClr val="accent6">
            <a:shade val="80000"/>
            <a:hueOff val="107093"/>
            <a:satOff val="-4303"/>
            <a:lumOff val="9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sz="5100" kern="1200" dirty="0" smtClean="0"/>
            <a:t>2</a:t>
          </a:r>
          <a:endParaRPr lang="en-US" sz="5100" kern="1200" dirty="0"/>
        </a:p>
      </dsp:txBody>
      <dsp:txXfrm>
        <a:off x="2926562" y="988321"/>
        <a:ext cx="745284" cy="745284"/>
      </dsp:txXfrm>
    </dsp:sp>
    <dsp:sp modelId="{C23E4078-A3DB-4977-8304-813E79FA8AA4}">
      <dsp:nvSpPr>
        <dsp:cNvPr id="0" name=""/>
        <dsp:cNvSpPr/>
      </dsp:nvSpPr>
      <dsp:spPr>
        <a:xfrm>
          <a:off x="6065935" y="439641"/>
          <a:ext cx="2107985" cy="1842644"/>
        </a:xfrm>
        <a:prstGeom prst="rightArrow">
          <a:avLst>
            <a:gd name="adj1" fmla="val 70000"/>
            <a:gd name="adj2" fmla="val 50000"/>
          </a:avLst>
        </a:prstGeom>
        <a:solidFill>
          <a:schemeClr val="accent6">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lvl="0" algn="ctr" defTabSz="666750">
            <a:lnSpc>
              <a:spcPct val="90000"/>
            </a:lnSpc>
            <a:spcBef>
              <a:spcPct val="0"/>
            </a:spcBef>
            <a:spcAft>
              <a:spcPct val="35000"/>
            </a:spcAft>
          </a:pPr>
          <a:r>
            <a:rPr lang="en-US" sz="1500" kern="1200" dirty="0" smtClean="0"/>
            <a:t>Visualizing GHGs emissions for all countries </a:t>
          </a:r>
          <a:endParaRPr lang="en-US" sz="1500" kern="1200" dirty="0"/>
        </a:p>
      </dsp:txBody>
      <dsp:txXfrm>
        <a:off x="6592932" y="716038"/>
        <a:ext cx="1027642" cy="1289850"/>
      </dsp:txXfrm>
    </dsp:sp>
    <dsp:sp modelId="{128A14B4-2B1C-40D0-A387-7A83FD4BB252}">
      <dsp:nvSpPr>
        <dsp:cNvPr id="0" name=""/>
        <dsp:cNvSpPr/>
      </dsp:nvSpPr>
      <dsp:spPr>
        <a:xfrm>
          <a:off x="5538939" y="833967"/>
          <a:ext cx="1053992" cy="1053992"/>
        </a:xfrm>
        <a:prstGeom prst="ellipse">
          <a:avLst/>
        </a:prstGeom>
        <a:solidFill>
          <a:schemeClr val="accent6">
            <a:shade val="80000"/>
            <a:hueOff val="214187"/>
            <a:satOff val="-8606"/>
            <a:lumOff val="18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sz="5100" kern="1200" dirty="0" smtClean="0"/>
            <a:t>3</a:t>
          </a:r>
          <a:endParaRPr lang="en-US" sz="5100" kern="1200" dirty="0"/>
        </a:p>
      </dsp:txBody>
      <dsp:txXfrm>
        <a:off x="5693293" y="988321"/>
        <a:ext cx="745284" cy="745284"/>
      </dsp:txXfrm>
    </dsp:sp>
    <dsp:sp modelId="{1C57D661-E944-424D-ACD2-E1881EF5DE26}">
      <dsp:nvSpPr>
        <dsp:cNvPr id="0" name=""/>
        <dsp:cNvSpPr/>
      </dsp:nvSpPr>
      <dsp:spPr>
        <a:xfrm>
          <a:off x="8832666" y="439641"/>
          <a:ext cx="2107985" cy="1842644"/>
        </a:xfrm>
        <a:prstGeom prst="rightArrow">
          <a:avLst>
            <a:gd name="adj1" fmla="val 70000"/>
            <a:gd name="adj2" fmla="val 50000"/>
          </a:avLst>
        </a:prstGeom>
        <a:solidFill>
          <a:schemeClr val="accent6">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lvl="0" algn="ctr" defTabSz="666750">
            <a:lnSpc>
              <a:spcPct val="90000"/>
            </a:lnSpc>
            <a:spcBef>
              <a:spcPct val="0"/>
            </a:spcBef>
            <a:spcAft>
              <a:spcPct val="35000"/>
            </a:spcAft>
          </a:pPr>
          <a:r>
            <a:rPr lang="en-US" sz="1500" kern="1200" dirty="0" smtClean="0"/>
            <a:t>Modelling and forecasting CO</a:t>
          </a:r>
          <a:r>
            <a:rPr lang="en-US" sz="1500" kern="1200" baseline="-25000" dirty="0" smtClean="0"/>
            <a:t>2</a:t>
          </a:r>
          <a:r>
            <a:rPr lang="en-US" sz="1500" kern="1200" dirty="0" smtClean="0"/>
            <a:t> emission</a:t>
          </a:r>
          <a:endParaRPr lang="en-US" sz="1500" kern="1200" dirty="0"/>
        </a:p>
      </dsp:txBody>
      <dsp:txXfrm>
        <a:off x="9359662" y="716038"/>
        <a:ext cx="1027642" cy="1289850"/>
      </dsp:txXfrm>
    </dsp:sp>
    <dsp:sp modelId="{E746657C-EC5E-4389-AA09-959FAC858C13}">
      <dsp:nvSpPr>
        <dsp:cNvPr id="0" name=""/>
        <dsp:cNvSpPr/>
      </dsp:nvSpPr>
      <dsp:spPr>
        <a:xfrm>
          <a:off x="8305670" y="833967"/>
          <a:ext cx="1053992" cy="1053992"/>
        </a:xfrm>
        <a:prstGeom prst="ellipse">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sz="5100" kern="1200" dirty="0" smtClean="0"/>
            <a:t>4</a:t>
          </a:r>
          <a:endParaRPr lang="en-US" sz="5100" kern="1200" dirty="0"/>
        </a:p>
      </dsp:txBody>
      <dsp:txXfrm>
        <a:off x="8460024" y="988321"/>
        <a:ext cx="745284" cy="74528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4D132-69AC-4603-BBF8-6721AB6547D8}" type="datetimeFigureOut">
              <a:rPr lang="en-US" smtClean="0"/>
              <a:t>6/4/2021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394B0-F2C8-4322-ABE1-A226D4755180}" type="slidenum">
              <a:rPr lang="en-US" smtClean="0"/>
              <a:t>‹#›</a:t>
            </a:fld>
            <a:endParaRPr lang="en-US"/>
          </a:p>
        </p:txBody>
      </p:sp>
    </p:spTree>
    <p:extLst>
      <p:ext uri="{BB962C8B-B14F-4D97-AF65-F5344CB8AC3E}">
        <p14:creationId xmlns:p14="http://schemas.microsoft.com/office/powerpoint/2010/main" val="892134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urworldindata.org/co2-and-other-greenhouse-gas-emissions#note-4"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How much of the warming since 1850 can be attributed to human emissions? Almost all of it. The </a:t>
            </a:r>
            <a:r>
              <a:rPr lang="en-GB" sz="1200" b="0" i="1" kern="1200" dirty="0" smtClean="0">
                <a:solidFill>
                  <a:schemeClr val="tx1"/>
                </a:solidFill>
                <a:effectLst/>
                <a:latin typeface="+mn-lt"/>
                <a:ea typeface="+mn-ea"/>
                <a:cs typeface="+mn-cs"/>
              </a:rPr>
              <a:t>Intergovernmental Panel on Climate Change</a:t>
            </a:r>
            <a:r>
              <a:rPr lang="en-GB" sz="1200" b="0" i="0" kern="1200" dirty="0" smtClean="0">
                <a:solidFill>
                  <a:schemeClr val="tx1"/>
                </a:solidFill>
                <a:effectLst/>
                <a:latin typeface="+mn-lt"/>
                <a:ea typeface="+mn-ea"/>
                <a:cs typeface="+mn-cs"/>
              </a:rPr>
              <a:t> (IPCC) states clearly in its most recent assessment report (AR5)</a:t>
            </a:r>
            <a:r>
              <a:rPr lang="en-GB" sz="1200" b="0" i="0" u="none" strike="noStrike" kern="1200" baseline="30000" dirty="0" smtClean="0">
                <a:solidFill>
                  <a:schemeClr val="tx1"/>
                </a:solidFill>
                <a:effectLst/>
                <a:latin typeface="+mn-lt"/>
                <a:ea typeface="+mn-ea"/>
                <a:cs typeface="+mn-cs"/>
                <a:hlinkClick r:id="rId3"/>
              </a:rPr>
              <a:t>4</a:t>
            </a:r>
            <a:r>
              <a:rPr lang="en-GB" sz="1200" b="0" i="0" kern="1200" dirty="0" smtClean="0">
                <a:solidFill>
                  <a:schemeClr val="tx1"/>
                </a:solidFill>
                <a:effectLst/>
                <a:latin typeface="+mn-lt"/>
                <a:ea typeface="+mn-ea"/>
                <a:cs typeface="+mn-cs"/>
              </a:rPr>
              <a:t>:</a:t>
            </a:r>
          </a:p>
          <a:p>
            <a:r>
              <a:rPr lang="en-GB" dirty="0" smtClean="0">
                <a:effectLst/>
              </a:rPr>
              <a:t>“Anthropogenic greenhouse gas emissions have increased since the pre-industrial era, driven largely by economic and population growth, and are now higher than ever. This has led to atmospheric concentrations of carbon dioxide, methane and nitrous oxide that are unprecedented in at least the last 800,000 years. </a:t>
            </a:r>
            <a:r>
              <a:rPr lang="en-GB" b="1" dirty="0" smtClean="0">
                <a:effectLst/>
              </a:rPr>
              <a:t>Their effects, together with those of other anthropogenic drivers, have been detected throughout the climate system and are extremely likely to have been the dominant cause of the observed warming since the mid-20th century.</a:t>
            </a:r>
            <a:r>
              <a:rPr lang="en-GB" dirty="0" smtClean="0">
                <a:effectLst/>
              </a:rPr>
              <a:t>“</a:t>
            </a:r>
          </a:p>
          <a:p>
            <a:endParaRPr lang="en-GB" dirty="0" smtClean="0">
              <a:effectLst/>
            </a:endParaRPr>
          </a:p>
          <a:p>
            <a:endParaRPr lang="en-US" dirty="0"/>
          </a:p>
        </p:txBody>
      </p:sp>
      <p:sp>
        <p:nvSpPr>
          <p:cNvPr id="4" name="Slide Number Placeholder 3"/>
          <p:cNvSpPr>
            <a:spLocks noGrp="1"/>
          </p:cNvSpPr>
          <p:nvPr>
            <p:ph type="sldNum" sz="quarter" idx="10"/>
          </p:nvPr>
        </p:nvSpPr>
        <p:spPr/>
        <p:txBody>
          <a:bodyPr/>
          <a:lstStyle/>
          <a:p>
            <a:fld id="{4FE394B0-F2C8-4322-ABE1-A226D4755180}" type="slidenum">
              <a:rPr lang="en-US" smtClean="0"/>
              <a:t>2</a:t>
            </a:fld>
            <a:endParaRPr lang="en-US"/>
          </a:p>
        </p:txBody>
      </p:sp>
    </p:spTree>
    <p:extLst>
      <p:ext uri="{BB962C8B-B14F-4D97-AF65-F5344CB8AC3E}">
        <p14:creationId xmlns:p14="http://schemas.microsoft.com/office/powerpoint/2010/main" val="194172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effectLst/>
            </a:endParaRPr>
          </a:p>
          <a:p>
            <a:endParaRPr lang="en-US" dirty="0"/>
          </a:p>
        </p:txBody>
      </p:sp>
      <p:sp>
        <p:nvSpPr>
          <p:cNvPr id="4" name="Slide Number Placeholder 3"/>
          <p:cNvSpPr>
            <a:spLocks noGrp="1"/>
          </p:cNvSpPr>
          <p:nvPr>
            <p:ph type="sldNum" sz="quarter" idx="10"/>
          </p:nvPr>
        </p:nvSpPr>
        <p:spPr/>
        <p:txBody>
          <a:bodyPr/>
          <a:lstStyle/>
          <a:p>
            <a:fld id="{4FE394B0-F2C8-4322-ABE1-A226D4755180}" type="slidenum">
              <a:rPr lang="en-US" smtClean="0"/>
              <a:t>3</a:t>
            </a:fld>
            <a:endParaRPr lang="en-US"/>
          </a:p>
        </p:txBody>
      </p:sp>
    </p:spTree>
    <p:extLst>
      <p:ext uri="{BB962C8B-B14F-4D97-AF65-F5344CB8AC3E}">
        <p14:creationId xmlns:p14="http://schemas.microsoft.com/office/powerpoint/2010/main" val="2908952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Which countries are key players in GHG emission?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4FE394B0-F2C8-4322-ABE1-A226D4755180}" type="slidenum">
              <a:rPr lang="en-US" smtClean="0"/>
              <a:t>4</a:t>
            </a:fld>
            <a:endParaRPr lang="en-US"/>
          </a:p>
        </p:txBody>
      </p:sp>
    </p:spTree>
    <p:extLst>
      <p:ext uri="{BB962C8B-B14F-4D97-AF65-F5344CB8AC3E}">
        <p14:creationId xmlns:p14="http://schemas.microsoft.com/office/powerpoint/2010/main" val="359599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Which countries are key players in GHG emission?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r>
              <a:rPr lang="en-US" dirty="0" smtClean="0"/>
              <a:t>Is there any chance to plan strategically for reducing GHG emission when we could forecast GHG emission</a:t>
            </a:r>
            <a:r>
              <a:rPr lang="en-US" baseline="0" dirty="0" smtClean="0"/>
              <a:t> for next couple of years? </a:t>
            </a:r>
          </a:p>
          <a:p>
            <a:endParaRPr lang="en-US" dirty="0"/>
          </a:p>
        </p:txBody>
      </p:sp>
      <p:sp>
        <p:nvSpPr>
          <p:cNvPr id="4" name="Slide Number Placeholder 3"/>
          <p:cNvSpPr>
            <a:spLocks noGrp="1"/>
          </p:cNvSpPr>
          <p:nvPr>
            <p:ph type="sldNum" sz="quarter" idx="10"/>
          </p:nvPr>
        </p:nvSpPr>
        <p:spPr/>
        <p:txBody>
          <a:bodyPr/>
          <a:lstStyle/>
          <a:p>
            <a:fld id="{4FE394B0-F2C8-4322-ABE1-A226D4755180}" type="slidenum">
              <a:rPr lang="en-US" smtClean="0"/>
              <a:t>5</a:t>
            </a:fld>
            <a:endParaRPr lang="en-US"/>
          </a:p>
        </p:txBody>
      </p:sp>
    </p:spTree>
    <p:extLst>
      <p:ext uri="{BB962C8B-B14F-4D97-AF65-F5344CB8AC3E}">
        <p14:creationId xmlns:p14="http://schemas.microsoft.com/office/powerpoint/2010/main" val="2674830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E394B0-F2C8-4322-ABE1-A226D4755180}" type="slidenum">
              <a:rPr lang="en-US" smtClean="0"/>
              <a:t>6</a:t>
            </a:fld>
            <a:endParaRPr lang="en-US"/>
          </a:p>
        </p:txBody>
      </p:sp>
    </p:spTree>
    <p:extLst>
      <p:ext uri="{BB962C8B-B14F-4D97-AF65-F5344CB8AC3E}">
        <p14:creationId xmlns:p14="http://schemas.microsoft.com/office/powerpoint/2010/main" val="61624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Which countries are key players in GHG emission?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r>
              <a:rPr lang="en-US" dirty="0" smtClean="0"/>
              <a:t>Is there any chance to plan strategically for reducing GHG emission when we could forecast GHG emission</a:t>
            </a:r>
            <a:r>
              <a:rPr lang="en-US" baseline="0" dirty="0" smtClean="0"/>
              <a:t> for next couple of years? </a:t>
            </a:r>
          </a:p>
          <a:p>
            <a:endParaRPr lang="en-US" dirty="0"/>
          </a:p>
        </p:txBody>
      </p:sp>
      <p:sp>
        <p:nvSpPr>
          <p:cNvPr id="4" name="Slide Number Placeholder 3"/>
          <p:cNvSpPr>
            <a:spLocks noGrp="1"/>
          </p:cNvSpPr>
          <p:nvPr>
            <p:ph type="sldNum" sz="quarter" idx="10"/>
          </p:nvPr>
        </p:nvSpPr>
        <p:spPr/>
        <p:txBody>
          <a:bodyPr/>
          <a:lstStyle/>
          <a:p>
            <a:fld id="{4FE394B0-F2C8-4322-ABE1-A226D4755180}" type="slidenum">
              <a:rPr lang="en-US" smtClean="0"/>
              <a:t>7</a:t>
            </a:fld>
            <a:endParaRPr lang="en-US"/>
          </a:p>
        </p:txBody>
      </p:sp>
    </p:spTree>
    <p:extLst>
      <p:ext uri="{BB962C8B-B14F-4D97-AF65-F5344CB8AC3E}">
        <p14:creationId xmlns:p14="http://schemas.microsoft.com/office/powerpoint/2010/main" val="312988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r>
              <a:rPr lang="en-US" dirty="0" smtClean="0"/>
              <a:t>Is there any chance to plan strategically for reducing GHG emission when we could forecast GHG emission</a:t>
            </a:r>
            <a:r>
              <a:rPr lang="en-US" baseline="0" dirty="0" smtClean="0"/>
              <a:t> for next couple of years? </a:t>
            </a:r>
          </a:p>
          <a:p>
            <a:endParaRPr lang="en-US" dirty="0"/>
          </a:p>
        </p:txBody>
      </p:sp>
      <p:sp>
        <p:nvSpPr>
          <p:cNvPr id="4" name="Slide Number Placeholder 3"/>
          <p:cNvSpPr>
            <a:spLocks noGrp="1"/>
          </p:cNvSpPr>
          <p:nvPr>
            <p:ph type="sldNum" sz="quarter" idx="10"/>
          </p:nvPr>
        </p:nvSpPr>
        <p:spPr/>
        <p:txBody>
          <a:bodyPr/>
          <a:lstStyle/>
          <a:p>
            <a:fld id="{4FE394B0-F2C8-4322-ABE1-A226D4755180}" type="slidenum">
              <a:rPr lang="en-US" smtClean="0"/>
              <a:t>8</a:t>
            </a:fld>
            <a:endParaRPr lang="en-US"/>
          </a:p>
        </p:txBody>
      </p:sp>
    </p:spTree>
    <p:extLst>
      <p:ext uri="{BB962C8B-B14F-4D97-AF65-F5344CB8AC3E}">
        <p14:creationId xmlns:p14="http://schemas.microsoft.com/office/powerpoint/2010/main" val="4011348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E394B0-F2C8-4322-ABE1-A226D4755180}" type="slidenum">
              <a:rPr lang="en-US" smtClean="0"/>
              <a:t>9</a:t>
            </a:fld>
            <a:endParaRPr lang="en-US"/>
          </a:p>
        </p:txBody>
      </p:sp>
    </p:spTree>
    <p:extLst>
      <p:ext uri="{BB962C8B-B14F-4D97-AF65-F5344CB8AC3E}">
        <p14:creationId xmlns:p14="http://schemas.microsoft.com/office/powerpoint/2010/main" val="2070211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Which countries are key players in GHG emission?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4FE394B0-F2C8-4322-ABE1-A226D4755180}" type="slidenum">
              <a:rPr lang="en-US" smtClean="0"/>
              <a:t>10</a:t>
            </a:fld>
            <a:endParaRPr lang="en-US"/>
          </a:p>
        </p:txBody>
      </p:sp>
    </p:spTree>
    <p:extLst>
      <p:ext uri="{BB962C8B-B14F-4D97-AF65-F5344CB8AC3E}">
        <p14:creationId xmlns:p14="http://schemas.microsoft.com/office/powerpoint/2010/main" val="547846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1F650-200E-4968-A056-2D4BF2E5DC74}"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C52F3-7F30-466F-932F-BE3963C2C8D5}" type="slidenum">
              <a:rPr lang="en-US" smtClean="0"/>
              <a:t>‹#›</a:t>
            </a:fld>
            <a:endParaRPr lang="en-US"/>
          </a:p>
        </p:txBody>
      </p:sp>
    </p:spTree>
    <p:extLst>
      <p:ext uri="{BB962C8B-B14F-4D97-AF65-F5344CB8AC3E}">
        <p14:creationId xmlns:p14="http://schemas.microsoft.com/office/powerpoint/2010/main" val="316790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114F3-71ED-4203-A380-7B7C09FFF1E2}"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C52F3-7F30-466F-932F-BE3963C2C8D5}" type="slidenum">
              <a:rPr lang="en-US" smtClean="0"/>
              <a:t>‹#›</a:t>
            </a:fld>
            <a:endParaRPr lang="en-US"/>
          </a:p>
        </p:txBody>
      </p:sp>
    </p:spTree>
    <p:extLst>
      <p:ext uri="{BB962C8B-B14F-4D97-AF65-F5344CB8AC3E}">
        <p14:creationId xmlns:p14="http://schemas.microsoft.com/office/powerpoint/2010/main" val="338612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CA68A5-8E73-4AEF-A7A6-43AB87DEAD20}"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C52F3-7F30-466F-932F-BE3963C2C8D5}" type="slidenum">
              <a:rPr lang="en-US" smtClean="0"/>
              <a:t>‹#›</a:t>
            </a:fld>
            <a:endParaRPr lang="en-US"/>
          </a:p>
        </p:txBody>
      </p:sp>
    </p:spTree>
    <p:extLst>
      <p:ext uri="{BB962C8B-B14F-4D97-AF65-F5344CB8AC3E}">
        <p14:creationId xmlns:p14="http://schemas.microsoft.com/office/powerpoint/2010/main" val="131440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BD073-7ED7-4883-A9F8-C2EDEB4B5F31}" type="datetime1">
              <a:rPr lang="en-US" smtClean="0"/>
              <a:t>6/4/2021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5C52F3-7F30-466F-932F-BE3963C2C8D5}" type="slidenum">
              <a:rPr lang="en-US" smtClean="0"/>
              <a:t>‹#›</a:t>
            </a:fld>
            <a:endParaRPr lang="en-US" dirty="0"/>
          </a:p>
        </p:txBody>
      </p:sp>
    </p:spTree>
    <p:extLst>
      <p:ext uri="{BB962C8B-B14F-4D97-AF65-F5344CB8AC3E}">
        <p14:creationId xmlns:p14="http://schemas.microsoft.com/office/powerpoint/2010/main" val="179243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81E686-6273-4ACB-B4A3-DAA7C7B1845A}"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C52F3-7F30-466F-932F-BE3963C2C8D5}" type="slidenum">
              <a:rPr lang="en-US" smtClean="0"/>
              <a:t>‹#›</a:t>
            </a:fld>
            <a:endParaRPr lang="en-US"/>
          </a:p>
        </p:txBody>
      </p:sp>
    </p:spTree>
    <p:extLst>
      <p:ext uri="{BB962C8B-B14F-4D97-AF65-F5344CB8AC3E}">
        <p14:creationId xmlns:p14="http://schemas.microsoft.com/office/powerpoint/2010/main" val="263529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8500E-5038-40E0-8DA4-1C1A357F076B}"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C52F3-7F30-466F-932F-BE3963C2C8D5}" type="slidenum">
              <a:rPr lang="en-US" smtClean="0"/>
              <a:t>‹#›</a:t>
            </a:fld>
            <a:endParaRPr lang="en-US"/>
          </a:p>
        </p:txBody>
      </p:sp>
    </p:spTree>
    <p:extLst>
      <p:ext uri="{BB962C8B-B14F-4D97-AF65-F5344CB8AC3E}">
        <p14:creationId xmlns:p14="http://schemas.microsoft.com/office/powerpoint/2010/main" val="383681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729D6E-4E4F-468C-BEAC-DA2A2520B1A5}" type="datetime1">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C52F3-7F30-466F-932F-BE3963C2C8D5}" type="slidenum">
              <a:rPr lang="en-US" smtClean="0"/>
              <a:t>‹#›</a:t>
            </a:fld>
            <a:endParaRPr lang="en-US"/>
          </a:p>
        </p:txBody>
      </p:sp>
    </p:spTree>
    <p:extLst>
      <p:ext uri="{BB962C8B-B14F-4D97-AF65-F5344CB8AC3E}">
        <p14:creationId xmlns:p14="http://schemas.microsoft.com/office/powerpoint/2010/main" val="56768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1E7F67-2B0C-438E-86DA-55E2E9F6DA52}" type="datetime1">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C52F3-7F30-466F-932F-BE3963C2C8D5}" type="slidenum">
              <a:rPr lang="en-US" smtClean="0"/>
              <a:t>‹#›</a:t>
            </a:fld>
            <a:endParaRPr lang="en-US"/>
          </a:p>
        </p:txBody>
      </p:sp>
    </p:spTree>
    <p:extLst>
      <p:ext uri="{BB962C8B-B14F-4D97-AF65-F5344CB8AC3E}">
        <p14:creationId xmlns:p14="http://schemas.microsoft.com/office/powerpoint/2010/main" val="379109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9E604-FC70-42BF-B5BC-E423476AE3AA}" type="datetime1">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C52F3-7F30-466F-932F-BE3963C2C8D5}" type="slidenum">
              <a:rPr lang="en-US" smtClean="0"/>
              <a:t>‹#›</a:t>
            </a:fld>
            <a:endParaRPr lang="en-US"/>
          </a:p>
        </p:txBody>
      </p:sp>
    </p:spTree>
    <p:extLst>
      <p:ext uri="{BB962C8B-B14F-4D97-AF65-F5344CB8AC3E}">
        <p14:creationId xmlns:p14="http://schemas.microsoft.com/office/powerpoint/2010/main" val="54493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6C8CFC-D522-4250-88BB-6D87DF0E064F}"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C52F3-7F30-466F-932F-BE3963C2C8D5}" type="slidenum">
              <a:rPr lang="en-US" smtClean="0"/>
              <a:t>‹#›</a:t>
            </a:fld>
            <a:endParaRPr lang="en-US"/>
          </a:p>
        </p:txBody>
      </p:sp>
    </p:spTree>
    <p:extLst>
      <p:ext uri="{BB962C8B-B14F-4D97-AF65-F5344CB8AC3E}">
        <p14:creationId xmlns:p14="http://schemas.microsoft.com/office/powerpoint/2010/main" val="96592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EF9565-880E-4470-B939-6A9361A32F9A}"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C52F3-7F30-466F-932F-BE3963C2C8D5}" type="slidenum">
              <a:rPr lang="en-US" smtClean="0"/>
              <a:t>‹#›</a:t>
            </a:fld>
            <a:endParaRPr lang="en-US"/>
          </a:p>
        </p:txBody>
      </p:sp>
    </p:spTree>
    <p:extLst>
      <p:ext uri="{BB962C8B-B14F-4D97-AF65-F5344CB8AC3E}">
        <p14:creationId xmlns:p14="http://schemas.microsoft.com/office/powerpoint/2010/main" val="112531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43E52-671F-460F-912B-753EAC393D02}" type="datetime1">
              <a:rPr lang="en-US" smtClean="0"/>
              <a:t>6/4/2021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C52F3-7F30-466F-932F-BE3963C2C8D5}" type="slidenum">
              <a:rPr lang="en-US" smtClean="0"/>
              <a:t>‹#›</a:t>
            </a:fld>
            <a:endParaRPr lang="en-US"/>
          </a:p>
        </p:txBody>
      </p:sp>
    </p:spTree>
    <p:extLst>
      <p:ext uri="{BB962C8B-B14F-4D97-AF65-F5344CB8AC3E}">
        <p14:creationId xmlns:p14="http://schemas.microsoft.com/office/powerpoint/2010/main" val="815209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wid/co2-dat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owid/co2-data"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4321" y="731319"/>
            <a:ext cx="9633679" cy="2387600"/>
          </a:xfrm>
        </p:spPr>
        <p:txBody>
          <a:bodyPr>
            <a:normAutofit fontScale="90000"/>
          </a:bodyPr>
          <a:lstStyle/>
          <a:p>
            <a:r>
              <a:rPr lang="en-US" b="1" dirty="0" smtClean="0">
                <a:latin typeface="Arial" panose="020B0604020202020204" pitchFamily="34" charset="0"/>
                <a:cs typeface="Arial" panose="020B0604020202020204" pitchFamily="34" charset="0"/>
              </a:rPr>
              <a:t>Greenhouse Gas Emission: Visualizing and Forecasting  </a:t>
            </a:r>
            <a:endParaRPr lang="en-US"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4147848"/>
            <a:ext cx="9144000" cy="1655762"/>
          </a:xfrm>
        </p:spPr>
        <p:txBody>
          <a:bodyPr>
            <a:normAutofit/>
          </a:bodyPr>
          <a:lstStyle/>
          <a:p>
            <a:r>
              <a:rPr lang="en-US" sz="2800" dirty="0" smtClean="0">
                <a:latin typeface="Arial" panose="020B0604020202020204" pitchFamily="34" charset="0"/>
                <a:cs typeface="Arial" panose="020B0604020202020204" pitchFamily="34" charset="0"/>
              </a:rPr>
              <a:t>Ali Habibi</a:t>
            </a:r>
          </a:p>
          <a:p>
            <a:r>
              <a:rPr lang="en-US" sz="2800" dirty="0" smtClean="0">
                <a:latin typeface="Arial" panose="020B0604020202020204" pitchFamily="34" charset="0"/>
                <a:cs typeface="Arial" panose="020B0604020202020204" pitchFamily="34" charset="0"/>
              </a:rPr>
              <a:t>June 2021</a:t>
            </a:r>
          </a:p>
          <a:p>
            <a:endParaRPr lang="en-US" sz="2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1" y="5023400"/>
            <a:ext cx="2986452" cy="1560420"/>
          </a:xfrm>
          <a:prstGeom prst="rect">
            <a:avLst/>
          </a:prstGeom>
        </p:spPr>
      </p:pic>
      <p:sp>
        <p:nvSpPr>
          <p:cNvPr id="5" name="Slide Number Placeholder 4"/>
          <p:cNvSpPr>
            <a:spLocks noGrp="1"/>
          </p:cNvSpPr>
          <p:nvPr>
            <p:ph type="sldNum" sz="quarter" idx="12"/>
          </p:nvPr>
        </p:nvSpPr>
        <p:spPr/>
        <p:txBody>
          <a:bodyPr/>
          <a:lstStyle/>
          <a:p>
            <a:fld id="{735C52F3-7F30-466F-932F-BE3963C2C8D5}" type="slidenum">
              <a:rPr lang="en-US" smtClean="0"/>
              <a:t>1</a:t>
            </a:fld>
            <a:endParaRPr lang="en-US"/>
          </a:p>
        </p:txBody>
      </p:sp>
    </p:spTree>
    <p:extLst>
      <p:ext uri="{BB962C8B-B14F-4D97-AF65-F5344CB8AC3E}">
        <p14:creationId xmlns:p14="http://schemas.microsoft.com/office/powerpoint/2010/main" val="3353097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latin typeface="Arial" panose="020B0604020202020204" pitchFamily="34" charset="0"/>
                <a:cs typeface="Arial" panose="020B0604020202020204" pitchFamily="34" charset="0"/>
              </a:rPr>
              <a:t>Project workflow</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68424"/>
            <a:ext cx="10515600" cy="4987925"/>
          </a:xfrm>
        </p:spPr>
        <p:txBody>
          <a:bodyPr>
            <a:normAutofit fontScale="92500" lnSpcReduction="20000"/>
          </a:bodyPr>
          <a:lstStyle/>
          <a:p>
            <a:pPr algn="just"/>
            <a:r>
              <a:rPr lang="en-US" sz="2400" dirty="0" smtClean="0"/>
              <a:t>Creating a dataset: </a:t>
            </a:r>
          </a:p>
          <a:p>
            <a:pPr marL="0" indent="0" algn="just">
              <a:buNone/>
            </a:pPr>
            <a:r>
              <a:rPr lang="en-US" sz="1800" dirty="0" smtClean="0">
                <a:hlinkClick r:id="rId3"/>
              </a:rPr>
              <a:t>https://github.com/owid/co2-data</a:t>
            </a:r>
            <a:endParaRPr lang="en-US" sz="1800" dirty="0" smtClean="0"/>
          </a:p>
          <a:p>
            <a:pPr algn="just"/>
            <a:r>
              <a:rPr lang="en-US" sz="2400" dirty="0" smtClean="0"/>
              <a:t>Performing exploratory data analysis</a:t>
            </a:r>
          </a:p>
          <a:p>
            <a:pPr algn="just"/>
            <a:endParaRPr lang="en-US" sz="2400" dirty="0" smtClean="0"/>
          </a:p>
          <a:p>
            <a:pPr algn="just"/>
            <a:r>
              <a:rPr lang="en-US" sz="2400" dirty="0" smtClean="0"/>
              <a:t>Visualizing trends of CO</a:t>
            </a:r>
            <a:r>
              <a:rPr lang="en-US" sz="2400" baseline="-25000" dirty="0" smtClean="0"/>
              <a:t>2</a:t>
            </a:r>
            <a:r>
              <a:rPr lang="en-US" sz="2400" dirty="0" smtClean="0"/>
              <a:t>, CH</a:t>
            </a:r>
            <a:r>
              <a:rPr lang="en-US" sz="2400" baseline="-25000" dirty="0" smtClean="0"/>
              <a:t>4</a:t>
            </a:r>
            <a:r>
              <a:rPr lang="en-US" sz="2400" dirty="0" smtClean="0"/>
              <a:t>, and N</a:t>
            </a:r>
            <a:r>
              <a:rPr lang="en-US" sz="2400" baseline="-25000" dirty="0" smtClean="0"/>
              <a:t>2</a:t>
            </a:r>
            <a:r>
              <a:rPr lang="en-US" sz="2400" dirty="0" smtClean="0"/>
              <a:t>O emissions for all countries</a:t>
            </a:r>
          </a:p>
          <a:p>
            <a:pPr algn="just"/>
            <a:endParaRPr lang="en-US" sz="2400" dirty="0" smtClean="0"/>
          </a:p>
          <a:p>
            <a:pPr algn="just"/>
            <a:r>
              <a:rPr lang="en-US" sz="2400" dirty="0" smtClean="0"/>
              <a:t>Modelling CO</a:t>
            </a:r>
            <a:r>
              <a:rPr lang="en-US" sz="2400" baseline="-25000" dirty="0" smtClean="0"/>
              <a:t>2</a:t>
            </a:r>
            <a:r>
              <a:rPr lang="en-US" sz="2400" dirty="0" smtClean="0"/>
              <a:t> emission for 16 leading countries using linear time series approach</a:t>
            </a:r>
          </a:p>
          <a:p>
            <a:pPr algn="just"/>
            <a:endParaRPr lang="en-US" sz="2400" dirty="0"/>
          </a:p>
          <a:p>
            <a:pPr algn="just"/>
            <a:r>
              <a:rPr lang="en-US" sz="2400" dirty="0" smtClean="0"/>
              <a:t>Forecasting CO</a:t>
            </a:r>
            <a:r>
              <a:rPr lang="en-US" sz="2400" baseline="-25000" dirty="0" smtClean="0"/>
              <a:t>2</a:t>
            </a:r>
            <a:r>
              <a:rPr lang="en-US" sz="2400" dirty="0" smtClean="0"/>
              <a:t> emission for next 5 years (2020-2025)</a:t>
            </a:r>
          </a:p>
          <a:p>
            <a:pPr algn="just"/>
            <a:endParaRPr lang="en-US" sz="2400" dirty="0"/>
          </a:p>
          <a:p>
            <a:pPr algn="just"/>
            <a:r>
              <a:rPr lang="en-US" sz="2400" dirty="0" smtClean="0"/>
              <a:t>Providing insights and recommendations </a:t>
            </a:r>
          </a:p>
          <a:p>
            <a:pPr marL="0" indent="0" algn="just">
              <a:buNone/>
            </a:pPr>
            <a:endParaRPr lang="en-US" sz="2400" dirty="0" smtClean="0"/>
          </a:p>
          <a:p>
            <a:pPr marL="0" indent="0" algn="just">
              <a:buNone/>
            </a:pPr>
            <a:r>
              <a:rPr lang="en-US" sz="2400" dirty="0" smtClean="0"/>
              <a:t>  </a:t>
            </a:r>
            <a:endParaRPr lang="en-US" sz="2400" dirty="0"/>
          </a:p>
        </p:txBody>
      </p:sp>
      <p:sp>
        <p:nvSpPr>
          <p:cNvPr id="6" name="Slide Number Placeholder 5"/>
          <p:cNvSpPr>
            <a:spLocks noGrp="1"/>
          </p:cNvSpPr>
          <p:nvPr>
            <p:ph type="sldNum" sz="quarter" idx="12"/>
          </p:nvPr>
        </p:nvSpPr>
        <p:spPr/>
        <p:txBody>
          <a:bodyPr/>
          <a:lstStyle/>
          <a:p>
            <a:fld id="{735C52F3-7F30-466F-932F-BE3963C2C8D5}" type="slidenum">
              <a:rPr lang="en-US" smtClean="0"/>
              <a:t>10</a:t>
            </a:fld>
            <a:endParaRPr lang="en-US" dirty="0"/>
          </a:p>
        </p:txBody>
      </p:sp>
    </p:spTree>
    <p:extLst>
      <p:ext uri="{BB962C8B-B14F-4D97-AF65-F5344CB8AC3E}">
        <p14:creationId xmlns:p14="http://schemas.microsoft.com/office/powerpoint/2010/main" val="110554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latin typeface="Arial" panose="020B0604020202020204" pitchFamily="34" charset="0"/>
                <a:cs typeface="Arial" panose="020B0604020202020204" pitchFamily="34" charset="0"/>
              </a:rPr>
              <a:t>Problem statement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68425"/>
            <a:ext cx="10515600" cy="4351338"/>
          </a:xfrm>
        </p:spPr>
        <p:txBody>
          <a:bodyPr>
            <a:normAutofit/>
          </a:bodyPr>
          <a:lstStyle/>
          <a:p>
            <a:pPr algn="just"/>
            <a:r>
              <a:rPr lang="en-US" dirty="0" smtClean="0"/>
              <a:t>Does climate change matter? </a:t>
            </a:r>
          </a:p>
          <a:p>
            <a:pPr algn="just"/>
            <a:endParaRPr lang="en-US" dirty="0" smtClean="0"/>
          </a:p>
          <a:p>
            <a:pPr algn="just"/>
            <a:r>
              <a:rPr lang="en-US" dirty="0" smtClean="0"/>
              <a:t>Is greenhouse gas (GHG) emission contributing to the global warming? </a:t>
            </a:r>
            <a:endParaRPr lang="en-US" dirty="0"/>
          </a:p>
          <a:p>
            <a:pPr marL="0" indent="0" algn="just">
              <a:buNone/>
            </a:pPr>
            <a:endParaRPr lang="en-US" dirty="0"/>
          </a:p>
        </p:txBody>
      </p:sp>
      <p:sp>
        <p:nvSpPr>
          <p:cNvPr id="4" name="TextBox 3"/>
          <p:cNvSpPr txBox="1"/>
          <p:nvPr/>
        </p:nvSpPr>
        <p:spPr>
          <a:xfrm>
            <a:off x="6406350" y="4393755"/>
            <a:ext cx="4491990" cy="1015663"/>
          </a:xfrm>
          <a:prstGeom prst="rect">
            <a:avLst/>
          </a:prstGeom>
          <a:noFill/>
          <a:ln>
            <a:solidFill>
              <a:srgbClr val="FF0000"/>
            </a:solidFill>
          </a:ln>
        </p:spPr>
        <p:txBody>
          <a:bodyPr wrap="square" rtlCol="0">
            <a:spAutoFit/>
          </a:bodyPr>
          <a:lstStyle/>
          <a:p>
            <a:pPr algn="ctr"/>
            <a:r>
              <a:rPr lang="en-US" sz="2000" dirty="0" smtClean="0">
                <a:solidFill>
                  <a:srgbClr val="FF0000"/>
                </a:solidFill>
              </a:rPr>
              <a:t>The global average temperature has increased in the range of 1-1.2</a:t>
            </a:r>
            <a:r>
              <a:rPr lang="en-US" sz="2000" baseline="30000" dirty="0" smtClean="0">
                <a:solidFill>
                  <a:srgbClr val="FF0000"/>
                </a:solidFill>
              </a:rPr>
              <a:t>o</a:t>
            </a:r>
            <a:r>
              <a:rPr lang="en-US" sz="2000" dirty="0" smtClean="0">
                <a:solidFill>
                  <a:srgbClr val="FF0000"/>
                </a:solidFill>
              </a:rPr>
              <a:t>C since pre-industrial era. </a:t>
            </a:r>
            <a:endParaRPr lang="en-US" sz="2000"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09" y="3459524"/>
            <a:ext cx="5173322" cy="2884126"/>
          </a:xfrm>
          <a:prstGeom prst="rect">
            <a:avLst/>
          </a:prstGeom>
        </p:spPr>
      </p:pic>
      <p:sp>
        <p:nvSpPr>
          <p:cNvPr id="6" name="Slide Number Placeholder 5"/>
          <p:cNvSpPr>
            <a:spLocks noGrp="1"/>
          </p:cNvSpPr>
          <p:nvPr>
            <p:ph type="sldNum" sz="quarter" idx="12"/>
          </p:nvPr>
        </p:nvSpPr>
        <p:spPr/>
        <p:txBody>
          <a:bodyPr/>
          <a:lstStyle/>
          <a:p>
            <a:fld id="{735C52F3-7F30-466F-932F-BE3963C2C8D5}" type="slidenum">
              <a:rPr lang="en-US" smtClean="0"/>
              <a:t>2</a:t>
            </a:fld>
            <a:endParaRPr lang="en-US" dirty="0"/>
          </a:p>
        </p:txBody>
      </p:sp>
      <p:sp>
        <p:nvSpPr>
          <p:cNvPr id="7" name="TextBox 6"/>
          <p:cNvSpPr txBox="1"/>
          <p:nvPr/>
        </p:nvSpPr>
        <p:spPr>
          <a:xfrm>
            <a:off x="668819" y="6400412"/>
            <a:ext cx="5726101" cy="276999"/>
          </a:xfrm>
          <a:prstGeom prst="rect">
            <a:avLst/>
          </a:prstGeom>
          <a:noFill/>
        </p:spPr>
        <p:txBody>
          <a:bodyPr wrap="square" rtlCol="0">
            <a:spAutoFit/>
          </a:bodyPr>
          <a:lstStyle/>
          <a:p>
            <a:r>
              <a:rPr lang="en-US" sz="1200" dirty="0" smtClean="0"/>
              <a:t>Source: https://ourworldindata.org/co2-and-other-greenhouse-gas-emissions</a:t>
            </a:r>
            <a:endParaRPr lang="en-US" sz="1200" dirty="0"/>
          </a:p>
        </p:txBody>
      </p:sp>
    </p:spTree>
    <p:extLst>
      <p:ext uri="{BB962C8B-B14F-4D97-AF65-F5344CB8AC3E}">
        <p14:creationId xmlns:p14="http://schemas.microsoft.com/office/powerpoint/2010/main" val="311790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latin typeface="Arial" panose="020B0604020202020204" pitchFamily="34" charset="0"/>
                <a:cs typeface="Arial" panose="020B0604020202020204" pitchFamily="34" charset="0"/>
              </a:rPr>
              <a:t>Objectives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68424"/>
            <a:ext cx="10515600" cy="4987925"/>
          </a:xfrm>
        </p:spPr>
        <p:txBody>
          <a:bodyPr>
            <a:normAutofit/>
          </a:bodyPr>
          <a:lstStyle/>
          <a:p>
            <a:pPr marL="0" indent="0" algn="just">
              <a:buNone/>
            </a:pPr>
            <a:r>
              <a:rPr lang="en-GB" sz="2400" dirty="0" smtClean="0"/>
              <a:t>Developing an application that interactively:</a:t>
            </a:r>
          </a:p>
          <a:p>
            <a:pPr marL="0" indent="0" algn="just">
              <a:buNone/>
            </a:pPr>
            <a:r>
              <a:rPr lang="en-GB" sz="2400" dirty="0" smtClean="0"/>
              <a:t> </a:t>
            </a:r>
          </a:p>
          <a:p>
            <a:pPr algn="just"/>
            <a:r>
              <a:rPr lang="en-GB" sz="2400" dirty="0" smtClean="0"/>
              <a:t>Visualizes emissions of greenhouse gases including carbon dioxide (CO</a:t>
            </a:r>
            <a:r>
              <a:rPr lang="en-GB" sz="2400" baseline="-25000" dirty="0" smtClean="0"/>
              <a:t>2</a:t>
            </a:r>
            <a:r>
              <a:rPr lang="en-GB" sz="2400" dirty="0" smtClean="0"/>
              <a:t>​), methane (CH</a:t>
            </a:r>
            <a:r>
              <a:rPr lang="en-GB" sz="2400" baseline="-25000" dirty="0" smtClean="0"/>
              <a:t>4</a:t>
            </a:r>
            <a:r>
              <a:rPr lang="en-GB" sz="2400" dirty="0" smtClean="0"/>
              <a:t>​), and nitrous oxide (N</a:t>
            </a:r>
            <a:r>
              <a:rPr lang="en-GB" sz="2400" baseline="-25000" dirty="0" smtClean="0"/>
              <a:t>2</a:t>
            </a:r>
            <a:r>
              <a:rPr lang="en-GB" sz="2400" dirty="0" smtClean="0"/>
              <a:t>​O) for all countries.</a:t>
            </a:r>
          </a:p>
          <a:p>
            <a:pPr algn="just"/>
            <a:endParaRPr lang="en-GB" sz="2400" dirty="0" smtClean="0"/>
          </a:p>
          <a:p>
            <a:pPr algn="just"/>
            <a:r>
              <a:rPr lang="en-GB" sz="2400" dirty="0" smtClean="0"/>
              <a:t>Tabulates share of different sectors including coal, oil, gas, gas flaring or cement in CO</a:t>
            </a:r>
            <a:r>
              <a:rPr lang="en-GB" sz="2400" baseline="-25000" dirty="0" smtClean="0"/>
              <a:t>2</a:t>
            </a:r>
            <a:r>
              <a:rPr lang="en-GB" sz="2400" dirty="0" smtClean="0"/>
              <a:t> production for all countries.</a:t>
            </a:r>
          </a:p>
          <a:p>
            <a:pPr marL="0" indent="0" algn="just">
              <a:buNone/>
            </a:pPr>
            <a:r>
              <a:rPr lang="en-GB" sz="2400" dirty="0" smtClean="0"/>
              <a:t> </a:t>
            </a:r>
          </a:p>
          <a:p>
            <a:pPr algn="just"/>
            <a:r>
              <a:rPr lang="en-GB" sz="2400" dirty="0" smtClean="0"/>
              <a:t>Forecasts CO</a:t>
            </a:r>
            <a:r>
              <a:rPr lang="en-GB" sz="2400" baseline="-25000" dirty="0" smtClean="0"/>
              <a:t>2</a:t>
            </a:r>
            <a:r>
              <a:rPr lang="en-GB" sz="2400" dirty="0" smtClean="0"/>
              <a:t>​ emission of 16 countries, leading the global economic output, for 2020-2025.</a:t>
            </a:r>
          </a:p>
          <a:p>
            <a:pPr marL="0" indent="0" algn="just">
              <a:buNone/>
            </a:pPr>
            <a:endParaRPr lang="en-US" sz="2400" dirty="0"/>
          </a:p>
        </p:txBody>
      </p:sp>
      <p:sp>
        <p:nvSpPr>
          <p:cNvPr id="6" name="Slide Number Placeholder 5"/>
          <p:cNvSpPr>
            <a:spLocks noGrp="1"/>
          </p:cNvSpPr>
          <p:nvPr>
            <p:ph type="sldNum" sz="quarter" idx="12"/>
          </p:nvPr>
        </p:nvSpPr>
        <p:spPr/>
        <p:txBody>
          <a:bodyPr/>
          <a:lstStyle/>
          <a:p>
            <a:fld id="{735C52F3-7F30-466F-932F-BE3963C2C8D5}" type="slidenum">
              <a:rPr lang="en-US" smtClean="0"/>
              <a:t>3</a:t>
            </a:fld>
            <a:endParaRPr lang="en-US" dirty="0"/>
          </a:p>
        </p:txBody>
      </p:sp>
    </p:spTree>
    <p:extLst>
      <p:ext uri="{BB962C8B-B14F-4D97-AF65-F5344CB8AC3E}">
        <p14:creationId xmlns:p14="http://schemas.microsoft.com/office/powerpoint/2010/main" val="2191117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latin typeface="Arial" panose="020B0604020202020204" pitchFamily="34" charset="0"/>
                <a:cs typeface="Arial" panose="020B0604020202020204" pitchFamily="34" charset="0"/>
              </a:rPr>
              <a:t>Project workflow</a:t>
            </a:r>
            <a:endParaRPr lang="en-US"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35C52F3-7F30-466F-932F-BE3963C2C8D5}" type="slidenum">
              <a:rPr lang="en-US" smtClean="0"/>
              <a:t>4</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64068923"/>
              </p:ext>
            </p:extLst>
          </p:nvPr>
        </p:nvGraphicFramePr>
        <p:xfrm>
          <a:off x="838200" y="1449347"/>
          <a:ext cx="10946130" cy="2721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502476" y="3634065"/>
            <a:ext cx="3506088" cy="369332"/>
          </a:xfrm>
          <a:prstGeom prst="rect">
            <a:avLst/>
          </a:prstGeom>
        </p:spPr>
        <p:txBody>
          <a:bodyPr wrap="none">
            <a:spAutoFit/>
          </a:bodyPr>
          <a:lstStyle/>
          <a:p>
            <a:pPr algn="just"/>
            <a:r>
              <a:rPr lang="en-US" dirty="0">
                <a:hlinkClick r:id="rId8"/>
              </a:rPr>
              <a:t>https://github.com/owid/co2-data</a:t>
            </a:r>
            <a:endParaRPr lang="en-US" dirty="0"/>
          </a:p>
        </p:txBody>
      </p:sp>
      <p:sp>
        <p:nvSpPr>
          <p:cNvPr id="8" name="Rectangle 7"/>
          <p:cNvSpPr/>
          <p:nvPr/>
        </p:nvSpPr>
        <p:spPr>
          <a:xfrm>
            <a:off x="6426333" y="3624223"/>
            <a:ext cx="2940228" cy="369332"/>
          </a:xfrm>
          <a:prstGeom prst="rect">
            <a:avLst/>
          </a:prstGeom>
        </p:spPr>
        <p:txBody>
          <a:bodyPr wrap="none">
            <a:spAutoFit/>
          </a:bodyPr>
          <a:lstStyle/>
          <a:p>
            <a:r>
              <a:rPr lang="en-US" dirty="0" smtClean="0"/>
              <a:t>GHGs: CO</a:t>
            </a:r>
            <a:r>
              <a:rPr lang="en-US" baseline="-25000" dirty="0" smtClean="0"/>
              <a:t>2</a:t>
            </a:r>
            <a:r>
              <a:rPr lang="en-US" dirty="0"/>
              <a:t>, CH</a:t>
            </a:r>
            <a:r>
              <a:rPr lang="en-US" baseline="-25000" dirty="0"/>
              <a:t>4</a:t>
            </a:r>
            <a:r>
              <a:rPr lang="en-US" dirty="0"/>
              <a:t>, and </a:t>
            </a:r>
            <a:r>
              <a:rPr lang="en-US" dirty="0" smtClean="0"/>
              <a:t>N</a:t>
            </a:r>
            <a:r>
              <a:rPr lang="en-US" baseline="-25000" dirty="0" smtClean="0"/>
              <a:t>2</a:t>
            </a:r>
            <a:r>
              <a:rPr lang="en-US" dirty="0" smtClean="0"/>
              <a:t>O</a:t>
            </a:r>
            <a:endParaRPr lang="en-US" dirty="0"/>
          </a:p>
        </p:txBody>
      </p:sp>
      <p:sp>
        <p:nvSpPr>
          <p:cNvPr id="9" name="Rectangle 8"/>
          <p:cNvSpPr/>
          <p:nvPr/>
        </p:nvSpPr>
        <p:spPr>
          <a:xfrm>
            <a:off x="2343150" y="5143142"/>
            <a:ext cx="7194093" cy="523220"/>
          </a:xfrm>
          <a:prstGeom prst="rect">
            <a:avLst/>
          </a:prstGeom>
          <a:ln>
            <a:solidFill>
              <a:srgbClr val="FF0000"/>
            </a:solidFill>
          </a:ln>
        </p:spPr>
        <p:txBody>
          <a:bodyPr wrap="square">
            <a:spAutoFit/>
          </a:bodyPr>
          <a:lstStyle/>
          <a:p>
            <a:pPr algn="ctr"/>
            <a:r>
              <a:rPr lang="en-US" sz="2800" dirty="0">
                <a:solidFill>
                  <a:srgbClr val="FF0000"/>
                </a:solidFill>
              </a:rPr>
              <a:t>Providing insights and recommendations </a:t>
            </a:r>
          </a:p>
        </p:txBody>
      </p:sp>
    </p:spTree>
    <p:extLst>
      <p:ext uri="{BB962C8B-B14F-4D97-AF65-F5344CB8AC3E}">
        <p14:creationId xmlns:p14="http://schemas.microsoft.com/office/powerpoint/2010/main" val="1433243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793"/>
            <a:ext cx="10515600" cy="833757"/>
          </a:xfrm>
        </p:spPr>
        <p:txBody>
          <a:bodyPr anchor="t"/>
          <a:lstStyle/>
          <a:p>
            <a:r>
              <a:rPr lang="en-US" dirty="0" smtClean="0">
                <a:latin typeface="Arial" panose="020B0604020202020204" pitchFamily="34" charset="0"/>
                <a:cs typeface="Arial" panose="020B0604020202020204" pitchFamily="34" charset="0"/>
              </a:rPr>
              <a:t>Modelling CO</a:t>
            </a:r>
            <a:r>
              <a:rPr lang="en-US" baseline="-25000" dirty="0" smtClean="0">
                <a:latin typeface="Arial" panose="020B0604020202020204" pitchFamily="34" charset="0"/>
                <a:cs typeface="Arial" panose="020B0604020202020204" pitchFamily="34" charset="0"/>
              </a:rPr>
              <a:t>2</a:t>
            </a:r>
            <a:r>
              <a:rPr lang="en-US" dirty="0" smtClean="0">
                <a:latin typeface="Arial" panose="020B0604020202020204" pitchFamily="34" charset="0"/>
                <a:cs typeface="Arial" panose="020B0604020202020204" pitchFamily="34" charset="0"/>
              </a:rPr>
              <a:t> emission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971550"/>
            <a:ext cx="10515600" cy="4987925"/>
          </a:xfrm>
        </p:spPr>
        <p:txBody>
          <a:bodyPr>
            <a:normAutofit/>
          </a:bodyPr>
          <a:lstStyle/>
          <a:p>
            <a:pPr algn="just"/>
            <a:r>
              <a:rPr lang="en-US" sz="2400" dirty="0" smtClean="0"/>
              <a:t>Linear time series and ARIMA approaches </a:t>
            </a:r>
          </a:p>
          <a:p>
            <a:pPr algn="just"/>
            <a:r>
              <a:rPr lang="en-US" sz="2400" dirty="0" smtClean="0"/>
              <a:t>ARIMA: poor performance</a:t>
            </a:r>
          </a:p>
          <a:p>
            <a:pPr algn="just"/>
            <a:r>
              <a:rPr lang="en-US" sz="2400" dirty="0" smtClean="0"/>
              <a:t>Linear time series modeling using </a:t>
            </a:r>
            <a:r>
              <a:rPr lang="en-US" sz="2400" dirty="0" err="1" smtClean="0"/>
              <a:t>Statsmodel</a:t>
            </a:r>
            <a:r>
              <a:rPr lang="en-US" sz="2400" dirty="0" smtClean="0"/>
              <a:t> package</a:t>
            </a:r>
            <a:endParaRPr lang="en-US" sz="2400" dirty="0"/>
          </a:p>
          <a:p>
            <a:pPr algn="just"/>
            <a:endParaRPr lang="en-US" sz="2400" dirty="0"/>
          </a:p>
        </p:txBody>
      </p:sp>
      <p:sp>
        <p:nvSpPr>
          <p:cNvPr id="6" name="Slide Number Placeholder 5"/>
          <p:cNvSpPr>
            <a:spLocks noGrp="1"/>
          </p:cNvSpPr>
          <p:nvPr>
            <p:ph type="sldNum" sz="quarter" idx="12"/>
          </p:nvPr>
        </p:nvSpPr>
        <p:spPr/>
        <p:txBody>
          <a:bodyPr/>
          <a:lstStyle/>
          <a:p>
            <a:fld id="{735C52F3-7F30-466F-932F-BE3963C2C8D5}" type="slidenum">
              <a:rPr lang="en-US" smtClean="0"/>
              <a:t>5</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 y="2406016"/>
            <a:ext cx="5040626" cy="3360416"/>
          </a:xfrm>
          <a:prstGeom prst="rect">
            <a:avLst/>
          </a:prstGeom>
        </p:spPr>
      </p:pic>
      <p:sp>
        <p:nvSpPr>
          <p:cNvPr id="7" name="TextBox 6"/>
          <p:cNvSpPr txBox="1"/>
          <p:nvPr/>
        </p:nvSpPr>
        <p:spPr>
          <a:xfrm>
            <a:off x="3850005" y="5957858"/>
            <a:ext cx="4491990" cy="707886"/>
          </a:xfrm>
          <a:prstGeom prst="rect">
            <a:avLst/>
          </a:prstGeom>
          <a:noFill/>
          <a:ln>
            <a:solidFill>
              <a:srgbClr val="FF0000"/>
            </a:solidFill>
          </a:ln>
        </p:spPr>
        <p:txBody>
          <a:bodyPr wrap="square" rtlCol="0">
            <a:spAutoFit/>
          </a:bodyPr>
          <a:lstStyle/>
          <a:p>
            <a:pPr algn="ctr"/>
            <a:r>
              <a:rPr lang="en-US" sz="2000" dirty="0" smtClean="0">
                <a:solidFill>
                  <a:srgbClr val="FF0000"/>
                </a:solidFill>
              </a:rPr>
              <a:t>CO</a:t>
            </a:r>
            <a:r>
              <a:rPr lang="en-US" sz="2000" baseline="-25000" dirty="0" smtClean="0">
                <a:solidFill>
                  <a:srgbClr val="FF0000"/>
                </a:solidFill>
              </a:rPr>
              <a:t>2 </a:t>
            </a:r>
            <a:r>
              <a:rPr lang="en-US" sz="2000" dirty="0">
                <a:solidFill>
                  <a:srgbClr val="FF0000"/>
                </a:solidFill>
              </a:rPr>
              <a:t>p</a:t>
            </a:r>
            <a:r>
              <a:rPr lang="en-US" sz="2000" dirty="0" smtClean="0">
                <a:solidFill>
                  <a:srgbClr val="FF0000"/>
                </a:solidFill>
              </a:rPr>
              <a:t>rediction is correlated to population and CO</a:t>
            </a:r>
            <a:r>
              <a:rPr lang="en-US" sz="2000" baseline="-25000" dirty="0" smtClean="0">
                <a:solidFill>
                  <a:srgbClr val="FF0000"/>
                </a:solidFill>
              </a:rPr>
              <a:t>2</a:t>
            </a:r>
            <a:r>
              <a:rPr lang="en-US" sz="2000" dirty="0">
                <a:solidFill>
                  <a:srgbClr val="FF0000"/>
                </a:solidFill>
              </a:rPr>
              <a:t>,</a:t>
            </a:r>
            <a:r>
              <a:rPr lang="en-US" sz="2000" dirty="0" smtClean="0">
                <a:solidFill>
                  <a:srgbClr val="FF0000"/>
                </a:solidFill>
              </a:rPr>
              <a:t> time-step behind  </a:t>
            </a:r>
            <a:endParaRPr lang="en-US" sz="2000" dirty="0">
              <a:solidFill>
                <a:srgbClr val="FF0000"/>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7409" y="2406016"/>
            <a:ext cx="4899648" cy="3266432"/>
          </a:xfrm>
          <a:prstGeom prst="rect">
            <a:avLst/>
          </a:prstGeom>
        </p:spPr>
      </p:pic>
    </p:spTree>
    <p:extLst>
      <p:ext uri="{BB962C8B-B14F-4D97-AF65-F5344CB8AC3E}">
        <p14:creationId xmlns:p14="http://schemas.microsoft.com/office/powerpoint/2010/main" val="192502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793"/>
            <a:ext cx="10515600" cy="833757"/>
          </a:xfrm>
        </p:spPr>
        <p:txBody>
          <a:bodyPr anchor="t">
            <a:normAutofit/>
          </a:bodyPr>
          <a:lstStyle/>
          <a:p>
            <a:r>
              <a:rPr lang="en-US" sz="4000" dirty="0" smtClean="0">
                <a:latin typeface="Arial" panose="020B0604020202020204" pitchFamily="34" charset="0"/>
                <a:cs typeface="Arial" panose="020B0604020202020204" pitchFamily="34" charset="0"/>
              </a:rPr>
              <a:t>Results: Modelling for Canada </a:t>
            </a:r>
            <a:endParaRPr lang="en-US" sz="4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35C52F3-7F30-466F-932F-BE3963C2C8D5}" type="slidenum">
              <a:rPr lang="en-US" smtClean="0"/>
              <a:t>6</a:t>
            </a:fld>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688979"/>
            <a:ext cx="6755130" cy="2251710"/>
          </a:xfrm>
          <a:prstGeom prst="rect">
            <a:avLst/>
          </a:prstGeom>
        </p:spPr>
      </p:pic>
      <p:sp>
        <p:nvSpPr>
          <p:cNvPr id="14" name="TextBox 13"/>
          <p:cNvSpPr txBox="1"/>
          <p:nvPr/>
        </p:nvSpPr>
        <p:spPr>
          <a:xfrm>
            <a:off x="8413702" y="1305383"/>
            <a:ext cx="3474720" cy="707886"/>
          </a:xfrm>
          <a:prstGeom prst="rect">
            <a:avLst/>
          </a:prstGeom>
          <a:noFill/>
          <a:ln>
            <a:solidFill>
              <a:srgbClr val="FF0000"/>
            </a:solidFill>
          </a:ln>
        </p:spPr>
        <p:txBody>
          <a:bodyPr wrap="square" rtlCol="0">
            <a:spAutoFit/>
          </a:bodyPr>
          <a:lstStyle/>
          <a:p>
            <a:pPr algn="just"/>
            <a:r>
              <a:rPr lang="en-US" sz="2000" dirty="0" smtClean="0">
                <a:solidFill>
                  <a:srgbClr val="FF0000"/>
                </a:solidFill>
              </a:rPr>
              <a:t>CO</a:t>
            </a:r>
            <a:r>
              <a:rPr lang="en-US" sz="2000" baseline="-25000" dirty="0" smtClean="0">
                <a:solidFill>
                  <a:srgbClr val="FF0000"/>
                </a:solidFill>
              </a:rPr>
              <a:t>2</a:t>
            </a:r>
            <a:r>
              <a:rPr lang="en-US" sz="2000" dirty="0" smtClean="0">
                <a:solidFill>
                  <a:srgbClr val="FF0000"/>
                </a:solidFill>
              </a:rPr>
              <a:t> emission is the highest among all GHGs.</a:t>
            </a:r>
          </a:p>
        </p:txBody>
      </p:sp>
      <p:grpSp>
        <p:nvGrpSpPr>
          <p:cNvPr id="8" name="Group 7"/>
          <p:cNvGrpSpPr/>
          <p:nvPr/>
        </p:nvGrpSpPr>
        <p:grpSpPr>
          <a:xfrm>
            <a:off x="336200" y="2859786"/>
            <a:ext cx="8077502" cy="3951863"/>
            <a:chOff x="336200" y="2859786"/>
            <a:chExt cx="8077502" cy="3951863"/>
          </a:xfrm>
        </p:grpSpPr>
        <p:grpSp>
          <p:nvGrpSpPr>
            <p:cNvPr id="5" name="Group 4"/>
            <p:cNvGrpSpPr/>
            <p:nvPr/>
          </p:nvGrpSpPr>
          <p:grpSpPr>
            <a:xfrm>
              <a:off x="336200" y="2859786"/>
              <a:ext cx="3941064" cy="3941064"/>
              <a:chOff x="336200" y="2859786"/>
              <a:chExt cx="3941064" cy="3941064"/>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6200" y="2859786"/>
                <a:ext cx="3941064" cy="3941064"/>
              </a:xfrm>
              <a:prstGeom prst="rect">
                <a:avLst/>
              </a:prstGeom>
            </p:spPr>
          </p:pic>
          <p:sp>
            <p:nvSpPr>
              <p:cNvPr id="7" name="TextBox 6"/>
              <p:cNvSpPr txBox="1"/>
              <p:nvPr/>
            </p:nvSpPr>
            <p:spPr>
              <a:xfrm>
                <a:off x="1550637" y="4146416"/>
                <a:ext cx="1144905" cy="400110"/>
              </a:xfrm>
              <a:prstGeom prst="rect">
                <a:avLst/>
              </a:prstGeom>
              <a:noFill/>
              <a:ln>
                <a:solidFill>
                  <a:srgbClr val="FF0000"/>
                </a:solidFill>
              </a:ln>
            </p:spPr>
            <p:txBody>
              <a:bodyPr wrap="square" rtlCol="0">
                <a:spAutoFit/>
              </a:bodyPr>
              <a:lstStyle/>
              <a:p>
                <a:pPr algn="just"/>
                <a:r>
                  <a:rPr lang="en-US" sz="2000" dirty="0" smtClean="0">
                    <a:solidFill>
                      <a:srgbClr val="FF0000"/>
                    </a:solidFill>
                  </a:rPr>
                  <a:t>R</a:t>
                </a:r>
                <a:r>
                  <a:rPr lang="en-US" sz="2000" baseline="30000" dirty="0" smtClean="0">
                    <a:solidFill>
                      <a:srgbClr val="FF0000"/>
                    </a:solidFill>
                  </a:rPr>
                  <a:t>2</a:t>
                </a:r>
                <a:r>
                  <a:rPr lang="en-US" sz="2000" dirty="0" smtClean="0">
                    <a:solidFill>
                      <a:srgbClr val="FF0000"/>
                    </a:solidFill>
                  </a:rPr>
                  <a:t>=0.90</a:t>
                </a:r>
                <a:endParaRPr lang="en-US" sz="2000" dirty="0">
                  <a:solidFill>
                    <a:srgbClr val="FF0000"/>
                  </a:solidFill>
                </a:endParaRPr>
              </a:p>
            </p:txBody>
          </p:sp>
        </p:gr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4162" y="2872109"/>
              <a:ext cx="3939540" cy="3939540"/>
            </a:xfrm>
            <a:prstGeom prst="rect">
              <a:avLst/>
            </a:prstGeom>
          </p:spPr>
        </p:pic>
      </p:grpSp>
      <p:sp>
        <p:nvSpPr>
          <p:cNvPr id="4" name="Rectangle 3"/>
          <p:cNvSpPr/>
          <p:nvPr/>
        </p:nvSpPr>
        <p:spPr>
          <a:xfrm>
            <a:off x="8413702" y="4146416"/>
            <a:ext cx="3535680" cy="923330"/>
          </a:xfrm>
          <a:prstGeom prst="rect">
            <a:avLst/>
          </a:prstGeom>
          <a:ln>
            <a:solidFill>
              <a:srgbClr val="FF0000"/>
            </a:solidFill>
          </a:ln>
        </p:spPr>
        <p:txBody>
          <a:bodyPr wrap="square">
            <a:spAutoFit/>
          </a:bodyPr>
          <a:lstStyle/>
          <a:p>
            <a:pPr algn="just"/>
            <a:r>
              <a:rPr lang="en-US" dirty="0">
                <a:solidFill>
                  <a:srgbClr val="FF0000"/>
                </a:solidFill>
              </a:rPr>
              <a:t>CO</a:t>
            </a:r>
            <a:r>
              <a:rPr lang="en-US" baseline="-25000" dirty="0">
                <a:solidFill>
                  <a:srgbClr val="FF0000"/>
                </a:solidFill>
              </a:rPr>
              <a:t>2</a:t>
            </a:r>
            <a:r>
              <a:rPr lang="en-US" dirty="0">
                <a:solidFill>
                  <a:srgbClr val="FF0000"/>
                </a:solidFill>
              </a:rPr>
              <a:t> emission forecasting suggests a linear increasing trend for next 5 years.  </a:t>
            </a:r>
          </a:p>
        </p:txBody>
      </p:sp>
    </p:spTree>
    <p:extLst>
      <p:ext uri="{BB962C8B-B14F-4D97-AF65-F5344CB8AC3E}">
        <p14:creationId xmlns:p14="http://schemas.microsoft.com/office/powerpoint/2010/main" val="243629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latin typeface="Arial" panose="020B0604020202020204" pitchFamily="34" charset="0"/>
                <a:cs typeface="Arial" panose="020B0604020202020204" pitchFamily="34" charset="0"/>
              </a:rPr>
              <a:t>Recommendations for future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68425"/>
            <a:ext cx="10515600" cy="3855086"/>
          </a:xfrm>
        </p:spPr>
        <p:txBody>
          <a:bodyPr>
            <a:normAutofit/>
          </a:bodyPr>
          <a:lstStyle/>
          <a:p>
            <a:pPr>
              <a:lnSpc>
                <a:spcPct val="100000"/>
              </a:lnSpc>
              <a:spcBef>
                <a:spcPts val="0"/>
              </a:spcBef>
              <a:defRPr/>
            </a:pPr>
            <a:r>
              <a:rPr lang="en-US" sz="2400" dirty="0" smtClean="0"/>
              <a:t>CO</a:t>
            </a:r>
            <a:r>
              <a:rPr lang="en-US" sz="2400" baseline="-25000" dirty="0" smtClean="0"/>
              <a:t>2</a:t>
            </a:r>
            <a:r>
              <a:rPr lang="en-US" sz="2400" dirty="0" smtClean="0"/>
              <a:t> emission has an increasing trend in next 5 years for the most countries. </a:t>
            </a:r>
          </a:p>
          <a:p>
            <a:pPr marL="0" indent="0">
              <a:lnSpc>
                <a:spcPct val="100000"/>
              </a:lnSpc>
              <a:spcBef>
                <a:spcPts val="0"/>
              </a:spcBef>
              <a:buNone/>
              <a:defRPr/>
            </a:pPr>
            <a:endParaRPr lang="en-US" sz="2400" dirty="0"/>
          </a:p>
          <a:p>
            <a:pPr>
              <a:lnSpc>
                <a:spcPct val="100000"/>
              </a:lnSpc>
              <a:spcBef>
                <a:spcPts val="0"/>
              </a:spcBef>
              <a:defRPr/>
            </a:pPr>
            <a:r>
              <a:rPr lang="en-US" sz="2400" dirty="0"/>
              <a:t>K</a:t>
            </a:r>
            <a:r>
              <a:rPr lang="en-US" sz="2400" dirty="0" smtClean="0"/>
              <a:t>ey </a:t>
            </a:r>
            <a:r>
              <a:rPr lang="en-US" sz="2400" dirty="0"/>
              <a:t>players in </a:t>
            </a:r>
            <a:r>
              <a:rPr lang="en-US" sz="2400" dirty="0" smtClean="0"/>
              <a:t>CO</a:t>
            </a:r>
            <a:r>
              <a:rPr lang="en-US" sz="2400" baseline="-25000" dirty="0" smtClean="0"/>
              <a:t>2</a:t>
            </a:r>
            <a:r>
              <a:rPr lang="en-US" sz="2400" dirty="0" smtClean="0"/>
              <a:t> emission</a:t>
            </a:r>
            <a:r>
              <a:rPr lang="en-US" sz="2400" dirty="0"/>
              <a:t> </a:t>
            </a:r>
            <a:r>
              <a:rPr lang="en-US" sz="2400" dirty="0" smtClean="0"/>
              <a:t>are: </a:t>
            </a:r>
            <a:r>
              <a:rPr lang="en-US" sz="2000" dirty="0" smtClean="0"/>
              <a:t>Canada, China, India, Indonesia, Japan, and US</a:t>
            </a:r>
          </a:p>
          <a:p>
            <a:pPr lvl="1">
              <a:lnSpc>
                <a:spcPct val="100000"/>
              </a:lnSpc>
              <a:spcBef>
                <a:spcPts val="0"/>
              </a:spcBef>
              <a:defRPr/>
            </a:pPr>
            <a:endParaRPr lang="en-US" sz="2000" dirty="0"/>
          </a:p>
          <a:p>
            <a:pPr algn="just">
              <a:lnSpc>
                <a:spcPct val="100000"/>
              </a:lnSpc>
              <a:spcBef>
                <a:spcPts val="0"/>
              </a:spcBef>
              <a:defRPr/>
            </a:pPr>
            <a:r>
              <a:rPr lang="en-US" sz="2400" dirty="0" smtClean="0"/>
              <a:t>The performance of this model can be improved by incorporating additional parameters. </a:t>
            </a:r>
          </a:p>
          <a:p>
            <a:pPr>
              <a:lnSpc>
                <a:spcPct val="100000"/>
              </a:lnSpc>
              <a:spcBef>
                <a:spcPts val="0"/>
              </a:spcBef>
              <a:defRPr/>
            </a:pPr>
            <a:endParaRPr lang="en-US" sz="2400" dirty="0"/>
          </a:p>
          <a:p>
            <a:pPr>
              <a:lnSpc>
                <a:spcPct val="100000"/>
              </a:lnSpc>
              <a:spcBef>
                <a:spcPts val="0"/>
              </a:spcBef>
              <a:defRPr/>
            </a:pPr>
            <a:r>
              <a:rPr lang="en-US" sz="2400" dirty="0" smtClean="0"/>
              <a:t>A rigorous policy has be considered by key players to reduce the amount of CO</a:t>
            </a:r>
            <a:r>
              <a:rPr lang="en-US" sz="2400" baseline="-25000" dirty="0" smtClean="0"/>
              <a:t>2</a:t>
            </a:r>
            <a:r>
              <a:rPr lang="en-US" sz="2400" dirty="0" smtClean="0"/>
              <a:t> existing in the atmosphere. CCUS</a:t>
            </a:r>
          </a:p>
          <a:p>
            <a:pPr marL="0" lvl="0" indent="0">
              <a:lnSpc>
                <a:spcPct val="100000"/>
              </a:lnSpc>
              <a:spcBef>
                <a:spcPts val="0"/>
              </a:spcBef>
              <a:buNone/>
              <a:defRPr/>
            </a:pPr>
            <a:endParaRPr lang="en-US" sz="2400" dirty="0"/>
          </a:p>
          <a:p>
            <a:pPr algn="just"/>
            <a:endParaRPr lang="en-US" sz="2400" dirty="0"/>
          </a:p>
        </p:txBody>
      </p:sp>
      <p:sp>
        <p:nvSpPr>
          <p:cNvPr id="6" name="Slide Number Placeholder 5"/>
          <p:cNvSpPr>
            <a:spLocks noGrp="1"/>
          </p:cNvSpPr>
          <p:nvPr>
            <p:ph type="sldNum" sz="quarter" idx="12"/>
          </p:nvPr>
        </p:nvSpPr>
        <p:spPr/>
        <p:txBody>
          <a:bodyPr/>
          <a:lstStyle/>
          <a:p>
            <a:fld id="{735C52F3-7F30-466F-932F-BE3963C2C8D5}" type="slidenum">
              <a:rPr lang="en-US" smtClean="0"/>
              <a:t>7</a:t>
            </a:fld>
            <a:endParaRPr lang="en-US" dirty="0"/>
          </a:p>
        </p:txBody>
      </p:sp>
    </p:spTree>
    <p:extLst>
      <p:ext uri="{BB962C8B-B14F-4D97-AF65-F5344CB8AC3E}">
        <p14:creationId xmlns:p14="http://schemas.microsoft.com/office/powerpoint/2010/main" val="322003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latin typeface="Arial" panose="020B0604020202020204" pitchFamily="34" charset="0"/>
                <a:cs typeface="Arial" panose="020B0604020202020204" pitchFamily="34" charset="0"/>
              </a:rPr>
              <a:t>Carbon capture, utilization and storage</a:t>
            </a:r>
            <a:endParaRPr lang="en-US"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35C52F3-7F30-466F-932F-BE3963C2C8D5}" type="slidenum">
              <a:rPr lang="en-US" smtClean="0"/>
              <a:t>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116" y="1118752"/>
            <a:ext cx="5472884" cy="4837860"/>
          </a:xfrm>
          <a:prstGeom prst="rect">
            <a:avLst/>
          </a:prstGeom>
        </p:spPr>
      </p:pic>
      <p:sp>
        <p:nvSpPr>
          <p:cNvPr id="7" name="TextBox 6"/>
          <p:cNvSpPr txBox="1"/>
          <p:nvPr/>
        </p:nvSpPr>
        <p:spPr>
          <a:xfrm>
            <a:off x="5888527" y="6063917"/>
            <a:ext cx="6372061" cy="276999"/>
          </a:xfrm>
          <a:prstGeom prst="rect">
            <a:avLst/>
          </a:prstGeom>
          <a:noFill/>
        </p:spPr>
        <p:txBody>
          <a:bodyPr wrap="square" rtlCol="0">
            <a:spAutoFit/>
          </a:bodyPr>
          <a:lstStyle/>
          <a:p>
            <a:r>
              <a:rPr lang="en-US" sz="1200" dirty="0" smtClean="0"/>
              <a:t>Source: https://www.iea.org/fuels-and-technologies/carbon-capture-utilisation-and-storage</a:t>
            </a:r>
            <a:endParaRPr lang="en-US" sz="12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332445"/>
            <a:ext cx="5565268" cy="4410474"/>
          </a:xfrm>
          <a:prstGeom prst="rect">
            <a:avLst/>
          </a:prstGeom>
        </p:spPr>
      </p:pic>
      <p:sp>
        <p:nvSpPr>
          <p:cNvPr id="9" name="Rectangle 8"/>
          <p:cNvSpPr/>
          <p:nvPr/>
        </p:nvSpPr>
        <p:spPr>
          <a:xfrm>
            <a:off x="1318260" y="6079351"/>
            <a:ext cx="3174267" cy="276999"/>
          </a:xfrm>
          <a:prstGeom prst="rect">
            <a:avLst/>
          </a:prstGeom>
        </p:spPr>
        <p:txBody>
          <a:bodyPr wrap="none">
            <a:spAutoFit/>
          </a:bodyPr>
          <a:lstStyle/>
          <a:p>
            <a:r>
              <a:rPr lang="en-GB" sz="1200" dirty="0"/>
              <a:t>Source: </a:t>
            </a:r>
            <a:r>
              <a:rPr lang="en-GB" sz="1200" dirty="0" smtClean="0"/>
              <a:t>https://ukccsrc.ac.uk/ccs-explained/</a:t>
            </a:r>
            <a:endParaRPr lang="en-US" sz="1200" dirty="0"/>
          </a:p>
        </p:txBody>
      </p:sp>
    </p:spTree>
    <p:extLst>
      <p:ext uri="{BB962C8B-B14F-4D97-AF65-F5344CB8AC3E}">
        <p14:creationId xmlns:p14="http://schemas.microsoft.com/office/powerpoint/2010/main" val="3238103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6990" y="2454275"/>
            <a:ext cx="7288530" cy="1260475"/>
          </a:xfrm>
        </p:spPr>
        <p:txBody>
          <a:bodyPr>
            <a:normAutofit/>
          </a:bodyPr>
          <a:lstStyle/>
          <a:p>
            <a:pPr marL="0" indent="0" algn="ctr">
              <a:lnSpc>
                <a:spcPct val="100000"/>
              </a:lnSpc>
              <a:spcBef>
                <a:spcPts val="0"/>
              </a:spcBef>
              <a:buNone/>
              <a:defRPr/>
            </a:pPr>
            <a:r>
              <a:rPr lang="en-US" sz="4400" dirty="0" smtClean="0"/>
              <a:t>Thanks for your attention</a:t>
            </a:r>
          </a:p>
        </p:txBody>
      </p:sp>
      <p:sp>
        <p:nvSpPr>
          <p:cNvPr id="6" name="Slide Number Placeholder 5"/>
          <p:cNvSpPr>
            <a:spLocks noGrp="1"/>
          </p:cNvSpPr>
          <p:nvPr>
            <p:ph type="sldNum" sz="quarter" idx="12"/>
          </p:nvPr>
        </p:nvSpPr>
        <p:spPr/>
        <p:txBody>
          <a:bodyPr/>
          <a:lstStyle/>
          <a:p>
            <a:fld id="{735C52F3-7F30-466F-932F-BE3963C2C8D5}" type="slidenum">
              <a:rPr lang="en-US" smtClean="0"/>
              <a:t>9</a:t>
            </a:fld>
            <a:endParaRPr lang="en-US" dirty="0"/>
          </a:p>
        </p:txBody>
      </p:sp>
    </p:spTree>
    <p:extLst>
      <p:ext uri="{BB962C8B-B14F-4D97-AF65-F5344CB8AC3E}">
        <p14:creationId xmlns:p14="http://schemas.microsoft.com/office/powerpoint/2010/main" val="3281318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4716</TotalTime>
  <Words>625</Words>
  <Application>Microsoft Office PowerPoint</Application>
  <PresentationFormat>Widescreen</PresentationFormat>
  <Paragraphs>106</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Greenhouse Gas Emission: Visualizing and Forecasting  </vt:lpstr>
      <vt:lpstr>Problem statement</vt:lpstr>
      <vt:lpstr>Objectives</vt:lpstr>
      <vt:lpstr>Project workflow</vt:lpstr>
      <vt:lpstr>Modelling CO2 emission </vt:lpstr>
      <vt:lpstr>Results: Modelling for Canada </vt:lpstr>
      <vt:lpstr>Recommendations for future </vt:lpstr>
      <vt:lpstr>Carbon capture, utilization and storage</vt:lpstr>
      <vt:lpstr>PowerPoint Presentation</vt:lpstr>
      <vt:lpstr>Project workflow</vt:lpstr>
    </vt:vector>
  </TitlesOfParts>
  <Company>Faculty of engineering, University of Alberta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Habibi</dc:creator>
  <cp:lastModifiedBy>Ali Habibi</cp:lastModifiedBy>
  <cp:revision>31</cp:revision>
  <dcterms:created xsi:type="dcterms:W3CDTF">2021-06-03T23:08:45Z</dcterms:created>
  <dcterms:modified xsi:type="dcterms:W3CDTF">2021-06-07T05:51:11Z</dcterms:modified>
</cp:coreProperties>
</file>