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4" r:id="rId5"/>
    <p:sldId id="316" r:id="rId6"/>
    <p:sldId id="313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3" r:id="rId15"/>
    <p:sldId id="3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19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Dolor Amet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138B-774D-F59B-69EE-0CB7F1CB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Promo1 and promo2 is not important (relation with label)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191EB31-9AD2-09E3-FFD3-A68D01A2E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0" y="1824799"/>
            <a:ext cx="5225074" cy="241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4E3C18E-84E9-DC49-94A9-8E718EEE2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60" y="1824800"/>
            <a:ext cx="5295900" cy="244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46922E3-78F1-4A3A-23F5-96DEFBA4B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830" y="4235615"/>
            <a:ext cx="2149730" cy="214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23413732-323B-129A-D6FC-A72645151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0" y="4235615"/>
            <a:ext cx="2149731" cy="214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02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95B6-B9FC-CBA0-87DC-DA55F6FE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642594"/>
            <a:ext cx="10722864" cy="1371600"/>
          </a:xfrm>
        </p:spPr>
        <p:txBody>
          <a:bodyPr/>
          <a:lstStyle/>
          <a:p>
            <a:r>
              <a:rPr lang="en-US" dirty="0"/>
              <a:t>Extra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B8301-9545-37A1-3CA4-D212B576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primary has it’s own secondary color</a:t>
            </a:r>
          </a:p>
          <a:p>
            <a:r>
              <a:rPr lang="en-US" dirty="0"/>
              <a:t>Primary color is the same as article.1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2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7EB7-2AF2-52A6-B4F2-8CBE93E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color is Article.1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C542632-0D19-D0FB-2149-784B3925D2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2" y="1685891"/>
            <a:ext cx="2142748" cy="18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C9AFCA2-3C7E-D937-D37D-860A7C96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41" y="1685891"/>
            <a:ext cx="2254248" cy="18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FDA86261-6674-9C9E-8014-A5A6EF55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1" y="3758566"/>
            <a:ext cx="11549378" cy="55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8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00AC-941C-3A89-4BA8-27045F97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8C9B-6F1A-C21A-6269-3ECEB2C0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i="0" dirty="0">
                <a:effectLst/>
                <a:latin typeface="Courier New" panose="02070309020205020404" pitchFamily="49" charset="0"/>
              </a:rPr>
              <a:t>Retail weeks to retail Years</a:t>
            </a:r>
          </a:p>
          <a:p>
            <a:r>
              <a:rPr lang="en-US" b="1" i="0" dirty="0">
                <a:effectLst/>
                <a:latin typeface="Courier New" panose="02070309020205020404" pitchFamily="49" charset="0"/>
              </a:rPr>
              <a:t>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rgb_r_main_col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rgb_g_main_col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rgb_b_main_col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’ TO 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primary_color</a:t>
            </a:r>
            <a:endParaRPr lang="en-US" b="1" i="0" dirty="0">
              <a:effectLst/>
              <a:latin typeface="Courier New" panose="02070309020205020404" pitchFamily="49" charset="0"/>
            </a:endParaRPr>
          </a:p>
          <a:p>
            <a:r>
              <a:rPr lang="en-US" b="1" i="0" dirty="0">
                <a:effectLst/>
                <a:latin typeface="Courier New" panose="02070309020205020404" pitchFamily="49" charset="0"/>
              </a:rPr>
              <a:t>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rgb_r_sec_col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rgb_g_sec_col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rgb_b_sec_col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’ TO 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secondary_color</a:t>
            </a:r>
            <a:endParaRPr lang="en-US" b="1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i="0" dirty="0">
              <a:effectLst/>
              <a:latin typeface="Courier New" panose="02070309020205020404" pitchFamily="49" charset="0"/>
            </a:endParaRPr>
          </a:p>
          <a:p>
            <a:endParaRPr lang="en-US" b="1" i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4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FB39-E643-B855-53E7-4E7B10EF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81" y="497814"/>
            <a:ext cx="8791258" cy="1152144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5546F-2034-BF84-B591-462A309F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980" y="1504188"/>
            <a:ext cx="10058400" cy="3849624"/>
          </a:xfrm>
        </p:spPr>
        <p:txBody>
          <a:bodyPr/>
          <a:lstStyle/>
          <a:p>
            <a:r>
              <a:rPr lang="en-US" dirty="0"/>
              <a:t>Country</a:t>
            </a:r>
          </a:p>
          <a:p>
            <a:r>
              <a:rPr lang="en-US" dirty="0"/>
              <a:t>Retail Years</a:t>
            </a:r>
          </a:p>
          <a:p>
            <a:r>
              <a:rPr lang="en-US" dirty="0"/>
              <a:t>Products group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Primary color</a:t>
            </a:r>
          </a:p>
          <a:p>
            <a:r>
              <a:rPr lang="en-US" dirty="0"/>
              <a:t>Secondary color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1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0D91-22B6-F130-CC13-C1FAECAE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75" y="154623"/>
            <a:ext cx="10058400" cy="1371600"/>
          </a:xfrm>
        </p:spPr>
        <p:txBody>
          <a:bodyPr/>
          <a:lstStyle/>
          <a:p>
            <a:r>
              <a:rPr lang="en-US" dirty="0"/>
              <a:t>Country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2752-AA77-2D6D-BC78-E343D279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57" y="1299603"/>
            <a:ext cx="10058400" cy="3849624"/>
          </a:xfrm>
        </p:spPr>
        <p:txBody>
          <a:bodyPr>
            <a:normAutofit/>
          </a:bodyPr>
          <a:lstStyle/>
          <a:p>
            <a:r>
              <a:rPr lang="en-US" sz="1000" dirty="0"/>
              <a:t>Germany is the most country</a:t>
            </a:r>
          </a:p>
          <a:p>
            <a:r>
              <a:rPr lang="en-US" sz="1000" dirty="0"/>
              <a:t>Shoes are the most common product group</a:t>
            </a:r>
          </a:p>
          <a:p>
            <a:r>
              <a:rPr lang="en-US" sz="1000" dirty="0"/>
              <a:t>Training   is the most common category</a:t>
            </a:r>
          </a:p>
          <a:p>
            <a:r>
              <a:rPr lang="en-US" sz="1000" dirty="0"/>
              <a:t>Women is the most gender</a:t>
            </a:r>
          </a:p>
          <a:p>
            <a:r>
              <a:rPr lang="en-US" sz="1000" dirty="0"/>
              <a:t>Regular is the most common style</a:t>
            </a:r>
          </a:p>
          <a:p>
            <a:r>
              <a:rPr lang="en-US" sz="1000" dirty="0"/>
              <a:t>Primary color almost identical </a:t>
            </a:r>
          </a:p>
          <a:p>
            <a:r>
              <a:rPr lang="en-US" sz="1000" dirty="0"/>
              <a:t>Rosy brown is the most common secondary color</a:t>
            </a:r>
          </a:p>
          <a:p>
            <a:r>
              <a:rPr lang="en-US" sz="1000" dirty="0"/>
              <a:t>The most Retail years are between 2015 and 2016</a:t>
            </a: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A1B73CF9-4E3E-4DCF-4B8F-BC66CE0A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139" y="273928"/>
            <a:ext cx="6280785" cy="612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79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E018-2BDC-160F-4A0B-2E7BDD78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54C6-46FB-A1F8-C073-2BFC979A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906524"/>
            <a:ext cx="10058400" cy="4610100"/>
          </a:xfrm>
        </p:spPr>
        <p:txBody>
          <a:bodyPr>
            <a:noAutofit/>
          </a:bodyPr>
          <a:lstStyle/>
          <a:p>
            <a:r>
              <a:rPr lang="en-US" sz="1000" dirty="0"/>
              <a:t> Golf has no shoes and shorts only exist in training Sweatshirts exist only in training  </a:t>
            </a:r>
          </a:p>
          <a:p>
            <a:r>
              <a:rPr lang="en-US" sz="1000" dirty="0"/>
              <a:t>Women not interested in Football generic, Kids interested in running </a:t>
            </a:r>
          </a:p>
          <a:p>
            <a:r>
              <a:rPr lang="en-US" sz="1000" dirty="0"/>
              <a:t>Unisex and men are interested in Football generic</a:t>
            </a:r>
          </a:p>
          <a:p>
            <a:r>
              <a:rPr lang="en-US" sz="1000" dirty="0"/>
              <a:t>Slim fits in running ,Slim and wide  fits in Training ,Regular doesn’t fit in Indoor</a:t>
            </a:r>
          </a:p>
          <a:p>
            <a:r>
              <a:rPr lang="en-US" sz="1000" dirty="0"/>
              <a:t>Wide fits in football generic and indoor</a:t>
            </a:r>
          </a:p>
          <a:p>
            <a:r>
              <a:rPr lang="en-US" sz="1000" dirty="0"/>
              <a:t>chocolate and darkkhaki and steelblue  in Training </a:t>
            </a:r>
          </a:p>
          <a:p>
            <a:r>
              <a:rPr lang="en-US" sz="1000" dirty="0"/>
              <a:t>Goldenrod in golf  and Lightskyblue in indoor</a:t>
            </a:r>
          </a:p>
          <a:p>
            <a:r>
              <a:rPr lang="en-US" sz="1000" dirty="0"/>
              <a:t>Rosybrown and silver  in running And blue violet in relax casual </a:t>
            </a:r>
          </a:p>
          <a:p>
            <a:r>
              <a:rPr lang="en-US" sz="1000" dirty="0"/>
              <a:t>Brown and gray  in football generic</a:t>
            </a:r>
          </a:p>
          <a:p>
            <a:r>
              <a:rPr lang="en-US" sz="1000" dirty="0"/>
              <a:t>Lavender and light blue  in Training ,Lavender in  Golf</a:t>
            </a:r>
          </a:p>
          <a:p>
            <a:r>
              <a:rPr lang="en-US" sz="1000" dirty="0"/>
              <a:t> Light-blue  and rosybrown in running </a:t>
            </a:r>
          </a:p>
          <a:p>
            <a:r>
              <a:rPr lang="en-US" sz="1000" dirty="0"/>
              <a:t>Light blue in relax casual, Rosybrown in football generic and in door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F0D65D-2077-954A-3EBB-D9A3B9FF6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48" y="372617"/>
            <a:ext cx="6265585" cy="611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38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927D-0A7F-98D0-287B-D3F8FA33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85" y="42923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product group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6EDB-4723-D5E0-0E1C-476E8D15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85" y="1562100"/>
            <a:ext cx="10058400" cy="3849624"/>
          </a:xfrm>
        </p:spPr>
        <p:txBody>
          <a:bodyPr>
            <a:normAutofit/>
          </a:bodyPr>
          <a:lstStyle/>
          <a:p>
            <a:r>
              <a:rPr lang="en-US" sz="1000" dirty="0"/>
              <a:t>Kids and men and unisex are interests in shoes</a:t>
            </a:r>
          </a:p>
          <a:p>
            <a:r>
              <a:rPr lang="en-US" sz="1000" dirty="0"/>
              <a:t>Shoes exists in all style hardware accessories in slim and regular </a:t>
            </a:r>
          </a:p>
          <a:p>
            <a:r>
              <a:rPr lang="en-US" sz="1000" dirty="0"/>
              <a:t>Regular with shorts and sweatshirts with wide</a:t>
            </a:r>
          </a:p>
          <a:p>
            <a:r>
              <a:rPr lang="en-US" sz="1000" dirty="0"/>
              <a:t>Shorts with darkkhaki sweatshirts with steelblue</a:t>
            </a:r>
          </a:p>
          <a:p>
            <a:r>
              <a:rPr lang="en-US" sz="1000" dirty="0"/>
              <a:t>Hardware accessories with goldenrod and silver</a:t>
            </a:r>
          </a:p>
          <a:p>
            <a:r>
              <a:rPr lang="en-US" sz="1000" dirty="0"/>
              <a:t>Shoes  is without darkhhari goldenrod steelblue silver</a:t>
            </a:r>
          </a:p>
          <a:p>
            <a:r>
              <a:rPr lang="en-US" sz="1000" dirty="0"/>
              <a:t>All secondary color exists in shoes Shorts and hardware accessories  exist in lavender</a:t>
            </a:r>
          </a:p>
          <a:p>
            <a:r>
              <a:rPr lang="en-US" sz="1000" dirty="0"/>
              <a:t>Hardware accessories in rosybrown and sweatshirts in light-blue</a:t>
            </a: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B6897C1-59F4-2A21-ADAA-B264E2F42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0" y="368692"/>
            <a:ext cx="6127555" cy="59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6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64C1-B176-9744-0907-73523FD4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6" y="372264"/>
            <a:ext cx="10058400" cy="1371600"/>
          </a:xfrm>
        </p:spPr>
        <p:txBody>
          <a:bodyPr/>
          <a:lstStyle/>
          <a:p>
            <a:r>
              <a:rPr lang="en-US" dirty="0"/>
              <a:t>Gender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9366-F06F-614C-545A-B90F692A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36" y="1882140"/>
            <a:ext cx="10058400" cy="3849624"/>
          </a:xfrm>
        </p:spPr>
        <p:txBody>
          <a:bodyPr>
            <a:normAutofit/>
          </a:bodyPr>
          <a:lstStyle/>
          <a:p>
            <a:r>
              <a:rPr lang="en-US" sz="1000" dirty="0"/>
              <a:t>Kids and men prefer regular style and unisex prefer wide</a:t>
            </a:r>
          </a:p>
          <a:p>
            <a:r>
              <a:rPr lang="en-US" sz="1000" dirty="0"/>
              <a:t>Women don’t  prefer rosybrown and brown</a:t>
            </a:r>
          </a:p>
          <a:p>
            <a:r>
              <a:rPr lang="en-US" sz="1000" dirty="0"/>
              <a:t>Kids prefer  rosybrown and unisex prefer brown </a:t>
            </a:r>
          </a:p>
          <a:p>
            <a:r>
              <a:rPr lang="en-US" sz="1000" dirty="0"/>
              <a:t>Men prefer gray ,Kids prefer light-blue , Men and unisex prefer rosybrown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C7E5A7-1830-F0D0-840B-01C539AF0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97" y="372264"/>
            <a:ext cx="6163627" cy="601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43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64C1-B176-9744-0907-73523FD4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6" y="372264"/>
            <a:ext cx="10058400" cy="1371600"/>
          </a:xfrm>
        </p:spPr>
        <p:txBody>
          <a:bodyPr/>
          <a:lstStyle/>
          <a:p>
            <a:r>
              <a:rPr lang="en-US" dirty="0"/>
              <a:t>Style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9366-F06F-614C-545A-B90F692A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36" y="1882140"/>
            <a:ext cx="10058400" cy="3849624"/>
          </a:xfrm>
        </p:spPr>
        <p:txBody>
          <a:bodyPr>
            <a:normAutofit/>
          </a:bodyPr>
          <a:lstStyle/>
          <a:p>
            <a:r>
              <a:rPr lang="en-US" sz="1000" dirty="0"/>
              <a:t>Slim  with chocolate and silver </a:t>
            </a:r>
          </a:p>
          <a:p>
            <a:r>
              <a:rPr lang="en-US" sz="1000" dirty="0"/>
              <a:t>regular is preferred with darkkahri goldenrod rosybrown blue violet</a:t>
            </a:r>
          </a:p>
          <a:p>
            <a:r>
              <a:rPr lang="en-US" sz="1000" dirty="0"/>
              <a:t>Wide  is preferred with steelblue brown lightskyblue </a:t>
            </a:r>
          </a:p>
          <a:p>
            <a:r>
              <a:rPr lang="en-US" sz="1000" dirty="0"/>
              <a:t>Regular with all styles wide with light-blue and rosybrown </a:t>
            </a:r>
          </a:p>
          <a:p>
            <a:r>
              <a:rPr lang="en-US" sz="1000" dirty="0"/>
              <a:t>Slim with lavender and rosybrown 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78329A-C0A9-917B-A810-562DD924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035" y="372264"/>
            <a:ext cx="6266309" cy="611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5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64C1-B176-9744-0907-73523FD4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6" y="372264"/>
            <a:ext cx="10058400" cy="1371600"/>
          </a:xfrm>
        </p:spPr>
        <p:txBody>
          <a:bodyPr/>
          <a:lstStyle/>
          <a:p>
            <a:r>
              <a:rPr lang="en-US" dirty="0"/>
              <a:t>Primary color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9366-F06F-614C-545A-B90F692A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36" y="1882140"/>
            <a:ext cx="10058400" cy="3849624"/>
          </a:xfrm>
        </p:spPr>
        <p:txBody>
          <a:bodyPr>
            <a:normAutofit/>
          </a:bodyPr>
          <a:lstStyle/>
          <a:p>
            <a:r>
              <a:rPr lang="en-US" sz="1000" dirty="0"/>
              <a:t>Lavender goes with chocolate and dark Khari and goldenrod</a:t>
            </a:r>
          </a:p>
          <a:p>
            <a:r>
              <a:rPr lang="en-US" sz="1000" dirty="0"/>
              <a:t>Light-blue goes with rosybrown blue violet steel blue</a:t>
            </a:r>
          </a:p>
          <a:p>
            <a:r>
              <a:rPr lang="en-US" sz="1000" dirty="0"/>
              <a:t>Rosybrown goes with brown ,ightskyblue,sliver.gray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78329A-C0A9-917B-A810-562DD924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510540"/>
            <a:ext cx="6124576" cy="597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14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{CFA30270-103C-4C13-BCAA-8CA165A1ABC6}tf11531919_win32</Template>
  <TotalTime>340</TotalTime>
  <Words>463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Courier New</vt:lpstr>
      <vt:lpstr>Garamond</vt:lpstr>
      <vt:lpstr>SavonVTI</vt:lpstr>
      <vt:lpstr>insights</vt:lpstr>
      <vt:lpstr>Conversions</vt:lpstr>
      <vt:lpstr>insights</vt:lpstr>
      <vt:lpstr>Country insights</vt:lpstr>
      <vt:lpstr>Category insights</vt:lpstr>
      <vt:lpstr>product group insights</vt:lpstr>
      <vt:lpstr>Gender insights</vt:lpstr>
      <vt:lpstr>Style insights</vt:lpstr>
      <vt:lpstr>Primary color insights</vt:lpstr>
      <vt:lpstr>Promo1 and promo2 is not important (relation with label)</vt:lpstr>
      <vt:lpstr>Extra notes</vt:lpstr>
      <vt:lpstr>Primary color is Article.1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</dc:title>
  <dc:creator>ali mistro</dc:creator>
  <cp:lastModifiedBy>ali mistro</cp:lastModifiedBy>
  <cp:revision>1</cp:revision>
  <dcterms:created xsi:type="dcterms:W3CDTF">2023-03-30T15:19:37Z</dcterms:created>
  <dcterms:modified xsi:type="dcterms:W3CDTF">2023-03-30T21:00:07Z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