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310" r:id="rId3"/>
    <p:sldId id="312" r:id="rId4"/>
    <p:sldId id="311" r:id="rId5"/>
    <p:sldId id="318" r:id="rId6"/>
    <p:sldId id="313" r:id="rId7"/>
    <p:sldId id="315" r:id="rId8"/>
    <p:sldId id="316" r:id="rId9"/>
    <p:sldId id="317" r:id="rId10"/>
    <p:sldId id="319" r:id="rId11"/>
    <p:sldId id="320" r:id="rId12"/>
    <p:sldId id="321" r:id="rId13"/>
    <p:sldId id="322" r:id="rId14"/>
    <p:sldId id="323" r:id="rId15"/>
    <p:sldId id="324" r:id="rId16"/>
    <p:sldId id="32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66370A2-4884-4041-9575-FB5008BDEA97}">
          <p14:sldIdLst>
            <p14:sldId id="257"/>
            <p14:sldId id="310"/>
            <p14:sldId id="312"/>
            <p14:sldId id="311"/>
            <p14:sldId id="318"/>
            <p14:sldId id="313"/>
            <p14:sldId id="315"/>
            <p14:sldId id="316"/>
            <p14:sldId id="317"/>
            <p14:sldId id="319"/>
            <p14:sldId id="320"/>
            <p14:sldId id="321"/>
            <p14:sldId id="322"/>
            <p14:sldId id="323"/>
            <p14:sldId id="324"/>
            <p14:sldId id="32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29" autoAdjust="0"/>
    <p:restoredTop sz="94660"/>
  </p:normalViewPr>
  <p:slideViewPr>
    <p:cSldViewPr snapToGrid="0">
      <p:cViewPr varScale="1">
        <p:scale>
          <a:sx n="68" d="100"/>
          <a:sy n="68" d="100"/>
        </p:scale>
        <p:origin x="97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D5CC31-D480-47B7-9455-40F1ECB4F946}" type="datetimeFigureOut">
              <a:rPr lang="en-US" smtClean="0"/>
              <a:t>3/29/2022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3C3C56-5BAA-4BFB-80FD-C7721A8BCEBA}" type="slidenum">
              <a:rPr lang="en-US" smtClean="0"/>
              <a:t>‹#›</a:t>
            </a:fld>
            <a:endParaRPr lang="en-US"/>
          </a:p>
        </p:txBody>
      </p:sp>
    </p:spTree>
    <p:extLst>
      <p:ext uri="{BB962C8B-B14F-4D97-AF65-F5344CB8AC3E}">
        <p14:creationId xmlns:p14="http://schemas.microsoft.com/office/powerpoint/2010/main" val="2379668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D4286-2A9C-4159-B562-BC334AB232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0282D1-D2A0-4769-9416-DB67E51147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AB1308-F955-4211-A151-F1705056555D}"/>
              </a:ext>
            </a:extLst>
          </p:cNvPr>
          <p:cNvSpPr>
            <a:spLocks noGrp="1"/>
          </p:cNvSpPr>
          <p:nvPr>
            <p:ph type="dt" sz="half" idx="10"/>
          </p:nvPr>
        </p:nvSpPr>
        <p:spPr/>
        <p:txBody>
          <a:bodyPr/>
          <a:lstStyle/>
          <a:p>
            <a:fld id="{F60D0084-FCCC-4DCB-902F-575F2EE90B91}" type="datetimeFigureOut">
              <a:rPr lang="en-US" smtClean="0"/>
              <a:t>3/29/2022</a:t>
            </a:fld>
            <a:endParaRPr lang="en-US"/>
          </a:p>
        </p:txBody>
      </p:sp>
      <p:sp>
        <p:nvSpPr>
          <p:cNvPr id="5" name="Footer Placeholder 4">
            <a:extLst>
              <a:ext uri="{FF2B5EF4-FFF2-40B4-BE49-F238E27FC236}">
                <a16:creationId xmlns:a16="http://schemas.microsoft.com/office/drawing/2014/main" id="{40DA2122-6BA2-409E-A7B3-14EE14C738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1AA611-AAAC-43F2-A598-D4259C46FA63}"/>
              </a:ext>
            </a:extLst>
          </p:cNvPr>
          <p:cNvSpPr>
            <a:spLocks noGrp="1"/>
          </p:cNvSpPr>
          <p:nvPr>
            <p:ph type="sldNum" sz="quarter" idx="12"/>
          </p:nvPr>
        </p:nvSpPr>
        <p:spPr/>
        <p:txBody>
          <a:bodyPr/>
          <a:lstStyle/>
          <a:p>
            <a:fld id="{F2310962-CCBA-49EF-A163-6223609A56B0}" type="slidenum">
              <a:rPr lang="en-US" smtClean="0"/>
              <a:t>‹#›</a:t>
            </a:fld>
            <a:endParaRPr lang="en-US"/>
          </a:p>
        </p:txBody>
      </p:sp>
    </p:spTree>
    <p:extLst>
      <p:ext uri="{BB962C8B-B14F-4D97-AF65-F5344CB8AC3E}">
        <p14:creationId xmlns:p14="http://schemas.microsoft.com/office/powerpoint/2010/main" val="147957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FA5E3-12CC-46F7-9763-948DE2B4A9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235627-429F-4F29-9E10-C80F24FBAC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4ECAD2-6A28-4360-917B-46BB6772C29C}"/>
              </a:ext>
            </a:extLst>
          </p:cNvPr>
          <p:cNvSpPr>
            <a:spLocks noGrp="1"/>
          </p:cNvSpPr>
          <p:nvPr>
            <p:ph type="dt" sz="half" idx="10"/>
          </p:nvPr>
        </p:nvSpPr>
        <p:spPr/>
        <p:txBody>
          <a:bodyPr/>
          <a:lstStyle/>
          <a:p>
            <a:fld id="{F60D0084-FCCC-4DCB-902F-575F2EE90B91}" type="datetimeFigureOut">
              <a:rPr lang="en-US" smtClean="0"/>
              <a:t>3/29/2022</a:t>
            </a:fld>
            <a:endParaRPr lang="en-US"/>
          </a:p>
        </p:txBody>
      </p:sp>
      <p:sp>
        <p:nvSpPr>
          <p:cNvPr id="5" name="Footer Placeholder 4">
            <a:extLst>
              <a:ext uri="{FF2B5EF4-FFF2-40B4-BE49-F238E27FC236}">
                <a16:creationId xmlns:a16="http://schemas.microsoft.com/office/drawing/2014/main" id="{989464EA-09DD-4024-AF0D-089A9ABA8D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3BE012-E6AB-450D-A46E-B81C0CB15B7B}"/>
              </a:ext>
            </a:extLst>
          </p:cNvPr>
          <p:cNvSpPr>
            <a:spLocks noGrp="1"/>
          </p:cNvSpPr>
          <p:nvPr>
            <p:ph type="sldNum" sz="quarter" idx="12"/>
          </p:nvPr>
        </p:nvSpPr>
        <p:spPr/>
        <p:txBody>
          <a:bodyPr/>
          <a:lstStyle/>
          <a:p>
            <a:fld id="{F2310962-CCBA-49EF-A163-6223609A56B0}" type="slidenum">
              <a:rPr lang="en-US" smtClean="0"/>
              <a:t>‹#›</a:t>
            </a:fld>
            <a:endParaRPr lang="en-US"/>
          </a:p>
        </p:txBody>
      </p:sp>
    </p:spTree>
    <p:extLst>
      <p:ext uri="{BB962C8B-B14F-4D97-AF65-F5344CB8AC3E}">
        <p14:creationId xmlns:p14="http://schemas.microsoft.com/office/powerpoint/2010/main" val="74746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B47F8A-2D31-449B-A91F-56EBF893A4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9105BF-BB3C-43B4-97E4-908AC0B53B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9E86E6-38FA-4287-BB8C-2D81EC1B407B}"/>
              </a:ext>
            </a:extLst>
          </p:cNvPr>
          <p:cNvSpPr>
            <a:spLocks noGrp="1"/>
          </p:cNvSpPr>
          <p:nvPr>
            <p:ph type="dt" sz="half" idx="10"/>
          </p:nvPr>
        </p:nvSpPr>
        <p:spPr/>
        <p:txBody>
          <a:bodyPr/>
          <a:lstStyle/>
          <a:p>
            <a:fld id="{F60D0084-FCCC-4DCB-902F-575F2EE90B91}" type="datetimeFigureOut">
              <a:rPr lang="en-US" smtClean="0"/>
              <a:t>3/29/2022</a:t>
            </a:fld>
            <a:endParaRPr lang="en-US"/>
          </a:p>
        </p:txBody>
      </p:sp>
      <p:sp>
        <p:nvSpPr>
          <p:cNvPr id="5" name="Footer Placeholder 4">
            <a:extLst>
              <a:ext uri="{FF2B5EF4-FFF2-40B4-BE49-F238E27FC236}">
                <a16:creationId xmlns:a16="http://schemas.microsoft.com/office/drawing/2014/main" id="{01F57F7A-52C2-4EA5-8285-C3ADB890E9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8B86EE-6E63-4FB4-A5B9-776F5FE918EF}"/>
              </a:ext>
            </a:extLst>
          </p:cNvPr>
          <p:cNvSpPr>
            <a:spLocks noGrp="1"/>
          </p:cNvSpPr>
          <p:nvPr>
            <p:ph type="sldNum" sz="quarter" idx="12"/>
          </p:nvPr>
        </p:nvSpPr>
        <p:spPr/>
        <p:txBody>
          <a:bodyPr/>
          <a:lstStyle/>
          <a:p>
            <a:fld id="{F2310962-CCBA-49EF-A163-6223609A56B0}" type="slidenum">
              <a:rPr lang="en-US" smtClean="0"/>
              <a:t>‹#›</a:t>
            </a:fld>
            <a:endParaRPr lang="en-US"/>
          </a:p>
        </p:txBody>
      </p:sp>
    </p:spTree>
    <p:extLst>
      <p:ext uri="{BB962C8B-B14F-4D97-AF65-F5344CB8AC3E}">
        <p14:creationId xmlns:p14="http://schemas.microsoft.com/office/powerpoint/2010/main" val="1653549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FD51F-BF7B-42EF-B25D-2C06E5056E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CE98C7-C7BF-4383-B5FA-D0E5963F7D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2EFED-F782-4002-9B67-3FCBCADE10B3}"/>
              </a:ext>
            </a:extLst>
          </p:cNvPr>
          <p:cNvSpPr>
            <a:spLocks noGrp="1"/>
          </p:cNvSpPr>
          <p:nvPr>
            <p:ph type="dt" sz="half" idx="10"/>
          </p:nvPr>
        </p:nvSpPr>
        <p:spPr/>
        <p:txBody>
          <a:bodyPr/>
          <a:lstStyle/>
          <a:p>
            <a:fld id="{F60D0084-FCCC-4DCB-902F-575F2EE90B91}" type="datetimeFigureOut">
              <a:rPr lang="en-US" smtClean="0"/>
              <a:t>3/29/2022</a:t>
            </a:fld>
            <a:endParaRPr lang="en-US"/>
          </a:p>
        </p:txBody>
      </p:sp>
      <p:sp>
        <p:nvSpPr>
          <p:cNvPr id="5" name="Footer Placeholder 4">
            <a:extLst>
              <a:ext uri="{FF2B5EF4-FFF2-40B4-BE49-F238E27FC236}">
                <a16:creationId xmlns:a16="http://schemas.microsoft.com/office/drawing/2014/main" id="{47D76684-1681-4BA2-9804-4A6DE098F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EFB62F-DC7F-40E3-8FB6-996EE3770559}"/>
              </a:ext>
            </a:extLst>
          </p:cNvPr>
          <p:cNvSpPr>
            <a:spLocks noGrp="1"/>
          </p:cNvSpPr>
          <p:nvPr>
            <p:ph type="sldNum" sz="quarter" idx="12"/>
          </p:nvPr>
        </p:nvSpPr>
        <p:spPr/>
        <p:txBody>
          <a:bodyPr/>
          <a:lstStyle/>
          <a:p>
            <a:fld id="{F2310962-CCBA-49EF-A163-6223609A56B0}" type="slidenum">
              <a:rPr lang="en-US" smtClean="0"/>
              <a:t>‹#›</a:t>
            </a:fld>
            <a:endParaRPr lang="en-US"/>
          </a:p>
        </p:txBody>
      </p:sp>
    </p:spTree>
    <p:extLst>
      <p:ext uri="{BB962C8B-B14F-4D97-AF65-F5344CB8AC3E}">
        <p14:creationId xmlns:p14="http://schemas.microsoft.com/office/powerpoint/2010/main" val="1087171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F725C-111C-47A2-8CE9-9A6A65DB27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60C321-44F8-44CE-98DD-2C7C02272F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1794B7-81F6-4593-8A7E-A7201CCA655D}"/>
              </a:ext>
            </a:extLst>
          </p:cNvPr>
          <p:cNvSpPr>
            <a:spLocks noGrp="1"/>
          </p:cNvSpPr>
          <p:nvPr>
            <p:ph type="dt" sz="half" idx="10"/>
          </p:nvPr>
        </p:nvSpPr>
        <p:spPr/>
        <p:txBody>
          <a:bodyPr/>
          <a:lstStyle/>
          <a:p>
            <a:fld id="{F60D0084-FCCC-4DCB-902F-575F2EE90B91}" type="datetimeFigureOut">
              <a:rPr lang="en-US" smtClean="0"/>
              <a:t>3/29/2022</a:t>
            </a:fld>
            <a:endParaRPr lang="en-US"/>
          </a:p>
        </p:txBody>
      </p:sp>
      <p:sp>
        <p:nvSpPr>
          <p:cNvPr id="5" name="Footer Placeholder 4">
            <a:extLst>
              <a:ext uri="{FF2B5EF4-FFF2-40B4-BE49-F238E27FC236}">
                <a16:creationId xmlns:a16="http://schemas.microsoft.com/office/drawing/2014/main" id="{9E36D7CE-3533-42A0-9AFC-EB0A6AB430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D0F2FD-8A78-4F89-B65B-755082A6509A}"/>
              </a:ext>
            </a:extLst>
          </p:cNvPr>
          <p:cNvSpPr>
            <a:spLocks noGrp="1"/>
          </p:cNvSpPr>
          <p:nvPr>
            <p:ph type="sldNum" sz="quarter" idx="12"/>
          </p:nvPr>
        </p:nvSpPr>
        <p:spPr/>
        <p:txBody>
          <a:bodyPr/>
          <a:lstStyle/>
          <a:p>
            <a:fld id="{F2310962-CCBA-49EF-A163-6223609A56B0}" type="slidenum">
              <a:rPr lang="en-US" smtClean="0"/>
              <a:t>‹#›</a:t>
            </a:fld>
            <a:endParaRPr lang="en-US"/>
          </a:p>
        </p:txBody>
      </p:sp>
    </p:spTree>
    <p:extLst>
      <p:ext uri="{BB962C8B-B14F-4D97-AF65-F5344CB8AC3E}">
        <p14:creationId xmlns:p14="http://schemas.microsoft.com/office/powerpoint/2010/main" val="1972443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B0181-1EAD-4786-8A54-53A309872B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CD75FE-C6CC-4401-875B-A40ABD3763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8F8A17-0870-494F-A9AA-252443E680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4B26BA-527B-48FD-8E6F-74C96E805449}"/>
              </a:ext>
            </a:extLst>
          </p:cNvPr>
          <p:cNvSpPr>
            <a:spLocks noGrp="1"/>
          </p:cNvSpPr>
          <p:nvPr>
            <p:ph type="dt" sz="half" idx="10"/>
          </p:nvPr>
        </p:nvSpPr>
        <p:spPr/>
        <p:txBody>
          <a:bodyPr/>
          <a:lstStyle/>
          <a:p>
            <a:fld id="{F60D0084-FCCC-4DCB-902F-575F2EE90B91}" type="datetimeFigureOut">
              <a:rPr lang="en-US" smtClean="0"/>
              <a:t>3/29/2022</a:t>
            </a:fld>
            <a:endParaRPr lang="en-US"/>
          </a:p>
        </p:txBody>
      </p:sp>
      <p:sp>
        <p:nvSpPr>
          <p:cNvPr id="6" name="Footer Placeholder 5">
            <a:extLst>
              <a:ext uri="{FF2B5EF4-FFF2-40B4-BE49-F238E27FC236}">
                <a16:creationId xmlns:a16="http://schemas.microsoft.com/office/drawing/2014/main" id="{D7195C7A-6514-4F8F-9472-BEB44D0033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A3B12C-69B7-4A45-9C39-14D5987C2535}"/>
              </a:ext>
            </a:extLst>
          </p:cNvPr>
          <p:cNvSpPr>
            <a:spLocks noGrp="1"/>
          </p:cNvSpPr>
          <p:nvPr>
            <p:ph type="sldNum" sz="quarter" idx="12"/>
          </p:nvPr>
        </p:nvSpPr>
        <p:spPr/>
        <p:txBody>
          <a:bodyPr/>
          <a:lstStyle/>
          <a:p>
            <a:fld id="{F2310962-CCBA-49EF-A163-6223609A56B0}" type="slidenum">
              <a:rPr lang="en-US" smtClean="0"/>
              <a:t>‹#›</a:t>
            </a:fld>
            <a:endParaRPr lang="en-US"/>
          </a:p>
        </p:txBody>
      </p:sp>
    </p:spTree>
    <p:extLst>
      <p:ext uri="{BB962C8B-B14F-4D97-AF65-F5344CB8AC3E}">
        <p14:creationId xmlns:p14="http://schemas.microsoft.com/office/powerpoint/2010/main" val="3499080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A7499-AC34-4269-AE42-59D4C79109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326464-8E36-4C33-B989-43B40F058C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D434AD-E1FC-4D75-B78D-9B87815160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986A4F-E06E-4CE5-9BF1-4E5AAA3EE5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847737-18CA-40E4-9938-26B1078EAA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92C804-6377-49C0-8C30-AF81CB141D73}"/>
              </a:ext>
            </a:extLst>
          </p:cNvPr>
          <p:cNvSpPr>
            <a:spLocks noGrp="1"/>
          </p:cNvSpPr>
          <p:nvPr>
            <p:ph type="dt" sz="half" idx="10"/>
          </p:nvPr>
        </p:nvSpPr>
        <p:spPr/>
        <p:txBody>
          <a:bodyPr/>
          <a:lstStyle/>
          <a:p>
            <a:fld id="{F60D0084-FCCC-4DCB-902F-575F2EE90B91}" type="datetimeFigureOut">
              <a:rPr lang="en-US" smtClean="0"/>
              <a:t>3/29/2022</a:t>
            </a:fld>
            <a:endParaRPr lang="en-US"/>
          </a:p>
        </p:txBody>
      </p:sp>
      <p:sp>
        <p:nvSpPr>
          <p:cNvPr id="8" name="Footer Placeholder 7">
            <a:extLst>
              <a:ext uri="{FF2B5EF4-FFF2-40B4-BE49-F238E27FC236}">
                <a16:creationId xmlns:a16="http://schemas.microsoft.com/office/drawing/2014/main" id="{32BBD8F3-123F-4E72-B371-A431CD8DC7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1E741C-9516-4527-8F44-690A8632B05D}"/>
              </a:ext>
            </a:extLst>
          </p:cNvPr>
          <p:cNvSpPr>
            <a:spLocks noGrp="1"/>
          </p:cNvSpPr>
          <p:nvPr>
            <p:ph type="sldNum" sz="quarter" idx="12"/>
          </p:nvPr>
        </p:nvSpPr>
        <p:spPr/>
        <p:txBody>
          <a:bodyPr/>
          <a:lstStyle/>
          <a:p>
            <a:fld id="{F2310962-CCBA-49EF-A163-6223609A56B0}" type="slidenum">
              <a:rPr lang="en-US" smtClean="0"/>
              <a:t>‹#›</a:t>
            </a:fld>
            <a:endParaRPr lang="en-US"/>
          </a:p>
        </p:txBody>
      </p:sp>
    </p:spTree>
    <p:extLst>
      <p:ext uri="{BB962C8B-B14F-4D97-AF65-F5344CB8AC3E}">
        <p14:creationId xmlns:p14="http://schemas.microsoft.com/office/powerpoint/2010/main" val="2823789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607B8-4367-4201-B440-A118B70D0D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8F4AB2-ABFE-4075-A9B8-F26F937A55A1}"/>
              </a:ext>
            </a:extLst>
          </p:cNvPr>
          <p:cNvSpPr>
            <a:spLocks noGrp="1"/>
          </p:cNvSpPr>
          <p:nvPr>
            <p:ph type="dt" sz="half" idx="10"/>
          </p:nvPr>
        </p:nvSpPr>
        <p:spPr/>
        <p:txBody>
          <a:bodyPr/>
          <a:lstStyle/>
          <a:p>
            <a:fld id="{F60D0084-FCCC-4DCB-902F-575F2EE90B91}" type="datetimeFigureOut">
              <a:rPr lang="en-US" smtClean="0"/>
              <a:t>3/29/2022</a:t>
            </a:fld>
            <a:endParaRPr lang="en-US"/>
          </a:p>
        </p:txBody>
      </p:sp>
      <p:sp>
        <p:nvSpPr>
          <p:cNvPr id="4" name="Footer Placeholder 3">
            <a:extLst>
              <a:ext uri="{FF2B5EF4-FFF2-40B4-BE49-F238E27FC236}">
                <a16:creationId xmlns:a16="http://schemas.microsoft.com/office/drawing/2014/main" id="{9750EBE0-44E7-4545-9B1B-6CE2FECF0F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19B960-DB05-405C-893E-BC7B252EF53F}"/>
              </a:ext>
            </a:extLst>
          </p:cNvPr>
          <p:cNvSpPr>
            <a:spLocks noGrp="1"/>
          </p:cNvSpPr>
          <p:nvPr>
            <p:ph type="sldNum" sz="quarter" idx="12"/>
          </p:nvPr>
        </p:nvSpPr>
        <p:spPr/>
        <p:txBody>
          <a:bodyPr/>
          <a:lstStyle/>
          <a:p>
            <a:fld id="{F2310962-CCBA-49EF-A163-6223609A56B0}" type="slidenum">
              <a:rPr lang="en-US" smtClean="0"/>
              <a:t>‹#›</a:t>
            </a:fld>
            <a:endParaRPr lang="en-US"/>
          </a:p>
        </p:txBody>
      </p:sp>
    </p:spTree>
    <p:extLst>
      <p:ext uri="{BB962C8B-B14F-4D97-AF65-F5344CB8AC3E}">
        <p14:creationId xmlns:p14="http://schemas.microsoft.com/office/powerpoint/2010/main" val="2493497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999073-AF11-4D3B-8B4D-A6FCBF28E9C1}"/>
              </a:ext>
            </a:extLst>
          </p:cNvPr>
          <p:cNvSpPr>
            <a:spLocks noGrp="1"/>
          </p:cNvSpPr>
          <p:nvPr>
            <p:ph type="dt" sz="half" idx="10"/>
          </p:nvPr>
        </p:nvSpPr>
        <p:spPr/>
        <p:txBody>
          <a:bodyPr/>
          <a:lstStyle/>
          <a:p>
            <a:fld id="{F60D0084-FCCC-4DCB-902F-575F2EE90B91}" type="datetimeFigureOut">
              <a:rPr lang="en-US" smtClean="0"/>
              <a:t>3/29/2022</a:t>
            </a:fld>
            <a:endParaRPr lang="en-US"/>
          </a:p>
        </p:txBody>
      </p:sp>
      <p:sp>
        <p:nvSpPr>
          <p:cNvPr id="3" name="Footer Placeholder 2">
            <a:extLst>
              <a:ext uri="{FF2B5EF4-FFF2-40B4-BE49-F238E27FC236}">
                <a16:creationId xmlns:a16="http://schemas.microsoft.com/office/drawing/2014/main" id="{B58B1EEC-EA83-4961-ACED-2539D0FA03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9D997E-7688-4C90-A33D-68E037AF397D}"/>
              </a:ext>
            </a:extLst>
          </p:cNvPr>
          <p:cNvSpPr>
            <a:spLocks noGrp="1"/>
          </p:cNvSpPr>
          <p:nvPr>
            <p:ph type="sldNum" sz="quarter" idx="12"/>
          </p:nvPr>
        </p:nvSpPr>
        <p:spPr/>
        <p:txBody>
          <a:bodyPr/>
          <a:lstStyle/>
          <a:p>
            <a:fld id="{F2310962-CCBA-49EF-A163-6223609A56B0}" type="slidenum">
              <a:rPr lang="en-US" smtClean="0"/>
              <a:t>‹#›</a:t>
            </a:fld>
            <a:endParaRPr lang="en-US"/>
          </a:p>
        </p:txBody>
      </p:sp>
    </p:spTree>
    <p:extLst>
      <p:ext uri="{BB962C8B-B14F-4D97-AF65-F5344CB8AC3E}">
        <p14:creationId xmlns:p14="http://schemas.microsoft.com/office/powerpoint/2010/main" val="2781641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082AC-5666-4889-9ABB-EF56FA632B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56657B-6166-40D7-A905-5DEF3A5B20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17225F-1FD1-4983-B8D0-AFA9CDF306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3C5269-91CF-4BF2-9064-8AEA5E72B398}"/>
              </a:ext>
            </a:extLst>
          </p:cNvPr>
          <p:cNvSpPr>
            <a:spLocks noGrp="1"/>
          </p:cNvSpPr>
          <p:nvPr>
            <p:ph type="dt" sz="half" idx="10"/>
          </p:nvPr>
        </p:nvSpPr>
        <p:spPr/>
        <p:txBody>
          <a:bodyPr/>
          <a:lstStyle/>
          <a:p>
            <a:fld id="{F60D0084-FCCC-4DCB-902F-575F2EE90B91}" type="datetimeFigureOut">
              <a:rPr lang="en-US" smtClean="0"/>
              <a:t>3/29/2022</a:t>
            </a:fld>
            <a:endParaRPr lang="en-US"/>
          </a:p>
        </p:txBody>
      </p:sp>
      <p:sp>
        <p:nvSpPr>
          <p:cNvPr id="6" name="Footer Placeholder 5">
            <a:extLst>
              <a:ext uri="{FF2B5EF4-FFF2-40B4-BE49-F238E27FC236}">
                <a16:creationId xmlns:a16="http://schemas.microsoft.com/office/drawing/2014/main" id="{BF6BD2A3-08DF-4FBF-A47C-2BE4038BFC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A269-2A8F-4511-9793-AA32D791E952}"/>
              </a:ext>
            </a:extLst>
          </p:cNvPr>
          <p:cNvSpPr>
            <a:spLocks noGrp="1"/>
          </p:cNvSpPr>
          <p:nvPr>
            <p:ph type="sldNum" sz="quarter" idx="12"/>
          </p:nvPr>
        </p:nvSpPr>
        <p:spPr/>
        <p:txBody>
          <a:bodyPr/>
          <a:lstStyle/>
          <a:p>
            <a:fld id="{F2310962-CCBA-49EF-A163-6223609A56B0}" type="slidenum">
              <a:rPr lang="en-US" smtClean="0"/>
              <a:t>‹#›</a:t>
            </a:fld>
            <a:endParaRPr lang="en-US"/>
          </a:p>
        </p:txBody>
      </p:sp>
    </p:spTree>
    <p:extLst>
      <p:ext uri="{BB962C8B-B14F-4D97-AF65-F5344CB8AC3E}">
        <p14:creationId xmlns:p14="http://schemas.microsoft.com/office/powerpoint/2010/main" val="2138026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CFA84-9BC4-4158-8FE5-62CD096C9F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100C05-2B6C-4C83-B3D1-47C7ABA9A9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DB185B-77FD-424E-9B48-21EE0CE74A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463194-4E5B-47F9-9F3F-9499504EF63E}"/>
              </a:ext>
            </a:extLst>
          </p:cNvPr>
          <p:cNvSpPr>
            <a:spLocks noGrp="1"/>
          </p:cNvSpPr>
          <p:nvPr>
            <p:ph type="dt" sz="half" idx="10"/>
          </p:nvPr>
        </p:nvSpPr>
        <p:spPr/>
        <p:txBody>
          <a:bodyPr/>
          <a:lstStyle/>
          <a:p>
            <a:fld id="{F60D0084-FCCC-4DCB-902F-575F2EE90B91}" type="datetimeFigureOut">
              <a:rPr lang="en-US" smtClean="0"/>
              <a:t>3/29/2022</a:t>
            </a:fld>
            <a:endParaRPr lang="en-US"/>
          </a:p>
        </p:txBody>
      </p:sp>
      <p:sp>
        <p:nvSpPr>
          <p:cNvPr id="6" name="Footer Placeholder 5">
            <a:extLst>
              <a:ext uri="{FF2B5EF4-FFF2-40B4-BE49-F238E27FC236}">
                <a16:creationId xmlns:a16="http://schemas.microsoft.com/office/drawing/2014/main" id="{6EBF00F7-8E26-41FA-8EDC-BE648ACEAA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AED375-07C8-475F-BFC5-A6E86D0CB3BA}"/>
              </a:ext>
            </a:extLst>
          </p:cNvPr>
          <p:cNvSpPr>
            <a:spLocks noGrp="1"/>
          </p:cNvSpPr>
          <p:nvPr>
            <p:ph type="sldNum" sz="quarter" idx="12"/>
          </p:nvPr>
        </p:nvSpPr>
        <p:spPr/>
        <p:txBody>
          <a:bodyPr/>
          <a:lstStyle/>
          <a:p>
            <a:fld id="{F2310962-CCBA-49EF-A163-6223609A56B0}" type="slidenum">
              <a:rPr lang="en-US" smtClean="0"/>
              <a:t>‹#›</a:t>
            </a:fld>
            <a:endParaRPr lang="en-US"/>
          </a:p>
        </p:txBody>
      </p:sp>
    </p:spTree>
    <p:extLst>
      <p:ext uri="{BB962C8B-B14F-4D97-AF65-F5344CB8AC3E}">
        <p14:creationId xmlns:p14="http://schemas.microsoft.com/office/powerpoint/2010/main" val="3750228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8F92D7-EC3E-4CEB-A062-82F4482F61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4F3D67-D773-4D5D-B31F-77EC3D6710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80D33B-ABFD-4404-990A-82756A10E0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0D0084-FCCC-4DCB-902F-575F2EE90B91}" type="datetimeFigureOut">
              <a:rPr lang="en-US" smtClean="0"/>
              <a:t>3/29/2022</a:t>
            </a:fld>
            <a:endParaRPr lang="en-US"/>
          </a:p>
        </p:txBody>
      </p:sp>
      <p:sp>
        <p:nvSpPr>
          <p:cNvPr id="5" name="Footer Placeholder 4">
            <a:extLst>
              <a:ext uri="{FF2B5EF4-FFF2-40B4-BE49-F238E27FC236}">
                <a16:creationId xmlns:a16="http://schemas.microsoft.com/office/drawing/2014/main" id="{00397FEF-5BB3-4F47-849C-4107A31828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FB1DBE-12CE-440F-90E2-A9B7417EDF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310962-CCBA-49EF-A163-6223609A56B0}" type="slidenum">
              <a:rPr lang="en-US" smtClean="0"/>
              <a:t>‹#›</a:t>
            </a:fld>
            <a:endParaRPr lang="en-US"/>
          </a:p>
        </p:txBody>
      </p:sp>
    </p:spTree>
    <p:extLst>
      <p:ext uri="{BB962C8B-B14F-4D97-AF65-F5344CB8AC3E}">
        <p14:creationId xmlns:p14="http://schemas.microsoft.com/office/powerpoint/2010/main" val="534159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CE6B2B-D709-4F68-8676-14C9B8F53157}"/>
              </a:ext>
            </a:extLst>
          </p:cNvPr>
          <p:cNvSpPr>
            <a:spLocks noGrp="1"/>
          </p:cNvSpPr>
          <p:nvPr>
            <p:ph type="title"/>
          </p:nvPr>
        </p:nvSpPr>
        <p:spPr>
          <a:xfrm>
            <a:off x="0" y="1153572"/>
            <a:ext cx="4336083" cy="4461163"/>
          </a:xfrm>
        </p:spPr>
        <p:txBody>
          <a:bodyPr>
            <a:normAutofit/>
          </a:bodyPr>
          <a:lstStyle/>
          <a:p>
            <a:r>
              <a:rPr lang="en-US" sz="4000" dirty="0">
                <a:solidFill>
                  <a:schemeClr val="bg1">
                    <a:lumMod val="95000"/>
                  </a:schemeClr>
                </a:solidFill>
                <a:latin typeface="Times New Roman" panose="02020603050405020304" pitchFamily="18" charset="0"/>
                <a:cs typeface="Times New Roman" panose="02020603050405020304" pitchFamily="18" charset="0"/>
              </a:rPr>
              <a:t>Presented by</a:t>
            </a:r>
            <a:br>
              <a:rPr lang="en-US" sz="6000" dirty="0">
                <a:latin typeface="Times New Roman" panose="02020603050405020304" pitchFamily="18" charset="0"/>
                <a:cs typeface="Times New Roman" panose="02020603050405020304" pitchFamily="18" charset="0"/>
              </a:rPr>
            </a:br>
            <a:br>
              <a:rPr lang="en-US" sz="6000" dirty="0">
                <a:latin typeface="Times New Roman" panose="02020603050405020304" pitchFamily="18" charset="0"/>
                <a:cs typeface="Times New Roman" panose="02020603050405020304" pitchFamily="18" charset="0"/>
              </a:rPr>
            </a:br>
            <a:br>
              <a:rPr lang="en-US" sz="2000" dirty="0">
                <a:solidFill>
                  <a:schemeClr val="bg1"/>
                </a:solidFill>
                <a:latin typeface="Times New Roman" panose="02020603050405020304" pitchFamily="18" charset="0"/>
                <a:cs typeface="Times New Roman" panose="02020603050405020304" pitchFamily="18" charset="0"/>
              </a:rPr>
            </a:br>
            <a:r>
              <a:rPr lang="en-US" sz="2000" dirty="0">
                <a:solidFill>
                  <a:schemeClr val="bg1"/>
                </a:solidFill>
                <a:latin typeface="Times New Roman" panose="02020603050405020304" pitchFamily="18" charset="0"/>
                <a:cs typeface="Times New Roman" panose="02020603050405020304" pitchFamily="18" charset="0"/>
              </a:rPr>
              <a:t>Ali Haider (1393127)</a:t>
            </a:r>
            <a:br>
              <a:rPr lang="en-US" sz="2000" dirty="0">
                <a:solidFill>
                  <a:schemeClr val="bg1"/>
                </a:solidFill>
                <a:latin typeface="Times New Roman" panose="02020603050405020304" pitchFamily="18" charset="0"/>
                <a:cs typeface="Times New Roman" panose="02020603050405020304" pitchFamily="18" charset="0"/>
              </a:rPr>
            </a:br>
            <a:r>
              <a:rPr lang="en-US" sz="2000" dirty="0">
                <a:solidFill>
                  <a:schemeClr val="bg1"/>
                </a:solidFill>
                <a:latin typeface="Times New Roman" panose="02020603050405020304" pitchFamily="18" charset="0"/>
                <a:cs typeface="Times New Roman" panose="02020603050405020304" pitchFamily="18" charset="0"/>
              </a:rPr>
              <a:t>Naveed </a:t>
            </a:r>
            <a:r>
              <a:rPr lang="en-US" sz="2000">
                <a:solidFill>
                  <a:schemeClr val="bg1"/>
                </a:solidFill>
                <a:latin typeface="Times New Roman" panose="02020603050405020304" pitchFamily="18" charset="0"/>
                <a:cs typeface="Times New Roman" panose="02020603050405020304" pitchFamily="18" charset="0"/>
              </a:rPr>
              <a:t>Ahmed (1393211)</a:t>
            </a:r>
            <a:br>
              <a:rPr lang="en-US" sz="2000" dirty="0">
                <a:solidFill>
                  <a:schemeClr val="bg1"/>
                </a:solidFill>
                <a:latin typeface="Times New Roman" panose="02020603050405020304" pitchFamily="18" charset="0"/>
                <a:cs typeface="Times New Roman" panose="02020603050405020304" pitchFamily="18" charset="0"/>
              </a:rPr>
            </a:br>
            <a:r>
              <a:rPr lang="en-US" sz="2000" dirty="0">
                <a:solidFill>
                  <a:schemeClr val="bg1"/>
                </a:solidFill>
                <a:latin typeface="Times New Roman" panose="02020603050405020304" pitchFamily="18" charset="0"/>
                <a:cs typeface="Times New Roman" panose="02020603050405020304" pitchFamily="18" charset="0"/>
              </a:rPr>
              <a:t>Ali Raza </a:t>
            </a:r>
            <a:r>
              <a:rPr lang="en-US" sz="2000" dirty="0" err="1">
                <a:solidFill>
                  <a:schemeClr val="bg1"/>
                </a:solidFill>
                <a:latin typeface="Times New Roman" panose="02020603050405020304" pitchFamily="18" charset="0"/>
                <a:cs typeface="Times New Roman" panose="02020603050405020304" pitchFamily="18" charset="0"/>
              </a:rPr>
              <a:t>Kharl</a:t>
            </a:r>
            <a:r>
              <a:rPr lang="en-US" sz="2000" dirty="0">
                <a:solidFill>
                  <a:schemeClr val="bg1"/>
                </a:solidFill>
                <a:latin typeface="Times New Roman" panose="02020603050405020304" pitchFamily="18" charset="0"/>
                <a:cs typeface="Times New Roman" panose="02020603050405020304" pitchFamily="18" charset="0"/>
              </a:rPr>
              <a:t> (1390285)</a:t>
            </a:r>
            <a:br>
              <a:rPr lang="en-US" dirty="0"/>
            </a:br>
            <a:r>
              <a:rPr lang="en-US" sz="24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Group : </a:t>
            </a:r>
            <a:r>
              <a:rPr lang="en-US" sz="2400" dirty="0" err="1">
                <a:solidFill>
                  <a:schemeClr val="bg1"/>
                </a:solidFill>
                <a:latin typeface="Times New Roman" panose="02020603050405020304" pitchFamily="18" charset="0"/>
                <a:ea typeface="Tahoma" panose="020B0604030504040204" pitchFamily="34" charset="0"/>
                <a:cs typeface="Times New Roman" panose="02020603050405020304" pitchFamily="18" charset="0"/>
              </a:rPr>
              <a:t>UnitCodeMaster</a:t>
            </a:r>
            <a:endParaRPr lang="en-US" dirty="0">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5953A1B-971E-4383-82C4-F68EF9945E2F}"/>
              </a:ext>
            </a:extLst>
          </p:cNvPr>
          <p:cNvSpPr>
            <a:spLocks noGrp="1"/>
          </p:cNvSpPr>
          <p:nvPr>
            <p:ph idx="1"/>
          </p:nvPr>
        </p:nvSpPr>
        <p:spPr>
          <a:xfrm>
            <a:off x="4447308" y="591344"/>
            <a:ext cx="7575880" cy="5585619"/>
          </a:xfrm>
        </p:spPr>
        <p:txBody>
          <a:bodyPr anchor="ctr">
            <a:normAutofit/>
          </a:bodyPr>
          <a:lstStyle/>
          <a:p>
            <a:pPr marL="0" indent="0">
              <a:buNone/>
            </a:pPr>
            <a:r>
              <a:rPr lang="en-US" sz="4400" dirty="0">
                <a:latin typeface="Times New Roman" panose="02020603050405020304" pitchFamily="18" charset="0"/>
                <a:cs typeface="Times New Roman" panose="02020603050405020304" pitchFamily="18" charset="0"/>
              </a:rPr>
              <a:t>Improve Unit Test (Spatial Pooler and Temporal Memory) </a:t>
            </a:r>
          </a:p>
        </p:txBody>
      </p:sp>
    </p:spTree>
    <p:extLst>
      <p:ext uri="{BB962C8B-B14F-4D97-AF65-F5344CB8AC3E}">
        <p14:creationId xmlns:p14="http://schemas.microsoft.com/office/powerpoint/2010/main" val="339414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64C16-A6AC-4C7B-BE43-016E6C262BEE}"/>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Implementation of Unit tests</a:t>
            </a:r>
            <a:endParaRPr lang="en-US" dirty="0"/>
          </a:p>
        </p:txBody>
      </p:sp>
      <p:pic>
        <p:nvPicPr>
          <p:cNvPr id="5" name="Content Placeholder 4" descr="Graphical user interface, text, application&#10;&#10;Description automatically generated">
            <a:extLst>
              <a:ext uri="{FF2B5EF4-FFF2-40B4-BE49-F238E27FC236}">
                <a16:creationId xmlns:a16="http://schemas.microsoft.com/office/drawing/2014/main" id="{6010D489-E7AF-48B0-BB6F-1B45DAC632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488" y="1690689"/>
            <a:ext cx="10944665" cy="4802186"/>
          </a:xfrm>
        </p:spPr>
      </p:pic>
    </p:spTree>
    <p:extLst>
      <p:ext uri="{BB962C8B-B14F-4D97-AF65-F5344CB8AC3E}">
        <p14:creationId xmlns:p14="http://schemas.microsoft.com/office/powerpoint/2010/main" val="967714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AE27E-9123-44C3-8FDA-271C8CBD2ED0}"/>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Results of Spatial Pooler Tests</a:t>
            </a:r>
            <a:endParaRPr lang="en-US" dirty="0">
              <a:latin typeface="Times New Roman" panose="02020603050405020304" pitchFamily="18" charset="0"/>
              <a:cs typeface="Times New Roman" panose="02020603050405020304" pitchFamily="18" charset="0"/>
            </a:endParaRPr>
          </a:p>
        </p:txBody>
      </p:sp>
      <p:pic>
        <p:nvPicPr>
          <p:cNvPr id="5" name="Content Placeholder 4" descr="Graphical user interface, text, application&#10;&#10;Description automatically generated">
            <a:extLst>
              <a:ext uri="{FF2B5EF4-FFF2-40B4-BE49-F238E27FC236}">
                <a16:creationId xmlns:a16="http://schemas.microsoft.com/office/drawing/2014/main" id="{8F3DCAED-3D0F-44ED-8907-3092CE3094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4898" y="2222696"/>
            <a:ext cx="6780628" cy="2785402"/>
          </a:xfrm>
        </p:spPr>
      </p:pic>
    </p:spTree>
    <p:extLst>
      <p:ext uri="{BB962C8B-B14F-4D97-AF65-F5344CB8AC3E}">
        <p14:creationId xmlns:p14="http://schemas.microsoft.com/office/powerpoint/2010/main" val="2703176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AC514-BC8D-4A5E-B1DF-CFBAF3F05D6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 of Temporal Memory Unit Tests</a:t>
            </a:r>
          </a:p>
        </p:txBody>
      </p:sp>
      <p:pic>
        <p:nvPicPr>
          <p:cNvPr id="5" name="Content Placeholder 4" descr="Graphical user interface, application&#10;&#10;Description automatically generated">
            <a:extLst>
              <a:ext uri="{FF2B5EF4-FFF2-40B4-BE49-F238E27FC236}">
                <a16:creationId xmlns:a16="http://schemas.microsoft.com/office/drawing/2014/main" id="{3FF00C8A-FAE7-42D9-ADE1-888CFD4365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0326" y="2208629"/>
            <a:ext cx="8482819" cy="3137094"/>
          </a:xfrm>
        </p:spPr>
      </p:pic>
    </p:spTree>
    <p:extLst>
      <p:ext uri="{BB962C8B-B14F-4D97-AF65-F5344CB8AC3E}">
        <p14:creationId xmlns:p14="http://schemas.microsoft.com/office/powerpoint/2010/main" val="3121280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CB1CB-70EA-4B94-9491-C246A534337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Best Cell and Parent Column Index from Bursting Column using </a:t>
            </a:r>
            <a:r>
              <a:rPr lang="en-US">
                <a:latin typeface="Times New Roman" panose="02020603050405020304" pitchFamily="18" charset="0"/>
                <a:cs typeface="Times New Roman" panose="02020603050405020304" pitchFamily="18" charset="0"/>
              </a:rPr>
              <a:t>Random function</a:t>
            </a:r>
            <a:endParaRPr lang="en-US" dirty="0">
              <a:latin typeface="Times New Roman" panose="02020603050405020304" pitchFamily="18" charset="0"/>
              <a:cs typeface="Times New Roman" panose="02020603050405020304" pitchFamily="18" charset="0"/>
            </a:endParaRPr>
          </a:p>
        </p:txBody>
      </p:sp>
      <p:pic>
        <p:nvPicPr>
          <p:cNvPr id="6" name="Content Placeholder 5" descr="Graphical user interface, application, table&#10;&#10;Description automatically generated">
            <a:extLst>
              <a:ext uri="{FF2B5EF4-FFF2-40B4-BE49-F238E27FC236}">
                <a16:creationId xmlns:a16="http://schemas.microsoft.com/office/drawing/2014/main" id="{A6286EEF-5C83-4F63-A5A7-894BD8B2239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061064"/>
            <a:ext cx="5181600" cy="3880459"/>
          </a:xfrm>
        </p:spPr>
      </p:pic>
      <p:pic>
        <p:nvPicPr>
          <p:cNvPr id="8" name="Content Placeholder 7" descr="Text, table&#10;&#10;Description automatically generated with medium confidence">
            <a:extLst>
              <a:ext uri="{FF2B5EF4-FFF2-40B4-BE49-F238E27FC236}">
                <a16:creationId xmlns:a16="http://schemas.microsoft.com/office/drawing/2014/main" id="{42A9C62F-174A-44F3-8066-AE33461534D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064736"/>
            <a:ext cx="5181600" cy="3873115"/>
          </a:xfrm>
        </p:spPr>
      </p:pic>
    </p:spTree>
    <p:extLst>
      <p:ext uri="{BB962C8B-B14F-4D97-AF65-F5344CB8AC3E}">
        <p14:creationId xmlns:p14="http://schemas.microsoft.com/office/powerpoint/2010/main" val="3789129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0FD04-DD17-4B1F-828D-6E3B95053FFC}"/>
              </a:ext>
            </a:extLst>
          </p:cNvPr>
          <p:cNvSpPr>
            <a:spLocks noGrp="1"/>
          </p:cNvSpPr>
          <p:nvPr>
            <p:ph type="title"/>
          </p:nvPr>
        </p:nvSpPr>
        <p:spPr/>
        <p:txBody>
          <a:bodyPr>
            <a:normAutofit/>
          </a:bodyPr>
          <a:lstStyle/>
          <a:p>
            <a:r>
              <a:rPr lang="en-US" b="1" dirty="0">
                <a:effectLst/>
                <a:latin typeface="Times New Roman" panose="02020603050405020304" pitchFamily="18" charset="0"/>
                <a:ea typeface="SimSun" panose="02010600030101010101" pitchFamily="2" charset="-122"/>
              </a:rPr>
              <a:t>Test Random Most Used Cell</a:t>
            </a:r>
            <a:endParaRPr lang="en-US" sz="8800" dirty="0"/>
          </a:p>
        </p:txBody>
      </p:sp>
      <p:sp>
        <p:nvSpPr>
          <p:cNvPr id="3" name="Text Placeholder 2">
            <a:extLst>
              <a:ext uri="{FF2B5EF4-FFF2-40B4-BE49-F238E27FC236}">
                <a16:creationId xmlns:a16="http://schemas.microsoft.com/office/drawing/2014/main" id="{16610474-D2B8-4255-8017-12AAEE70953B}"/>
              </a:ext>
            </a:extLst>
          </p:cNvPr>
          <p:cNvSpPr>
            <a:spLocks noGrp="1"/>
          </p:cNvSpPr>
          <p:nvPr>
            <p:ph type="body" idx="1"/>
          </p:nvPr>
        </p:nvSpPr>
        <p:spPr>
          <a:xfrm>
            <a:off x="839788" y="1681162"/>
            <a:ext cx="10512424" cy="2046775"/>
          </a:xfrm>
        </p:spPr>
        <p:txBody>
          <a:bodyPr>
            <a:normAutofit/>
          </a:bodyPr>
          <a:lstStyle/>
          <a:p>
            <a:r>
              <a:rPr lang="en-US" b="0" dirty="0">
                <a:solidFill>
                  <a:srgbClr val="000000"/>
                </a:solidFill>
                <a:effectLst/>
                <a:latin typeface="Times New Roman" panose="02020603050405020304" pitchFamily="18" charset="0"/>
                <a:ea typeface="Times New Roman" panose="02020603050405020304" pitchFamily="18" charset="0"/>
              </a:rPr>
              <a:t>We have got the most used cell in a column. In this test whenever we run the test it predicts the new values, and it lies between three values. And these expected values vary depending upon how much we choose the column dimension. </a:t>
            </a:r>
            <a:endParaRPr lang="en-US" b="0" dirty="0">
              <a:effectLst/>
              <a:latin typeface="Times New Roman" panose="02020603050405020304" pitchFamily="18" charset="0"/>
              <a:ea typeface="SimSun" panose="02010600030101010101" pitchFamily="2" charset="-122"/>
            </a:endParaRPr>
          </a:p>
          <a:p>
            <a:endParaRPr lang="en-US" dirty="0"/>
          </a:p>
        </p:txBody>
      </p:sp>
      <p:pic>
        <p:nvPicPr>
          <p:cNvPr id="8" name="Content Placeholder 7">
            <a:extLst>
              <a:ext uri="{FF2B5EF4-FFF2-40B4-BE49-F238E27FC236}">
                <a16:creationId xmlns:a16="http://schemas.microsoft.com/office/drawing/2014/main" id="{6185505B-B089-4C22-B8FB-71D3201DF2B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36098" y="4097376"/>
            <a:ext cx="5558301" cy="1325563"/>
          </a:xfrm>
        </p:spPr>
      </p:pic>
      <p:pic>
        <p:nvPicPr>
          <p:cNvPr id="10" name="Content Placeholder 9">
            <a:extLst>
              <a:ext uri="{FF2B5EF4-FFF2-40B4-BE49-F238E27FC236}">
                <a16:creationId xmlns:a16="http://schemas.microsoft.com/office/drawing/2014/main" id="{AD6A11E9-6E6D-42E0-91BD-456560155FB8}"/>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4097376"/>
            <a:ext cx="5183188" cy="1079461"/>
          </a:xfrm>
        </p:spPr>
      </p:pic>
    </p:spTree>
    <p:extLst>
      <p:ext uri="{BB962C8B-B14F-4D97-AF65-F5344CB8AC3E}">
        <p14:creationId xmlns:p14="http://schemas.microsoft.com/office/powerpoint/2010/main" val="4115991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88BC45-3941-4AEA-89FB-A400579F80CF}"/>
              </a:ext>
            </a:extLst>
          </p:cNvPr>
          <p:cNvSpPr>
            <a:spLocks noGrp="1"/>
          </p:cNvSpPr>
          <p:nvPr>
            <p:ph type="title"/>
          </p:nvPr>
        </p:nvSpPr>
        <p:spPr>
          <a:xfrm>
            <a:off x="838200" y="365125"/>
            <a:ext cx="10515600" cy="1325563"/>
          </a:xfrm>
        </p:spPr>
        <p:txBody>
          <a:bodyPr>
            <a:normAutofit/>
          </a:bodyPr>
          <a:lstStyle/>
          <a:p>
            <a:r>
              <a:rPr lang="en-US" sz="5400">
                <a:latin typeface="Times New Roman" panose="02020603050405020304" pitchFamily="18" charset="0"/>
                <a:cs typeface="Times New Roman" panose="02020603050405020304" pitchFamily="18" charset="0"/>
              </a:rPr>
              <a:t>Conclusion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FBDE1A-A418-4305-AACB-EC40C528B9D3}"/>
              </a:ext>
            </a:extLst>
          </p:cNvPr>
          <p:cNvSpPr>
            <a:spLocks noGrp="1"/>
          </p:cNvSpPr>
          <p:nvPr>
            <p:ph idx="1"/>
          </p:nvPr>
        </p:nvSpPr>
        <p:spPr>
          <a:xfrm>
            <a:off x="838200" y="1929384"/>
            <a:ext cx="10515600" cy="4251960"/>
          </a:xfrm>
        </p:spPr>
        <p:txBody>
          <a:bodyPr>
            <a:normAutofit/>
          </a:bodyPr>
          <a:lstStyle/>
          <a:p>
            <a:r>
              <a:rPr lang="en-US" sz="1700" spc="-5" dirty="0">
                <a:effectLst/>
                <a:latin typeface="Times New Roman" panose="02020603050405020304" pitchFamily="18" charset="0"/>
                <a:ea typeface="SimSun" panose="02010600030101010101" pitchFamily="2" charset="-122"/>
              </a:rPr>
              <a:t>Machine intelligence has recently evolved a new paradigm in the form of spatial pooler and temporal memory theory, which represents the structural and algorithmic components of the neocortex. </a:t>
            </a:r>
          </a:p>
          <a:p>
            <a:r>
              <a:rPr lang="en-US" sz="1700" dirty="0">
                <a:effectLst/>
                <a:latin typeface="Times New Roman" panose="02020603050405020304" pitchFamily="18" charset="0"/>
                <a:ea typeface="SimSun" panose="02010600030101010101" pitchFamily="2" charset="-122"/>
              </a:rPr>
              <a:t>Spatial Pooler and temporal memory are novel techniques in the field of machine intelligence that was developed. In this research, I aim to improve the performance of the spatial pooler and temporal memory by using public classes as a basis for their development. we proposed five-unit tests in spatial pooler and 13-unit tests in temporal memory, which we validate and benchmark against existing ones. </a:t>
            </a:r>
            <a:endParaRPr lang="en-US" sz="1700" spc="-5" dirty="0">
              <a:latin typeface="Times New Roman" panose="02020603050405020304" pitchFamily="18" charset="0"/>
              <a:ea typeface="SimSun" panose="02010600030101010101" pitchFamily="2" charset="-122"/>
            </a:endParaRPr>
          </a:p>
          <a:p>
            <a:r>
              <a:rPr lang="en-US" sz="1700" spc="-5" dirty="0">
                <a:effectLst/>
                <a:latin typeface="Times New Roman" panose="02020603050405020304" pitchFamily="18" charset="0"/>
                <a:ea typeface="SimSun" panose="02010600030101010101" pitchFamily="2" charset="-122"/>
              </a:rPr>
              <a:t>Using datasets from the spatial pooler and temporal memory repository. Algorithm's inference of patterns and structures that the system recognizes still needs a lot of development. Following a series of tests in which the learnt data is correlated with the input and output, agility is the goal.</a:t>
            </a:r>
          </a:p>
          <a:p>
            <a:r>
              <a:rPr lang="en-US" sz="1700" dirty="0">
                <a:effectLst/>
                <a:latin typeface="Times New Roman" panose="02020603050405020304" pitchFamily="18" charset="0"/>
                <a:ea typeface="SimSun" panose="02010600030101010101" pitchFamily="2" charset="-122"/>
              </a:rPr>
              <a:t>The results demonstrate that the proposed unit tests can improve the performance of the spatial pooler and temporal memory and their performance is equivalent to that of other standard machine learning techniques such as the decision tree, among others. The random function cannot be handled easily but can be managed at a small real because units test can handle it easily My future research will focus on further enhancing the algorithm design and investigating the application of the spatial pooler and temporal memory for mathematical issues, among other things. In the realm of machine learning, Deep Learning is a vital component of the use of Artificial Intelligence.</a:t>
            </a:r>
            <a:endParaRPr lang="en-US" sz="1700" spc="-5" dirty="0">
              <a:effectLst/>
              <a:latin typeface="Times New Roman" panose="02020603050405020304" pitchFamily="18" charset="0"/>
              <a:ea typeface="SimSun" panose="02010600030101010101" pitchFamily="2" charset="-122"/>
            </a:endParaRPr>
          </a:p>
          <a:p>
            <a:endParaRPr lang="en-US" sz="1700" dirty="0"/>
          </a:p>
        </p:txBody>
      </p:sp>
    </p:spTree>
    <p:extLst>
      <p:ext uri="{BB962C8B-B14F-4D97-AF65-F5344CB8AC3E}">
        <p14:creationId xmlns:p14="http://schemas.microsoft.com/office/powerpoint/2010/main" val="216689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51913A-EDC1-4DEC-B687-412F03FE5E68}"/>
              </a:ext>
            </a:extLst>
          </p:cNvPr>
          <p:cNvSpPr>
            <a:spLocks noGrp="1"/>
          </p:cNvSpPr>
          <p:nvPr>
            <p:ph type="title"/>
          </p:nvPr>
        </p:nvSpPr>
        <p:spPr>
          <a:xfrm>
            <a:off x="838200" y="365125"/>
            <a:ext cx="10515600" cy="1325563"/>
          </a:xfrm>
        </p:spPr>
        <p:txBody>
          <a:bodyPr>
            <a:normAutofit/>
          </a:bodyPr>
          <a:lstStyle/>
          <a:p>
            <a:r>
              <a:rPr lang="en-US" sz="5400">
                <a:latin typeface="Times New Roman" panose="02020603050405020304" pitchFamily="18" charset="0"/>
                <a:cs typeface="Times New Roman" panose="02020603050405020304" pitchFamily="18" charset="0"/>
              </a:rPr>
              <a:t>References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DB1F341-6B47-4D8D-B82A-38BB7602D804}"/>
              </a:ext>
            </a:extLst>
          </p:cNvPr>
          <p:cNvSpPr>
            <a:spLocks noGrp="1"/>
          </p:cNvSpPr>
          <p:nvPr>
            <p:ph idx="1"/>
          </p:nvPr>
        </p:nvSpPr>
        <p:spPr>
          <a:xfrm>
            <a:off x="838200" y="1929384"/>
            <a:ext cx="10515600" cy="4251960"/>
          </a:xfrm>
        </p:spPr>
        <p:txBody>
          <a:bodyPr>
            <a:normAutofit/>
          </a:bodyPr>
          <a:lstStyle/>
          <a:p>
            <a:r>
              <a:rPr lang="en-US" sz="2200" dirty="0">
                <a:latin typeface="Times New Roman" panose="02020603050405020304" pitchFamily="18" charset="0"/>
                <a:ea typeface="Tahoma" panose="020B0604030504040204" pitchFamily="34" charset="0"/>
                <a:cs typeface="Times New Roman" panose="02020603050405020304" pitchFamily="18" charset="0"/>
              </a:rPr>
              <a:t>[1] Ahmad, S., and Hawkins, J. (2016). How do neurons operate on sparse distributed representations? A mathematical theory of sparsity, neurons and active dendrites. </a:t>
            </a:r>
            <a:r>
              <a:rPr lang="en-US" sz="2200" dirty="0" err="1">
                <a:latin typeface="Times New Roman" panose="02020603050405020304" pitchFamily="18" charset="0"/>
                <a:ea typeface="Tahoma" panose="020B0604030504040204" pitchFamily="34" charset="0"/>
                <a:cs typeface="Times New Roman" panose="02020603050405020304" pitchFamily="18" charset="0"/>
              </a:rPr>
              <a:t>arXiv</a:t>
            </a:r>
            <a:r>
              <a:rPr lang="en-US" sz="2200" dirty="0">
                <a:latin typeface="Times New Roman" panose="02020603050405020304" pitchFamily="18" charset="0"/>
                <a:ea typeface="Tahoma" panose="020B0604030504040204" pitchFamily="34" charset="0"/>
                <a:cs typeface="Times New Roman" panose="02020603050405020304" pitchFamily="18" charset="0"/>
              </a:rPr>
              <a:t> arXiv:1601.00720 [q-NC].</a:t>
            </a:r>
          </a:p>
          <a:p>
            <a:r>
              <a:rPr lang="en-US" sz="2200" dirty="0">
                <a:latin typeface="Times New Roman" panose="02020603050405020304" pitchFamily="18" charset="0"/>
                <a:ea typeface="Tahoma" panose="020B0604030504040204" pitchFamily="34" charset="0"/>
                <a:cs typeface="Times New Roman" panose="02020603050405020304" pitchFamily="18" charset="0"/>
              </a:rPr>
              <a:t> [2] Hawkins, J., Ahmad, S., and Dubinsky, D. (2011). Cortical learning algorithm and hierarchical temporal memory. </a:t>
            </a:r>
            <a:r>
              <a:rPr lang="en-US" sz="2200" dirty="0" err="1">
                <a:latin typeface="Times New Roman" panose="02020603050405020304" pitchFamily="18" charset="0"/>
                <a:ea typeface="Tahoma" panose="020B0604030504040204" pitchFamily="34" charset="0"/>
                <a:cs typeface="Times New Roman" panose="02020603050405020304" pitchFamily="18" charset="0"/>
              </a:rPr>
              <a:t>Numenta</a:t>
            </a:r>
            <a:r>
              <a:rPr lang="en-US" sz="2200" dirty="0">
                <a:latin typeface="Times New Roman" panose="02020603050405020304" pitchFamily="18" charset="0"/>
                <a:ea typeface="Tahoma" panose="020B0604030504040204" pitchFamily="34" charset="0"/>
                <a:cs typeface="Times New Roman" panose="02020603050405020304" pitchFamily="18" charset="0"/>
              </a:rPr>
              <a:t> Whitepaper, 1– 68.available.online.at: http://numenta.org/resources/HTM_CorticalLearningAlgorithms.pdf </a:t>
            </a:r>
          </a:p>
          <a:p>
            <a:r>
              <a:rPr lang="en-US" sz="2200" dirty="0">
                <a:effectLst/>
                <a:latin typeface="Times New Roman" panose="02020603050405020304" pitchFamily="18" charset="0"/>
                <a:ea typeface="Tahoma" panose="020B0604030504040204" pitchFamily="34" charset="0"/>
                <a:cs typeface="Times New Roman" panose="02020603050405020304" pitchFamily="18" charset="0"/>
              </a:rPr>
              <a:t>[3] S. Ahmad, M. Lewis and C. Lai, </a:t>
            </a:r>
            <a:r>
              <a:rPr lang="en-US" sz="2200" i="1" dirty="0">
                <a:effectLst/>
                <a:latin typeface="Times New Roman" panose="02020603050405020304" pitchFamily="18" charset="0"/>
                <a:ea typeface="Tahoma" panose="020B0604030504040204" pitchFamily="34" charset="0"/>
                <a:cs typeface="Times New Roman" panose="02020603050405020304" pitchFamily="18" charset="0"/>
              </a:rPr>
              <a:t>Temporal Memory Algorithm, </a:t>
            </a:r>
            <a:r>
              <a:rPr lang="en-US" sz="2200" dirty="0">
                <a:effectLst/>
                <a:latin typeface="Times New Roman" panose="02020603050405020304" pitchFamily="18" charset="0"/>
                <a:ea typeface="Tahoma" panose="020B0604030504040204" pitchFamily="34" charset="0"/>
                <a:cs typeface="Times New Roman" panose="02020603050405020304" pitchFamily="18" charset="0"/>
              </a:rPr>
              <a:t>pp. 1-12.</a:t>
            </a:r>
          </a:p>
          <a:p>
            <a:r>
              <a:rPr lang="fr-FR" sz="2200" dirty="0">
                <a:latin typeface="Times New Roman" panose="02020603050405020304" pitchFamily="18" charset="0"/>
                <a:cs typeface="Times New Roman" panose="02020603050405020304" pitchFamily="18" charset="0"/>
              </a:rPr>
              <a:t>[4] [Online]. </a:t>
            </a:r>
            <a:r>
              <a:rPr lang="fr-FR" sz="2200" dirty="0" err="1">
                <a:latin typeface="Times New Roman" panose="02020603050405020304" pitchFamily="18" charset="0"/>
                <a:cs typeface="Times New Roman" panose="02020603050405020304" pitchFamily="18" charset="0"/>
              </a:rPr>
              <a:t>Available</a:t>
            </a:r>
            <a:r>
              <a:rPr lang="fr-FR" sz="2200" dirty="0">
                <a:latin typeface="Times New Roman" panose="02020603050405020304" pitchFamily="18" charset="0"/>
                <a:cs typeface="Times New Roman" panose="02020603050405020304" pitchFamily="18" charset="0"/>
              </a:rPr>
              <a:t>: https://github.com/ddobric/neocortexapi/tree/master/docs/images</a:t>
            </a:r>
            <a:endParaRPr lang="en-US" sz="2200" dirty="0">
              <a:effectLst/>
              <a:latin typeface="Times New Roman" panose="02020603050405020304" pitchFamily="18" charset="0"/>
              <a:ea typeface="Tahoma" panose="020B0604030504040204" pitchFamily="34" charset="0"/>
              <a:cs typeface="Times New Roman" panose="02020603050405020304" pitchFamily="18" charset="0"/>
            </a:endParaRPr>
          </a:p>
          <a:p>
            <a:endParaRPr lang="en-US" sz="22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799433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18A3EC-7CDF-487E-AE50-4DF9C0A55438}"/>
              </a:ext>
            </a:extLst>
          </p:cNvPr>
          <p:cNvSpPr>
            <a:spLocks noGrp="1"/>
          </p:cNvSpPr>
          <p:nvPr>
            <p:ph type="title"/>
          </p:nvPr>
        </p:nvSpPr>
        <p:spPr>
          <a:xfrm>
            <a:off x="838200" y="365125"/>
            <a:ext cx="10515600" cy="1325563"/>
          </a:xfrm>
        </p:spPr>
        <p:txBody>
          <a:bodyPr>
            <a:normAutofit/>
          </a:bodyPr>
          <a:lstStyle/>
          <a:p>
            <a:r>
              <a:rPr lang="en-US" sz="5400">
                <a:latin typeface="Times New Roman" panose="02020603050405020304" pitchFamily="18" charset="0"/>
                <a:ea typeface="Tahoma" panose="020B0604030504040204" pitchFamily="34" charset="0"/>
                <a:cs typeface="Times New Roman" panose="02020603050405020304" pitchFamily="18" charset="0"/>
              </a:rPr>
              <a:t>Table of Content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D36A4B8-245B-49A1-88A5-7A45B93B1361}"/>
              </a:ext>
            </a:extLst>
          </p:cNvPr>
          <p:cNvSpPr>
            <a:spLocks noGrp="1"/>
          </p:cNvSpPr>
          <p:nvPr>
            <p:ph idx="1"/>
          </p:nvPr>
        </p:nvSpPr>
        <p:spPr>
          <a:xfrm>
            <a:off x="838200" y="1929384"/>
            <a:ext cx="10515600" cy="4251960"/>
          </a:xfrm>
        </p:spPr>
        <p:txBody>
          <a:bodyPr>
            <a:normAutofit/>
          </a:bodyPr>
          <a:lstStyle/>
          <a:p>
            <a:r>
              <a:rPr lang="en-US" sz="2200"/>
              <a:t>Abstract</a:t>
            </a:r>
          </a:p>
          <a:p>
            <a:r>
              <a:rPr lang="en-US" sz="2200"/>
              <a:t>Introduction</a:t>
            </a:r>
          </a:p>
          <a:p>
            <a:r>
              <a:rPr lang="en-US" sz="2200"/>
              <a:t>Objectives</a:t>
            </a:r>
          </a:p>
          <a:p>
            <a:r>
              <a:rPr lang="en-US" sz="2200"/>
              <a:t>Methods</a:t>
            </a:r>
          </a:p>
          <a:p>
            <a:r>
              <a:rPr lang="en-US" sz="2200"/>
              <a:t>Results</a:t>
            </a:r>
          </a:p>
          <a:p>
            <a:r>
              <a:rPr lang="en-US" sz="2200"/>
              <a:t>Conclusion</a:t>
            </a:r>
          </a:p>
          <a:p>
            <a:r>
              <a:rPr lang="en-US" sz="2200"/>
              <a:t>Reference</a:t>
            </a:r>
          </a:p>
        </p:txBody>
      </p:sp>
    </p:spTree>
    <p:extLst>
      <p:ext uri="{BB962C8B-B14F-4D97-AF65-F5344CB8AC3E}">
        <p14:creationId xmlns:p14="http://schemas.microsoft.com/office/powerpoint/2010/main" val="255150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0673A7-2A1B-4375-9776-58595E01BFEF}"/>
              </a:ext>
            </a:extLst>
          </p:cNvPr>
          <p:cNvSpPr>
            <a:spLocks noGrp="1"/>
          </p:cNvSpPr>
          <p:nvPr>
            <p:ph type="title"/>
          </p:nvPr>
        </p:nvSpPr>
        <p:spPr>
          <a:xfrm>
            <a:off x="838200" y="365125"/>
            <a:ext cx="10515600" cy="1325563"/>
          </a:xfrm>
        </p:spPr>
        <p:txBody>
          <a:bodyPr>
            <a:normAutofit/>
          </a:bodyPr>
          <a:lstStyle/>
          <a:p>
            <a:r>
              <a:rPr lang="en-US" sz="5400">
                <a:latin typeface="Times New Roman" panose="02020603050405020304" pitchFamily="18" charset="0"/>
                <a:cs typeface="Times New Roman" panose="02020603050405020304" pitchFamily="18" charset="0"/>
              </a:rPr>
              <a:t>Abstract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A0075BD-6DFC-4CB9-B400-727C9824E662}"/>
              </a:ext>
            </a:extLst>
          </p:cNvPr>
          <p:cNvSpPr>
            <a:spLocks noGrp="1"/>
          </p:cNvSpPr>
          <p:nvPr>
            <p:ph idx="1"/>
          </p:nvPr>
        </p:nvSpPr>
        <p:spPr>
          <a:xfrm>
            <a:off x="838200" y="1929384"/>
            <a:ext cx="10515600" cy="4251960"/>
          </a:xfrm>
        </p:spPr>
        <p:txBody>
          <a:bodyPr>
            <a:normAutofit/>
          </a:bodyPr>
          <a:lstStyle/>
          <a:p>
            <a:r>
              <a:rPr lang="en-US" sz="2200">
                <a:latin typeface="Times New Roman" panose="02020603050405020304" pitchFamily="18" charset="0"/>
                <a:cs typeface="Times New Roman" panose="02020603050405020304" pitchFamily="18" charset="0"/>
              </a:rPr>
              <a:t>Hierarchical temporal memory is the technique that works on the principles of neo cortex. </a:t>
            </a:r>
          </a:p>
          <a:p>
            <a:r>
              <a:rPr lang="en-US" sz="2200">
                <a:latin typeface="Times New Roman" panose="02020603050405020304" pitchFamily="18" charset="0"/>
                <a:cs typeface="Times New Roman" panose="02020603050405020304" pitchFamily="18" charset="0"/>
              </a:rPr>
              <a:t>Spatial Pooler and Temporal Memory are the important components of HTM.</a:t>
            </a:r>
          </a:p>
          <a:p>
            <a:r>
              <a:rPr lang="en-US" sz="2200">
                <a:latin typeface="Times New Roman" panose="02020603050405020304" pitchFamily="18" charset="0"/>
                <a:cs typeface="Times New Roman" panose="02020603050405020304" pitchFamily="18" charset="0"/>
              </a:rPr>
              <a:t> It transforms the binary input patterns into the sparse distribution representation which then acts as an input to temporal memory algorithm to make predictions.</a:t>
            </a:r>
          </a:p>
          <a:p>
            <a:r>
              <a:rPr lang="en-US" sz="2200">
                <a:latin typeface="Times New Roman" panose="02020603050405020304" pitchFamily="18" charset="0"/>
                <a:cs typeface="Times New Roman" panose="02020603050405020304" pitchFamily="18" charset="0"/>
              </a:rPr>
              <a:t> Temporal Memory learns sequences of Sparse Distributed Representations (SDRs) formed by the Spatial Pooling algorithm and makes predictions of what the next input SDR will be. </a:t>
            </a:r>
          </a:p>
          <a:p>
            <a:r>
              <a:rPr lang="en-US" sz="2200">
                <a:latin typeface="Times New Roman" panose="02020603050405020304" pitchFamily="18" charset="0"/>
                <a:cs typeface="Times New Roman" panose="02020603050405020304" pitchFamily="18" charset="0"/>
              </a:rPr>
              <a:t>As unit tests run to maintain code health, ensure code coverage, and find errors and faults before your customers do. Run your unit tests frequently to make sure your code is working properly</a:t>
            </a:r>
          </a:p>
        </p:txBody>
      </p:sp>
    </p:spTree>
    <p:extLst>
      <p:ext uri="{BB962C8B-B14F-4D97-AF65-F5344CB8AC3E}">
        <p14:creationId xmlns:p14="http://schemas.microsoft.com/office/powerpoint/2010/main" val="1432240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8B932D-7B87-43D4-9DE8-80169DD94DB9}"/>
              </a:ext>
            </a:extLst>
          </p:cNvPr>
          <p:cNvSpPr>
            <a:spLocks noGrp="1"/>
          </p:cNvSpPr>
          <p:nvPr>
            <p:ph type="title"/>
          </p:nvPr>
        </p:nvSpPr>
        <p:spPr>
          <a:xfrm>
            <a:off x="838200" y="365125"/>
            <a:ext cx="10515600" cy="1325563"/>
          </a:xfrm>
        </p:spPr>
        <p:txBody>
          <a:bodyPr>
            <a:normAutofit/>
          </a:bodyPr>
          <a:lstStyle/>
          <a:p>
            <a:r>
              <a:rPr lang="en-US" sz="5400">
                <a:latin typeface="Times New Roman" panose="02020603050405020304" pitchFamily="18" charset="0"/>
                <a:cs typeface="Times New Roman" panose="02020603050405020304" pitchFamily="18" charset="0"/>
              </a:rPr>
              <a:t>Introduction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A0EEB18-DB77-41BB-8560-37F564BC97D5}"/>
              </a:ext>
            </a:extLst>
          </p:cNvPr>
          <p:cNvSpPr>
            <a:spLocks noGrp="1"/>
          </p:cNvSpPr>
          <p:nvPr>
            <p:ph idx="1"/>
          </p:nvPr>
        </p:nvSpPr>
        <p:spPr>
          <a:xfrm>
            <a:off x="838200" y="1929384"/>
            <a:ext cx="10515600" cy="4251960"/>
          </a:xfrm>
        </p:spPr>
        <p:txBody>
          <a:bodyPr>
            <a:normAutofit/>
          </a:bodyPr>
          <a:lstStyle/>
          <a:p>
            <a:r>
              <a:rPr lang="en-US" sz="2000" dirty="0">
                <a:latin typeface="Times New Roman" panose="02020603050405020304" pitchFamily="18" charset="0"/>
                <a:ea typeface="SimSun" panose="02010600030101010101" pitchFamily="2" charset="-122"/>
              </a:rPr>
              <a:t>Hierarchical temporal memory (HTM) is an approach to machine learning which is inspired by the neocortex. HTM tries to take advantage of brain’s neocortex problem solving procedure to, despite other machine learning techniques, be able to solve different types of problems with almost the same architecture, as the brain.</a:t>
            </a:r>
          </a:p>
          <a:p>
            <a:r>
              <a:rPr lang="en-US" sz="2000" dirty="0">
                <a:latin typeface="Times New Roman" panose="02020603050405020304" pitchFamily="18" charset="0"/>
                <a:ea typeface="SimSun" panose="02010600030101010101" pitchFamily="2" charset="-122"/>
                <a:cs typeface="Times New Roman" panose="02020603050405020304" pitchFamily="18" charset="0"/>
              </a:rPr>
              <a:t>Our task is to implement new unit tests of spatial pooler and temporal memory and by start analyzing existing unit test methods.</a:t>
            </a:r>
          </a:p>
          <a:p>
            <a:r>
              <a:rPr lang="en-US" sz="2000" dirty="0">
                <a:latin typeface="Times New Roman" panose="02020603050405020304" pitchFamily="18" charset="0"/>
                <a:ea typeface="Tahoma" panose="020B0604030504040204" pitchFamily="34" charset="0"/>
                <a:cs typeface="Times New Roman" panose="02020603050405020304" pitchFamily="18" charset="0"/>
              </a:rPr>
              <a:t>Spatial Pooler (SP) may be a learning algorithm that's outlined to imitate the neuron's usefulness of the human brain. if a brain sees one thing at different times, it is aiming to reinforce the neural connections that respond to the input result within the recognition of the object.</a:t>
            </a:r>
          </a:p>
          <a:p>
            <a:r>
              <a:rPr lang="en-US" sz="2000" dirty="0">
                <a:latin typeface="Times New Roman" panose="02020603050405020304" pitchFamily="18" charset="0"/>
                <a:cs typeface="Times New Roman" panose="02020603050405020304" pitchFamily="18" charset="0"/>
              </a:rPr>
              <a:t>The Temporal Memory algorithm does two things: it learns sequences of Sparse Distributed Representations (SDRs) formed by the Spatial Pooling algorithm, and it makes predictions.</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endParaRPr lang="en-US" sz="2000" dirty="0">
              <a:latin typeface="Times New Roman" panose="02020603050405020304" pitchFamily="18" charset="0"/>
              <a:ea typeface="SimSun" panose="02010600030101010101" pitchFamily="2" charset="-122"/>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1820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978B47-0A9C-4231-8E4C-DA6AF78B117E}"/>
              </a:ext>
            </a:extLst>
          </p:cNvPr>
          <p:cNvSpPr>
            <a:spLocks noGrp="1"/>
          </p:cNvSpPr>
          <p:nvPr>
            <p:ph type="title"/>
          </p:nvPr>
        </p:nvSpPr>
        <p:spPr>
          <a:xfrm>
            <a:off x="838200" y="365125"/>
            <a:ext cx="10515600" cy="1325563"/>
          </a:xfrm>
        </p:spPr>
        <p:txBody>
          <a:bodyPr>
            <a:normAutofit/>
          </a:bodyPr>
          <a:lstStyle/>
          <a:p>
            <a:r>
              <a:rPr lang="en-US" sz="5400" dirty="0">
                <a:latin typeface="Times New Roman" panose="02020603050405020304" pitchFamily="18" charset="0"/>
                <a:cs typeface="Times New Roman" panose="02020603050405020304" pitchFamily="18" charset="0"/>
              </a:rPr>
              <a:t>Objective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FA90F34-DBB4-48C8-B0EE-C368FA75A96E}"/>
              </a:ext>
            </a:extLst>
          </p:cNvPr>
          <p:cNvSpPr>
            <a:spLocks noGrp="1"/>
          </p:cNvSpPr>
          <p:nvPr>
            <p:ph idx="1"/>
          </p:nvPr>
        </p:nvSpPr>
        <p:spPr>
          <a:xfrm>
            <a:off x="838200" y="1929384"/>
            <a:ext cx="10515600" cy="4251960"/>
          </a:xfrm>
        </p:spPr>
        <p:txBody>
          <a:bodyPr>
            <a:normAutofit/>
          </a:bodyPr>
          <a:lstStyle/>
          <a:p>
            <a:r>
              <a:rPr lang="en-US" sz="2200" dirty="0">
                <a:latin typeface="Times New Roman" panose="02020603050405020304" pitchFamily="18" charset="0"/>
                <a:cs typeface="Times New Roman" panose="02020603050405020304" pitchFamily="18" charset="0"/>
              </a:rPr>
              <a:t>In this project we have tried to developed new unit test methods of spatial pooler and temporal memory.</a:t>
            </a:r>
          </a:p>
          <a:p>
            <a:r>
              <a:rPr lang="en-US" sz="2200" dirty="0">
                <a:latin typeface="Times New Roman" panose="02020603050405020304" pitchFamily="18" charset="0"/>
                <a:cs typeface="Times New Roman" panose="02020603050405020304" pitchFamily="18" charset="0"/>
              </a:rPr>
              <a:t>For the implementation of new unit test we have analyzed through existing unit test methods. Like in spatial pooler we have improved some existing tests by changing parameters values and observe the impact on active columns and cells in that active column.</a:t>
            </a:r>
          </a:p>
          <a:p>
            <a:r>
              <a:rPr lang="en-US" sz="2200" dirty="0">
                <a:latin typeface="Times New Roman" panose="02020603050405020304" pitchFamily="18" charset="0"/>
                <a:cs typeface="Times New Roman" panose="02020603050405020304" pitchFamily="18" charset="0"/>
              </a:rPr>
              <a:t>In temporal memory, by taking those active columns from spatial pooler as input and predict next winner cell or best cell from bursting column</a:t>
            </a:r>
          </a:p>
        </p:txBody>
      </p:sp>
    </p:spTree>
    <p:extLst>
      <p:ext uri="{BB962C8B-B14F-4D97-AF65-F5344CB8AC3E}">
        <p14:creationId xmlns:p14="http://schemas.microsoft.com/office/powerpoint/2010/main" val="1549505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D82C96-8926-498B-8B5F-FB4ACA9EB0FE}"/>
              </a:ext>
            </a:extLst>
          </p:cNvPr>
          <p:cNvSpPr>
            <a:spLocks noGrp="1"/>
          </p:cNvSpPr>
          <p:nvPr>
            <p:ph type="title"/>
          </p:nvPr>
        </p:nvSpPr>
        <p:spPr>
          <a:xfrm>
            <a:off x="572493" y="238539"/>
            <a:ext cx="11018520" cy="1434415"/>
          </a:xfrm>
        </p:spPr>
        <p:txBody>
          <a:bodyPr anchor="b">
            <a:normAutofit/>
          </a:bodyPr>
          <a:lstStyle/>
          <a:p>
            <a:r>
              <a:rPr lang="en-US" sz="5400" dirty="0">
                <a:latin typeface="Times New Roman" panose="02020603050405020304" pitchFamily="18" charset="0"/>
                <a:cs typeface="Times New Roman" panose="02020603050405020304" pitchFamily="18" charset="0"/>
              </a:rPr>
              <a:t>Methodology</a:t>
            </a:r>
          </a:p>
        </p:txBody>
      </p:sp>
      <p:sp>
        <p:nvSpPr>
          <p:cNvPr id="2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81855C-7F05-4D79-AD91-634994391EB6}"/>
              </a:ext>
            </a:extLst>
          </p:cNvPr>
          <p:cNvSpPr>
            <a:spLocks noGrp="1"/>
          </p:cNvSpPr>
          <p:nvPr>
            <p:ph idx="1"/>
          </p:nvPr>
        </p:nvSpPr>
        <p:spPr>
          <a:xfrm>
            <a:off x="572493" y="2071316"/>
            <a:ext cx="6713552" cy="4119172"/>
          </a:xfrm>
        </p:spPr>
        <p:txBody>
          <a:bodyPr anchor="t">
            <a:normAutofit fontScale="55000" lnSpcReduction="20000"/>
          </a:bodyPr>
          <a:lstStyle/>
          <a:p>
            <a:pPr marL="457200" lvl="0" indent="-317500" algn="just" defTabSz="914400">
              <a:spcBef>
                <a:spcPts val="0"/>
              </a:spcBef>
              <a:spcAft>
                <a:spcPts val="0"/>
              </a:spcAft>
              <a:buSzPts val="1400"/>
              <a:buFont typeface="Calibri" panose="020F0502020204030204" pitchFamily="34" charset="0"/>
              <a:buChar char="❏"/>
            </a:pPr>
            <a:r>
              <a:rPr lang="en-US" sz="2900" dirty="0">
                <a:highlight>
                  <a:srgbClr val="FFFFFF"/>
                </a:highlight>
                <a:latin typeface="Times New Roman" panose="02020603050405020304" pitchFamily="18" charset="0"/>
                <a:cs typeface="Times New Roman" panose="02020603050405020304" pitchFamily="18" charset="0"/>
              </a:rPr>
              <a:t>Hierarchical Temporal Memory Cortical Learning Algorithm</a:t>
            </a:r>
          </a:p>
          <a:p>
            <a:pPr marL="457200" lvl="0" indent="0" algn="just" defTabSz="914400">
              <a:spcBef>
                <a:spcPts val="1200"/>
              </a:spcBef>
              <a:spcAft>
                <a:spcPts val="0"/>
              </a:spcAft>
              <a:buFont typeface="Calibri" panose="020F0502020204030204" pitchFamily="34" charset="0"/>
              <a:buNone/>
            </a:pPr>
            <a:r>
              <a:rPr lang="en-US" sz="2900" dirty="0">
                <a:highlight>
                  <a:schemeClr val="lt1"/>
                </a:highlight>
                <a:latin typeface="Times New Roman" panose="02020603050405020304" pitchFamily="18" charset="0"/>
                <a:ea typeface="Tahoma" panose="020B0604030504040204" pitchFamily="34" charset="0"/>
                <a:cs typeface="Times New Roman" panose="02020603050405020304" pitchFamily="18" charset="0"/>
              </a:rPr>
              <a:t>-A theory and machine learning technology that aims to capture the cortical algorithm of the neocortex .</a:t>
            </a:r>
            <a:endParaRPr lang="en-US" sz="2900" dirty="0">
              <a:highlight>
                <a:srgbClr val="FFFFFF"/>
              </a:highlight>
              <a:latin typeface="Times New Roman" panose="02020603050405020304" pitchFamily="18" charset="0"/>
              <a:ea typeface="Tahoma" panose="020B0604030504040204" pitchFamily="34" charset="0"/>
              <a:cs typeface="Times New Roman" panose="02020603050405020304" pitchFamily="18" charset="0"/>
            </a:endParaRPr>
          </a:p>
          <a:p>
            <a:pPr marL="457200" lvl="0" indent="0" algn="just" defTabSz="914400">
              <a:spcBef>
                <a:spcPts val="1200"/>
              </a:spcBef>
              <a:spcAft>
                <a:spcPts val="0"/>
              </a:spcAft>
              <a:buFont typeface="Calibri" panose="020F0502020204030204" pitchFamily="34" charset="0"/>
              <a:buNone/>
            </a:pPr>
            <a:r>
              <a:rPr lang="en-US" sz="2900" dirty="0">
                <a:highlight>
                  <a:srgbClr val="FFFFFF"/>
                </a:highlight>
                <a:latin typeface="Times New Roman" panose="02020603050405020304" pitchFamily="18" charset="0"/>
                <a:ea typeface="Tahoma" panose="020B0604030504040204" pitchFamily="34" charset="0"/>
                <a:cs typeface="Times New Roman" panose="02020603050405020304" pitchFamily="18" charset="0"/>
              </a:rPr>
              <a:t>- Based on the biological functions of the brain as well as its learning mechanism. </a:t>
            </a:r>
          </a:p>
          <a:p>
            <a:pPr marL="457200" lvl="0" indent="0" algn="just" defTabSz="914400">
              <a:spcBef>
                <a:spcPts val="1200"/>
              </a:spcBef>
              <a:spcAft>
                <a:spcPts val="0"/>
              </a:spcAft>
              <a:buFont typeface="Calibri" panose="020F0502020204030204" pitchFamily="34" charset="0"/>
              <a:buNone/>
            </a:pPr>
            <a:r>
              <a:rPr lang="en-US" sz="2900" dirty="0">
                <a:highlight>
                  <a:srgbClr val="FFFFFF"/>
                </a:highlight>
                <a:latin typeface="Times New Roman" panose="02020603050405020304" pitchFamily="18" charset="0"/>
                <a:ea typeface="Tahoma" panose="020B0604030504040204" pitchFamily="34" charset="0"/>
                <a:cs typeface="Times New Roman" panose="02020603050405020304" pitchFamily="18" charset="0"/>
              </a:rPr>
              <a:t>-The results are of significant relevance and show a low percentage of errors in the predictions made over time. </a:t>
            </a:r>
          </a:p>
          <a:p>
            <a:pPr marL="457200" lvl="0" indent="0" algn="just" defTabSz="914400">
              <a:spcBef>
                <a:spcPts val="1200"/>
              </a:spcBef>
              <a:spcAft>
                <a:spcPts val="0"/>
              </a:spcAft>
              <a:buFont typeface="Calibri" panose="020F0502020204030204" pitchFamily="34" charset="0"/>
              <a:buNone/>
            </a:pPr>
            <a:endParaRPr lang="en-US" sz="2900" dirty="0">
              <a:highlight>
                <a:srgbClr val="FFFFFF"/>
              </a:highlight>
              <a:latin typeface="Times New Roman" panose="02020603050405020304" pitchFamily="18" charset="0"/>
              <a:ea typeface="Tahoma" panose="020B0604030504040204" pitchFamily="34" charset="0"/>
              <a:cs typeface="Times New Roman" panose="02020603050405020304" pitchFamily="18" charset="0"/>
            </a:endParaRPr>
          </a:p>
          <a:p>
            <a:pPr marL="457200" lvl="0" indent="-317500" algn="just" defTabSz="914400">
              <a:spcBef>
                <a:spcPts val="1800"/>
              </a:spcBef>
              <a:spcAft>
                <a:spcPts val="0"/>
              </a:spcAft>
              <a:buSzPts val="1400"/>
              <a:buFont typeface="Calibri" panose="020F0502020204030204" pitchFamily="34" charset="0"/>
              <a:buChar char="❏"/>
            </a:pPr>
            <a:r>
              <a:rPr lang="en-US" sz="2900" dirty="0">
                <a:latin typeface="Times New Roman" panose="02020603050405020304" pitchFamily="18" charset="0"/>
                <a:ea typeface="Tahoma" panose="020B0604030504040204" pitchFamily="34" charset="0"/>
                <a:cs typeface="Times New Roman" panose="02020603050405020304" pitchFamily="18" charset="0"/>
              </a:rPr>
              <a:t> </a:t>
            </a:r>
            <a:r>
              <a:rPr lang="en-US" sz="2900" dirty="0">
                <a:highlight>
                  <a:srgbClr val="FFFFFF"/>
                </a:highlight>
                <a:latin typeface="Times New Roman" panose="02020603050405020304" pitchFamily="18" charset="0"/>
                <a:ea typeface="Tahoma" panose="020B0604030504040204" pitchFamily="34" charset="0"/>
                <a:cs typeface="Times New Roman" panose="02020603050405020304" pitchFamily="18" charset="0"/>
              </a:rPr>
              <a:t>Sparse Distributed Representations (SDR)</a:t>
            </a:r>
          </a:p>
          <a:p>
            <a:pPr marL="457200" lvl="0" indent="0" algn="just" defTabSz="914400">
              <a:spcBef>
                <a:spcPts val="1200"/>
              </a:spcBef>
              <a:spcAft>
                <a:spcPts val="0"/>
              </a:spcAft>
              <a:buSzPts val="935"/>
              <a:buFont typeface="Calibri" panose="020F0502020204030204" pitchFamily="34" charset="0"/>
              <a:buNone/>
            </a:pPr>
            <a:r>
              <a:rPr lang="en-US" sz="2900" dirty="0">
                <a:latin typeface="Times New Roman" panose="02020603050405020304" pitchFamily="18" charset="0"/>
                <a:ea typeface="Tahoma" panose="020B0604030504040204" pitchFamily="34" charset="0"/>
                <a:cs typeface="Times New Roman" panose="02020603050405020304" pitchFamily="18" charset="0"/>
              </a:rPr>
              <a:t>-A vast array of bits with most of them turned off (0s) and only a few turned on (1s) . </a:t>
            </a:r>
          </a:p>
          <a:p>
            <a:pPr marL="457200" lvl="0" indent="0" algn="just" defTabSz="914400">
              <a:spcBef>
                <a:spcPts val="1200"/>
              </a:spcBef>
              <a:spcAft>
                <a:spcPts val="0"/>
              </a:spcAft>
              <a:buSzPts val="935"/>
              <a:buFont typeface="Calibri" panose="020F0502020204030204" pitchFamily="34" charset="0"/>
              <a:buNone/>
            </a:pPr>
            <a:r>
              <a:rPr lang="en-US" sz="2900" dirty="0">
                <a:latin typeface="Times New Roman" panose="02020603050405020304" pitchFamily="18" charset="0"/>
                <a:ea typeface="Tahoma" panose="020B0604030504040204" pitchFamily="34" charset="0"/>
                <a:cs typeface="Times New Roman" panose="02020603050405020304" pitchFamily="18" charset="0"/>
              </a:rPr>
              <a:t>-Each SDR represents some meaning since two SDRs are judged to have equivalent meaning if they have several overlapping places on bits. </a:t>
            </a:r>
          </a:p>
          <a:p>
            <a:pPr marL="457200" lvl="0" indent="0" algn="just" defTabSz="914400">
              <a:spcBef>
                <a:spcPts val="1200"/>
              </a:spcBef>
              <a:spcAft>
                <a:spcPts val="1200"/>
              </a:spcAft>
              <a:buSzPts val="935"/>
              <a:buFont typeface="Calibri" panose="020F0502020204030204" pitchFamily="34" charset="0"/>
              <a:buNone/>
            </a:pPr>
            <a:r>
              <a:rPr lang="en-US" sz="2900" dirty="0">
                <a:latin typeface="Times New Roman" panose="02020603050405020304" pitchFamily="18" charset="0"/>
                <a:ea typeface="Tahoma" panose="020B0604030504040204" pitchFamily="34" charset="0"/>
                <a:cs typeface="Times New Roman" panose="02020603050405020304" pitchFamily="18" charset="0"/>
              </a:rPr>
              <a:t>-The data is more comparable or the gap between two SDRs is smaller the more bits they share.</a:t>
            </a:r>
          </a:p>
          <a:p>
            <a:endParaRPr lang="en-US" sz="1400" dirty="0"/>
          </a:p>
        </p:txBody>
      </p:sp>
      <p:pic>
        <p:nvPicPr>
          <p:cNvPr id="5" name="Picture 4">
            <a:extLst>
              <a:ext uri="{FF2B5EF4-FFF2-40B4-BE49-F238E27FC236}">
                <a16:creationId xmlns:a16="http://schemas.microsoft.com/office/drawing/2014/main" id="{21FC5D7C-A3A9-4CB4-A56C-72E78E6108B4}"/>
              </a:ext>
            </a:extLst>
          </p:cNvPr>
          <p:cNvPicPr>
            <a:picLocks noChangeAspect="1"/>
          </p:cNvPicPr>
          <p:nvPr/>
        </p:nvPicPr>
        <p:blipFill rotWithShape="1">
          <a:blip r:embed="rId2"/>
          <a:srcRect l="16122" r="24951" b="-3"/>
          <a:stretch/>
        </p:blipFill>
        <p:spPr>
          <a:xfrm>
            <a:off x="7675658" y="2093976"/>
            <a:ext cx="3941064" cy="4096512"/>
          </a:xfrm>
          <a:prstGeom prst="rect">
            <a:avLst/>
          </a:prstGeom>
        </p:spPr>
      </p:pic>
    </p:spTree>
    <p:extLst>
      <p:ext uri="{BB962C8B-B14F-4D97-AF65-F5344CB8AC3E}">
        <p14:creationId xmlns:p14="http://schemas.microsoft.com/office/powerpoint/2010/main" val="837161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53FE31-5509-4262-A228-ADB2A0E69035}"/>
              </a:ext>
            </a:extLst>
          </p:cNvPr>
          <p:cNvSpPr>
            <a:spLocks noGrp="1"/>
          </p:cNvSpPr>
          <p:nvPr>
            <p:ph type="title"/>
          </p:nvPr>
        </p:nvSpPr>
        <p:spPr>
          <a:xfrm>
            <a:off x="643278" y="559191"/>
            <a:ext cx="4818888" cy="921434"/>
          </a:xfrm>
        </p:spPr>
        <p:txBody>
          <a:bodyPr anchor="b">
            <a:normAutofit/>
          </a:bodyPr>
          <a:lstStyle/>
          <a:p>
            <a:r>
              <a:rPr lang="en-US" sz="5400" dirty="0">
                <a:latin typeface="Times New Roman" panose="02020603050405020304" pitchFamily="18" charset="0"/>
                <a:cs typeface="Times New Roman" panose="02020603050405020304" pitchFamily="18" charset="0"/>
              </a:rPr>
              <a:t>Methodology</a:t>
            </a:r>
          </a:p>
        </p:txBody>
      </p:sp>
      <p:sp>
        <p:nvSpPr>
          <p:cNvPr id="7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6" name="Content Placeholder 2">
            <a:extLst>
              <a:ext uri="{FF2B5EF4-FFF2-40B4-BE49-F238E27FC236}">
                <a16:creationId xmlns:a16="http://schemas.microsoft.com/office/drawing/2014/main" id="{67FB383F-9083-4D95-87A0-EB4CBBFA5E83}"/>
              </a:ext>
            </a:extLst>
          </p:cNvPr>
          <p:cNvSpPr>
            <a:spLocks noGrp="1"/>
          </p:cNvSpPr>
          <p:nvPr>
            <p:ph idx="1"/>
          </p:nvPr>
        </p:nvSpPr>
        <p:spPr>
          <a:xfrm>
            <a:off x="630936" y="1885071"/>
            <a:ext cx="6740534" cy="4323705"/>
          </a:xfrm>
        </p:spPr>
        <p:txBody>
          <a:bodyPr anchor="t">
            <a:normAutofit/>
          </a:bodyPr>
          <a:lstStyle/>
          <a:p>
            <a:r>
              <a:rPr lang="en-US" sz="1600" dirty="0">
                <a:latin typeface="Times New Roman" panose="02020603050405020304" pitchFamily="18" charset="0"/>
                <a:cs typeface="Times New Roman" panose="02020603050405020304" pitchFamily="18" charset="0"/>
              </a:rPr>
              <a:t>The spatial pooler learns feed-forward connections between input bits and columns. </a:t>
            </a:r>
          </a:p>
          <a:p>
            <a:r>
              <a:rPr lang="en-US" sz="1600" dirty="0">
                <a:latin typeface="Times New Roman" panose="02020603050405020304" pitchFamily="18" charset="0"/>
                <a:cs typeface="Times New Roman" panose="02020603050405020304" pitchFamily="18" charset="0"/>
              </a:rPr>
              <a:t>It acknowledges an Info or a vector of one size and changes into an output vector of different size with a sparse number of activated bits. </a:t>
            </a:r>
          </a:p>
          <a:p>
            <a:r>
              <a:rPr lang="en-US" sz="1600" dirty="0">
                <a:latin typeface="Times New Roman" panose="02020603050405020304" pitchFamily="18" charset="0"/>
                <a:cs typeface="Times New Roman" panose="02020603050405020304" pitchFamily="18" charset="0"/>
              </a:rPr>
              <a:t>It keeps a decent sparsity and cross-over properties. The most principal capacity of the spatial pooler is to change over a local input to a scanty pattern. </a:t>
            </a:r>
          </a:p>
          <a:p>
            <a:r>
              <a:rPr lang="en-US" sz="1600" dirty="0">
                <a:latin typeface="Times New Roman" panose="02020603050405020304" pitchFamily="18" charset="0"/>
                <a:cs typeface="Times New Roman" panose="02020603050405020304" pitchFamily="18" charset="0"/>
              </a:rPr>
              <a:t>Functionality of Spatial Pooler:</a:t>
            </a:r>
          </a:p>
          <a:p>
            <a:pPr lvl="1"/>
            <a:r>
              <a:rPr lang="en-US" sz="1600" dirty="0">
                <a:latin typeface="Times New Roman" panose="02020603050405020304" pitchFamily="18" charset="0"/>
                <a:cs typeface="Times New Roman" panose="02020603050405020304" pitchFamily="18" charset="0"/>
              </a:rPr>
              <a:t>Begin with a set number of bits for your input. These bits could be sensory data, or they could come from a different part of the HTM system.</a:t>
            </a:r>
          </a:p>
          <a:p>
            <a:pPr lvl="1"/>
            <a:r>
              <a:rPr lang="en-US" sz="1600" dirty="0">
                <a:latin typeface="Times New Roman" panose="02020603050405020304" pitchFamily="18" charset="0"/>
                <a:cs typeface="Times New Roman" panose="02020603050405020304" pitchFamily="18" charset="0"/>
              </a:rPr>
              <a:t>  Each column has an associated dendritic segment, serving as the connection to the input space. Each dendrite segment has a set of potential synapses representing a (random) subset of the input bits</a:t>
            </a:r>
          </a:p>
          <a:p>
            <a:pPr marL="0" indent="0">
              <a:buNone/>
            </a:pPr>
            <a:endParaRPr lang="en-US" sz="1200"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9491D33C-D433-490B-9AA7-35203EF51AC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71470" y="1634364"/>
            <a:ext cx="4186545" cy="358927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6217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B9B76D-B3BA-4CC1-97FD-1EC5379FB83F}"/>
              </a:ext>
            </a:extLst>
          </p:cNvPr>
          <p:cNvSpPr>
            <a:spLocks noGrp="1"/>
          </p:cNvSpPr>
          <p:nvPr>
            <p:ph type="title"/>
          </p:nvPr>
        </p:nvSpPr>
        <p:spPr>
          <a:xfrm>
            <a:off x="838200" y="365125"/>
            <a:ext cx="10515600" cy="1325563"/>
          </a:xfrm>
        </p:spPr>
        <p:txBody>
          <a:bodyPr>
            <a:normAutofit/>
          </a:bodyPr>
          <a:lstStyle/>
          <a:p>
            <a:r>
              <a:rPr lang="en-US" sz="5400">
                <a:latin typeface="Times New Roman" panose="02020603050405020304" pitchFamily="18" charset="0"/>
                <a:cs typeface="Times New Roman" panose="02020603050405020304" pitchFamily="18" charset="0"/>
              </a:rPr>
              <a:t>Methodology</a:t>
            </a:r>
            <a:endParaRPr lang="en-US" sz="5400" dirty="0">
              <a:latin typeface="Times New Roman" panose="02020603050405020304" pitchFamily="18" charset="0"/>
              <a:cs typeface="Times New Roman" panose="02020603050405020304" pitchFamily="18"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6403F0F-C7D9-4AAD-BB2F-8A3D41D57306}"/>
              </a:ext>
            </a:extLst>
          </p:cNvPr>
          <p:cNvSpPr>
            <a:spLocks noGrp="1"/>
          </p:cNvSpPr>
          <p:nvPr>
            <p:ph idx="1"/>
          </p:nvPr>
        </p:nvSpPr>
        <p:spPr>
          <a:xfrm>
            <a:off x="838200" y="1929384"/>
            <a:ext cx="10515600" cy="4251960"/>
          </a:xfrm>
        </p:spPr>
        <p:txBody>
          <a:bodyPr>
            <a:normAutofit/>
          </a:bodyPr>
          <a:lstStyle/>
          <a:p>
            <a:pPr algn="just"/>
            <a:r>
              <a:rPr lang="en-US" sz="1800" dirty="0">
                <a:latin typeface="Times New Roman" panose="02020603050405020304" pitchFamily="18" charset="0"/>
                <a:cs typeface="Times New Roman" panose="02020603050405020304" pitchFamily="18" charset="0"/>
              </a:rPr>
              <a:t>The Temporal Memory algorithm starts where the Spatial Pooling algorithm leaves off, with a set of active columns representing the feed-forward input. </a:t>
            </a:r>
          </a:p>
          <a:p>
            <a:pPr algn="just"/>
            <a:r>
              <a:rPr lang="en-US" sz="1800" dirty="0">
                <a:latin typeface="Times New Roman" panose="02020603050405020304" pitchFamily="18" charset="0"/>
                <a:cs typeface="Times New Roman" panose="02020603050405020304" pitchFamily="18" charset="0"/>
              </a:rPr>
              <a:t>In the pseudocode below, a time step consists of the following computations:</a:t>
            </a:r>
          </a:p>
          <a:p>
            <a:pPr lvl="1" algn="just"/>
            <a:r>
              <a:rPr lang="en-US" sz="1800" dirty="0">
                <a:latin typeface="Times New Roman" panose="02020603050405020304" pitchFamily="18" charset="0"/>
                <a:cs typeface="Times New Roman" panose="02020603050405020304" pitchFamily="18" charset="0"/>
              </a:rPr>
              <a:t> Receive a set of active columns, evaluate them against predictions, and choose a set of active cells:</a:t>
            </a:r>
          </a:p>
          <a:p>
            <a:pPr lvl="2" algn="just"/>
            <a:r>
              <a:rPr lang="en-US" sz="1800" dirty="0">
                <a:latin typeface="Times New Roman" panose="02020603050405020304" pitchFamily="18" charset="0"/>
                <a:cs typeface="Times New Roman" panose="02020603050405020304" pitchFamily="18" charset="0"/>
              </a:rPr>
              <a:t> For each active column, check for cells in the column that have an active distal dendrite segment (i.e., cells that are in the “predictive state” from the previous time step) and activate them. If no cells have active segments, activate all the cells in the column, marking this column as “bursting”. The resulting set of active cells is the representation of the input in the context of prior input. </a:t>
            </a:r>
          </a:p>
          <a:p>
            <a:pPr lvl="2" algn="just"/>
            <a:r>
              <a:rPr lang="en-US" sz="1800" dirty="0">
                <a:latin typeface="Times New Roman" panose="02020603050405020304" pitchFamily="18" charset="0"/>
                <a:cs typeface="Times New Roman" panose="02020603050405020304" pitchFamily="18" charset="0"/>
              </a:rPr>
              <a:t>For each active column, learn about at least one distal segment. For every bursting column, choose a segment that had some active synapses at any permanence level. If there is no such segment, grow a new segment on the cell with the fewest segments, breaking ties randomly. On each of these learning segments, increase the permanence on every active synapse, decrease the permanence on every inactive synapse, and grow new synapses to cells that were previously active.</a:t>
            </a:r>
          </a:p>
        </p:txBody>
      </p:sp>
    </p:spTree>
    <p:extLst>
      <p:ext uri="{BB962C8B-B14F-4D97-AF65-F5344CB8AC3E}">
        <p14:creationId xmlns:p14="http://schemas.microsoft.com/office/powerpoint/2010/main" val="208695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8BB81F-9785-4BD2-8312-D07CA6DB7D6C}"/>
              </a:ext>
            </a:extLst>
          </p:cNvPr>
          <p:cNvSpPr>
            <a:spLocks noGrp="1"/>
          </p:cNvSpPr>
          <p:nvPr>
            <p:ph type="title"/>
          </p:nvPr>
        </p:nvSpPr>
        <p:spPr>
          <a:xfrm>
            <a:off x="630936" y="639520"/>
            <a:ext cx="3429000" cy="1719072"/>
          </a:xfrm>
        </p:spPr>
        <p:txBody>
          <a:bodyPr anchor="b">
            <a:normAutofit/>
          </a:bodyPr>
          <a:lstStyle/>
          <a:p>
            <a:r>
              <a:rPr lang="en-US" sz="3800" dirty="0">
                <a:latin typeface="Times New Roman" panose="02020603050405020304" pitchFamily="18" charset="0"/>
                <a:cs typeface="Times New Roman" panose="02020603050405020304" pitchFamily="18" charset="0"/>
              </a:rPr>
              <a:t>Implementation of Unit tests</a:t>
            </a:r>
          </a:p>
        </p:txBody>
      </p:sp>
      <p:sp>
        <p:nvSpPr>
          <p:cNvPr id="2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20">
            <a:extLst>
              <a:ext uri="{FF2B5EF4-FFF2-40B4-BE49-F238E27FC236}">
                <a16:creationId xmlns:a16="http://schemas.microsoft.com/office/drawing/2014/main" id="{F66C6B48-419F-F35E-D37F-52A5D83510D4}"/>
              </a:ext>
            </a:extLst>
          </p:cNvPr>
          <p:cNvSpPr>
            <a:spLocks noGrp="1"/>
          </p:cNvSpPr>
          <p:nvPr>
            <p:ph idx="1"/>
          </p:nvPr>
        </p:nvSpPr>
        <p:spPr>
          <a:xfrm>
            <a:off x="630936" y="2807208"/>
            <a:ext cx="3429000" cy="3410712"/>
          </a:xfrm>
        </p:spPr>
        <p:txBody>
          <a:bodyPr anchor="t">
            <a:normAutofit/>
          </a:bodyPr>
          <a:lstStyle/>
          <a:p>
            <a:r>
              <a:rPr lang="en-US" sz="2400" dirty="0">
                <a:latin typeface="Times New Roman" panose="02020603050405020304" pitchFamily="18" charset="0"/>
                <a:ea typeface="Tahoma" panose="020B0604030504040204" pitchFamily="34" charset="0"/>
                <a:cs typeface="Times New Roman" panose="02020603050405020304" pitchFamily="18" charset="0"/>
              </a:rPr>
              <a:t>Some of the tests as shown </a:t>
            </a:r>
          </a:p>
        </p:txBody>
      </p:sp>
      <p:pic>
        <p:nvPicPr>
          <p:cNvPr id="13" name="Content Placeholder 12" descr="Text&#10;&#10;Description automatically generated">
            <a:extLst>
              <a:ext uri="{FF2B5EF4-FFF2-40B4-BE49-F238E27FC236}">
                <a16:creationId xmlns:a16="http://schemas.microsoft.com/office/drawing/2014/main" id="{ADA295A3-27A8-4009-BCCF-9D6457C0E8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9686" y="640080"/>
            <a:ext cx="6392939" cy="5577840"/>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85201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18458</TotalTime>
  <Words>1429</Words>
  <Application>Microsoft Office PowerPoint</Application>
  <PresentationFormat>Widescreen</PresentationFormat>
  <Paragraphs>66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Presented by   Ali Haider (1393127) Naveed Ahmed (1393211) Ali Raza Kharl (1390285) Group : UnitCodeMaster</vt:lpstr>
      <vt:lpstr>Table of Content</vt:lpstr>
      <vt:lpstr>Abstract</vt:lpstr>
      <vt:lpstr>Introduction</vt:lpstr>
      <vt:lpstr>Objective</vt:lpstr>
      <vt:lpstr>Methodology</vt:lpstr>
      <vt:lpstr>Methodology</vt:lpstr>
      <vt:lpstr>Methodology</vt:lpstr>
      <vt:lpstr>Implementation of Unit tests</vt:lpstr>
      <vt:lpstr>Implementation of Unit tests</vt:lpstr>
      <vt:lpstr>Results of Spatial Pooler Tests</vt:lpstr>
      <vt:lpstr>Results of Temporal Memory Unit Tests</vt:lpstr>
      <vt:lpstr>Best Cell and Parent Column Index from Bursting Column using Random function</vt:lpstr>
      <vt:lpstr>Test Random Most Used Cell</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Cultural framework used in China</dc:title>
  <dc:creator>Ali</dc:creator>
  <cp:lastModifiedBy>Ali Haider</cp:lastModifiedBy>
  <cp:revision>174</cp:revision>
  <dcterms:created xsi:type="dcterms:W3CDTF">2021-12-17T15:24:19Z</dcterms:created>
  <dcterms:modified xsi:type="dcterms:W3CDTF">2022-03-29T10:55:15Z</dcterms:modified>
</cp:coreProperties>
</file>