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7"/>
  </p:sldMasterIdLst>
  <p:notesMasterIdLst>
    <p:notesMasterId r:id="rId46"/>
  </p:notesMasterIdLst>
  <p:handoutMasterIdLst>
    <p:handoutMasterId r:id="rId47"/>
  </p:handoutMasterIdLst>
  <p:sldIdLst>
    <p:sldId id="256" r:id="rId8"/>
    <p:sldId id="257" r:id="rId9"/>
    <p:sldId id="269" r:id="rId10"/>
    <p:sldId id="271" r:id="rId11"/>
    <p:sldId id="274" r:id="rId12"/>
    <p:sldId id="276" r:id="rId13"/>
    <p:sldId id="277" r:id="rId14"/>
    <p:sldId id="327" r:id="rId15"/>
    <p:sldId id="344" r:id="rId16"/>
    <p:sldId id="329" r:id="rId17"/>
    <p:sldId id="330" r:id="rId18"/>
    <p:sldId id="331" r:id="rId19"/>
    <p:sldId id="332" r:id="rId20"/>
    <p:sldId id="333" r:id="rId21"/>
    <p:sldId id="334" r:id="rId22"/>
    <p:sldId id="335" r:id="rId23"/>
    <p:sldId id="336" r:id="rId24"/>
    <p:sldId id="337" r:id="rId25"/>
    <p:sldId id="339" r:id="rId26"/>
    <p:sldId id="340" r:id="rId27"/>
    <p:sldId id="341" r:id="rId28"/>
    <p:sldId id="343" r:id="rId29"/>
    <p:sldId id="342" r:id="rId30"/>
    <p:sldId id="280" r:id="rId31"/>
    <p:sldId id="281" r:id="rId32"/>
    <p:sldId id="315" r:id="rId33"/>
    <p:sldId id="302" r:id="rId34"/>
    <p:sldId id="307" r:id="rId35"/>
    <p:sldId id="308" r:id="rId36"/>
    <p:sldId id="309" r:id="rId37"/>
    <p:sldId id="310" r:id="rId38"/>
    <p:sldId id="311" r:id="rId39"/>
    <p:sldId id="312" r:id="rId40"/>
    <p:sldId id="326" r:id="rId41"/>
    <p:sldId id="313" r:id="rId42"/>
    <p:sldId id="325" r:id="rId43"/>
    <p:sldId id="314" r:id="rId44"/>
    <p:sldId id="258" r:id="rId45"/>
  </p:sldIdLst>
  <p:sldSz cx="9144000" cy="6858000" type="screen4x3"/>
  <p:notesSz cx="6858000" cy="9144000"/>
  <p:defaultTextStyle>
    <a:defPPr>
      <a:defRPr lang="en-GB"/>
    </a:defPPr>
    <a:lvl1pPr algn="l" rtl="0" fontAlgn="base">
      <a:spcBef>
        <a:spcPct val="0"/>
      </a:spcBef>
      <a:spcAft>
        <a:spcPct val="0"/>
      </a:spcAft>
      <a:defRPr sz="1400" b="1" kern="1200">
        <a:solidFill>
          <a:schemeClr val="tx1"/>
        </a:solidFill>
        <a:latin typeface="Arial" charset="0"/>
        <a:ea typeface="+mn-ea"/>
        <a:cs typeface="+mn-cs"/>
      </a:defRPr>
    </a:lvl1pPr>
    <a:lvl2pPr marL="457200" algn="l" rtl="0" fontAlgn="base">
      <a:spcBef>
        <a:spcPct val="0"/>
      </a:spcBef>
      <a:spcAft>
        <a:spcPct val="0"/>
      </a:spcAft>
      <a:defRPr sz="1400" b="1" kern="1200">
        <a:solidFill>
          <a:schemeClr val="tx1"/>
        </a:solidFill>
        <a:latin typeface="Arial" charset="0"/>
        <a:ea typeface="+mn-ea"/>
        <a:cs typeface="+mn-cs"/>
      </a:defRPr>
    </a:lvl2pPr>
    <a:lvl3pPr marL="914400" algn="l" rtl="0" fontAlgn="base">
      <a:spcBef>
        <a:spcPct val="0"/>
      </a:spcBef>
      <a:spcAft>
        <a:spcPct val="0"/>
      </a:spcAft>
      <a:defRPr sz="1400" b="1" kern="1200">
        <a:solidFill>
          <a:schemeClr val="tx1"/>
        </a:solidFill>
        <a:latin typeface="Arial" charset="0"/>
        <a:ea typeface="+mn-ea"/>
        <a:cs typeface="+mn-cs"/>
      </a:defRPr>
    </a:lvl3pPr>
    <a:lvl4pPr marL="1371600" algn="l" rtl="0" fontAlgn="base">
      <a:spcBef>
        <a:spcPct val="0"/>
      </a:spcBef>
      <a:spcAft>
        <a:spcPct val="0"/>
      </a:spcAft>
      <a:defRPr sz="1400" b="1" kern="1200">
        <a:solidFill>
          <a:schemeClr val="tx1"/>
        </a:solidFill>
        <a:latin typeface="Arial" charset="0"/>
        <a:ea typeface="+mn-ea"/>
        <a:cs typeface="+mn-cs"/>
      </a:defRPr>
    </a:lvl4pPr>
    <a:lvl5pPr marL="1828800" algn="l" rtl="0" fontAlgn="base">
      <a:spcBef>
        <a:spcPct val="0"/>
      </a:spcBef>
      <a:spcAft>
        <a:spcPct val="0"/>
      </a:spcAft>
      <a:defRPr sz="1400" b="1" kern="1200">
        <a:solidFill>
          <a:schemeClr val="tx1"/>
        </a:solidFill>
        <a:latin typeface="Arial" charset="0"/>
        <a:ea typeface="+mn-ea"/>
        <a:cs typeface="+mn-cs"/>
      </a:defRPr>
    </a:lvl5pPr>
    <a:lvl6pPr marL="2286000" algn="l" defTabSz="914400" rtl="0" eaLnBrk="1" latinLnBrk="0" hangingPunct="1">
      <a:defRPr sz="1400" b="1" kern="1200">
        <a:solidFill>
          <a:schemeClr val="tx1"/>
        </a:solidFill>
        <a:latin typeface="Arial" charset="0"/>
        <a:ea typeface="+mn-ea"/>
        <a:cs typeface="+mn-cs"/>
      </a:defRPr>
    </a:lvl6pPr>
    <a:lvl7pPr marL="2743200" algn="l" defTabSz="914400" rtl="0" eaLnBrk="1" latinLnBrk="0" hangingPunct="1">
      <a:defRPr sz="1400" b="1" kern="1200">
        <a:solidFill>
          <a:schemeClr val="tx1"/>
        </a:solidFill>
        <a:latin typeface="Arial" charset="0"/>
        <a:ea typeface="+mn-ea"/>
        <a:cs typeface="+mn-cs"/>
      </a:defRPr>
    </a:lvl7pPr>
    <a:lvl8pPr marL="3200400" algn="l" defTabSz="914400" rtl="0" eaLnBrk="1" latinLnBrk="0" hangingPunct="1">
      <a:defRPr sz="1400" b="1" kern="1200">
        <a:solidFill>
          <a:schemeClr val="tx1"/>
        </a:solidFill>
        <a:latin typeface="Arial" charset="0"/>
        <a:ea typeface="+mn-ea"/>
        <a:cs typeface="+mn-cs"/>
      </a:defRPr>
    </a:lvl8pPr>
    <a:lvl9pPr marL="3657600" algn="l" defTabSz="914400" rtl="0" eaLnBrk="1" latinLnBrk="0" hangingPunct="1">
      <a:defRPr sz="14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979">
          <p15:clr>
            <a:srgbClr val="A4A3A4"/>
          </p15:clr>
        </p15:guide>
        <p15:guide id="2" pos="283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ra"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5294"/>
    <a:srgbClr val="99FF99"/>
    <a:srgbClr val="FFB09D"/>
    <a:srgbClr val="8DFF8D"/>
    <a:srgbClr val="FF3300"/>
    <a:srgbClr val="FFCC66"/>
    <a:srgbClr val="CCEC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07" autoAdjust="0"/>
    <p:restoredTop sz="81425" autoAdjust="0"/>
  </p:normalViewPr>
  <p:slideViewPr>
    <p:cSldViewPr>
      <p:cViewPr varScale="1">
        <p:scale>
          <a:sx n="56" d="100"/>
          <a:sy n="56" d="100"/>
        </p:scale>
        <p:origin x="1656" y="44"/>
      </p:cViewPr>
      <p:guideLst>
        <p:guide orient="horz" pos="1979"/>
        <p:guide pos="28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68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Master" Target="slideMasters/slideMaster1.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commentAuthors" Target="commentAuthors.xml"/><Relationship Id="rId8" Type="http://schemas.openxmlformats.org/officeDocument/2006/relationships/slide" Target="slides/slide1.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notesMaster" Target="notesMasters/notesMaster1.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customXml" Target="../customXml/item6.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08-12-18T13:14:01.570" idx="1">
    <p:pos x="10" y="10"/>
    <p:text>All CONCAT files are displayed in BOLD</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a:latin typeface="Arial" charset="0"/>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b="0">
                <a:latin typeface="Arial" charset="0"/>
              </a:defRPr>
            </a:lvl1pPr>
          </a:lstStyle>
          <a:p>
            <a:pPr>
              <a:defRPr/>
            </a:pPr>
            <a:fld id="{D6474B42-4A31-4B9B-9A6B-BC12E3E530D4}" type="datetimeFigureOut">
              <a:rPr lang="en-US"/>
              <a:pPr>
                <a:defRPr/>
              </a:pPr>
              <a:t>11/8/2017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b="0">
                <a:latin typeface="Arial" charset="0"/>
              </a:defRPr>
            </a:lvl1pPr>
          </a:lstStyle>
          <a:p>
            <a:pPr>
              <a:defRPr/>
            </a:pPr>
            <a:r>
              <a:rPr lang="en-US" smtClean="0"/>
              <a:t>Nofile Enquiry</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b="0">
                <a:latin typeface="Arial" charset="0"/>
              </a:defRPr>
            </a:lvl1pPr>
          </a:lstStyle>
          <a:p>
            <a:pPr>
              <a:defRPr/>
            </a:pPr>
            <a:fld id="{EFD6D63A-52BC-4531-A4FD-E3CE2B84C8E7}" type="slidenum">
              <a:rPr lang="en-US"/>
              <a:pPr>
                <a:defRPr/>
              </a:pPr>
              <a:t>‹#›</a:t>
            </a:fld>
            <a:endParaRPr lang="en-US" dirty="0"/>
          </a:p>
        </p:txBody>
      </p:sp>
    </p:spTree>
    <p:extLst>
      <p:ext uri="{BB962C8B-B14F-4D97-AF65-F5344CB8AC3E}">
        <p14:creationId xmlns:p14="http://schemas.microsoft.com/office/powerpoint/2010/main" val="20546183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Times New Roman" pitchFamily="18" charset="0"/>
              </a:defRPr>
            </a:lvl1pPr>
          </a:lstStyle>
          <a:p>
            <a:pPr>
              <a:defRPr/>
            </a:pPr>
            <a:endParaRPr lang="en-GB" dirty="0"/>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defRPr>
            </a:lvl1pPr>
          </a:lstStyle>
          <a:p>
            <a:pPr>
              <a:defRPr/>
            </a:pPr>
            <a:endParaRPr lang="en-GB" dirty="0"/>
          </a:p>
        </p:txBody>
      </p:sp>
      <p:sp>
        <p:nvSpPr>
          <p:cNvPr id="419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4102" name="Rectangle 6"/>
          <p:cNvSpPr>
            <a:spLocks noGrp="1" noChangeArrowheads="1"/>
          </p:cNvSpPr>
          <p:nvPr>
            <p:ph type="ftr" sz="quarter" idx="4"/>
          </p:nvPr>
        </p:nvSpPr>
        <p:spPr bwMode="auto">
          <a:xfrm>
            <a:off x="0" y="8686800"/>
            <a:ext cx="551656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defRPr>
            </a:lvl1pPr>
          </a:lstStyle>
          <a:p>
            <a:pPr>
              <a:defRPr/>
            </a:pPr>
            <a:r>
              <a:rPr lang="en-GB" smtClean="0"/>
              <a:t>Nofile Enquiry</a:t>
            </a:r>
            <a:endParaRPr lang="en-GB" dirty="0">
              <a:latin typeface="Times New Roman" pitchFamily="18" charset="0"/>
            </a:endParaRPr>
          </a:p>
        </p:txBody>
      </p:sp>
      <p:sp>
        <p:nvSpPr>
          <p:cNvPr id="4103" name="Rectangle 7"/>
          <p:cNvSpPr>
            <a:spLocks noGrp="1" noChangeArrowheads="1"/>
          </p:cNvSpPr>
          <p:nvPr>
            <p:ph type="sldNum" sz="quarter" idx="5"/>
          </p:nvPr>
        </p:nvSpPr>
        <p:spPr bwMode="auto">
          <a:xfrm>
            <a:off x="5661025" y="8686800"/>
            <a:ext cx="119697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itchFamily="18" charset="0"/>
              </a:defRPr>
            </a:lvl1pPr>
          </a:lstStyle>
          <a:p>
            <a:pPr>
              <a:defRPr/>
            </a:pPr>
            <a:fld id="{A3559F16-43ED-408C-B2EA-A8FCAFC1B71F}" type="slidenum">
              <a:rPr lang="en-GB"/>
              <a:pPr>
                <a:defRPr/>
              </a:pPr>
              <a:t>‹#›</a:t>
            </a:fld>
            <a:endParaRPr lang="en-GB" dirty="0"/>
          </a:p>
        </p:txBody>
      </p:sp>
      <p:sp>
        <p:nvSpPr>
          <p:cNvPr id="41992" name="WordArt 8"/>
          <p:cNvSpPr>
            <a:spLocks noChangeArrowheads="1" noChangeShapeType="1"/>
          </p:cNvSpPr>
          <p:nvPr/>
        </p:nvSpPr>
        <p:spPr bwMode="auto">
          <a:xfrm>
            <a:off x="1905000" y="5486400"/>
            <a:ext cx="2914650" cy="1800225"/>
          </a:xfrm>
          <a:prstGeom prst="rect">
            <a:avLst/>
          </a:prstGeom>
        </p:spPr>
        <p:txBody>
          <a:bodyPr wrap="none" fromWordArt="1">
            <a:prstTxWarp prst="textSlantUp">
              <a:avLst>
                <a:gd name="adj" fmla="val 55556"/>
              </a:avLst>
            </a:prstTxWarp>
          </a:bodyPr>
          <a:lstStyle/>
          <a:p>
            <a:pPr algn="ctr"/>
            <a:r>
              <a:rPr lang="en-US" sz="2800" kern="10" dirty="0">
                <a:ln w="9525">
                  <a:noFill/>
                  <a:round/>
                  <a:headEnd/>
                  <a:tailEnd/>
                </a:ln>
                <a:solidFill>
                  <a:srgbClr val="B2B2B2">
                    <a:alpha val="50195"/>
                  </a:srgbClr>
                </a:solidFill>
                <a:latin typeface="Arial"/>
                <a:cs typeface="Arial"/>
              </a:rPr>
              <a:t>TEMENOS</a:t>
            </a:r>
          </a:p>
          <a:p>
            <a:pPr algn="ctr"/>
            <a:r>
              <a:rPr lang="en-US" sz="2800" kern="10" dirty="0">
                <a:ln w="9525">
                  <a:noFill/>
                  <a:round/>
                  <a:headEnd/>
                  <a:tailEnd/>
                </a:ln>
                <a:solidFill>
                  <a:srgbClr val="B2B2B2">
                    <a:alpha val="50195"/>
                  </a:srgbClr>
                </a:solidFill>
                <a:latin typeface="Arial"/>
                <a:cs typeface="Arial"/>
              </a:rPr>
              <a:t>Training Publication</a:t>
            </a:r>
          </a:p>
        </p:txBody>
      </p:sp>
    </p:spTree>
    <p:extLst>
      <p:ext uri="{BB962C8B-B14F-4D97-AF65-F5344CB8AC3E}">
        <p14:creationId xmlns:p14="http://schemas.microsoft.com/office/powerpoint/2010/main" val="3175037954"/>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mn-cs"/>
      </a:defRPr>
    </a:lvl1pPr>
    <a:lvl2pPr marL="457200" algn="l" rtl="0" eaLnBrk="0" fontAlgn="base" hangingPunct="0">
      <a:spcBef>
        <a:spcPct val="30000"/>
      </a:spcBef>
      <a:spcAft>
        <a:spcPct val="0"/>
      </a:spcAft>
      <a:defRPr sz="1000" kern="1200">
        <a:solidFill>
          <a:schemeClr val="tx1"/>
        </a:solidFill>
        <a:latin typeface="Arial" charset="0"/>
        <a:ea typeface="+mn-ea"/>
        <a:cs typeface="+mn-cs"/>
      </a:defRPr>
    </a:lvl2pPr>
    <a:lvl3pPr marL="914400" algn="l" rtl="0" eaLnBrk="0" fontAlgn="base" hangingPunct="0">
      <a:spcBef>
        <a:spcPct val="30000"/>
      </a:spcBef>
      <a:spcAft>
        <a:spcPct val="0"/>
      </a:spcAft>
      <a:defRPr sz="1000" kern="1200">
        <a:solidFill>
          <a:schemeClr val="tx1"/>
        </a:solidFill>
        <a:latin typeface="Arial" charset="0"/>
        <a:ea typeface="+mn-ea"/>
        <a:cs typeface="+mn-cs"/>
      </a:defRPr>
    </a:lvl3pPr>
    <a:lvl4pPr marL="1371600" algn="l" rtl="0" eaLnBrk="0" fontAlgn="base" hangingPunct="0">
      <a:spcBef>
        <a:spcPct val="30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Grp="1" noChangeArrowheads="1"/>
          </p:cNvSpPr>
          <p:nvPr>
            <p:ph type="ftr" sz="quarter" idx="4"/>
          </p:nvPr>
        </p:nvSpPr>
        <p:spPr>
          <a:noFill/>
        </p:spPr>
        <p:txBody>
          <a:bodyPr/>
          <a:lstStyle/>
          <a:p>
            <a:r>
              <a:rPr lang="en-GB" smtClean="0"/>
              <a:t>Nofile Enquiry</a:t>
            </a:r>
            <a:endParaRPr lang="en-GB" dirty="0" smtClean="0">
              <a:latin typeface="Times New Roman" pitchFamily="18" charset="0"/>
            </a:endParaRPr>
          </a:p>
        </p:txBody>
      </p:sp>
      <p:sp>
        <p:nvSpPr>
          <p:cNvPr id="43011" name="Rectangle 7"/>
          <p:cNvSpPr>
            <a:spLocks noGrp="1" noChangeArrowheads="1"/>
          </p:cNvSpPr>
          <p:nvPr>
            <p:ph type="sldNum" sz="quarter" idx="5"/>
          </p:nvPr>
        </p:nvSpPr>
        <p:spPr>
          <a:noFill/>
        </p:spPr>
        <p:txBody>
          <a:bodyPr/>
          <a:lstStyle/>
          <a:p>
            <a:fld id="{79683663-8533-497F-958A-A534750E4EA8}" type="slidenum">
              <a:rPr lang="en-GB" smtClean="0"/>
              <a:pPr/>
              <a:t>1</a:t>
            </a:fld>
            <a:endParaRPr lang="en-GB" dirty="0" smtClean="0"/>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p:spPr>
        <p:txBody>
          <a:bodyPr/>
          <a:lstStyle/>
          <a:p>
            <a:pPr marL="190500" indent="-190500" eaLnBrk="1" hangingPunct="1">
              <a:buFontTx/>
              <a:buAutoNum type="arabicPeriod"/>
            </a:pPr>
            <a:r>
              <a:rPr lang="en-GB" dirty="0" smtClean="0"/>
              <a:t>Welcome to the “NOFILE Enquiries in T24” learning unit. This learning unit will enable you to understand the use of Nofile Enquiries in T24. You will also learn how to create and execute Nofile enquiries.</a:t>
            </a:r>
            <a:endParaRPr lang="en-US" dirty="0" smtClean="0"/>
          </a:p>
          <a:p>
            <a:pPr marL="190500" indent="-190500" eaLnBrk="1" hangingPunct="1"/>
            <a:endParaRPr lang="en-US" dirty="0" smtClean="0"/>
          </a:p>
        </p:txBody>
      </p:sp>
    </p:spTree>
    <p:extLst>
      <p:ext uri="{BB962C8B-B14F-4D97-AF65-F5344CB8AC3E}">
        <p14:creationId xmlns:p14="http://schemas.microsoft.com/office/powerpoint/2010/main" val="1149730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pPr marL="190500" indent="-190500" eaLnBrk="1" hangingPunct="1"/>
            <a:r>
              <a:rPr lang="en-US" dirty="0" smtClean="0"/>
              <a:t>	As per the task given to you, the user should input a customer number based on which the desired output is to be displayed. To get a list of accounts per customer, T24 maintains a CONCAT file called CUSTOMER.ACCOUNT. The ID of this is the Customer ID while the record contains all Account ID’s that belong to him. So this is your first step is gathering the data to be displayed.  </a:t>
            </a:r>
          </a:p>
          <a:p>
            <a:pPr marL="190500" indent="-190500" eaLnBrk="1" hangingPunct="1"/>
            <a:endParaRPr lang="en-US" dirty="0" smtClean="0"/>
          </a:p>
          <a:p>
            <a:pPr marL="190500" indent="-190500" eaLnBrk="1" hangingPunct="1"/>
            <a:r>
              <a:rPr lang="en-US" dirty="0" smtClean="0"/>
              <a:t>Note: Technically each account is separated by an FM when a record is read from the CUSTOMER.ACCOUNT CONCAT file.</a:t>
            </a:r>
          </a:p>
          <a:p>
            <a:pPr marL="190500" indent="-190500" eaLnBrk="1" hangingPunct="1"/>
            <a:endParaRPr lang="en-US" dirty="0" smtClean="0"/>
          </a:p>
        </p:txBody>
      </p:sp>
      <p:sp>
        <p:nvSpPr>
          <p:cNvPr id="52228" name="Slide Number Placeholder 4"/>
          <p:cNvSpPr>
            <a:spLocks noGrp="1"/>
          </p:cNvSpPr>
          <p:nvPr>
            <p:ph type="sldNum" sz="quarter" idx="5"/>
          </p:nvPr>
        </p:nvSpPr>
        <p:spPr>
          <a:noFill/>
        </p:spPr>
        <p:txBody>
          <a:bodyPr/>
          <a:lstStyle/>
          <a:p>
            <a:fld id="{339B30E5-EAE3-4FC2-ABB7-C724877B692A}" type="slidenum">
              <a:rPr lang="en-GB" smtClean="0"/>
              <a:pPr/>
              <a:t>10</a:t>
            </a:fld>
            <a:endParaRPr lang="en-GB" dirty="0" smtClean="0"/>
          </a:p>
        </p:txBody>
      </p:sp>
      <p:sp>
        <p:nvSpPr>
          <p:cNvPr id="52229" name="Rectangle 6"/>
          <p:cNvSpPr txBox="1">
            <a:spLocks noGrp="1" noChangeArrowheads="1"/>
          </p:cNvSpPr>
          <p:nvPr/>
        </p:nvSpPr>
        <p:spPr bwMode="auto">
          <a:xfrm>
            <a:off x="0" y="8686800"/>
            <a:ext cx="5516563" cy="457200"/>
          </a:xfrm>
          <a:prstGeom prst="rect">
            <a:avLst/>
          </a:prstGeom>
          <a:noFill/>
          <a:ln w="9525">
            <a:noFill/>
            <a:miter lim="800000"/>
            <a:headEnd/>
            <a:tailEnd/>
          </a:ln>
        </p:spPr>
        <p:txBody>
          <a:bodyPr anchor="b"/>
          <a:lstStyle/>
          <a:p>
            <a:r>
              <a:rPr lang="en-GB" sz="1200" b="0" dirty="0"/>
              <a:t>PRG7-Nofile </a:t>
            </a:r>
            <a:r>
              <a:rPr lang="en-GB" sz="1200" b="0" dirty="0" smtClean="0"/>
              <a:t>Enquiry-R12</a:t>
            </a:r>
            <a:endParaRPr lang="en-GB" sz="1200" b="0" dirty="0">
              <a:latin typeface="Times New Roman" pitchFamily="18" charset="0"/>
            </a:endParaRPr>
          </a:p>
        </p:txBody>
      </p:sp>
    </p:spTree>
    <p:extLst>
      <p:ext uri="{BB962C8B-B14F-4D97-AF65-F5344CB8AC3E}">
        <p14:creationId xmlns:p14="http://schemas.microsoft.com/office/powerpoint/2010/main" val="372999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xfrm>
            <a:off x="928688" y="4357688"/>
            <a:ext cx="5029200" cy="4114800"/>
          </a:xfrm>
          <a:noFill/>
          <a:ln/>
        </p:spPr>
        <p:txBody>
          <a:bodyPr/>
          <a:lstStyle/>
          <a:p>
            <a:pPr marL="190500" indent="-190500" eaLnBrk="1" hangingPunct="1"/>
            <a:r>
              <a:rPr lang="en-US" dirty="0" smtClean="0"/>
              <a:t>	The next application that needs to be accessed is ACCT.ENT.FWD for a particular account belonging to the customer. This is a Live file and contains forward STMT.ENTRY Ids for an account, which will affect an account at a future date. The ID of a record in this application is the account number. These STMT.ENTRY ID’s will be used to pick up the debit or credit amount from the STMT.ENTRY application and displayed in the DEBIT or CREDIT columns in the enquiry output respectively.</a:t>
            </a:r>
          </a:p>
          <a:p>
            <a:pPr marL="190500" indent="-190500" eaLnBrk="1" hangingPunct="1"/>
            <a:endParaRPr lang="en-US" dirty="0" smtClean="0"/>
          </a:p>
        </p:txBody>
      </p:sp>
      <p:sp>
        <p:nvSpPr>
          <p:cNvPr id="53252" name="Slide Number Placeholder 4"/>
          <p:cNvSpPr>
            <a:spLocks noGrp="1"/>
          </p:cNvSpPr>
          <p:nvPr>
            <p:ph type="sldNum" sz="quarter" idx="5"/>
          </p:nvPr>
        </p:nvSpPr>
        <p:spPr>
          <a:noFill/>
        </p:spPr>
        <p:txBody>
          <a:bodyPr/>
          <a:lstStyle/>
          <a:p>
            <a:fld id="{1CB13DF4-0428-4347-B973-42DE94A34D79}" type="slidenum">
              <a:rPr lang="en-GB" smtClean="0"/>
              <a:pPr/>
              <a:t>11</a:t>
            </a:fld>
            <a:endParaRPr lang="en-GB" dirty="0" smtClean="0"/>
          </a:p>
        </p:txBody>
      </p:sp>
      <p:sp>
        <p:nvSpPr>
          <p:cNvPr id="53253" name="Rectangle 6"/>
          <p:cNvSpPr txBox="1">
            <a:spLocks noGrp="1" noChangeArrowheads="1"/>
          </p:cNvSpPr>
          <p:nvPr/>
        </p:nvSpPr>
        <p:spPr bwMode="auto">
          <a:xfrm>
            <a:off x="0" y="8686800"/>
            <a:ext cx="5516563" cy="457200"/>
          </a:xfrm>
          <a:prstGeom prst="rect">
            <a:avLst/>
          </a:prstGeom>
          <a:noFill/>
          <a:ln w="9525">
            <a:noFill/>
            <a:miter lim="800000"/>
            <a:headEnd/>
            <a:tailEnd/>
          </a:ln>
        </p:spPr>
        <p:txBody>
          <a:bodyPr anchor="b"/>
          <a:lstStyle/>
          <a:p>
            <a:r>
              <a:rPr lang="en-GB" sz="1200" b="0" dirty="0"/>
              <a:t>PRG7-Nofile </a:t>
            </a:r>
            <a:r>
              <a:rPr lang="en-GB" sz="1200" b="0" dirty="0" smtClean="0"/>
              <a:t>Enquiry-R12</a:t>
            </a:r>
            <a:endParaRPr lang="en-GB" sz="1200" b="0" dirty="0">
              <a:latin typeface="Times New Roman" pitchFamily="18" charset="0"/>
            </a:endParaRPr>
          </a:p>
        </p:txBody>
      </p:sp>
    </p:spTree>
    <p:extLst>
      <p:ext uri="{BB962C8B-B14F-4D97-AF65-F5344CB8AC3E}">
        <p14:creationId xmlns:p14="http://schemas.microsoft.com/office/powerpoint/2010/main" val="2984297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pPr marL="190500" indent="-190500" eaLnBrk="1" hangingPunct="1"/>
            <a:r>
              <a:rPr lang="en-US" dirty="0" smtClean="0"/>
              <a:t>	If you don’t already know, STMT.ENTRY is a Live file. If the value in the field AMOUNT.LCY is negative, then it counts up to the column DEBIT.AMT and if the value is positive, then it counts up to CREDIT.AMT column in the enquiry output.</a:t>
            </a:r>
          </a:p>
          <a:p>
            <a:pPr marL="190500" indent="-190500" eaLnBrk="1" hangingPunct="1"/>
            <a:endParaRPr lang="en-US" dirty="0" smtClean="0"/>
          </a:p>
        </p:txBody>
      </p:sp>
      <p:sp>
        <p:nvSpPr>
          <p:cNvPr id="54276" name="Slide Number Placeholder 4"/>
          <p:cNvSpPr>
            <a:spLocks noGrp="1"/>
          </p:cNvSpPr>
          <p:nvPr>
            <p:ph type="sldNum" sz="quarter" idx="5"/>
          </p:nvPr>
        </p:nvSpPr>
        <p:spPr>
          <a:noFill/>
        </p:spPr>
        <p:txBody>
          <a:bodyPr/>
          <a:lstStyle/>
          <a:p>
            <a:fld id="{0A2E956D-59A2-432A-B07F-28B0BF1BB24C}" type="slidenum">
              <a:rPr lang="en-GB" smtClean="0"/>
              <a:pPr/>
              <a:t>12</a:t>
            </a:fld>
            <a:endParaRPr lang="en-GB" dirty="0" smtClean="0"/>
          </a:p>
        </p:txBody>
      </p:sp>
      <p:sp>
        <p:nvSpPr>
          <p:cNvPr id="54277" name="Rectangle 6"/>
          <p:cNvSpPr txBox="1">
            <a:spLocks noGrp="1" noChangeArrowheads="1"/>
          </p:cNvSpPr>
          <p:nvPr/>
        </p:nvSpPr>
        <p:spPr bwMode="auto">
          <a:xfrm>
            <a:off x="0" y="8686800"/>
            <a:ext cx="5516563" cy="457200"/>
          </a:xfrm>
          <a:prstGeom prst="rect">
            <a:avLst/>
          </a:prstGeom>
          <a:noFill/>
          <a:ln w="9525">
            <a:noFill/>
            <a:miter lim="800000"/>
            <a:headEnd/>
            <a:tailEnd/>
          </a:ln>
        </p:spPr>
        <p:txBody>
          <a:bodyPr anchor="b"/>
          <a:lstStyle/>
          <a:p>
            <a:r>
              <a:rPr lang="en-GB" sz="1200" b="0" dirty="0"/>
              <a:t>PRG7-Nofile </a:t>
            </a:r>
            <a:r>
              <a:rPr lang="en-GB" sz="1200" b="0" dirty="0" smtClean="0"/>
              <a:t>Enquiry-R12</a:t>
            </a:r>
            <a:endParaRPr lang="en-GB" sz="1200" b="0" dirty="0">
              <a:latin typeface="Times New Roman" pitchFamily="18" charset="0"/>
            </a:endParaRPr>
          </a:p>
        </p:txBody>
      </p:sp>
    </p:spTree>
    <p:extLst>
      <p:ext uri="{BB962C8B-B14F-4D97-AF65-F5344CB8AC3E}">
        <p14:creationId xmlns:p14="http://schemas.microsoft.com/office/powerpoint/2010/main" val="1000725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pPr marL="190500" indent="-190500" eaLnBrk="1" hangingPunct="1"/>
            <a:r>
              <a:rPr lang="en-GB" altLang="ko-KR" dirty="0" smtClean="0"/>
              <a:t>	ACCR.ACCT.DR and ACCR.ACCT.CR are Live files which holds the total accrued debit and credit interest for an account. The ID of a record in this application is account number. The field TOTAL.INTEREST will hold the accrued debit or credit interest which can be picked up to fill the values in DEBIT.INT and CREDIT.INT columns in the enquiry output. If for an account, there is no debit or credit interest, then there exists no record in the particular application. </a:t>
            </a:r>
            <a:endParaRPr lang="en-US" dirty="0" smtClean="0"/>
          </a:p>
        </p:txBody>
      </p:sp>
      <p:sp>
        <p:nvSpPr>
          <p:cNvPr id="55300" name="Slide Number Placeholder 4"/>
          <p:cNvSpPr>
            <a:spLocks noGrp="1"/>
          </p:cNvSpPr>
          <p:nvPr>
            <p:ph type="sldNum" sz="quarter" idx="5"/>
          </p:nvPr>
        </p:nvSpPr>
        <p:spPr>
          <a:noFill/>
        </p:spPr>
        <p:txBody>
          <a:bodyPr/>
          <a:lstStyle/>
          <a:p>
            <a:fld id="{70681872-F7A6-479E-81F7-4A3FFDEB29C9}" type="slidenum">
              <a:rPr lang="en-GB" smtClean="0"/>
              <a:pPr/>
              <a:t>13</a:t>
            </a:fld>
            <a:endParaRPr lang="en-GB" dirty="0" smtClean="0"/>
          </a:p>
        </p:txBody>
      </p:sp>
      <p:sp>
        <p:nvSpPr>
          <p:cNvPr id="55301" name="Rectangle 6"/>
          <p:cNvSpPr txBox="1">
            <a:spLocks noGrp="1" noChangeArrowheads="1"/>
          </p:cNvSpPr>
          <p:nvPr/>
        </p:nvSpPr>
        <p:spPr bwMode="auto">
          <a:xfrm>
            <a:off x="0" y="8686800"/>
            <a:ext cx="5516563" cy="457200"/>
          </a:xfrm>
          <a:prstGeom prst="rect">
            <a:avLst/>
          </a:prstGeom>
          <a:noFill/>
          <a:ln w="9525">
            <a:noFill/>
            <a:miter lim="800000"/>
            <a:headEnd/>
            <a:tailEnd/>
          </a:ln>
        </p:spPr>
        <p:txBody>
          <a:bodyPr anchor="b"/>
          <a:lstStyle/>
          <a:p>
            <a:r>
              <a:rPr lang="en-GB" sz="1200" b="0" dirty="0"/>
              <a:t>PRG7-Nofile </a:t>
            </a:r>
            <a:r>
              <a:rPr lang="en-GB" sz="1200" b="0" dirty="0" smtClean="0"/>
              <a:t>Enquiry-R12</a:t>
            </a:r>
            <a:endParaRPr lang="en-GB" sz="1200" b="0" dirty="0">
              <a:latin typeface="Times New Roman" pitchFamily="18" charset="0"/>
            </a:endParaRPr>
          </a:p>
        </p:txBody>
      </p:sp>
    </p:spTree>
    <p:extLst>
      <p:ext uri="{BB962C8B-B14F-4D97-AF65-F5344CB8AC3E}">
        <p14:creationId xmlns:p14="http://schemas.microsoft.com/office/powerpoint/2010/main" val="3637779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pPr marL="190500" indent="-190500" eaLnBrk="1" hangingPunct="1">
              <a:buFontTx/>
              <a:buAutoNum type="arabicPeriod"/>
            </a:pPr>
            <a:r>
              <a:rPr lang="en-US" dirty="0" smtClean="0"/>
              <a:t>User should input a CUSTOMER ID</a:t>
            </a:r>
          </a:p>
          <a:p>
            <a:pPr marL="190500" indent="-190500" eaLnBrk="1" hangingPunct="1">
              <a:buFontTx/>
              <a:buAutoNum type="arabicPeriod"/>
            </a:pPr>
            <a:r>
              <a:rPr lang="en-US" dirty="0" smtClean="0"/>
              <a:t>Once the CUSTOMER ID is entered, the respective record in CUSTOMER.ACCOUNT application should be read to get the list of accounts, which form the values for the column ACCOUNT in the enquiry report.</a:t>
            </a:r>
          </a:p>
          <a:p>
            <a:pPr marL="190500" indent="-190500" eaLnBrk="1" hangingPunct="1">
              <a:buFontTx/>
              <a:buAutoNum type="arabicPeriod"/>
            </a:pPr>
            <a:r>
              <a:rPr lang="en-US" dirty="0" smtClean="0"/>
              <a:t>Loop for each account and read ACCT.ENT.FWD which will contain forward STMT.ENTRY ID’s.</a:t>
            </a:r>
          </a:p>
          <a:p>
            <a:pPr marL="190500" indent="-190500" eaLnBrk="1" hangingPunct="1">
              <a:buFontTx/>
              <a:buAutoNum type="arabicPeriod"/>
            </a:pPr>
            <a:r>
              <a:rPr lang="en-US" dirty="0" smtClean="0"/>
              <a:t>Read STMT.ENTRY application with the ID’s got from ACCT.ENT.FWD and pick up the transaction amount and add it up to the respective columns in the enquiry report. If the amount is positive, add it up to the column CREDIT.AMT and if negative add it up to DEBIT.AMT in the enquiry report.</a:t>
            </a:r>
          </a:p>
        </p:txBody>
      </p:sp>
      <p:sp>
        <p:nvSpPr>
          <p:cNvPr id="56324" name="Slide Number Placeholder 4"/>
          <p:cNvSpPr>
            <a:spLocks noGrp="1"/>
          </p:cNvSpPr>
          <p:nvPr>
            <p:ph type="sldNum" sz="quarter" idx="5"/>
          </p:nvPr>
        </p:nvSpPr>
        <p:spPr>
          <a:noFill/>
        </p:spPr>
        <p:txBody>
          <a:bodyPr/>
          <a:lstStyle/>
          <a:p>
            <a:fld id="{FA1E5362-3B4F-4DB2-BE87-78223D17642C}" type="slidenum">
              <a:rPr lang="en-GB" smtClean="0"/>
              <a:pPr/>
              <a:t>14</a:t>
            </a:fld>
            <a:endParaRPr lang="en-GB" dirty="0" smtClean="0"/>
          </a:p>
        </p:txBody>
      </p:sp>
      <p:sp>
        <p:nvSpPr>
          <p:cNvPr id="56325" name="Rectangle 6"/>
          <p:cNvSpPr txBox="1">
            <a:spLocks noGrp="1" noChangeArrowheads="1"/>
          </p:cNvSpPr>
          <p:nvPr/>
        </p:nvSpPr>
        <p:spPr bwMode="auto">
          <a:xfrm>
            <a:off x="0" y="8686800"/>
            <a:ext cx="5516563" cy="457200"/>
          </a:xfrm>
          <a:prstGeom prst="rect">
            <a:avLst/>
          </a:prstGeom>
          <a:noFill/>
          <a:ln w="9525">
            <a:noFill/>
            <a:miter lim="800000"/>
            <a:headEnd/>
            <a:tailEnd/>
          </a:ln>
        </p:spPr>
        <p:txBody>
          <a:bodyPr anchor="b"/>
          <a:lstStyle/>
          <a:p>
            <a:r>
              <a:rPr lang="en-GB" sz="1200" b="0" dirty="0"/>
              <a:t>PRG7-Nofile </a:t>
            </a:r>
            <a:r>
              <a:rPr lang="en-GB" sz="1200" b="0" dirty="0" smtClean="0"/>
              <a:t>Enquiry-R12</a:t>
            </a:r>
            <a:endParaRPr lang="en-GB" sz="1200" b="0" dirty="0">
              <a:latin typeface="Times New Roman" pitchFamily="18" charset="0"/>
            </a:endParaRPr>
          </a:p>
        </p:txBody>
      </p:sp>
    </p:spTree>
    <p:extLst>
      <p:ext uri="{BB962C8B-B14F-4D97-AF65-F5344CB8AC3E}">
        <p14:creationId xmlns:p14="http://schemas.microsoft.com/office/powerpoint/2010/main" val="2936640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pPr marL="228600" indent="-228600" eaLnBrk="1" hangingPunct="1">
              <a:buFontTx/>
              <a:buAutoNum type="arabicPeriod"/>
            </a:pPr>
            <a:r>
              <a:rPr lang="en-US" dirty="0" smtClean="0"/>
              <a:t>Read </a:t>
            </a:r>
            <a:r>
              <a:rPr lang="en-US" b="1" dirty="0" smtClean="0"/>
              <a:t>ACCR.ACCT.DR</a:t>
            </a:r>
            <a:r>
              <a:rPr lang="en-US" dirty="0" smtClean="0"/>
              <a:t> and </a:t>
            </a:r>
            <a:r>
              <a:rPr lang="en-US" b="1" dirty="0" smtClean="0"/>
              <a:t>ACCR.ACCT.CR</a:t>
            </a:r>
            <a:r>
              <a:rPr lang="en-US" dirty="0" smtClean="0"/>
              <a:t> with ID as account number and pick up value from the field TOTAL.INTEREST to fill in the columns DEBIT.AMT and CREDIT.AMT in the enquiry report.</a:t>
            </a:r>
          </a:p>
          <a:p>
            <a:pPr marL="228600" indent="-228600" eaLnBrk="1" hangingPunct="1">
              <a:buFontTx/>
              <a:buAutoNum type="arabicPeriod"/>
            </a:pPr>
            <a:r>
              <a:rPr lang="en-US" dirty="0" smtClean="0"/>
              <a:t>Store all the data extracted before repeating the loop for next account.</a:t>
            </a:r>
          </a:p>
          <a:p>
            <a:pPr marL="228600" indent="-228600" eaLnBrk="1" hangingPunct="1">
              <a:buFontTx/>
              <a:buAutoNum type="arabicPeriod"/>
            </a:pPr>
            <a:r>
              <a:rPr lang="en-US" dirty="0" smtClean="0"/>
              <a:t>After gathering all the required data to be displayed, you should ensure that the routine must have a ‘return’ variable to pass the data to the </a:t>
            </a:r>
            <a:r>
              <a:rPr lang="en-US" b="1" dirty="0" smtClean="0"/>
              <a:t>ENQUIRY </a:t>
            </a:r>
            <a:r>
              <a:rPr lang="en-US" dirty="0" smtClean="0"/>
              <a:t>application. </a:t>
            </a:r>
          </a:p>
        </p:txBody>
      </p:sp>
      <p:sp>
        <p:nvSpPr>
          <p:cNvPr id="57348" name="Slide Number Placeholder 4"/>
          <p:cNvSpPr>
            <a:spLocks noGrp="1"/>
          </p:cNvSpPr>
          <p:nvPr>
            <p:ph type="sldNum" sz="quarter" idx="5"/>
          </p:nvPr>
        </p:nvSpPr>
        <p:spPr>
          <a:noFill/>
        </p:spPr>
        <p:txBody>
          <a:bodyPr/>
          <a:lstStyle/>
          <a:p>
            <a:fld id="{AB2ED4EC-CC80-4D58-9169-8C275A623379}" type="slidenum">
              <a:rPr lang="en-GB" smtClean="0"/>
              <a:pPr/>
              <a:t>15</a:t>
            </a:fld>
            <a:endParaRPr lang="en-GB" dirty="0" smtClean="0"/>
          </a:p>
        </p:txBody>
      </p:sp>
      <p:sp>
        <p:nvSpPr>
          <p:cNvPr id="57349" name="Rectangle 6"/>
          <p:cNvSpPr txBox="1">
            <a:spLocks noGrp="1" noChangeArrowheads="1"/>
          </p:cNvSpPr>
          <p:nvPr/>
        </p:nvSpPr>
        <p:spPr bwMode="auto">
          <a:xfrm>
            <a:off x="0" y="8686800"/>
            <a:ext cx="5516563" cy="457200"/>
          </a:xfrm>
          <a:prstGeom prst="rect">
            <a:avLst/>
          </a:prstGeom>
          <a:noFill/>
          <a:ln w="9525">
            <a:noFill/>
            <a:miter lim="800000"/>
            <a:headEnd/>
            <a:tailEnd/>
          </a:ln>
        </p:spPr>
        <p:txBody>
          <a:bodyPr anchor="b"/>
          <a:lstStyle/>
          <a:p>
            <a:r>
              <a:rPr lang="en-GB" sz="1200" b="0" dirty="0"/>
              <a:t>PRG7-Nofile </a:t>
            </a:r>
            <a:r>
              <a:rPr lang="en-GB" sz="1200" b="0" dirty="0" smtClean="0"/>
              <a:t>Enquiry-R12</a:t>
            </a:r>
            <a:endParaRPr lang="en-GB" sz="1200" b="0" dirty="0">
              <a:latin typeface="Times New Roman" pitchFamily="18" charset="0"/>
            </a:endParaRPr>
          </a:p>
        </p:txBody>
      </p:sp>
    </p:spTree>
    <p:extLst>
      <p:ext uri="{BB962C8B-B14F-4D97-AF65-F5344CB8AC3E}">
        <p14:creationId xmlns:p14="http://schemas.microsoft.com/office/powerpoint/2010/main" val="635353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marL="190500" indent="-190500" eaLnBrk="1" hangingPunct="1"/>
            <a:r>
              <a:rPr lang="en-US" dirty="0" smtClean="0"/>
              <a:t>	This task requires user input in the form of a CUSTOMER number when the enquiry is executed. How to add this field to the dynamic selection criteria box of the enquiry you will understand later in the unit. Since the routine is being discussed, you will now learn how to access this dynamic selection criteria within your code.</a:t>
            </a:r>
          </a:p>
          <a:p>
            <a:pPr marL="190500" indent="-190500" eaLnBrk="1" hangingPunct="1"/>
            <a:endParaRPr lang="en-US" dirty="0" smtClean="0"/>
          </a:p>
          <a:p>
            <a:pPr marL="190500" indent="-190500" eaLnBrk="1" hangingPunct="1"/>
            <a:r>
              <a:rPr lang="en-US" dirty="0" smtClean="0"/>
              <a:t>	To access the data input by the user, you can use some common variables that are defined in I_ENQUIRY.COMMON. </a:t>
            </a:r>
          </a:p>
          <a:p>
            <a:pPr marL="190500" indent="-190500" eaLnBrk="1" hangingPunct="1"/>
            <a:r>
              <a:rPr lang="en-US" dirty="0" smtClean="0"/>
              <a:t>1.1 D.FIELDS is the common variable which is used to hold the fields available in the selection criteria box.</a:t>
            </a:r>
          </a:p>
          <a:p>
            <a:pPr marL="190500" indent="-190500" eaLnBrk="1" hangingPunct="1"/>
            <a:r>
              <a:rPr lang="en-US" dirty="0" smtClean="0"/>
              <a:t>1.2 D.LOGICAL.OPERANDS holds the operands used in the selection box.</a:t>
            </a:r>
          </a:p>
          <a:p>
            <a:pPr marL="190500" indent="-190500" eaLnBrk="1" hangingPunct="1"/>
            <a:r>
              <a:rPr lang="en-US" dirty="0" smtClean="0"/>
              <a:t>1.3 D.RANGE.AND.VALUE holds the values entered by the user in the selection box.</a:t>
            </a:r>
          </a:p>
          <a:p>
            <a:pPr marL="190500" indent="-190500" eaLnBrk="1" hangingPunct="1"/>
            <a:endParaRPr lang="en-US" dirty="0" smtClean="0"/>
          </a:p>
          <a:p>
            <a:pPr marL="190500" indent="-190500" eaLnBrk="1" hangingPunct="1"/>
            <a:r>
              <a:rPr lang="en-US" dirty="0" smtClean="0"/>
              <a:t>2. All these common variables are dynamic arrays.</a:t>
            </a:r>
          </a:p>
          <a:p>
            <a:pPr marL="190500" indent="-190500" eaLnBrk="1" hangingPunct="1"/>
            <a:endParaRPr lang="en-US" dirty="0" smtClean="0"/>
          </a:p>
        </p:txBody>
      </p:sp>
      <p:sp>
        <p:nvSpPr>
          <p:cNvPr id="58372" name="Slide Number Placeholder 4"/>
          <p:cNvSpPr>
            <a:spLocks noGrp="1"/>
          </p:cNvSpPr>
          <p:nvPr>
            <p:ph type="sldNum" sz="quarter" idx="5"/>
          </p:nvPr>
        </p:nvSpPr>
        <p:spPr>
          <a:noFill/>
        </p:spPr>
        <p:txBody>
          <a:bodyPr/>
          <a:lstStyle/>
          <a:p>
            <a:fld id="{24748DBE-154C-4951-BE2A-51A0ADCABCA1}" type="slidenum">
              <a:rPr lang="en-GB" smtClean="0"/>
              <a:pPr/>
              <a:t>16</a:t>
            </a:fld>
            <a:endParaRPr lang="en-GB" dirty="0" smtClean="0"/>
          </a:p>
        </p:txBody>
      </p:sp>
      <p:sp>
        <p:nvSpPr>
          <p:cNvPr id="58373" name="Rectangle 6"/>
          <p:cNvSpPr txBox="1">
            <a:spLocks noGrp="1" noChangeArrowheads="1"/>
          </p:cNvSpPr>
          <p:nvPr/>
        </p:nvSpPr>
        <p:spPr bwMode="auto">
          <a:xfrm>
            <a:off x="0" y="8686800"/>
            <a:ext cx="5516563" cy="457200"/>
          </a:xfrm>
          <a:prstGeom prst="rect">
            <a:avLst/>
          </a:prstGeom>
          <a:noFill/>
          <a:ln w="9525">
            <a:noFill/>
            <a:miter lim="800000"/>
            <a:headEnd/>
            <a:tailEnd/>
          </a:ln>
        </p:spPr>
        <p:txBody>
          <a:bodyPr anchor="b"/>
          <a:lstStyle/>
          <a:p>
            <a:r>
              <a:rPr lang="en-GB" sz="1200" b="0" dirty="0"/>
              <a:t>PRG7-Nofile </a:t>
            </a:r>
            <a:r>
              <a:rPr lang="en-GB" sz="1200" b="0" dirty="0" smtClean="0"/>
              <a:t>Enquiry-R12</a:t>
            </a:r>
            <a:endParaRPr lang="en-GB" sz="1200" b="0" dirty="0">
              <a:latin typeface="Times New Roman" pitchFamily="18" charset="0"/>
            </a:endParaRPr>
          </a:p>
        </p:txBody>
      </p:sp>
    </p:spTree>
    <p:extLst>
      <p:ext uri="{BB962C8B-B14F-4D97-AF65-F5344CB8AC3E}">
        <p14:creationId xmlns:p14="http://schemas.microsoft.com/office/powerpoint/2010/main" val="15760447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r>
              <a:rPr lang="en-US" dirty="0" smtClean="0"/>
              <a:t>As a first step in writing code, you must add all the required insert files of the applications that will be used to extract data so that the field values can be used. Note that the </a:t>
            </a:r>
            <a:r>
              <a:rPr lang="en-GB" dirty="0" smtClean="0"/>
              <a:t>Nofile</a:t>
            </a:r>
            <a:r>
              <a:rPr lang="en-US" dirty="0" smtClean="0"/>
              <a:t> enquiry routine will take one outgoing argument .</a:t>
            </a:r>
          </a:p>
        </p:txBody>
      </p:sp>
      <p:sp>
        <p:nvSpPr>
          <p:cNvPr id="59396" name="Slide Number Placeholder 4"/>
          <p:cNvSpPr>
            <a:spLocks noGrp="1"/>
          </p:cNvSpPr>
          <p:nvPr>
            <p:ph type="sldNum" sz="quarter" idx="5"/>
          </p:nvPr>
        </p:nvSpPr>
        <p:spPr>
          <a:noFill/>
        </p:spPr>
        <p:txBody>
          <a:bodyPr/>
          <a:lstStyle/>
          <a:p>
            <a:fld id="{83AC1DE2-7928-4051-9745-FB697025BC74}" type="slidenum">
              <a:rPr lang="en-GB" smtClean="0"/>
              <a:pPr/>
              <a:t>17</a:t>
            </a:fld>
            <a:endParaRPr lang="en-GB" dirty="0" smtClean="0"/>
          </a:p>
        </p:txBody>
      </p:sp>
      <p:sp>
        <p:nvSpPr>
          <p:cNvPr id="59397" name="Rectangle 6"/>
          <p:cNvSpPr txBox="1">
            <a:spLocks noGrp="1" noChangeArrowheads="1"/>
          </p:cNvSpPr>
          <p:nvPr/>
        </p:nvSpPr>
        <p:spPr bwMode="auto">
          <a:xfrm>
            <a:off x="0" y="8686800"/>
            <a:ext cx="5516563" cy="457200"/>
          </a:xfrm>
          <a:prstGeom prst="rect">
            <a:avLst/>
          </a:prstGeom>
          <a:noFill/>
          <a:ln w="9525">
            <a:noFill/>
            <a:miter lim="800000"/>
            <a:headEnd/>
            <a:tailEnd/>
          </a:ln>
        </p:spPr>
        <p:txBody>
          <a:bodyPr anchor="b"/>
          <a:lstStyle/>
          <a:p>
            <a:r>
              <a:rPr lang="en-GB" sz="1200" b="0" dirty="0"/>
              <a:t>PRG7-Nofile </a:t>
            </a:r>
            <a:r>
              <a:rPr lang="en-GB" sz="1200" b="0" dirty="0" smtClean="0"/>
              <a:t>Enquiry-R12</a:t>
            </a:r>
            <a:endParaRPr lang="en-GB" sz="1200" b="0" dirty="0">
              <a:latin typeface="Times New Roman" pitchFamily="18" charset="0"/>
            </a:endParaRPr>
          </a:p>
        </p:txBody>
      </p:sp>
    </p:spTree>
    <p:extLst>
      <p:ext uri="{BB962C8B-B14F-4D97-AF65-F5344CB8AC3E}">
        <p14:creationId xmlns:p14="http://schemas.microsoft.com/office/powerpoint/2010/main" val="2278641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r>
              <a:rPr lang="en-US" dirty="0" smtClean="0"/>
              <a:t>The next thing would be to initialize most of the variables that will be used in the code.</a:t>
            </a:r>
          </a:p>
        </p:txBody>
      </p:sp>
      <p:sp>
        <p:nvSpPr>
          <p:cNvPr id="60420" name="Slide Number Placeholder 4"/>
          <p:cNvSpPr>
            <a:spLocks noGrp="1"/>
          </p:cNvSpPr>
          <p:nvPr>
            <p:ph type="sldNum" sz="quarter" idx="5"/>
          </p:nvPr>
        </p:nvSpPr>
        <p:spPr>
          <a:noFill/>
        </p:spPr>
        <p:txBody>
          <a:bodyPr/>
          <a:lstStyle/>
          <a:p>
            <a:fld id="{6A7041DF-45EB-42FE-ACF6-157B06418465}" type="slidenum">
              <a:rPr lang="en-GB" smtClean="0"/>
              <a:pPr/>
              <a:t>18</a:t>
            </a:fld>
            <a:endParaRPr lang="en-GB" dirty="0" smtClean="0"/>
          </a:p>
        </p:txBody>
      </p:sp>
      <p:sp>
        <p:nvSpPr>
          <p:cNvPr id="60421" name="Rectangle 6"/>
          <p:cNvSpPr txBox="1">
            <a:spLocks noGrp="1" noChangeArrowheads="1"/>
          </p:cNvSpPr>
          <p:nvPr/>
        </p:nvSpPr>
        <p:spPr bwMode="auto">
          <a:xfrm>
            <a:off x="0" y="8686800"/>
            <a:ext cx="5516563" cy="457200"/>
          </a:xfrm>
          <a:prstGeom prst="rect">
            <a:avLst/>
          </a:prstGeom>
          <a:noFill/>
          <a:ln w="9525">
            <a:noFill/>
            <a:miter lim="800000"/>
            <a:headEnd/>
            <a:tailEnd/>
          </a:ln>
        </p:spPr>
        <p:txBody>
          <a:bodyPr anchor="b"/>
          <a:lstStyle/>
          <a:p>
            <a:r>
              <a:rPr lang="en-GB" sz="1200" b="0" dirty="0"/>
              <a:t>PRG7-Nofile </a:t>
            </a:r>
            <a:r>
              <a:rPr lang="en-GB" sz="1200" b="0" dirty="0" smtClean="0"/>
              <a:t>Enquiry-R12</a:t>
            </a:r>
            <a:endParaRPr lang="en-GB" sz="1200" b="0" dirty="0">
              <a:latin typeface="Times New Roman" pitchFamily="18" charset="0"/>
            </a:endParaRPr>
          </a:p>
        </p:txBody>
      </p:sp>
    </p:spTree>
    <p:extLst>
      <p:ext uri="{BB962C8B-B14F-4D97-AF65-F5344CB8AC3E}">
        <p14:creationId xmlns:p14="http://schemas.microsoft.com/office/powerpoint/2010/main" val="12732717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r>
              <a:rPr lang="en-US" dirty="0" smtClean="0"/>
              <a:t>Next you should open all the required files after initializing the related variables. The entire logic of the routine is based on the value that the user will supply at run time to the CUSTOMER.NO dynamic selection field. </a:t>
            </a:r>
          </a:p>
          <a:p>
            <a:endParaRPr lang="en-US" dirty="0" smtClean="0"/>
          </a:p>
          <a:p>
            <a:r>
              <a:rPr lang="en-US" dirty="0" smtClean="0"/>
              <a:t>Using the common variables discussed earlier, the value entered can be retrieved. Using the customer number, you should open </a:t>
            </a:r>
            <a:r>
              <a:rPr lang="en-US" b="1" dirty="0" smtClean="0"/>
              <a:t>CUSTOMER.ACCOUNT </a:t>
            </a:r>
            <a:r>
              <a:rPr lang="en-US" dirty="0" smtClean="0"/>
              <a:t>file and count for accounts that are maintained by this customer.</a:t>
            </a:r>
          </a:p>
        </p:txBody>
      </p:sp>
      <p:sp>
        <p:nvSpPr>
          <p:cNvPr id="61444" name="Slide Number Placeholder 4"/>
          <p:cNvSpPr>
            <a:spLocks noGrp="1"/>
          </p:cNvSpPr>
          <p:nvPr>
            <p:ph type="sldNum" sz="quarter" idx="5"/>
          </p:nvPr>
        </p:nvSpPr>
        <p:spPr>
          <a:noFill/>
        </p:spPr>
        <p:txBody>
          <a:bodyPr/>
          <a:lstStyle/>
          <a:p>
            <a:fld id="{6CA1F2CC-5CE4-4909-A6E6-A356426A131F}" type="slidenum">
              <a:rPr lang="en-GB" smtClean="0"/>
              <a:pPr/>
              <a:t>19</a:t>
            </a:fld>
            <a:endParaRPr lang="en-GB" dirty="0" smtClean="0"/>
          </a:p>
        </p:txBody>
      </p:sp>
      <p:sp>
        <p:nvSpPr>
          <p:cNvPr id="61445" name="Rectangle 6"/>
          <p:cNvSpPr txBox="1">
            <a:spLocks noGrp="1" noChangeArrowheads="1"/>
          </p:cNvSpPr>
          <p:nvPr/>
        </p:nvSpPr>
        <p:spPr bwMode="auto">
          <a:xfrm>
            <a:off x="0" y="8686800"/>
            <a:ext cx="5516563" cy="457200"/>
          </a:xfrm>
          <a:prstGeom prst="rect">
            <a:avLst/>
          </a:prstGeom>
          <a:noFill/>
          <a:ln w="9525">
            <a:noFill/>
            <a:miter lim="800000"/>
            <a:headEnd/>
            <a:tailEnd/>
          </a:ln>
        </p:spPr>
        <p:txBody>
          <a:bodyPr anchor="b"/>
          <a:lstStyle/>
          <a:p>
            <a:r>
              <a:rPr lang="en-GB" sz="1200" b="0" dirty="0"/>
              <a:t>PRG7-Nofile </a:t>
            </a:r>
            <a:r>
              <a:rPr lang="en-GB" sz="1200" b="0" dirty="0" smtClean="0"/>
              <a:t>Enquiry-R12</a:t>
            </a:r>
            <a:endParaRPr lang="en-GB" sz="1200" b="0" dirty="0">
              <a:latin typeface="Times New Roman" pitchFamily="18" charset="0"/>
            </a:endParaRPr>
          </a:p>
        </p:txBody>
      </p:sp>
    </p:spTree>
    <p:extLst>
      <p:ext uri="{BB962C8B-B14F-4D97-AF65-F5344CB8AC3E}">
        <p14:creationId xmlns:p14="http://schemas.microsoft.com/office/powerpoint/2010/main" val="3602002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B8605772-2C59-4C96-91E9-5BAE87B1DCF1}" type="slidenum">
              <a:rPr lang="en-GB" smtClean="0"/>
              <a:pPr/>
              <a:t>2</a:t>
            </a:fld>
            <a:endParaRPr lang="en-GB" dirty="0" smtClean="0"/>
          </a:p>
        </p:txBody>
      </p:sp>
      <p:sp>
        <p:nvSpPr>
          <p:cNvPr id="44035" name="Rectangle 5"/>
          <p:cNvSpPr>
            <a:spLocks noGrp="1" noRot="1" noChangeAspect="1" noChangeArrowheads="1" noTextEdit="1"/>
          </p:cNvSpPr>
          <p:nvPr>
            <p:ph type="sldImg"/>
          </p:nvPr>
        </p:nvSpPr>
        <p:spPr>
          <a:ln/>
        </p:spPr>
      </p:sp>
      <p:sp>
        <p:nvSpPr>
          <p:cNvPr id="44036" name="Rectangle 6"/>
          <p:cNvSpPr>
            <a:spLocks noGrp="1" noChangeArrowheads="1"/>
          </p:cNvSpPr>
          <p:nvPr>
            <p:ph type="body" idx="1"/>
          </p:nvPr>
        </p:nvSpPr>
        <p:spPr>
          <a:noFill/>
          <a:ln/>
        </p:spPr>
        <p:txBody>
          <a:bodyPr/>
          <a:lstStyle/>
          <a:p>
            <a:pPr eaLnBrk="1" hangingPunct="1">
              <a:spcBef>
                <a:spcPct val="0"/>
              </a:spcBef>
            </a:pPr>
            <a:r>
              <a:rPr lang="en-GB" dirty="0" smtClean="0"/>
              <a:t>After completing this learning unit/course, you will be able to:</a:t>
            </a:r>
          </a:p>
          <a:p>
            <a:pPr eaLnBrk="1" hangingPunct="1"/>
            <a:endParaRPr lang="en-US" dirty="0" smtClean="0"/>
          </a:p>
          <a:p>
            <a:pPr eaLnBrk="1" hangingPunct="1"/>
            <a:r>
              <a:rPr lang="en-US" dirty="0" smtClean="0"/>
              <a:t>Understand the need for Nofile Enquiries</a:t>
            </a:r>
          </a:p>
          <a:p>
            <a:pPr eaLnBrk="1" hangingPunct="1"/>
            <a:endParaRPr lang="en-US" dirty="0" smtClean="0"/>
          </a:p>
          <a:p>
            <a:pPr eaLnBrk="1" hangingPunct="1"/>
            <a:r>
              <a:rPr lang="en-US" dirty="0" smtClean="0"/>
              <a:t>Create </a:t>
            </a:r>
            <a:r>
              <a:rPr lang="en-GB" dirty="0" smtClean="0"/>
              <a:t>Nofile </a:t>
            </a:r>
            <a:r>
              <a:rPr lang="en-US" dirty="0" smtClean="0"/>
              <a:t>Enquiries in T24</a:t>
            </a:r>
          </a:p>
          <a:p>
            <a:pPr eaLnBrk="1" hangingPunct="1"/>
            <a:endParaRPr lang="en-US" dirty="0" smtClean="0"/>
          </a:p>
          <a:p>
            <a:pPr eaLnBrk="1" hangingPunct="1"/>
            <a:r>
              <a:rPr lang="en-US" dirty="0" smtClean="0"/>
              <a:t>Execute a </a:t>
            </a:r>
            <a:r>
              <a:rPr lang="en-GB" dirty="0" smtClean="0"/>
              <a:t>Nofile</a:t>
            </a:r>
            <a:r>
              <a:rPr lang="en-US" dirty="0" smtClean="0"/>
              <a:t> enquiry</a:t>
            </a:r>
          </a:p>
        </p:txBody>
      </p:sp>
      <p:sp>
        <p:nvSpPr>
          <p:cNvPr id="44037" name="Rectangle 6"/>
          <p:cNvSpPr txBox="1">
            <a:spLocks noGrp="1" noChangeArrowheads="1"/>
          </p:cNvSpPr>
          <p:nvPr/>
        </p:nvSpPr>
        <p:spPr bwMode="auto">
          <a:xfrm>
            <a:off x="0" y="8686800"/>
            <a:ext cx="5516563" cy="457200"/>
          </a:xfrm>
          <a:prstGeom prst="rect">
            <a:avLst/>
          </a:prstGeom>
          <a:noFill/>
          <a:ln w="9525">
            <a:noFill/>
            <a:miter lim="800000"/>
            <a:headEnd/>
            <a:tailEnd/>
          </a:ln>
        </p:spPr>
        <p:txBody>
          <a:bodyPr anchor="b"/>
          <a:lstStyle/>
          <a:p>
            <a:r>
              <a:rPr lang="en-GB" sz="1200" b="0" dirty="0"/>
              <a:t>PRG7-Nofile </a:t>
            </a:r>
            <a:r>
              <a:rPr lang="en-GB" sz="1200" b="0" dirty="0" smtClean="0"/>
              <a:t>Enquiry-R12</a:t>
            </a:r>
            <a:endParaRPr lang="en-GB" sz="1200" b="0" dirty="0">
              <a:latin typeface="Times New Roman" pitchFamily="18" charset="0"/>
            </a:endParaRPr>
          </a:p>
        </p:txBody>
      </p:sp>
    </p:spTree>
    <p:extLst>
      <p:ext uri="{BB962C8B-B14F-4D97-AF65-F5344CB8AC3E}">
        <p14:creationId xmlns:p14="http://schemas.microsoft.com/office/powerpoint/2010/main" val="3436674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r>
              <a:rPr lang="en-US" dirty="0" smtClean="0"/>
              <a:t>After getting the account number, read the </a:t>
            </a:r>
            <a:r>
              <a:rPr lang="en-US" b="1" dirty="0" smtClean="0"/>
              <a:t>ACCT.ENTRY.FWD </a:t>
            </a:r>
            <a:r>
              <a:rPr lang="en-US" dirty="0" smtClean="0"/>
              <a:t>file and pick out the statement entry IDs. With the help of these IDs, read the </a:t>
            </a:r>
            <a:r>
              <a:rPr lang="en-US" b="1" dirty="0" smtClean="0"/>
              <a:t>STMT.ENTRY </a:t>
            </a:r>
            <a:r>
              <a:rPr lang="en-US" dirty="0" smtClean="0"/>
              <a:t>file and get the amount from the AMOUNT.LCY field. If the value in this field is less than zero, them put them in the DR.AMT column in the enquiry output else in CR.AMT column.</a:t>
            </a:r>
          </a:p>
        </p:txBody>
      </p:sp>
      <p:sp>
        <p:nvSpPr>
          <p:cNvPr id="62468" name="Slide Number Placeholder 4"/>
          <p:cNvSpPr>
            <a:spLocks noGrp="1"/>
          </p:cNvSpPr>
          <p:nvPr>
            <p:ph type="sldNum" sz="quarter" idx="5"/>
          </p:nvPr>
        </p:nvSpPr>
        <p:spPr>
          <a:noFill/>
        </p:spPr>
        <p:txBody>
          <a:bodyPr/>
          <a:lstStyle/>
          <a:p>
            <a:fld id="{F89CB34E-8035-4A44-AAC8-D0FB347C456E}" type="slidenum">
              <a:rPr lang="en-GB" smtClean="0"/>
              <a:pPr/>
              <a:t>20</a:t>
            </a:fld>
            <a:endParaRPr lang="en-GB" dirty="0" smtClean="0"/>
          </a:p>
        </p:txBody>
      </p:sp>
      <p:sp>
        <p:nvSpPr>
          <p:cNvPr id="62469" name="Rectangle 6"/>
          <p:cNvSpPr txBox="1">
            <a:spLocks noGrp="1" noChangeArrowheads="1"/>
          </p:cNvSpPr>
          <p:nvPr/>
        </p:nvSpPr>
        <p:spPr bwMode="auto">
          <a:xfrm>
            <a:off x="0" y="8686800"/>
            <a:ext cx="5516563" cy="457200"/>
          </a:xfrm>
          <a:prstGeom prst="rect">
            <a:avLst/>
          </a:prstGeom>
          <a:noFill/>
          <a:ln w="9525">
            <a:noFill/>
            <a:miter lim="800000"/>
            <a:headEnd/>
            <a:tailEnd/>
          </a:ln>
        </p:spPr>
        <p:txBody>
          <a:bodyPr anchor="b"/>
          <a:lstStyle/>
          <a:p>
            <a:r>
              <a:rPr lang="en-GB" sz="1200" b="0" dirty="0"/>
              <a:t>PRG7-Nofile </a:t>
            </a:r>
            <a:r>
              <a:rPr lang="en-GB" sz="1200" b="0" dirty="0" smtClean="0"/>
              <a:t>Enquiry-R12</a:t>
            </a:r>
            <a:endParaRPr lang="en-GB" sz="1200" b="0" dirty="0">
              <a:latin typeface="Times New Roman" pitchFamily="18" charset="0"/>
            </a:endParaRPr>
          </a:p>
        </p:txBody>
      </p:sp>
    </p:spTree>
    <p:extLst>
      <p:ext uri="{BB962C8B-B14F-4D97-AF65-F5344CB8AC3E}">
        <p14:creationId xmlns:p14="http://schemas.microsoft.com/office/powerpoint/2010/main" val="6599294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r>
              <a:rPr lang="en-US" dirty="0" smtClean="0"/>
              <a:t>As a last step, to get values into the last two columns of the task, you should read </a:t>
            </a:r>
            <a:r>
              <a:rPr lang="en-US" b="1" dirty="0" smtClean="0"/>
              <a:t>ACCR.ACCT.DR</a:t>
            </a:r>
            <a:r>
              <a:rPr lang="en-US" dirty="0" smtClean="0"/>
              <a:t> and </a:t>
            </a:r>
            <a:r>
              <a:rPr lang="en-US" b="1" dirty="0" smtClean="0"/>
              <a:t>ACCR.ACCT.CR</a:t>
            </a:r>
            <a:r>
              <a:rPr lang="en-US" dirty="0" smtClean="0"/>
              <a:t> files and get the interest from the field TOTAL.INTEREST and write them to the columns DR.INT and CR.INT. Pass all the values to the outgoing parameter AC.DETAILS. –1 in the array resembles that the values related to each account pertaining to the given customer are always appended and never overwritten. The different values pertaining to a particular account should be delimited with a character. In this case * is used as a delimiter. Different account details are separated by an FM. Only the values appended to this array are displayed in the enquiry output. The particular fields which does not have any value to be appended will be displayed as zero in the output. </a:t>
            </a:r>
          </a:p>
        </p:txBody>
      </p:sp>
      <p:sp>
        <p:nvSpPr>
          <p:cNvPr id="63492" name="Slide Number Placeholder 4"/>
          <p:cNvSpPr>
            <a:spLocks noGrp="1"/>
          </p:cNvSpPr>
          <p:nvPr>
            <p:ph type="sldNum" sz="quarter" idx="5"/>
          </p:nvPr>
        </p:nvSpPr>
        <p:spPr>
          <a:noFill/>
        </p:spPr>
        <p:txBody>
          <a:bodyPr/>
          <a:lstStyle/>
          <a:p>
            <a:fld id="{BC49E77E-A318-4F62-B1A5-DFAA55371BA2}" type="slidenum">
              <a:rPr lang="en-GB" smtClean="0"/>
              <a:pPr/>
              <a:t>21</a:t>
            </a:fld>
            <a:endParaRPr lang="en-GB" dirty="0" smtClean="0"/>
          </a:p>
        </p:txBody>
      </p:sp>
      <p:sp>
        <p:nvSpPr>
          <p:cNvPr id="63493" name="Rectangle 6"/>
          <p:cNvSpPr txBox="1">
            <a:spLocks noGrp="1" noChangeArrowheads="1"/>
          </p:cNvSpPr>
          <p:nvPr/>
        </p:nvSpPr>
        <p:spPr bwMode="auto">
          <a:xfrm>
            <a:off x="0" y="8686800"/>
            <a:ext cx="5516563" cy="457200"/>
          </a:xfrm>
          <a:prstGeom prst="rect">
            <a:avLst/>
          </a:prstGeom>
          <a:noFill/>
          <a:ln w="9525">
            <a:noFill/>
            <a:miter lim="800000"/>
            <a:headEnd/>
            <a:tailEnd/>
          </a:ln>
        </p:spPr>
        <p:txBody>
          <a:bodyPr anchor="b"/>
          <a:lstStyle/>
          <a:p>
            <a:r>
              <a:rPr lang="en-GB" sz="1200" b="0" dirty="0"/>
              <a:t>PRG7-Nofile </a:t>
            </a:r>
            <a:r>
              <a:rPr lang="en-GB" sz="1200" b="0" dirty="0" smtClean="0"/>
              <a:t>Enquiry-R12</a:t>
            </a:r>
            <a:endParaRPr lang="en-GB" sz="1200" b="0" dirty="0">
              <a:latin typeface="Times New Roman" pitchFamily="18" charset="0"/>
            </a:endParaRPr>
          </a:p>
        </p:txBody>
      </p:sp>
    </p:spTree>
    <p:extLst>
      <p:ext uri="{BB962C8B-B14F-4D97-AF65-F5344CB8AC3E}">
        <p14:creationId xmlns:p14="http://schemas.microsoft.com/office/powerpoint/2010/main" val="16792621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r>
              <a:rPr lang="en-US" dirty="0" smtClean="0"/>
              <a:t>If you want to see how the values actually are written to the array AC.DETAILS, use a  DEBUG statement in the code just before the RETURN statement. Save and compile the code in DEBUG mode using ‘–DEBUG’ and execute the routine. In the process of execution, the routine will change to debug mode. You can input ‘S’ to continue with each line of the code. If you want to see values that are written to a particular variable or array in the code, input ‘V &lt;array name&gt;’ at the debugger prompt. The screenshot shows the value that is written to AC.DETAILS in the debugger mode. All the data related to an account is separated by an * and data related to different accounts are separated by an FM.</a:t>
            </a:r>
          </a:p>
        </p:txBody>
      </p:sp>
      <p:sp>
        <p:nvSpPr>
          <p:cNvPr id="64516" name="Slide Number Placeholder 4"/>
          <p:cNvSpPr>
            <a:spLocks noGrp="1"/>
          </p:cNvSpPr>
          <p:nvPr>
            <p:ph type="sldNum" sz="quarter" idx="5"/>
          </p:nvPr>
        </p:nvSpPr>
        <p:spPr>
          <a:noFill/>
        </p:spPr>
        <p:txBody>
          <a:bodyPr/>
          <a:lstStyle/>
          <a:p>
            <a:fld id="{BD4D6DF7-C06C-460D-880D-B8C793C04CD5}" type="slidenum">
              <a:rPr lang="en-GB" smtClean="0"/>
              <a:pPr/>
              <a:t>22</a:t>
            </a:fld>
            <a:endParaRPr lang="en-GB" dirty="0" smtClean="0"/>
          </a:p>
        </p:txBody>
      </p:sp>
      <p:sp>
        <p:nvSpPr>
          <p:cNvPr id="64517" name="Rectangle 6"/>
          <p:cNvSpPr txBox="1">
            <a:spLocks noGrp="1" noChangeArrowheads="1"/>
          </p:cNvSpPr>
          <p:nvPr/>
        </p:nvSpPr>
        <p:spPr bwMode="auto">
          <a:xfrm>
            <a:off x="0" y="8686800"/>
            <a:ext cx="5516563" cy="457200"/>
          </a:xfrm>
          <a:prstGeom prst="rect">
            <a:avLst/>
          </a:prstGeom>
          <a:noFill/>
          <a:ln w="9525">
            <a:noFill/>
            <a:miter lim="800000"/>
            <a:headEnd/>
            <a:tailEnd/>
          </a:ln>
        </p:spPr>
        <p:txBody>
          <a:bodyPr anchor="b"/>
          <a:lstStyle/>
          <a:p>
            <a:r>
              <a:rPr lang="en-GB" sz="1200" b="0" dirty="0"/>
              <a:t>PRG7-Nofile </a:t>
            </a:r>
            <a:r>
              <a:rPr lang="en-GB" sz="1200" b="0" dirty="0" smtClean="0"/>
              <a:t>Enquiry-R12</a:t>
            </a:r>
            <a:endParaRPr lang="en-GB" sz="1200" b="0" dirty="0">
              <a:latin typeface="Times New Roman" pitchFamily="18" charset="0"/>
            </a:endParaRPr>
          </a:p>
        </p:txBody>
      </p:sp>
    </p:spTree>
    <p:extLst>
      <p:ext uri="{BB962C8B-B14F-4D97-AF65-F5344CB8AC3E}">
        <p14:creationId xmlns:p14="http://schemas.microsoft.com/office/powerpoint/2010/main" val="282669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Slide Number Placeholder 4"/>
          <p:cNvSpPr>
            <a:spLocks noGrp="1"/>
          </p:cNvSpPr>
          <p:nvPr>
            <p:ph type="sldNum" sz="quarter" idx="5"/>
          </p:nvPr>
        </p:nvSpPr>
        <p:spPr>
          <a:noFill/>
        </p:spPr>
        <p:txBody>
          <a:bodyPr/>
          <a:lstStyle/>
          <a:p>
            <a:fld id="{99536949-E803-4FD5-954E-1E2D2FF52704}" type="slidenum">
              <a:rPr lang="en-GB" smtClean="0"/>
              <a:pPr/>
              <a:t>23</a:t>
            </a:fld>
            <a:endParaRPr lang="en-GB" dirty="0" smtClean="0"/>
          </a:p>
        </p:txBody>
      </p:sp>
      <p:sp>
        <p:nvSpPr>
          <p:cNvPr id="65540" name="Rectangle 8"/>
          <p:cNvSpPr>
            <a:spLocks noGrp="1" noChangeArrowheads="1"/>
          </p:cNvSpPr>
          <p:nvPr>
            <p:ph type="body" idx="1"/>
          </p:nvPr>
        </p:nvSpPr>
        <p:spPr>
          <a:noFill/>
          <a:ln/>
        </p:spPr>
        <p:txBody>
          <a:bodyPr/>
          <a:lstStyle/>
          <a:p>
            <a:r>
              <a:rPr lang="en-US" dirty="0" smtClean="0"/>
              <a:t>After the code is written to extract data, the next step is to create an enquiry record. So now what do you think you should give in the file FILE.NAME? The subroutine you just created has all the data, so can you enter the subroutine name? An error is encountered as this field can hold only a valid STANDARD.SELECTION record ID. So then what do you do? Where can you attach the routine to display the required data?</a:t>
            </a:r>
          </a:p>
        </p:txBody>
      </p:sp>
      <p:sp>
        <p:nvSpPr>
          <p:cNvPr id="65541" name="Rectangle 6"/>
          <p:cNvSpPr txBox="1">
            <a:spLocks noGrp="1" noChangeArrowheads="1"/>
          </p:cNvSpPr>
          <p:nvPr/>
        </p:nvSpPr>
        <p:spPr bwMode="auto">
          <a:xfrm>
            <a:off x="0" y="8686800"/>
            <a:ext cx="5516563" cy="457200"/>
          </a:xfrm>
          <a:prstGeom prst="rect">
            <a:avLst/>
          </a:prstGeom>
          <a:noFill/>
          <a:ln w="9525">
            <a:noFill/>
            <a:miter lim="800000"/>
            <a:headEnd/>
            <a:tailEnd/>
          </a:ln>
        </p:spPr>
        <p:txBody>
          <a:bodyPr anchor="b"/>
          <a:lstStyle/>
          <a:p>
            <a:r>
              <a:rPr lang="en-GB" sz="1200" b="0" dirty="0"/>
              <a:t>PRG7-Nofile </a:t>
            </a:r>
            <a:r>
              <a:rPr lang="en-GB" sz="1200" b="0" dirty="0" smtClean="0"/>
              <a:t>Enquiry-R12</a:t>
            </a:r>
            <a:endParaRPr lang="en-GB" sz="1200" b="0" dirty="0">
              <a:latin typeface="Times New Roman" pitchFamily="18" charset="0"/>
            </a:endParaRPr>
          </a:p>
        </p:txBody>
      </p:sp>
    </p:spTree>
    <p:extLst>
      <p:ext uri="{BB962C8B-B14F-4D97-AF65-F5344CB8AC3E}">
        <p14:creationId xmlns:p14="http://schemas.microsoft.com/office/powerpoint/2010/main" val="2085728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ln/>
        </p:spPr>
        <p:txBody>
          <a:bodyPr/>
          <a:lstStyle/>
          <a:p>
            <a:pPr marL="190500" indent="-190500" eaLnBrk="1" hangingPunct="1">
              <a:buFontTx/>
              <a:buAutoNum type="arabicPeriod"/>
              <a:defRPr/>
            </a:pPr>
            <a:r>
              <a:rPr lang="en-US" dirty="0" smtClean="0"/>
              <a:t>To create a record in ENQUIRY application, you need to give a valid T24 application name in the field FILE.NAME. T24 validates the entry in this field by checking for a record in the STANDARD.SELECTION application. The application given in this field is the application on which the enquiry is based.</a:t>
            </a:r>
          </a:p>
          <a:p>
            <a:pPr marL="190500" indent="-190500" eaLnBrk="1" hangingPunct="1">
              <a:buFontTx/>
              <a:buAutoNum type="arabicPeriod"/>
              <a:defRPr/>
            </a:pPr>
            <a:endParaRPr lang="en-US" dirty="0" smtClean="0"/>
          </a:p>
          <a:p>
            <a:pPr marL="190500" indent="-190500" eaLnBrk="1" hangingPunct="1">
              <a:buFontTx/>
              <a:buAutoNum type="arabicPeriod"/>
              <a:defRPr/>
            </a:pPr>
            <a:r>
              <a:rPr lang="en-US" dirty="0" smtClean="0"/>
              <a:t>A </a:t>
            </a:r>
            <a:r>
              <a:rPr lang="en-GB" dirty="0" smtClean="0">
                <a:latin typeface="Arial" pitchFamily="34" charset="0"/>
              </a:rPr>
              <a:t>Nofile</a:t>
            </a:r>
            <a:r>
              <a:rPr lang="en-US" dirty="0" smtClean="0"/>
              <a:t> enquiry does not have a single associated file as it extracts data from multiple applications. Then which application name is given in the field FILE.NAME?</a:t>
            </a:r>
          </a:p>
          <a:p>
            <a:pPr marL="190500" indent="-190500" eaLnBrk="1" hangingPunct="1">
              <a:buFontTx/>
              <a:buAutoNum type="arabicPeriod"/>
              <a:defRPr/>
            </a:pPr>
            <a:endParaRPr lang="en-US" dirty="0" smtClean="0"/>
          </a:p>
          <a:p>
            <a:pPr marL="190500" indent="-190500" eaLnBrk="1" hangingPunct="1">
              <a:buFontTx/>
              <a:buAutoNum type="arabicPeriod"/>
              <a:defRPr/>
            </a:pPr>
            <a:r>
              <a:rPr lang="en-US" dirty="0" smtClean="0"/>
              <a:t>Can you leave the field FILE.NAME without inputting any value as it involves multiple applications? Try committing the record without entering any value. System will throw an error as it is a mandatory field and it expects a valid STANDARD.SELECTION ID. If this is the case then what can you do to overcome this situation. Can you create a dummy STANDARD.SELECTION record? Create a STANDARD.SELECTION record with an ID of your choice. Does T24 allow you to do so?</a:t>
            </a:r>
          </a:p>
          <a:p>
            <a:pPr marL="342900" indent="-342900">
              <a:defRPr/>
            </a:pPr>
            <a:endParaRPr lang="en-US" dirty="0" smtClean="0"/>
          </a:p>
        </p:txBody>
      </p:sp>
      <p:sp>
        <p:nvSpPr>
          <p:cNvPr id="66564" name="Slide Number Placeholder 4"/>
          <p:cNvSpPr>
            <a:spLocks noGrp="1"/>
          </p:cNvSpPr>
          <p:nvPr>
            <p:ph type="sldNum" sz="quarter" idx="5"/>
          </p:nvPr>
        </p:nvSpPr>
        <p:spPr>
          <a:noFill/>
        </p:spPr>
        <p:txBody>
          <a:bodyPr/>
          <a:lstStyle/>
          <a:p>
            <a:fld id="{11E999FF-8BEE-4B9A-8C15-55A17FBB04B4}" type="slidenum">
              <a:rPr lang="en-GB" smtClean="0"/>
              <a:pPr/>
              <a:t>24</a:t>
            </a:fld>
            <a:endParaRPr lang="en-GB" dirty="0" smtClean="0"/>
          </a:p>
        </p:txBody>
      </p:sp>
      <p:sp>
        <p:nvSpPr>
          <p:cNvPr id="66565" name="Rectangle 6"/>
          <p:cNvSpPr txBox="1">
            <a:spLocks noGrp="1" noChangeArrowheads="1"/>
          </p:cNvSpPr>
          <p:nvPr/>
        </p:nvSpPr>
        <p:spPr bwMode="auto">
          <a:xfrm>
            <a:off x="0" y="8686800"/>
            <a:ext cx="5516563" cy="457200"/>
          </a:xfrm>
          <a:prstGeom prst="rect">
            <a:avLst/>
          </a:prstGeom>
          <a:noFill/>
          <a:ln w="9525">
            <a:noFill/>
            <a:miter lim="800000"/>
            <a:headEnd/>
            <a:tailEnd/>
          </a:ln>
        </p:spPr>
        <p:txBody>
          <a:bodyPr anchor="b"/>
          <a:lstStyle/>
          <a:p>
            <a:r>
              <a:rPr lang="en-GB" sz="1200" b="0" dirty="0"/>
              <a:t>PRG7-Nofile </a:t>
            </a:r>
            <a:r>
              <a:rPr lang="en-GB" sz="1200" b="0" dirty="0" smtClean="0"/>
              <a:t>Enquiry-R12</a:t>
            </a:r>
            <a:endParaRPr lang="en-GB" sz="1200" b="0" dirty="0">
              <a:latin typeface="Times New Roman" pitchFamily="18" charset="0"/>
            </a:endParaRPr>
          </a:p>
        </p:txBody>
      </p:sp>
    </p:spTree>
    <p:extLst>
      <p:ext uri="{BB962C8B-B14F-4D97-AF65-F5344CB8AC3E}">
        <p14:creationId xmlns:p14="http://schemas.microsoft.com/office/powerpoint/2010/main" val="7925526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ln/>
        </p:spPr>
        <p:txBody>
          <a:bodyPr/>
          <a:lstStyle/>
          <a:p>
            <a:pPr marL="228600" indent="-228600" eaLnBrk="1" hangingPunct="1">
              <a:buFontTx/>
              <a:buAutoNum type="arabicPeriod"/>
              <a:defRPr/>
            </a:pPr>
            <a:r>
              <a:rPr lang="en-US" dirty="0" smtClean="0"/>
              <a:t>T24 does not allow you to create a record with any ID in </a:t>
            </a:r>
            <a:r>
              <a:rPr lang="en-US" b="1" dirty="0" smtClean="0"/>
              <a:t>SS. </a:t>
            </a:r>
            <a:r>
              <a:rPr lang="en-US" dirty="0" smtClean="0"/>
              <a:t>Only an application that stores data, will have fields and will have an </a:t>
            </a:r>
            <a:r>
              <a:rPr lang="en-US" b="1" dirty="0" smtClean="0"/>
              <a:t>SS</a:t>
            </a:r>
            <a:r>
              <a:rPr lang="en-US" dirty="0" smtClean="0"/>
              <a:t> record.</a:t>
            </a:r>
          </a:p>
          <a:p>
            <a:pPr marL="228600" indent="-228600" eaLnBrk="1" hangingPunct="1">
              <a:buFontTx/>
              <a:buAutoNum type="arabicPeriod"/>
              <a:defRPr/>
            </a:pPr>
            <a:r>
              <a:rPr lang="en-US" dirty="0" smtClean="0"/>
              <a:t>When you try creating a record in </a:t>
            </a:r>
            <a:r>
              <a:rPr lang="en-US" b="1" dirty="0" smtClean="0"/>
              <a:t>SS, </a:t>
            </a:r>
            <a:r>
              <a:rPr lang="en-US" dirty="0" smtClean="0"/>
              <a:t>T24 will throw an error ‘MISSING FILE.CONTROL - RECORD’. This is because, it looks for a </a:t>
            </a:r>
            <a:r>
              <a:rPr lang="en-US" b="1" dirty="0" smtClean="0"/>
              <a:t>FILE.CONTROL</a:t>
            </a:r>
            <a:r>
              <a:rPr lang="en-US" dirty="0" smtClean="0"/>
              <a:t> entry with the same ID as in </a:t>
            </a:r>
            <a:r>
              <a:rPr lang="en-US" b="1" dirty="0" smtClean="0"/>
              <a:t>SS</a:t>
            </a:r>
            <a:r>
              <a:rPr lang="en-US" dirty="0" smtClean="0"/>
              <a:t>. All files that store data in T24 have a </a:t>
            </a:r>
            <a:r>
              <a:rPr lang="en-US" b="1" dirty="0" smtClean="0"/>
              <a:t>FILE.CONTROL</a:t>
            </a:r>
            <a:r>
              <a:rPr lang="en-US" dirty="0" smtClean="0"/>
              <a:t> record.</a:t>
            </a:r>
          </a:p>
          <a:p>
            <a:pPr marL="228600" indent="-228600" eaLnBrk="1" hangingPunct="1">
              <a:buFontTx/>
              <a:buAutoNum type="arabicPeriod"/>
              <a:defRPr/>
            </a:pPr>
            <a:r>
              <a:rPr lang="en-US" dirty="0" smtClean="0"/>
              <a:t>So what could be the possible way out to overcome all these validations when it comes to a </a:t>
            </a:r>
            <a:r>
              <a:rPr lang="en-GB" dirty="0" smtClean="0">
                <a:latin typeface="Arial" pitchFamily="34" charset="0"/>
              </a:rPr>
              <a:t>Nofile</a:t>
            </a:r>
            <a:r>
              <a:rPr lang="en-US" dirty="0" smtClean="0"/>
              <a:t> enquiry?</a:t>
            </a:r>
          </a:p>
          <a:p>
            <a:pPr>
              <a:defRPr/>
            </a:pPr>
            <a:endParaRPr lang="en-US" dirty="0" smtClean="0"/>
          </a:p>
        </p:txBody>
      </p:sp>
      <p:sp>
        <p:nvSpPr>
          <p:cNvPr id="67588" name="Slide Number Placeholder 4"/>
          <p:cNvSpPr>
            <a:spLocks noGrp="1"/>
          </p:cNvSpPr>
          <p:nvPr>
            <p:ph type="sldNum" sz="quarter" idx="5"/>
          </p:nvPr>
        </p:nvSpPr>
        <p:spPr>
          <a:noFill/>
        </p:spPr>
        <p:txBody>
          <a:bodyPr/>
          <a:lstStyle/>
          <a:p>
            <a:fld id="{3D188E94-1C83-40B9-97FF-34748C421017}" type="slidenum">
              <a:rPr lang="en-GB" smtClean="0"/>
              <a:pPr/>
              <a:t>25</a:t>
            </a:fld>
            <a:endParaRPr lang="en-GB" dirty="0" smtClean="0"/>
          </a:p>
        </p:txBody>
      </p:sp>
      <p:sp>
        <p:nvSpPr>
          <p:cNvPr id="67589" name="Rectangle 6"/>
          <p:cNvSpPr txBox="1">
            <a:spLocks noGrp="1" noChangeArrowheads="1"/>
          </p:cNvSpPr>
          <p:nvPr/>
        </p:nvSpPr>
        <p:spPr bwMode="auto">
          <a:xfrm>
            <a:off x="0" y="8686800"/>
            <a:ext cx="5516563" cy="457200"/>
          </a:xfrm>
          <a:prstGeom prst="rect">
            <a:avLst/>
          </a:prstGeom>
          <a:noFill/>
          <a:ln w="9525">
            <a:noFill/>
            <a:miter lim="800000"/>
            <a:headEnd/>
            <a:tailEnd/>
          </a:ln>
        </p:spPr>
        <p:txBody>
          <a:bodyPr anchor="b"/>
          <a:lstStyle/>
          <a:p>
            <a:r>
              <a:rPr lang="en-GB" sz="1200" b="0" dirty="0"/>
              <a:t>PRG7-Nofile </a:t>
            </a:r>
            <a:r>
              <a:rPr lang="en-GB" sz="1200" b="0" dirty="0" smtClean="0"/>
              <a:t>Enquiry-R12</a:t>
            </a:r>
            <a:endParaRPr lang="en-GB" sz="1200" b="0" dirty="0">
              <a:latin typeface="Times New Roman" pitchFamily="18" charset="0"/>
            </a:endParaRPr>
          </a:p>
        </p:txBody>
      </p:sp>
    </p:spTree>
    <p:extLst>
      <p:ext uri="{BB962C8B-B14F-4D97-AF65-F5344CB8AC3E}">
        <p14:creationId xmlns:p14="http://schemas.microsoft.com/office/powerpoint/2010/main" val="31791357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pPr marL="228600" indent="-228600" eaLnBrk="1" hangingPunct="1">
              <a:buFontTx/>
              <a:buAutoNum type="arabicPeriod"/>
            </a:pPr>
            <a:r>
              <a:rPr lang="en-US" dirty="0" smtClean="0"/>
              <a:t>In case of a </a:t>
            </a:r>
            <a:r>
              <a:rPr lang="en-GB" dirty="0" smtClean="0"/>
              <a:t>Nofile</a:t>
            </a:r>
            <a:r>
              <a:rPr lang="en-US" dirty="0" smtClean="0"/>
              <a:t> enquiry, you just need an SS record whose ID is to be given in the ENQUIRY application. There is no need to have any FILE.CONTROL entry. This can be achieved by prefixing the ID of the record in SS with ‘NOFILE.’.</a:t>
            </a:r>
          </a:p>
          <a:p>
            <a:pPr marL="228600" indent="-228600" eaLnBrk="1" hangingPunct="1">
              <a:buFontTx/>
              <a:buAutoNum type="arabicPeriod"/>
            </a:pPr>
            <a:r>
              <a:rPr lang="en-US" dirty="0" smtClean="0"/>
              <a:t>Once the system notices that the record ID in SS is starting with NOFILE., it understands that this record is specific for </a:t>
            </a:r>
            <a:r>
              <a:rPr lang="en-GB" dirty="0" smtClean="0"/>
              <a:t>Nofile</a:t>
            </a:r>
            <a:r>
              <a:rPr lang="en-US" dirty="0" smtClean="0"/>
              <a:t> enquiries and therefore does not check for any other valid entries in other applications.</a:t>
            </a:r>
          </a:p>
          <a:p>
            <a:pPr marL="228600" indent="-228600" eaLnBrk="1" hangingPunct="1">
              <a:buFontTx/>
              <a:buAutoNum type="arabicPeriod"/>
            </a:pPr>
            <a:r>
              <a:rPr lang="en-US" dirty="0" smtClean="0"/>
              <a:t>Syntax for the ID in </a:t>
            </a:r>
            <a:r>
              <a:rPr lang="en-US" b="1" dirty="0" smtClean="0"/>
              <a:t>SS </a:t>
            </a:r>
            <a:r>
              <a:rPr lang="en-US" dirty="0" smtClean="0"/>
              <a:t>application in ‘NOFILE.&lt;VALIDTEXT&gt;’. Example : NOFILE.TEST</a:t>
            </a:r>
          </a:p>
          <a:p>
            <a:pPr marL="228600" indent="-228600" eaLnBrk="1" hangingPunct="1">
              <a:buFontTx/>
              <a:buAutoNum type="arabicPeriod"/>
            </a:pPr>
            <a:r>
              <a:rPr lang="en-US" dirty="0" smtClean="0"/>
              <a:t>The record created in </a:t>
            </a:r>
            <a:r>
              <a:rPr lang="en-US" b="1" dirty="0" smtClean="0"/>
              <a:t>SS </a:t>
            </a:r>
            <a:r>
              <a:rPr lang="en-US" dirty="0" smtClean="0"/>
              <a:t>with ID starting with NOFILE. is to be given in the field FILE.NAME in the </a:t>
            </a:r>
            <a:r>
              <a:rPr lang="en-US" b="1" dirty="0" smtClean="0"/>
              <a:t>ENQUIRY </a:t>
            </a:r>
            <a:r>
              <a:rPr lang="en-US" dirty="0" smtClean="0"/>
              <a:t>application.</a:t>
            </a:r>
          </a:p>
        </p:txBody>
      </p:sp>
      <p:sp>
        <p:nvSpPr>
          <p:cNvPr id="68612" name="Slide Number Placeholder 4"/>
          <p:cNvSpPr>
            <a:spLocks noGrp="1"/>
          </p:cNvSpPr>
          <p:nvPr>
            <p:ph type="sldNum" sz="quarter" idx="5"/>
          </p:nvPr>
        </p:nvSpPr>
        <p:spPr>
          <a:noFill/>
        </p:spPr>
        <p:txBody>
          <a:bodyPr/>
          <a:lstStyle/>
          <a:p>
            <a:fld id="{E5F59ABB-22DE-4700-92E2-2F560D3F50AC}" type="slidenum">
              <a:rPr lang="en-GB" smtClean="0"/>
              <a:pPr/>
              <a:t>26</a:t>
            </a:fld>
            <a:endParaRPr lang="en-GB" dirty="0" smtClean="0"/>
          </a:p>
        </p:txBody>
      </p:sp>
      <p:sp>
        <p:nvSpPr>
          <p:cNvPr id="68613" name="Rectangle 6"/>
          <p:cNvSpPr txBox="1">
            <a:spLocks noGrp="1" noChangeArrowheads="1"/>
          </p:cNvSpPr>
          <p:nvPr/>
        </p:nvSpPr>
        <p:spPr bwMode="auto">
          <a:xfrm>
            <a:off x="0" y="8686800"/>
            <a:ext cx="5516563" cy="457200"/>
          </a:xfrm>
          <a:prstGeom prst="rect">
            <a:avLst/>
          </a:prstGeom>
          <a:noFill/>
          <a:ln w="9525">
            <a:noFill/>
            <a:miter lim="800000"/>
            <a:headEnd/>
            <a:tailEnd/>
          </a:ln>
        </p:spPr>
        <p:txBody>
          <a:bodyPr anchor="b"/>
          <a:lstStyle/>
          <a:p>
            <a:r>
              <a:rPr lang="en-GB" sz="1200" b="0" dirty="0"/>
              <a:t>PRG7-Nofile </a:t>
            </a:r>
            <a:r>
              <a:rPr lang="en-GB" sz="1200" b="0" dirty="0" smtClean="0"/>
              <a:t>Enquiry-R12</a:t>
            </a:r>
            <a:endParaRPr lang="en-GB" sz="1200" b="0" dirty="0">
              <a:latin typeface="Times New Roman" pitchFamily="18" charset="0"/>
            </a:endParaRPr>
          </a:p>
        </p:txBody>
      </p:sp>
    </p:spTree>
    <p:extLst>
      <p:ext uri="{BB962C8B-B14F-4D97-AF65-F5344CB8AC3E}">
        <p14:creationId xmlns:p14="http://schemas.microsoft.com/office/powerpoint/2010/main" val="33339468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Slide Number Placeholder 4"/>
          <p:cNvSpPr>
            <a:spLocks noGrp="1"/>
          </p:cNvSpPr>
          <p:nvPr>
            <p:ph type="sldNum" sz="quarter" idx="5"/>
          </p:nvPr>
        </p:nvSpPr>
        <p:spPr>
          <a:noFill/>
        </p:spPr>
        <p:txBody>
          <a:bodyPr/>
          <a:lstStyle/>
          <a:p>
            <a:fld id="{A3FFBEFD-287F-43B4-A145-8395DAE5B109}" type="slidenum">
              <a:rPr lang="en-GB" smtClean="0"/>
              <a:pPr/>
              <a:t>27</a:t>
            </a:fld>
            <a:endParaRPr lang="en-GB" dirty="0" smtClean="0"/>
          </a:p>
        </p:txBody>
      </p:sp>
      <p:sp>
        <p:nvSpPr>
          <p:cNvPr id="69636" name="Rectangle 8"/>
          <p:cNvSpPr>
            <a:spLocks noGrp="1" noChangeArrowheads="1"/>
          </p:cNvSpPr>
          <p:nvPr>
            <p:ph type="body" idx="1"/>
          </p:nvPr>
        </p:nvSpPr>
        <p:spPr>
          <a:noFill/>
          <a:ln/>
        </p:spPr>
        <p:txBody>
          <a:bodyPr/>
          <a:lstStyle/>
          <a:p>
            <a:r>
              <a:rPr lang="en-US" dirty="0" smtClean="0"/>
              <a:t>Therefore after writing the code to gather data for the enquiry, you need a SS record to create an enquiry to display the report. As you already know, to create a Nofile enquiry, the SS record name should be prefixed with ‘NOFILE.’ </a:t>
            </a:r>
          </a:p>
          <a:p>
            <a:r>
              <a:rPr lang="en-US" dirty="0" smtClean="0"/>
              <a:t>The SS record is used to store the field names and definitions of an application. In a simple enquiry, if you want to display data, you can use a field name from a particular SS record. </a:t>
            </a:r>
          </a:p>
          <a:p>
            <a:endParaRPr lang="en-US" dirty="0" smtClean="0"/>
          </a:p>
          <a:p>
            <a:r>
              <a:rPr lang="en-US" dirty="0" smtClean="0"/>
              <a:t>In case of a Nofile enquiry, you must define a field in the SS record to hold the data that is returned from the routine. The algorithm is based on the assumption that the end user will input a customer number. Therefore the required field to input customer number and a field to hold the data returned has to be created in SS. All the fields that are created in the SS record are ‘User Defined’. </a:t>
            </a:r>
          </a:p>
          <a:p>
            <a:endParaRPr lang="en-US" dirty="0" smtClean="0"/>
          </a:p>
          <a:p>
            <a:r>
              <a:rPr lang="en-US" dirty="0" smtClean="0"/>
              <a:t>The field defined to hold data returned should have the field USR.TYPE in SS set to R which stands for a routine and USR.FIELD.NO should hold the routine name.</a:t>
            </a:r>
          </a:p>
          <a:p>
            <a:r>
              <a:rPr lang="en-US" dirty="0" smtClean="0"/>
              <a:t>The field defined to input customer number should have the field USR.TYPE in SS set to S which stands for selection field. A Nofile enquiry can have one or more selection fields that can be input by the user and used within the routine to return values.</a:t>
            </a:r>
          </a:p>
          <a:p>
            <a:endParaRPr lang="en-US" dirty="0" smtClean="0"/>
          </a:p>
          <a:p>
            <a:endParaRPr lang="en-US" dirty="0" smtClean="0"/>
          </a:p>
        </p:txBody>
      </p:sp>
      <p:sp>
        <p:nvSpPr>
          <p:cNvPr id="69637" name="Rectangle 6"/>
          <p:cNvSpPr txBox="1">
            <a:spLocks noGrp="1" noChangeArrowheads="1"/>
          </p:cNvSpPr>
          <p:nvPr/>
        </p:nvSpPr>
        <p:spPr bwMode="auto">
          <a:xfrm>
            <a:off x="0" y="8686800"/>
            <a:ext cx="5516563" cy="457200"/>
          </a:xfrm>
          <a:prstGeom prst="rect">
            <a:avLst/>
          </a:prstGeom>
          <a:noFill/>
          <a:ln w="9525">
            <a:noFill/>
            <a:miter lim="800000"/>
            <a:headEnd/>
            <a:tailEnd/>
          </a:ln>
        </p:spPr>
        <p:txBody>
          <a:bodyPr anchor="b"/>
          <a:lstStyle/>
          <a:p>
            <a:r>
              <a:rPr lang="en-GB" sz="1200" b="0" dirty="0"/>
              <a:t>PRG7-Nofile </a:t>
            </a:r>
            <a:r>
              <a:rPr lang="en-GB" sz="1200" b="0" dirty="0" smtClean="0"/>
              <a:t>Enquiry-R12</a:t>
            </a:r>
            <a:endParaRPr lang="en-GB" sz="1200" b="0" dirty="0">
              <a:latin typeface="Times New Roman" pitchFamily="18" charset="0"/>
            </a:endParaRPr>
          </a:p>
        </p:txBody>
      </p:sp>
    </p:spTree>
    <p:extLst>
      <p:ext uri="{BB962C8B-B14F-4D97-AF65-F5344CB8AC3E}">
        <p14:creationId xmlns:p14="http://schemas.microsoft.com/office/powerpoint/2010/main" val="26144599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pPr marL="190500" indent="-190500" eaLnBrk="1" hangingPunct="1"/>
            <a:r>
              <a:rPr lang="en-US" dirty="0" smtClean="0"/>
              <a:t>	Now that you have created an SS record, the last step is to create an ENQUIRY to display the required report. The field FILE.NAME in the enquiry record should hold the SS record name that you have just created. The field FIXED.SELECTION should hold the ‘R’ type field and the field SELECTION.FLDS should hold the ‘S’ type field defined in SS. </a:t>
            </a:r>
          </a:p>
          <a:p>
            <a:pPr marL="190500" indent="-190500" eaLnBrk="1" hangingPunct="1"/>
            <a:r>
              <a:rPr lang="en-US" dirty="0" smtClean="0"/>
              <a:t>	</a:t>
            </a:r>
          </a:p>
          <a:p>
            <a:pPr marL="190500" indent="-190500" eaLnBrk="1" hangingPunct="1"/>
            <a:r>
              <a:rPr lang="en-US" dirty="0" smtClean="0"/>
              <a:t>	All the required header information to be displayed in the report must be defined in the ENQUIRY application.</a:t>
            </a:r>
          </a:p>
        </p:txBody>
      </p:sp>
      <p:sp>
        <p:nvSpPr>
          <p:cNvPr id="70660" name="Slide Number Placeholder 4"/>
          <p:cNvSpPr>
            <a:spLocks noGrp="1"/>
          </p:cNvSpPr>
          <p:nvPr>
            <p:ph type="sldNum" sz="quarter" idx="5"/>
          </p:nvPr>
        </p:nvSpPr>
        <p:spPr>
          <a:xfrm>
            <a:off x="5661025" y="8723313"/>
            <a:ext cx="1196975" cy="457200"/>
          </a:xfrm>
          <a:noFill/>
        </p:spPr>
        <p:txBody>
          <a:bodyPr/>
          <a:lstStyle/>
          <a:p>
            <a:fld id="{76A1D325-4F5F-49A5-8A0C-5BC84B411873}" type="slidenum">
              <a:rPr lang="en-GB" smtClean="0"/>
              <a:pPr/>
              <a:t>28</a:t>
            </a:fld>
            <a:endParaRPr lang="en-GB" dirty="0" smtClean="0"/>
          </a:p>
        </p:txBody>
      </p:sp>
      <p:sp>
        <p:nvSpPr>
          <p:cNvPr id="70661" name="Rectangle 6"/>
          <p:cNvSpPr txBox="1">
            <a:spLocks noGrp="1" noChangeArrowheads="1"/>
          </p:cNvSpPr>
          <p:nvPr/>
        </p:nvSpPr>
        <p:spPr bwMode="auto">
          <a:xfrm>
            <a:off x="0" y="8686800"/>
            <a:ext cx="5516563" cy="457200"/>
          </a:xfrm>
          <a:prstGeom prst="rect">
            <a:avLst/>
          </a:prstGeom>
          <a:noFill/>
          <a:ln w="9525">
            <a:noFill/>
            <a:miter lim="800000"/>
            <a:headEnd/>
            <a:tailEnd/>
          </a:ln>
        </p:spPr>
        <p:txBody>
          <a:bodyPr anchor="b"/>
          <a:lstStyle/>
          <a:p>
            <a:r>
              <a:rPr lang="en-GB" sz="1200" b="0" dirty="0"/>
              <a:t>PRG7-Nofile </a:t>
            </a:r>
            <a:r>
              <a:rPr lang="en-GB" sz="1200" b="0" dirty="0" smtClean="0"/>
              <a:t>Enquiry-R12</a:t>
            </a:r>
            <a:endParaRPr lang="en-GB" sz="1200" b="0" dirty="0">
              <a:latin typeface="Times New Roman" pitchFamily="18" charset="0"/>
            </a:endParaRPr>
          </a:p>
        </p:txBody>
      </p:sp>
    </p:spTree>
    <p:extLst>
      <p:ext uri="{BB962C8B-B14F-4D97-AF65-F5344CB8AC3E}">
        <p14:creationId xmlns:p14="http://schemas.microsoft.com/office/powerpoint/2010/main" val="11061536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pPr eaLnBrk="1" hangingPunct="1"/>
            <a:r>
              <a:rPr lang="en-US" dirty="0" smtClean="0"/>
              <a:t>The field OPERATION should hold the field number or name from where data is to be picked from the underlying application.  Since CUSTOMER.NO is a special selection field defined for the </a:t>
            </a:r>
            <a:r>
              <a:rPr lang="en-GB" dirty="0" smtClean="0"/>
              <a:t>Nofile</a:t>
            </a:r>
            <a:r>
              <a:rPr lang="en-US" dirty="0" smtClean="0"/>
              <a:t> enquiry, it must be accessed as shown in the screenshot</a:t>
            </a:r>
            <a:r>
              <a:rPr lang="en-US" dirty="0" smtClean="0">
                <a:solidFill>
                  <a:srgbClr val="005294"/>
                </a:solidFill>
              </a:rPr>
              <a:t>. </a:t>
            </a:r>
            <a:endParaRPr lang="en-US" dirty="0" smtClean="0"/>
          </a:p>
        </p:txBody>
      </p:sp>
      <p:sp>
        <p:nvSpPr>
          <p:cNvPr id="71684" name="Slide Number Placeholder 4"/>
          <p:cNvSpPr>
            <a:spLocks noGrp="1"/>
          </p:cNvSpPr>
          <p:nvPr>
            <p:ph type="sldNum" sz="quarter" idx="5"/>
          </p:nvPr>
        </p:nvSpPr>
        <p:spPr>
          <a:noFill/>
        </p:spPr>
        <p:txBody>
          <a:bodyPr/>
          <a:lstStyle/>
          <a:p>
            <a:fld id="{08FBBBC9-0B0D-4940-83BA-DED1D85181DF}" type="slidenum">
              <a:rPr lang="en-GB" smtClean="0"/>
              <a:pPr/>
              <a:t>29</a:t>
            </a:fld>
            <a:endParaRPr lang="en-GB" dirty="0" smtClean="0"/>
          </a:p>
        </p:txBody>
      </p:sp>
      <p:sp>
        <p:nvSpPr>
          <p:cNvPr id="71685" name="Rectangle 6"/>
          <p:cNvSpPr txBox="1">
            <a:spLocks noGrp="1" noChangeArrowheads="1"/>
          </p:cNvSpPr>
          <p:nvPr/>
        </p:nvSpPr>
        <p:spPr bwMode="auto">
          <a:xfrm>
            <a:off x="0" y="8686800"/>
            <a:ext cx="5516563" cy="457200"/>
          </a:xfrm>
          <a:prstGeom prst="rect">
            <a:avLst/>
          </a:prstGeom>
          <a:noFill/>
          <a:ln w="9525">
            <a:noFill/>
            <a:miter lim="800000"/>
            <a:headEnd/>
            <a:tailEnd/>
          </a:ln>
        </p:spPr>
        <p:txBody>
          <a:bodyPr anchor="b"/>
          <a:lstStyle/>
          <a:p>
            <a:r>
              <a:rPr lang="en-GB" sz="1200" b="0" dirty="0"/>
              <a:t>PRG7-Nofile </a:t>
            </a:r>
            <a:r>
              <a:rPr lang="en-GB" sz="1200" b="0" dirty="0" smtClean="0"/>
              <a:t>Enquiry-R12</a:t>
            </a:r>
            <a:endParaRPr lang="en-GB" sz="1200" b="0" dirty="0">
              <a:latin typeface="Times New Roman" pitchFamily="18" charset="0"/>
            </a:endParaRPr>
          </a:p>
        </p:txBody>
      </p:sp>
    </p:spTree>
    <p:extLst>
      <p:ext uri="{BB962C8B-B14F-4D97-AF65-F5344CB8AC3E}">
        <p14:creationId xmlns:p14="http://schemas.microsoft.com/office/powerpoint/2010/main" val="2894513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pPr marL="190500" indent="-190500" eaLnBrk="1" hangingPunct="1">
              <a:buFontTx/>
              <a:buAutoNum type="arabicPeriod"/>
            </a:pPr>
            <a:r>
              <a:rPr lang="en-US" dirty="0" smtClean="0"/>
              <a:t>The ENQUIRY application in T24 is used to extract data from a single application and display it in a user defined format.</a:t>
            </a:r>
          </a:p>
          <a:p>
            <a:pPr marL="190500" indent="-190500" eaLnBrk="1" hangingPunct="1">
              <a:buFontTx/>
              <a:buAutoNum type="arabicPeriod"/>
            </a:pPr>
            <a:endParaRPr lang="en-US" dirty="0" smtClean="0"/>
          </a:p>
          <a:p>
            <a:pPr marL="190500" indent="-190500" eaLnBrk="1" hangingPunct="1">
              <a:buFontTx/>
              <a:buAutoNum type="arabicPeriod"/>
            </a:pPr>
            <a:r>
              <a:rPr lang="en-US" dirty="0" smtClean="0"/>
              <a:t>By default an enquiry can extract and display data from only one application but the CONVERSION field allows a small loop hole using which data from other applications can be displayed. This field can be used to link to applications whose ID is part of the data to be displayed in the enquiry. This will make sense with an example.</a:t>
            </a:r>
          </a:p>
        </p:txBody>
      </p:sp>
      <p:sp>
        <p:nvSpPr>
          <p:cNvPr id="45060" name="Slide Number Placeholder 4"/>
          <p:cNvSpPr>
            <a:spLocks noGrp="1"/>
          </p:cNvSpPr>
          <p:nvPr>
            <p:ph type="sldNum" sz="quarter" idx="5"/>
          </p:nvPr>
        </p:nvSpPr>
        <p:spPr>
          <a:noFill/>
        </p:spPr>
        <p:txBody>
          <a:bodyPr/>
          <a:lstStyle/>
          <a:p>
            <a:fld id="{C72ED25A-C747-4451-89A3-2E5C9E5CBCD3}" type="slidenum">
              <a:rPr lang="en-GB" smtClean="0"/>
              <a:pPr/>
              <a:t>3</a:t>
            </a:fld>
            <a:endParaRPr lang="en-GB" dirty="0" smtClean="0"/>
          </a:p>
        </p:txBody>
      </p:sp>
      <p:sp>
        <p:nvSpPr>
          <p:cNvPr id="45061" name="Rectangle 6"/>
          <p:cNvSpPr txBox="1">
            <a:spLocks noGrp="1" noChangeArrowheads="1"/>
          </p:cNvSpPr>
          <p:nvPr/>
        </p:nvSpPr>
        <p:spPr bwMode="auto">
          <a:xfrm>
            <a:off x="0" y="8686800"/>
            <a:ext cx="5516563" cy="457200"/>
          </a:xfrm>
          <a:prstGeom prst="rect">
            <a:avLst/>
          </a:prstGeom>
          <a:noFill/>
          <a:ln w="9525">
            <a:noFill/>
            <a:miter lim="800000"/>
            <a:headEnd/>
            <a:tailEnd/>
          </a:ln>
        </p:spPr>
        <p:txBody>
          <a:bodyPr anchor="b"/>
          <a:lstStyle/>
          <a:p>
            <a:r>
              <a:rPr lang="en-GB" sz="1200" b="0" dirty="0"/>
              <a:t>PRG7-Nofile </a:t>
            </a:r>
            <a:r>
              <a:rPr lang="en-GB" sz="1200" b="0" dirty="0" smtClean="0"/>
              <a:t>Enquiry-R12</a:t>
            </a:r>
            <a:endParaRPr lang="en-GB" sz="1200" b="0" dirty="0">
              <a:latin typeface="Times New Roman" pitchFamily="18" charset="0"/>
            </a:endParaRPr>
          </a:p>
        </p:txBody>
      </p:sp>
    </p:spTree>
    <p:extLst>
      <p:ext uri="{BB962C8B-B14F-4D97-AF65-F5344CB8AC3E}">
        <p14:creationId xmlns:p14="http://schemas.microsoft.com/office/powerpoint/2010/main" val="4048813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pPr marL="190500" indent="-190500" eaLnBrk="1" hangingPunct="1"/>
            <a:r>
              <a:rPr lang="en-US" dirty="0" smtClean="0"/>
              <a:t>	The field OPERATION for ACCOUNT is zero because to the ENQUIRY application, the routine has returned a list of ID’s that it is manipulating. </a:t>
            </a:r>
          </a:p>
          <a:p>
            <a:pPr marL="190500" indent="-190500" eaLnBrk="1" hangingPunct="1"/>
            <a:r>
              <a:rPr lang="en-US" dirty="0" smtClean="0"/>
              <a:t>	</a:t>
            </a:r>
          </a:p>
          <a:p>
            <a:pPr marL="190500" indent="-190500" eaLnBrk="1" hangingPunct="1"/>
            <a:r>
              <a:rPr lang="en-US" dirty="0" smtClean="0"/>
              <a:t>	The field CONVERSION has the value F *,1,1 where ‘F’ stands for FIELD, ‘*’ is the delimiter used in the array variable in the subroutine that returns values, ‘1’ stands for which delimiter we are talking about in the string and ‘1’ stands for how many values after the delimiter must be returned.</a:t>
            </a:r>
          </a:p>
          <a:p>
            <a:pPr marL="190500" indent="-190500" eaLnBrk="1" hangingPunct="1"/>
            <a:endParaRPr lang="en-US" dirty="0" smtClean="0"/>
          </a:p>
        </p:txBody>
      </p:sp>
      <p:sp>
        <p:nvSpPr>
          <p:cNvPr id="72708" name="Slide Number Placeholder 4"/>
          <p:cNvSpPr>
            <a:spLocks noGrp="1"/>
          </p:cNvSpPr>
          <p:nvPr>
            <p:ph type="sldNum" sz="quarter" idx="5"/>
          </p:nvPr>
        </p:nvSpPr>
        <p:spPr>
          <a:noFill/>
        </p:spPr>
        <p:txBody>
          <a:bodyPr/>
          <a:lstStyle/>
          <a:p>
            <a:fld id="{0EB32032-F390-4CA6-B0FC-69ED576F16D6}" type="slidenum">
              <a:rPr lang="en-GB" smtClean="0"/>
              <a:pPr/>
              <a:t>30</a:t>
            </a:fld>
            <a:endParaRPr lang="en-GB" dirty="0" smtClean="0"/>
          </a:p>
        </p:txBody>
      </p:sp>
      <p:sp>
        <p:nvSpPr>
          <p:cNvPr id="72709" name="Rectangle 6"/>
          <p:cNvSpPr txBox="1">
            <a:spLocks noGrp="1" noChangeArrowheads="1"/>
          </p:cNvSpPr>
          <p:nvPr/>
        </p:nvSpPr>
        <p:spPr bwMode="auto">
          <a:xfrm>
            <a:off x="0" y="8686800"/>
            <a:ext cx="5516563" cy="457200"/>
          </a:xfrm>
          <a:prstGeom prst="rect">
            <a:avLst/>
          </a:prstGeom>
          <a:noFill/>
          <a:ln w="9525">
            <a:noFill/>
            <a:miter lim="800000"/>
            <a:headEnd/>
            <a:tailEnd/>
          </a:ln>
        </p:spPr>
        <p:txBody>
          <a:bodyPr anchor="b"/>
          <a:lstStyle/>
          <a:p>
            <a:r>
              <a:rPr lang="en-GB" sz="1200" b="0" dirty="0"/>
              <a:t>PRG7-Nofile </a:t>
            </a:r>
            <a:r>
              <a:rPr lang="en-GB" sz="1200" b="0" dirty="0" smtClean="0"/>
              <a:t>Enquiry-R12</a:t>
            </a:r>
            <a:endParaRPr lang="en-GB" sz="1200" b="0" dirty="0">
              <a:latin typeface="Times New Roman" pitchFamily="18" charset="0"/>
            </a:endParaRPr>
          </a:p>
        </p:txBody>
      </p:sp>
    </p:spTree>
    <p:extLst>
      <p:ext uri="{BB962C8B-B14F-4D97-AF65-F5344CB8AC3E}">
        <p14:creationId xmlns:p14="http://schemas.microsoft.com/office/powerpoint/2010/main" val="41525177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marL="190500" indent="-190500" eaLnBrk="1" hangingPunct="1"/>
            <a:r>
              <a:rPr lang="en-US" dirty="0" smtClean="0"/>
              <a:t>	The field LENGTH.MASK holds the value 12R,2 where ‘12’ stands for characters maximum, ‘R’ stands for Right justified, ‘,’ stands for comma separated amount and ‘2’ denotes two decimal places. The second and the third field will hold the debit and credit amount and the fourth and fifth field will hold the debit and credit interest respectively. </a:t>
            </a:r>
          </a:p>
          <a:p>
            <a:pPr marL="190500" indent="-190500" eaLnBrk="1" hangingPunct="1"/>
            <a:r>
              <a:rPr lang="en-US" dirty="0" smtClean="0"/>
              <a:t>	Note:- For the Title name to be displayed in the output of the enquiry GB Field Lbl field has to filled with required column name for each field.</a:t>
            </a:r>
          </a:p>
          <a:p>
            <a:pPr marL="190500" indent="-190500" eaLnBrk="1" hangingPunct="1"/>
            <a:endParaRPr lang="en-US" dirty="0" smtClean="0"/>
          </a:p>
        </p:txBody>
      </p:sp>
      <p:sp>
        <p:nvSpPr>
          <p:cNvPr id="73732" name="Slide Number Placeholder 4"/>
          <p:cNvSpPr>
            <a:spLocks noGrp="1"/>
          </p:cNvSpPr>
          <p:nvPr>
            <p:ph type="sldNum" sz="quarter" idx="5"/>
          </p:nvPr>
        </p:nvSpPr>
        <p:spPr>
          <a:noFill/>
        </p:spPr>
        <p:txBody>
          <a:bodyPr/>
          <a:lstStyle/>
          <a:p>
            <a:fld id="{38C97541-5659-4A04-8044-EC4C91E43D49}" type="slidenum">
              <a:rPr lang="en-GB" smtClean="0"/>
              <a:pPr/>
              <a:t>31</a:t>
            </a:fld>
            <a:endParaRPr lang="en-GB" dirty="0" smtClean="0"/>
          </a:p>
        </p:txBody>
      </p:sp>
      <p:sp>
        <p:nvSpPr>
          <p:cNvPr id="73733" name="Rectangle 6"/>
          <p:cNvSpPr txBox="1">
            <a:spLocks noGrp="1" noChangeArrowheads="1"/>
          </p:cNvSpPr>
          <p:nvPr/>
        </p:nvSpPr>
        <p:spPr bwMode="auto">
          <a:xfrm>
            <a:off x="0" y="8686800"/>
            <a:ext cx="5516563" cy="457200"/>
          </a:xfrm>
          <a:prstGeom prst="rect">
            <a:avLst/>
          </a:prstGeom>
          <a:noFill/>
          <a:ln w="9525">
            <a:noFill/>
            <a:miter lim="800000"/>
            <a:headEnd/>
            <a:tailEnd/>
          </a:ln>
        </p:spPr>
        <p:txBody>
          <a:bodyPr anchor="b"/>
          <a:lstStyle/>
          <a:p>
            <a:r>
              <a:rPr lang="en-GB" sz="1200" b="0" dirty="0"/>
              <a:t>PRG7-Nofile </a:t>
            </a:r>
            <a:r>
              <a:rPr lang="en-GB" sz="1200" b="0" dirty="0" smtClean="0"/>
              <a:t>Enquiry-R12</a:t>
            </a:r>
            <a:endParaRPr lang="en-GB" sz="1200" b="0" dirty="0">
              <a:latin typeface="Times New Roman" pitchFamily="18" charset="0"/>
            </a:endParaRPr>
          </a:p>
        </p:txBody>
      </p:sp>
    </p:spTree>
    <p:extLst>
      <p:ext uri="{BB962C8B-B14F-4D97-AF65-F5344CB8AC3E}">
        <p14:creationId xmlns:p14="http://schemas.microsoft.com/office/powerpoint/2010/main" val="7884641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r>
              <a:rPr lang="en-US" dirty="0" smtClean="0"/>
              <a:t>Now that you have created a </a:t>
            </a:r>
            <a:r>
              <a:rPr lang="en-GB" dirty="0" smtClean="0"/>
              <a:t>Nofile</a:t>
            </a:r>
            <a:r>
              <a:rPr lang="en-US" dirty="0" smtClean="0"/>
              <a:t> enquiry, you can check if the desired report is generated properly. </a:t>
            </a:r>
            <a:r>
              <a:rPr lang="en-GB" dirty="0" smtClean="0"/>
              <a:t>Nofile</a:t>
            </a:r>
            <a:r>
              <a:rPr lang="en-US" dirty="0" smtClean="0"/>
              <a:t> enquiry can be executed just as a normal enquiry. Type in ENQ &lt;enquiry name&gt; to execute the enquiry and input a customer number.</a:t>
            </a:r>
          </a:p>
        </p:txBody>
      </p:sp>
      <p:sp>
        <p:nvSpPr>
          <p:cNvPr id="74756" name="Slide Number Placeholder 4"/>
          <p:cNvSpPr>
            <a:spLocks noGrp="1"/>
          </p:cNvSpPr>
          <p:nvPr>
            <p:ph type="sldNum" sz="quarter" idx="5"/>
          </p:nvPr>
        </p:nvSpPr>
        <p:spPr>
          <a:noFill/>
        </p:spPr>
        <p:txBody>
          <a:bodyPr/>
          <a:lstStyle/>
          <a:p>
            <a:fld id="{B470F1B8-A2BA-40EA-96B9-2F7451B11B9D}" type="slidenum">
              <a:rPr lang="en-GB" smtClean="0"/>
              <a:pPr/>
              <a:t>32</a:t>
            </a:fld>
            <a:endParaRPr lang="en-GB" dirty="0" smtClean="0"/>
          </a:p>
        </p:txBody>
      </p:sp>
      <p:sp>
        <p:nvSpPr>
          <p:cNvPr id="74757" name="Rectangle 6"/>
          <p:cNvSpPr txBox="1">
            <a:spLocks noGrp="1" noChangeArrowheads="1"/>
          </p:cNvSpPr>
          <p:nvPr/>
        </p:nvSpPr>
        <p:spPr bwMode="auto">
          <a:xfrm>
            <a:off x="0" y="8686800"/>
            <a:ext cx="5516563" cy="457200"/>
          </a:xfrm>
          <a:prstGeom prst="rect">
            <a:avLst/>
          </a:prstGeom>
          <a:noFill/>
          <a:ln w="9525">
            <a:noFill/>
            <a:miter lim="800000"/>
            <a:headEnd/>
            <a:tailEnd/>
          </a:ln>
        </p:spPr>
        <p:txBody>
          <a:bodyPr anchor="b"/>
          <a:lstStyle/>
          <a:p>
            <a:r>
              <a:rPr lang="en-GB" sz="1200" b="0" dirty="0"/>
              <a:t>PRG7-Nofile </a:t>
            </a:r>
            <a:r>
              <a:rPr lang="en-GB" sz="1200" b="0" dirty="0" smtClean="0"/>
              <a:t>Enquiry-R12</a:t>
            </a:r>
            <a:endParaRPr lang="en-GB" sz="1200" b="0" dirty="0">
              <a:latin typeface="Times New Roman" pitchFamily="18" charset="0"/>
            </a:endParaRPr>
          </a:p>
        </p:txBody>
      </p:sp>
    </p:spTree>
    <p:extLst>
      <p:ext uri="{BB962C8B-B14F-4D97-AF65-F5344CB8AC3E}">
        <p14:creationId xmlns:p14="http://schemas.microsoft.com/office/powerpoint/2010/main" val="2924899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r>
              <a:rPr lang="en-US" dirty="0" smtClean="0"/>
              <a:t>You have now successfully generated the required report.</a:t>
            </a:r>
          </a:p>
        </p:txBody>
      </p:sp>
      <p:sp>
        <p:nvSpPr>
          <p:cNvPr id="75780" name="Slide Number Placeholder 4"/>
          <p:cNvSpPr>
            <a:spLocks noGrp="1"/>
          </p:cNvSpPr>
          <p:nvPr>
            <p:ph type="sldNum" sz="quarter" idx="5"/>
          </p:nvPr>
        </p:nvSpPr>
        <p:spPr>
          <a:noFill/>
        </p:spPr>
        <p:txBody>
          <a:bodyPr/>
          <a:lstStyle/>
          <a:p>
            <a:fld id="{22B78DF8-BF2F-4AE3-BFD3-540AA07ED671}" type="slidenum">
              <a:rPr lang="en-GB" smtClean="0"/>
              <a:pPr/>
              <a:t>33</a:t>
            </a:fld>
            <a:endParaRPr lang="en-GB" dirty="0" smtClean="0"/>
          </a:p>
        </p:txBody>
      </p:sp>
      <p:sp>
        <p:nvSpPr>
          <p:cNvPr id="75781" name="Rectangle 6"/>
          <p:cNvSpPr txBox="1">
            <a:spLocks noGrp="1" noChangeArrowheads="1"/>
          </p:cNvSpPr>
          <p:nvPr/>
        </p:nvSpPr>
        <p:spPr bwMode="auto">
          <a:xfrm>
            <a:off x="0" y="8686800"/>
            <a:ext cx="5516563" cy="457200"/>
          </a:xfrm>
          <a:prstGeom prst="rect">
            <a:avLst/>
          </a:prstGeom>
          <a:noFill/>
          <a:ln w="9525">
            <a:noFill/>
            <a:miter lim="800000"/>
            <a:headEnd/>
            <a:tailEnd/>
          </a:ln>
        </p:spPr>
        <p:txBody>
          <a:bodyPr anchor="b"/>
          <a:lstStyle/>
          <a:p>
            <a:r>
              <a:rPr lang="en-GB" sz="1200" b="0" dirty="0"/>
              <a:t>PRG7-Nofile </a:t>
            </a:r>
            <a:r>
              <a:rPr lang="en-GB" sz="1200" b="0" dirty="0" smtClean="0"/>
              <a:t>Enquiry-R12</a:t>
            </a:r>
            <a:endParaRPr lang="en-GB" sz="1200" b="0" dirty="0">
              <a:latin typeface="Times New Roman" pitchFamily="18" charset="0"/>
            </a:endParaRPr>
          </a:p>
        </p:txBody>
      </p:sp>
    </p:spTree>
    <p:extLst>
      <p:ext uri="{BB962C8B-B14F-4D97-AF65-F5344CB8AC3E}">
        <p14:creationId xmlns:p14="http://schemas.microsoft.com/office/powerpoint/2010/main" val="16054513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r>
              <a:rPr lang="en-US" dirty="0" smtClean="0"/>
              <a:t>1.Question : </a:t>
            </a:r>
            <a:r>
              <a:rPr lang="en-GB" dirty="0" smtClean="0"/>
              <a:t>Nofile</a:t>
            </a:r>
            <a:r>
              <a:rPr lang="en-US" dirty="0" smtClean="0"/>
              <a:t> enquiries require data from a single application in T24</a:t>
            </a:r>
          </a:p>
          <a:p>
            <a:r>
              <a:rPr lang="en-US" dirty="0" smtClean="0"/>
              <a:t>TRUE</a:t>
            </a:r>
          </a:p>
          <a:p>
            <a:r>
              <a:rPr lang="en-US" b="1" dirty="0" smtClean="0"/>
              <a:t>FALSE – </a:t>
            </a:r>
            <a:r>
              <a:rPr lang="en-US" dirty="0" smtClean="0"/>
              <a:t>Multiple applications</a:t>
            </a:r>
            <a:endParaRPr lang="en-US" b="1" dirty="0" smtClean="0"/>
          </a:p>
          <a:p>
            <a:r>
              <a:rPr lang="en-US" dirty="0" smtClean="0"/>
              <a:t>2. Question : For </a:t>
            </a:r>
            <a:r>
              <a:rPr lang="en-GB" dirty="0" smtClean="0"/>
              <a:t>Nofile</a:t>
            </a:r>
            <a:r>
              <a:rPr lang="en-US" dirty="0" smtClean="0"/>
              <a:t> enquires, the name of the record in STANDARD.SELECTION application should be prefixed with NOFILE. </a:t>
            </a:r>
          </a:p>
          <a:p>
            <a:r>
              <a:rPr lang="en-US" b="1" dirty="0" smtClean="0"/>
              <a:t>TRUE</a:t>
            </a:r>
          </a:p>
          <a:p>
            <a:r>
              <a:rPr lang="en-US" dirty="0" smtClean="0"/>
              <a:t>FALSE</a:t>
            </a:r>
          </a:p>
          <a:p>
            <a:r>
              <a:rPr lang="en-US" dirty="0" smtClean="0"/>
              <a:t>3. Question : There is no need of an ENQUIRY application to execute a </a:t>
            </a:r>
            <a:r>
              <a:rPr lang="en-GB" dirty="0" smtClean="0"/>
              <a:t>Nofile</a:t>
            </a:r>
            <a:r>
              <a:rPr lang="en-US" dirty="0" smtClean="0"/>
              <a:t> enquiry</a:t>
            </a:r>
          </a:p>
          <a:p>
            <a:r>
              <a:rPr lang="en-US" dirty="0" smtClean="0"/>
              <a:t>TRUE</a:t>
            </a:r>
          </a:p>
          <a:p>
            <a:r>
              <a:rPr lang="en-US" b="1" dirty="0" smtClean="0"/>
              <a:t>FALSE</a:t>
            </a:r>
          </a:p>
          <a:p>
            <a:r>
              <a:rPr lang="en-US" dirty="0" smtClean="0"/>
              <a:t>4. Question : The routine to extract data should have one return variable</a:t>
            </a:r>
          </a:p>
          <a:p>
            <a:r>
              <a:rPr lang="en-US" b="1" dirty="0" smtClean="0"/>
              <a:t>TRUE </a:t>
            </a:r>
          </a:p>
          <a:p>
            <a:r>
              <a:rPr lang="en-US" dirty="0" smtClean="0"/>
              <a:t>FALSE</a:t>
            </a:r>
          </a:p>
          <a:p>
            <a:r>
              <a:rPr lang="en-US" dirty="0" smtClean="0"/>
              <a:t>5. Question : D.FIELDS is the common variable which is used to hold the operand used in the selection criteria box.</a:t>
            </a:r>
          </a:p>
          <a:p>
            <a:r>
              <a:rPr lang="en-US" dirty="0" smtClean="0"/>
              <a:t>TRUE</a:t>
            </a:r>
          </a:p>
          <a:p>
            <a:r>
              <a:rPr lang="en-US" b="1" dirty="0" smtClean="0"/>
              <a:t>FALSE – </a:t>
            </a:r>
            <a:r>
              <a:rPr lang="en-US" dirty="0" smtClean="0"/>
              <a:t>D.LOGICAL.OPERANDS</a:t>
            </a:r>
            <a:endParaRPr lang="en-US" b="1" dirty="0" smtClean="0"/>
          </a:p>
          <a:p>
            <a:r>
              <a:rPr lang="en-US" dirty="0" smtClean="0"/>
              <a:t>6. Question : The field OPERATION in the </a:t>
            </a:r>
            <a:r>
              <a:rPr lang="en-US" b="1" dirty="0" smtClean="0"/>
              <a:t>ENQUIRY </a:t>
            </a:r>
            <a:r>
              <a:rPr lang="en-US" dirty="0" smtClean="0"/>
              <a:t>application will hold a value zero while extracting values from the routine</a:t>
            </a:r>
          </a:p>
          <a:p>
            <a:r>
              <a:rPr lang="en-US" b="1" dirty="0" smtClean="0"/>
              <a:t>TRUE</a:t>
            </a:r>
          </a:p>
          <a:p>
            <a:r>
              <a:rPr lang="en-US" dirty="0" smtClean="0"/>
              <a:t>FALSE</a:t>
            </a:r>
          </a:p>
        </p:txBody>
      </p:sp>
      <p:sp>
        <p:nvSpPr>
          <p:cNvPr id="76804" name="Slide Number Placeholder 4"/>
          <p:cNvSpPr>
            <a:spLocks noGrp="1"/>
          </p:cNvSpPr>
          <p:nvPr>
            <p:ph type="sldNum" sz="quarter" idx="5"/>
          </p:nvPr>
        </p:nvSpPr>
        <p:spPr>
          <a:noFill/>
        </p:spPr>
        <p:txBody>
          <a:bodyPr/>
          <a:lstStyle/>
          <a:p>
            <a:fld id="{4BA4F96E-3197-48E9-BCBC-8D6B44F3F03F}" type="slidenum">
              <a:rPr lang="en-GB" smtClean="0"/>
              <a:pPr/>
              <a:t>34</a:t>
            </a:fld>
            <a:endParaRPr lang="en-GB" dirty="0" smtClean="0"/>
          </a:p>
        </p:txBody>
      </p:sp>
      <p:sp>
        <p:nvSpPr>
          <p:cNvPr id="76805" name="Rectangle 6"/>
          <p:cNvSpPr txBox="1">
            <a:spLocks noGrp="1" noChangeArrowheads="1"/>
          </p:cNvSpPr>
          <p:nvPr/>
        </p:nvSpPr>
        <p:spPr bwMode="auto">
          <a:xfrm>
            <a:off x="0" y="8686800"/>
            <a:ext cx="5516563" cy="457200"/>
          </a:xfrm>
          <a:prstGeom prst="rect">
            <a:avLst/>
          </a:prstGeom>
          <a:noFill/>
          <a:ln w="9525">
            <a:noFill/>
            <a:miter lim="800000"/>
            <a:headEnd/>
            <a:tailEnd/>
          </a:ln>
        </p:spPr>
        <p:txBody>
          <a:bodyPr anchor="b"/>
          <a:lstStyle/>
          <a:p>
            <a:r>
              <a:rPr lang="en-GB" sz="1200" b="0" dirty="0"/>
              <a:t>PRG7-Nofile </a:t>
            </a:r>
            <a:r>
              <a:rPr lang="en-GB" sz="1200" b="0" dirty="0" smtClean="0"/>
              <a:t>Enquiry-R12</a:t>
            </a:r>
            <a:endParaRPr lang="en-GB" sz="1200" b="0" dirty="0">
              <a:latin typeface="Times New Roman" pitchFamily="18" charset="0"/>
            </a:endParaRPr>
          </a:p>
        </p:txBody>
      </p:sp>
    </p:spTree>
    <p:extLst>
      <p:ext uri="{BB962C8B-B14F-4D97-AF65-F5344CB8AC3E}">
        <p14:creationId xmlns:p14="http://schemas.microsoft.com/office/powerpoint/2010/main" val="8328328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pPr eaLnBrk="1" hangingPunct="1"/>
            <a:r>
              <a:rPr lang="en-US" dirty="0" smtClean="0"/>
              <a:t>1.The routine must have one return variable</a:t>
            </a:r>
          </a:p>
          <a:p>
            <a:pPr eaLnBrk="1" hangingPunct="1"/>
            <a:r>
              <a:rPr lang="en-US" dirty="0" smtClean="0"/>
              <a:t>2. Any delimiter (instead of ‘*’) can be used in the routine</a:t>
            </a:r>
          </a:p>
          <a:p>
            <a:pPr eaLnBrk="1" hangingPunct="1"/>
            <a:r>
              <a:rPr lang="en-US" dirty="0" smtClean="0"/>
              <a:t>3. Data in the routine must be accumulated row-wise</a:t>
            </a:r>
          </a:p>
          <a:p>
            <a:pPr eaLnBrk="1" hangingPunct="1"/>
            <a:r>
              <a:rPr lang="en-US" dirty="0" smtClean="0"/>
              <a:t>4. FM must be the separator in the return variable</a:t>
            </a:r>
          </a:p>
          <a:p>
            <a:pPr eaLnBrk="1" hangingPunct="1"/>
            <a:r>
              <a:rPr lang="en-US" dirty="0" smtClean="0"/>
              <a:t>5. The routine should return the list of IDs to the </a:t>
            </a:r>
            <a:r>
              <a:rPr lang="en-US" b="1" dirty="0" smtClean="0"/>
              <a:t>ENQUIRY</a:t>
            </a:r>
            <a:r>
              <a:rPr lang="en-US" dirty="0" smtClean="0"/>
              <a:t> application</a:t>
            </a:r>
          </a:p>
          <a:p>
            <a:pPr eaLnBrk="1" hangingPunct="1"/>
            <a:r>
              <a:rPr lang="en-US" dirty="0" smtClean="0"/>
              <a:t>6. Operation must be zero while extracting values from a list returned by a subroutine</a:t>
            </a:r>
          </a:p>
          <a:p>
            <a:pPr eaLnBrk="1" hangingPunct="1"/>
            <a:r>
              <a:rPr lang="en-US" dirty="0" smtClean="0"/>
              <a:t>7. Use the FIELD conversion utility to extract values</a:t>
            </a:r>
          </a:p>
          <a:p>
            <a:endParaRPr lang="en-US" dirty="0" smtClean="0"/>
          </a:p>
        </p:txBody>
      </p:sp>
      <p:sp>
        <p:nvSpPr>
          <p:cNvPr id="77828" name="Slide Number Placeholder 4"/>
          <p:cNvSpPr>
            <a:spLocks noGrp="1"/>
          </p:cNvSpPr>
          <p:nvPr>
            <p:ph type="sldNum" sz="quarter" idx="5"/>
          </p:nvPr>
        </p:nvSpPr>
        <p:spPr>
          <a:noFill/>
        </p:spPr>
        <p:txBody>
          <a:bodyPr/>
          <a:lstStyle/>
          <a:p>
            <a:fld id="{F610B9C0-63AF-4819-AB40-E6F2BAEAD5CF}" type="slidenum">
              <a:rPr lang="en-GB" smtClean="0"/>
              <a:pPr/>
              <a:t>35</a:t>
            </a:fld>
            <a:endParaRPr lang="en-GB" dirty="0" smtClean="0"/>
          </a:p>
        </p:txBody>
      </p:sp>
      <p:sp>
        <p:nvSpPr>
          <p:cNvPr id="77829" name="Rectangle 6"/>
          <p:cNvSpPr txBox="1">
            <a:spLocks noGrp="1" noChangeArrowheads="1"/>
          </p:cNvSpPr>
          <p:nvPr/>
        </p:nvSpPr>
        <p:spPr bwMode="auto">
          <a:xfrm>
            <a:off x="0" y="8686800"/>
            <a:ext cx="5516563" cy="457200"/>
          </a:xfrm>
          <a:prstGeom prst="rect">
            <a:avLst/>
          </a:prstGeom>
          <a:noFill/>
          <a:ln w="9525">
            <a:noFill/>
            <a:miter lim="800000"/>
            <a:headEnd/>
            <a:tailEnd/>
          </a:ln>
        </p:spPr>
        <p:txBody>
          <a:bodyPr anchor="b"/>
          <a:lstStyle/>
          <a:p>
            <a:r>
              <a:rPr lang="en-GB" sz="1200" b="0" dirty="0"/>
              <a:t>PRG7-Nofile </a:t>
            </a:r>
            <a:r>
              <a:rPr lang="en-GB" sz="1200" b="0" dirty="0" smtClean="0"/>
              <a:t>Enquiry-R12</a:t>
            </a:r>
            <a:endParaRPr lang="en-GB" sz="1200" b="0" dirty="0">
              <a:latin typeface="Times New Roman" pitchFamily="18" charset="0"/>
            </a:endParaRPr>
          </a:p>
        </p:txBody>
      </p:sp>
    </p:spTree>
    <p:extLst>
      <p:ext uri="{BB962C8B-B14F-4D97-AF65-F5344CB8AC3E}">
        <p14:creationId xmlns:p14="http://schemas.microsoft.com/office/powerpoint/2010/main" val="2496008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pPr eaLnBrk="1" hangingPunct="1"/>
            <a:r>
              <a:rPr lang="en-GB" dirty="0" smtClean="0"/>
              <a:t>In this learning unit/course, you learnt </a:t>
            </a:r>
            <a:r>
              <a:rPr lang="en-US" dirty="0" smtClean="0"/>
              <a:t>about the NOFILE ENQUIRIES in T24 </a:t>
            </a:r>
          </a:p>
          <a:p>
            <a:pPr eaLnBrk="1" hangingPunct="1"/>
            <a:endParaRPr lang="en-GB" dirty="0" smtClean="0"/>
          </a:p>
          <a:p>
            <a:pPr eaLnBrk="1" hangingPunct="1"/>
            <a:r>
              <a:rPr lang="en-GB" dirty="0" smtClean="0"/>
              <a:t>You will now be able to:</a:t>
            </a:r>
          </a:p>
          <a:p>
            <a:endParaRPr lang="en-US" dirty="0" smtClean="0"/>
          </a:p>
          <a:p>
            <a:pPr eaLnBrk="1" hangingPunct="1">
              <a:buFontTx/>
              <a:buChar char="•"/>
            </a:pPr>
            <a:r>
              <a:rPr lang="en-US" dirty="0" smtClean="0"/>
              <a:t>Create </a:t>
            </a:r>
            <a:r>
              <a:rPr lang="en-GB" dirty="0" smtClean="0"/>
              <a:t>Nofile</a:t>
            </a:r>
            <a:r>
              <a:rPr lang="en-US" dirty="0" smtClean="0"/>
              <a:t> Enquiries in T24</a:t>
            </a:r>
          </a:p>
          <a:p>
            <a:pPr eaLnBrk="1" hangingPunct="1">
              <a:buFontTx/>
              <a:buChar char="•"/>
            </a:pPr>
            <a:r>
              <a:rPr lang="en-US" dirty="0" smtClean="0"/>
              <a:t>Execute a </a:t>
            </a:r>
            <a:r>
              <a:rPr lang="en-GB" dirty="0" smtClean="0"/>
              <a:t>Nofile</a:t>
            </a:r>
            <a:r>
              <a:rPr lang="en-US" dirty="0" smtClean="0"/>
              <a:t> enquiry</a:t>
            </a:r>
          </a:p>
        </p:txBody>
      </p:sp>
      <p:sp>
        <p:nvSpPr>
          <p:cNvPr id="78852" name="Slide Number Placeholder 4"/>
          <p:cNvSpPr>
            <a:spLocks noGrp="1"/>
          </p:cNvSpPr>
          <p:nvPr>
            <p:ph type="sldNum" sz="quarter" idx="5"/>
          </p:nvPr>
        </p:nvSpPr>
        <p:spPr>
          <a:noFill/>
        </p:spPr>
        <p:txBody>
          <a:bodyPr/>
          <a:lstStyle/>
          <a:p>
            <a:fld id="{18314363-E573-4EE5-9C32-D29FE5BBD94C}" type="slidenum">
              <a:rPr lang="en-GB" smtClean="0"/>
              <a:pPr/>
              <a:t>36</a:t>
            </a:fld>
            <a:endParaRPr lang="en-GB" dirty="0" smtClean="0"/>
          </a:p>
        </p:txBody>
      </p:sp>
      <p:sp>
        <p:nvSpPr>
          <p:cNvPr id="78853" name="Rectangle 6"/>
          <p:cNvSpPr txBox="1">
            <a:spLocks noGrp="1" noChangeArrowheads="1"/>
          </p:cNvSpPr>
          <p:nvPr/>
        </p:nvSpPr>
        <p:spPr bwMode="auto">
          <a:xfrm>
            <a:off x="0" y="8686800"/>
            <a:ext cx="5516563" cy="457200"/>
          </a:xfrm>
          <a:prstGeom prst="rect">
            <a:avLst/>
          </a:prstGeom>
          <a:noFill/>
          <a:ln w="9525">
            <a:noFill/>
            <a:miter lim="800000"/>
            <a:headEnd/>
            <a:tailEnd/>
          </a:ln>
        </p:spPr>
        <p:txBody>
          <a:bodyPr anchor="b"/>
          <a:lstStyle/>
          <a:p>
            <a:r>
              <a:rPr lang="en-GB" sz="1200" b="0" dirty="0"/>
              <a:t>PRG7-Nofile </a:t>
            </a:r>
            <a:r>
              <a:rPr lang="en-GB" sz="1200" b="0" dirty="0" smtClean="0"/>
              <a:t>Enquiry-R12</a:t>
            </a:r>
            <a:endParaRPr lang="en-GB" sz="1200" b="0" dirty="0">
              <a:latin typeface="Times New Roman" pitchFamily="18" charset="0"/>
            </a:endParaRPr>
          </a:p>
        </p:txBody>
      </p:sp>
    </p:spTree>
    <p:extLst>
      <p:ext uri="{BB962C8B-B14F-4D97-AF65-F5344CB8AC3E}">
        <p14:creationId xmlns:p14="http://schemas.microsoft.com/office/powerpoint/2010/main" val="29607773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endParaRPr lang="en-US" dirty="0" smtClean="0"/>
          </a:p>
        </p:txBody>
      </p:sp>
      <p:sp>
        <p:nvSpPr>
          <p:cNvPr id="79876" name="Slide Number Placeholder 4"/>
          <p:cNvSpPr>
            <a:spLocks noGrp="1"/>
          </p:cNvSpPr>
          <p:nvPr>
            <p:ph type="sldNum" sz="quarter" idx="5"/>
          </p:nvPr>
        </p:nvSpPr>
        <p:spPr>
          <a:noFill/>
        </p:spPr>
        <p:txBody>
          <a:bodyPr/>
          <a:lstStyle/>
          <a:p>
            <a:fld id="{46635BCA-BBC1-462F-A507-C05D7DB42CD9}" type="slidenum">
              <a:rPr lang="en-GB" smtClean="0"/>
              <a:pPr/>
              <a:t>37</a:t>
            </a:fld>
            <a:endParaRPr lang="en-GB" dirty="0" smtClean="0"/>
          </a:p>
        </p:txBody>
      </p:sp>
      <p:sp>
        <p:nvSpPr>
          <p:cNvPr id="79877" name="Rectangle 6"/>
          <p:cNvSpPr txBox="1">
            <a:spLocks noGrp="1" noChangeArrowheads="1"/>
          </p:cNvSpPr>
          <p:nvPr/>
        </p:nvSpPr>
        <p:spPr bwMode="auto">
          <a:xfrm>
            <a:off x="0" y="8686800"/>
            <a:ext cx="5516563" cy="457200"/>
          </a:xfrm>
          <a:prstGeom prst="rect">
            <a:avLst/>
          </a:prstGeom>
          <a:noFill/>
          <a:ln w="9525">
            <a:noFill/>
            <a:miter lim="800000"/>
            <a:headEnd/>
            <a:tailEnd/>
          </a:ln>
        </p:spPr>
        <p:txBody>
          <a:bodyPr anchor="b"/>
          <a:lstStyle/>
          <a:p>
            <a:r>
              <a:rPr lang="en-GB" sz="1200" b="0" dirty="0"/>
              <a:t>PRG7-Nofile </a:t>
            </a:r>
            <a:r>
              <a:rPr lang="en-GB" sz="1200" b="0" dirty="0" smtClean="0"/>
              <a:t>Enquiry-R12</a:t>
            </a:r>
            <a:endParaRPr lang="en-GB" sz="1200" b="0" dirty="0">
              <a:latin typeface="Times New Roman" pitchFamily="18" charset="0"/>
            </a:endParaRPr>
          </a:p>
        </p:txBody>
      </p:sp>
    </p:spTree>
    <p:extLst>
      <p:ext uri="{BB962C8B-B14F-4D97-AF65-F5344CB8AC3E}">
        <p14:creationId xmlns:p14="http://schemas.microsoft.com/office/powerpoint/2010/main" val="18329232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CF418A5-AB73-4B40-ADF5-FAA3D9C41F37}" type="slidenum">
              <a:rPr lang="en-GB" smtClean="0"/>
              <a:pPr/>
              <a:t>38</a:t>
            </a:fld>
            <a:endParaRPr lang="en-GB" dirty="0"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dirty="0" smtClean="0"/>
          </a:p>
        </p:txBody>
      </p:sp>
      <p:sp>
        <p:nvSpPr>
          <p:cNvPr id="80901" name="Rectangle 6"/>
          <p:cNvSpPr txBox="1">
            <a:spLocks noGrp="1" noChangeArrowheads="1"/>
          </p:cNvSpPr>
          <p:nvPr/>
        </p:nvSpPr>
        <p:spPr bwMode="auto">
          <a:xfrm>
            <a:off x="0" y="8686800"/>
            <a:ext cx="5516563" cy="457200"/>
          </a:xfrm>
          <a:prstGeom prst="rect">
            <a:avLst/>
          </a:prstGeom>
          <a:noFill/>
          <a:ln w="9525">
            <a:noFill/>
            <a:miter lim="800000"/>
            <a:headEnd/>
            <a:tailEnd/>
          </a:ln>
        </p:spPr>
        <p:txBody>
          <a:bodyPr anchor="b"/>
          <a:lstStyle/>
          <a:p>
            <a:r>
              <a:rPr lang="en-GB" sz="1200" b="0" dirty="0"/>
              <a:t>PRG7-Nofile </a:t>
            </a:r>
            <a:r>
              <a:rPr lang="en-GB" sz="1200" b="0" dirty="0" smtClean="0"/>
              <a:t>Enquiry-R12</a:t>
            </a:r>
            <a:endParaRPr lang="en-GB" sz="1200" b="0" dirty="0">
              <a:latin typeface="Times New Roman" pitchFamily="18" charset="0"/>
            </a:endParaRPr>
          </a:p>
        </p:txBody>
      </p:sp>
    </p:spTree>
    <p:extLst>
      <p:ext uri="{BB962C8B-B14F-4D97-AF65-F5344CB8AC3E}">
        <p14:creationId xmlns:p14="http://schemas.microsoft.com/office/powerpoint/2010/main" val="3934727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r>
              <a:rPr lang="en-US" dirty="0" smtClean="0"/>
              <a:t>If you take a look at the enquiry screen shot, not all the data displayed is available in a single application. The base application to create this enquiry is </a:t>
            </a:r>
            <a:r>
              <a:rPr lang="en-US" b="1" dirty="0" smtClean="0"/>
              <a:t>ACCOUNT. </a:t>
            </a:r>
            <a:r>
              <a:rPr lang="en-US" dirty="0" smtClean="0"/>
              <a:t>However, data needs to be extracted from the applications </a:t>
            </a:r>
            <a:r>
              <a:rPr lang="en-US" b="1" dirty="0" smtClean="0"/>
              <a:t>CATEGORY </a:t>
            </a:r>
            <a:r>
              <a:rPr lang="en-US" dirty="0" smtClean="0"/>
              <a:t>and </a:t>
            </a:r>
            <a:r>
              <a:rPr lang="en-US" b="1" dirty="0" smtClean="0"/>
              <a:t>CUSTOMER </a:t>
            </a:r>
            <a:r>
              <a:rPr lang="en-US" dirty="0" smtClean="0"/>
              <a:t>as well. If you open an account record, you will notice that the ID of both customer and category are a part of it. In such a scenario, you can use the CONVERSION field in the </a:t>
            </a:r>
            <a:r>
              <a:rPr lang="en-US" b="1" dirty="0" smtClean="0"/>
              <a:t>ENQUIRY </a:t>
            </a:r>
            <a:r>
              <a:rPr lang="en-US" dirty="0" smtClean="0"/>
              <a:t>application by linking other applications to display the required data.</a:t>
            </a:r>
          </a:p>
          <a:p>
            <a:endParaRPr lang="en-US" dirty="0" smtClean="0"/>
          </a:p>
        </p:txBody>
      </p:sp>
      <p:sp>
        <p:nvSpPr>
          <p:cNvPr id="46084" name="Slide Number Placeholder 4"/>
          <p:cNvSpPr>
            <a:spLocks noGrp="1"/>
          </p:cNvSpPr>
          <p:nvPr>
            <p:ph type="sldNum" sz="quarter" idx="5"/>
          </p:nvPr>
        </p:nvSpPr>
        <p:spPr>
          <a:noFill/>
        </p:spPr>
        <p:txBody>
          <a:bodyPr/>
          <a:lstStyle/>
          <a:p>
            <a:fld id="{B76DDF95-0860-42A3-A086-128181AACE1D}" type="slidenum">
              <a:rPr lang="en-GB" smtClean="0"/>
              <a:pPr/>
              <a:t>4</a:t>
            </a:fld>
            <a:endParaRPr lang="en-GB" dirty="0" smtClean="0"/>
          </a:p>
        </p:txBody>
      </p:sp>
      <p:sp>
        <p:nvSpPr>
          <p:cNvPr id="46085" name="Rectangle 6"/>
          <p:cNvSpPr txBox="1">
            <a:spLocks noGrp="1" noChangeArrowheads="1"/>
          </p:cNvSpPr>
          <p:nvPr/>
        </p:nvSpPr>
        <p:spPr bwMode="auto">
          <a:xfrm>
            <a:off x="0" y="8686800"/>
            <a:ext cx="5516563" cy="457200"/>
          </a:xfrm>
          <a:prstGeom prst="rect">
            <a:avLst/>
          </a:prstGeom>
          <a:noFill/>
          <a:ln w="9525">
            <a:noFill/>
            <a:miter lim="800000"/>
            <a:headEnd/>
            <a:tailEnd/>
          </a:ln>
        </p:spPr>
        <p:txBody>
          <a:bodyPr anchor="b"/>
          <a:lstStyle/>
          <a:p>
            <a:r>
              <a:rPr lang="en-GB" sz="1200" b="0" dirty="0"/>
              <a:t>PRG7-Nofile </a:t>
            </a:r>
            <a:r>
              <a:rPr lang="en-GB" sz="1200" b="0" dirty="0" smtClean="0"/>
              <a:t>Enquiry-R12</a:t>
            </a:r>
            <a:endParaRPr lang="en-GB" sz="1200" b="0" dirty="0">
              <a:latin typeface="Times New Roman" pitchFamily="18" charset="0"/>
            </a:endParaRPr>
          </a:p>
        </p:txBody>
      </p:sp>
    </p:spTree>
    <p:extLst>
      <p:ext uri="{BB962C8B-B14F-4D97-AF65-F5344CB8AC3E}">
        <p14:creationId xmlns:p14="http://schemas.microsoft.com/office/powerpoint/2010/main" val="2690135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pPr marL="190500" indent="-190500" eaLnBrk="1" hangingPunct="1">
              <a:buFontTx/>
              <a:buAutoNum type="arabicPeriod"/>
            </a:pPr>
            <a:r>
              <a:rPr lang="en-US" dirty="0" smtClean="0"/>
              <a:t>The syntax to link applications is ‘L &lt;application name&gt;,&lt;field name&gt;’. L denotes linking of the applications. Field name should be a valid name as per the STANDARD.SELECTION whose value needs to be extracted and displayed in the enquiry.</a:t>
            </a:r>
          </a:p>
        </p:txBody>
      </p:sp>
      <p:sp>
        <p:nvSpPr>
          <p:cNvPr id="47108" name="Slide Number Placeholder 4"/>
          <p:cNvSpPr>
            <a:spLocks noGrp="1"/>
          </p:cNvSpPr>
          <p:nvPr>
            <p:ph type="sldNum" sz="quarter" idx="5"/>
          </p:nvPr>
        </p:nvSpPr>
        <p:spPr>
          <a:noFill/>
        </p:spPr>
        <p:txBody>
          <a:bodyPr/>
          <a:lstStyle/>
          <a:p>
            <a:fld id="{7BB5D4CB-8C07-416A-9A8D-3984427DF1FB}" type="slidenum">
              <a:rPr lang="en-GB" smtClean="0"/>
              <a:pPr/>
              <a:t>5</a:t>
            </a:fld>
            <a:endParaRPr lang="en-GB" dirty="0" smtClean="0"/>
          </a:p>
        </p:txBody>
      </p:sp>
      <p:sp>
        <p:nvSpPr>
          <p:cNvPr id="47109" name="Rectangle 6"/>
          <p:cNvSpPr txBox="1">
            <a:spLocks noGrp="1" noChangeArrowheads="1"/>
          </p:cNvSpPr>
          <p:nvPr/>
        </p:nvSpPr>
        <p:spPr bwMode="auto">
          <a:xfrm>
            <a:off x="0" y="8686800"/>
            <a:ext cx="5516563" cy="457200"/>
          </a:xfrm>
          <a:prstGeom prst="rect">
            <a:avLst/>
          </a:prstGeom>
          <a:noFill/>
          <a:ln w="9525">
            <a:noFill/>
            <a:miter lim="800000"/>
            <a:headEnd/>
            <a:tailEnd/>
          </a:ln>
        </p:spPr>
        <p:txBody>
          <a:bodyPr anchor="b"/>
          <a:lstStyle/>
          <a:p>
            <a:r>
              <a:rPr lang="en-GB" sz="1200" b="0" dirty="0"/>
              <a:t>PRG7-Nofile </a:t>
            </a:r>
            <a:r>
              <a:rPr lang="en-GB" sz="1200" b="0" dirty="0" smtClean="0"/>
              <a:t>Enquiry-R12</a:t>
            </a:r>
            <a:endParaRPr lang="en-GB" sz="1200" b="0" dirty="0">
              <a:latin typeface="Times New Roman" pitchFamily="18" charset="0"/>
            </a:endParaRPr>
          </a:p>
        </p:txBody>
      </p:sp>
    </p:spTree>
    <p:extLst>
      <p:ext uri="{BB962C8B-B14F-4D97-AF65-F5344CB8AC3E}">
        <p14:creationId xmlns:p14="http://schemas.microsoft.com/office/powerpoint/2010/main" val="4289670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ln/>
        </p:spPr>
        <p:txBody>
          <a:bodyPr/>
          <a:lstStyle/>
          <a:p>
            <a:pPr marL="190500" indent="-190500" eaLnBrk="1" hangingPunct="1">
              <a:defRPr/>
            </a:pPr>
            <a:r>
              <a:rPr lang="en-US" dirty="0" smtClean="0"/>
              <a:t>1. If there are multiple files involved in an enquiry, and if the ID of a record of another application is part of the base application, then you can use the CONVERSION field to display the data required.</a:t>
            </a:r>
          </a:p>
          <a:p>
            <a:pPr marL="190500" indent="-190500" eaLnBrk="1" hangingPunct="1">
              <a:defRPr/>
            </a:pPr>
            <a:r>
              <a:rPr lang="en-US" dirty="0" smtClean="0"/>
              <a:t>2. What if you require data that cannot be obtained using the CONVERSION field? What if the ID of a record from an application, whose data needs to be extracted for an enquiry is not part of the base application? What if there are multiple such applications involved?</a:t>
            </a:r>
          </a:p>
          <a:p>
            <a:pPr marL="190500" indent="-190500" eaLnBrk="1" hangingPunct="1">
              <a:defRPr/>
            </a:pPr>
            <a:r>
              <a:rPr lang="en-US" dirty="0" smtClean="0"/>
              <a:t>3. In such a scenario, where there is no one file or application is enough to create an enquiry, you have to create a </a:t>
            </a:r>
            <a:r>
              <a:rPr lang="en-GB" dirty="0" smtClean="0">
                <a:latin typeface="Arial" pitchFamily="34" charset="0"/>
              </a:rPr>
              <a:t>Nofile</a:t>
            </a:r>
            <a:r>
              <a:rPr lang="en-US" dirty="0" smtClean="0"/>
              <a:t> enquiry.</a:t>
            </a:r>
          </a:p>
          <a:p>
            <a:pPr>
              <a:defRPr/>
            </a:pPr>
            <a:endParaRPr lang="en-US" dirty="0" smtClean="0"/>
          </a:p>
        </p:txBody>
      </p:sp>
      <p:sp>
        <p:nvSpPr>
          <p:cNvPr id="48132" name="Slide Number Placeholder 4"/>
          <p:cNvSpPr>
            <a:spLocks noGrp="1"/>
          </p:cNvSpPr>
          <p:nvPr>
            <p:ph type="sldNum" sz="quarter" idx="5"/>
          </p:nvPr>
        </p:nvSpPr>
        <p:spPr>
          <a:noFill/>
        </p:spPr>
        <p:txBody>
          <a:bodyPr/>
          <a:lstStyle/>
          <a:p>
            <a:fld id="{F6B80DA4-F2C3-4B22-AE8C-24095AFCBD13}" type="slidenum">
              <a:rPr lang="en-GB" smtClean="0"/>
              <a:pPr/>
              <a:t>6</a:t>
            </a:fld>
            <a:endParaRPr lang="en-GB" dirty="0" smtClean="0"/>
          </a:p>
        </p:txBody>
      </p:sp>
      <p:sp>
        <p:nvSpPr>
          <p:cNvPr id="48133" name="Rectangle 6"/>
          <p:cNvSpPr txBox="1">
            <a:spLocks noGrp="1" noChangeArrowheads="1"/>
          </p:cNvSpPr>
          <p:nvPr/>
        </p:nvSpPr>
        <p:spPr bwMode="auto">
          <a:xfrm>
            <a:off x="0" y="8686800"/>
            <a:ext cx="5516563" cy="457200"/>
          </a:xfrm>
          <a:prstGeom prst="rect">
            <a:avLst/>
          </a:prstGeom>
          <a:noFill/>
          <a:ln w="9525">
            <a:noFill/>
            <a:miter lim="800000"/>
            <a:headEnd/>
            <a:tailEnd/>
          </a:ln>
        </p:spPr>
        <p:txBody>
          <a:bodyPr anchor="b"/>
          <a:lstStyle/>
          <a:p>
            <a:r>
              <a:rPr lang="en-GB" sz="1200" b="0" dirty="0"/>
              <a:t>PRG7-Nofile </a:t>
            </a:r>
            <a:r>
              <a:rPr lang="en-GB" sz="1200" b="0" dirty="0" smtClean="0"/>
              <a:t>Enquiry-R12</a:t>
            </a:r>
            <a:endParaRPr lang="en-GB" sz="1200" b="0" dirty="0">
              <a:latin typeface="Times New Roman" pitchFamily="18" charset="0"/>
            </a:endParaRPr>
          </a:p>
        </p:txBody>
      </p:sp>
    </p:spTree>
    <p:extLst>
      <p:ext uri="{BB962C8B-B14F-4D97-AF65-F5344CB8AC3E}">
        <p14:creationId xmlns:p14="http://schemas.microsoft.com/office/powerpoint/2010/main" val="4246826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pPr marL="190500" indent="-190500" eaLnBrk="1" hangingPunct="1"/>
            <a:r>
              <a:rPr lang="en-US" dirty="0" smtClean="0"/>
              <a:t>1. Why are these enquiries called </a:t>
            </a:r>
            <a:r>
              <a:rPr lang="en-GB" dirty="0" smtClean="0"/>
              <a:t>Nofile</a:t>
            </a:r>
            <a:r>
              <a:rPr lang="en-US" dirty="0" smtClean="0"/>
              <a:t> enquiries? There is no single file attached to the enquiry to extract data from and hence they are named as </a:t>
            </a:r>
            <a:r>
              <a:rPr lang="en-GB" dirty="0" smtClean="0"/>
              <a:t>Nofile</a:t>
            </a:r>
            <a:r>
              <a:rPr lang="en-US" dirty="0" smtClean="0"/>
              <a:t> enquiries.</a:t>
            </a:r>
          </a:p>
          <a:p>
            <a:pPr marL="190500" indent="-190500" eaLnBrk="1" hangingPunct="1"/>
            <a:r>
              <a:rPr lang="en-US" dirty="0" smtClean="0"/>
              <a:t>2. Using a </a:t>
            </a:r>
            <a:r>
              <a:rPr lang="en-GB" dirty="0" smtClean="0"/>
              <a:t>Nofile</a:t>
            </a:r>
            <a:r>
              <a:rPr lang="en-US" dirty="0" smtClean="0"/>
              <a:t> enquiry, you can extract data from any number of T24 applications and display the results in a user defined format.</a:t>
            </a:r>
          </a:p>
          <a:p>
            <a:pPr marL="190500" indent="-190500" eaLnBrk="1" hangingPunct="1"/>
            <a:r>
              <a:rPr lang="en-US" dirty="0" smtClean="0"/>
              <a:t>3. A </a:t>
            </a:r>
            <a:r>
              <a:rPr lang="en-GB" dirty="0" smtClean="0"/>
              <a:t>Nofile</a:t>
            </a:r>
            <a:r>
              <a:rPr lang="en-US" dirty="0" smtClean="0"/>
              <a:t> enquiry involves a subroutine to be written in order to extract the required data from different applications.</a:t>
            </a:r>
          </a:p>
          <a:p>
            <a:pPr marL="190500" indent="-190500" eaLnBrk="1" hangingPunct="1"/>
            <a:r>
              <a:rPr lang="en-US" dirty="0" smtClean="0"/>
              <a:t>4. Its vital to remember that you will still use the ENQUIRY application to display the extracted data in user defined format.</a:t>
            </a:r>
          </a:p>
          <a:p>
            <a:pPr marL="190500" indent="-190500" eaLnBrk="1" hangingPunct="1"/>
            <a:endParaRPr lang="en-US" dirty="0" smtClean="0"/>
          </a:p>
        </p:txBody>
      </p:sp>
      <p:sp>
        <p:nvSpPr>
          <p:cNvPr id="49156" name="Slide Number Placeholder 4"/>
          <p:cNvSpPr>
            <a:spLocks noGrp="1"/>
          </p:cNvSpPr>
          <p:nvPr>
            <p:ph type="sldNum" sz="quarter" idx="5"/>
          </p:nvPr>
        </p:nvSpPr>
        <p:spPr>
          <a:noFill/>
        </p:spPr>
        <p:txBody>
          <a:bodyPr/>
          <a:lstStyle/>
          <a:p>
            <a:fld id="{45211D52-3FC0-4E15-ABC3-28D9CAE0852E}" type="slidenum">
              <a:rPr lang="en-GB" smtClean="0"/>
              <a:pPr/>
              <a:t>7</a:t>
            </a:fld>
            <a:endParaRPr lang="en-GB" dirty="0" smtClean="0"/>
          </a:p>
        </p:txBody>
      </p:sp>
      <p:sp>
        <p:nvSpPr>
          <p:cNvPr id="49157" name="Rectangle 6"/>
          <p:cNvSpPr txBox="1">
            <a:spLocks noGrp="1" noChangeArrowheads="1"/>
          </p:cNvSpPr>
          <p:nvPr/>
        </p:nvSpPr>
        <p:spPr bwMode="auto">
          <a:xfrm>
            <a:off x="0" y="8686800"/>
            <a:ext cx="5516563" cy="457200"/>
          </a:xfrm>
          <a:prstGeom prst="rect">
            <a:avLst/>
          </a:prstGeom>
          <a:noFill/>
          <a:ln w="9525">
            <a:noFill/>
            <a:miter lim="800000"/>
            <a:headEnd/>
            <a:tailEnd/>
          </a:ln>
        </p:spPr>
        <p:txBody>
          <a:bodyPr anchor="b"/>
          <a:lstStyle/>
          <a:p>
            <a:r>
              <a:rPr lang="en-GB" sz="1200" b="0" dirty="0"/>
              <a:t>PRG7-Nofile </a:t>
            </a:r>
            <a:r>
              <a:rPr lang="en-GB" sz="1200" b="0" dirty="0" smtClean="0"/>
              <a:t>Enquiry-R12</a:t>
            </a:r>
            <a:endParaRPr lang="en-GB" sz="1200" b="0" dirty="0">
              <a:latin typeface="Times New Roman" pitchFamily="18" charset="0"/>
            </a:endParaRPr>
          </a:p>
        </p:txBody>
      </p:sp>
    </p:spTree>
    <p:extLst>
      <p:ext uri="{BB962C8B-B14F-4D97-AF65-F5344CB8AC3E}">
        <p14:creationId xmlns:p14="http://schemas.microsoft.com/office/powerpoint/2010/main" val="3471375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r>
              <a:rPr lang="en-US" dirty="0" smtClean="0"/>
              <a:t>You will now learn how to create a Nofile enquiry using an example. The final required output is what is displayed in this screen shot above.</a:t>
            </a:r>
          </a:p>
          <a:p>
            <a:endParaRPr lang="en-US" dirty="0" smtClean="0"/>
          </a:p>
          <a:p>
            <a:r>
              <a:rPr lang="en-US" dirty="0" smtClean="0"/>
              <a:t>The report is customer specific. The details of the customer is displayed in the Header of the output. The column ACCOUNT should display all the account numbers belonging to a particular customer for who the enquiry is executed. The CURRENCY column should display the currency of the concerned account. The </a:t>
            </a:r>
            <a:r>
              <a:rPr lang="en-GB" altLang="ko-KR" dirty="0" smtClean="0">
                <a:ea typeface="굴림" pitchFamily="34" charset="-127"/>
              </a:rPr>
              <a:t>DEBIT.AMT column should display the total of the forward debit movements which is the money that the customer is liable to pay at a future date. The CREDIT.AMT column should display the total of the forward credit movements which is the money that is due to the customer at a future date. The DEBIT.INT column should display the total accrued interest that the customer is liable to pay. The CREDIT.INT column should display the total accrued interest that is due to the customer.</a:t>
            </a:r>
          </a:p>
          <a:p>
            <a:r>
              <a:rPr lang="en-GB" altLang="ko-KR" dirty="0" smtClean="0">
                <a:ea typeface="굴림" pitchFamily="34" charset="-127"/>
              </a:rPr>
              <a:t>From this output, you can see that all this data is not available in one application but in multiple. In the next few slides you will learn which applications must be accessed to get all this information from. </a:t>
            </a:r>
            <a:r>
              <a:rPr lang="en-US" dirty="0" smtClean="0"/>
              <a:t>The first step in creating a </a:t>
            </a:r>
            <a:r>
              <a:rPr lang="en-GB" dirty="0" smtClean="0"/>
              <a:t>Nofile</a:t>
            </a:r>
            <a:r>
              <a:rPr lang="en-US" dirty="0" smtClean="0"/>
              <a:t> enquiry is to write the jBASE BASIC routine to extract the required data.</a:t>
            </a:r>
          </a:p>
          <a:p>
            <a:endParaRPr lang="en-US" altLang="ko-KR" dirty="0" smtClean="0">
              <a:ea typeface="굴림" pitchFamily="34" charset="-127"/>
            </a:endParaRPr>
          </a:p>
          <a:p>
            <a:pPr eaLnBrk="1" hangingPunct="1"/>
            <a:endParaRPr lang="en-US" dirty="0" smtClean="0"/>
          </a:p>
        </p:txBody>
      </p:sp>
      <p:sp>
        <p:nvSpPr>
          <p:cNvPr id="50180" name="Slide Number Placeholder 4"/>
          <p:cNvSpPr>
            <a:spLocks noGrp="1"/>
          </p:cNvSpPr>
          <p:nvPr>
            <p:ph type="sldNum" sz="quarter" idx="5"/>
          </p:nvPr>
        </p:nvSpPr>
        <p:spPr>
          <a:noFill/>
        </p:spPr>
        <p:txBody>
          <a:bodyPr/>
          <a:lstStyle/>
          <a:p>
            <a:fld id="{94D1B4AB-233F-445B-B797-C3FDA959A60E}" type="slidenum">
              <a:rPr lang="en-GB" smtClean="0"/>
              <a:pPr/>
              <a:t>8</a:t>
            </a:fld>
            <a:endParaRPr lang="en-GB" dirty="0" smtClean="0"/>
          </a:p>
        </p:txBody>
      </p:sp>
      <p:sp>
        <p:nvSpPr>
          <p:cNvPr id="50181" name="Rectangle 6"/>
          <p:cNvSpPr txBox="1">
            <a:spLocks noGrp="1" noChangeArrowheads="1"/>
          </p:cNvSpPr>
          <p:nvPr/>
        </p:nvSpPr>
        <p:spPr bwMode="auto">
          <a:xfrm>
            <a:off x="0" y="8686800"/>
            <a:ext cx="5516563" cy="457200"/>
          </a:xfrm>
          <a:prstGeom prst="rect">
            <a:avLst/>
          </a:prstGeom>
          <a:noFill/>
          <a:ln w="9525">
            <a:noFill/>
            <a:miter lim="800000"/>
            <a:headEnd/>
            <a:tailEnd/>
          </a:ln>
        </p:spPr>
        <p:txBody>
          <a:bodyPr anchor="b"/>
          <a:lstStyle/>
          <a:p>
            <a:r>
              <a:rPr lang="en-GB" sz="1200" b="0" dirty="0"/>
              <a:t>PRG7-Nofile </a:t>
            </a:r>
            <a:r>
              <a:rPr lang="en-GB" sz="1200" b="0" dirty="0" smtClean="0"/>
              <a:t>Enquiry-R12</a:t>
            </a:r>
            <a:endParaRPr lang="en-GB" sz="1200" b="0" dirty="0">
              <a:latin typeface="Times New Roman" pitchFamily="18" charset="0"/>
            </a:endParaRPr>
          </a:p>
        </p:txBody>
      </p:sp>
    </p:spTree>
    <p:extLst>
      <p:ext uri="{BB962C8B-B14F-4D97-AF65-F5344CB8AC3E}">
        <p14:creationId xmlns:p14="http://schemas.microsoft.com/office/powerpoint/2010/main" val="2604926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r>
              <a:rPr lang="en-US" dirty="0" smtClean="0"/>
              <a:t>This slide lists the details that need to be displayed. It also shows you the T24 CONCAT / LIVE Files or Application names that must be accessed in order to do so.</a:t>
            </a:r>
          </a:p>
          <a:p>
            <a:endParaRPr lang="en-US" dirty="0" smtClean="0"/>
          </a:p>
          <a:p>
            <a:r>
              <a:rPr lang="en-US" dirty="0" smtClean="0"/>
              <a:t>In the next few slides, you will see the contents of each of these applications and understand how to extract the required data from them.</a:t>
            </a:r>
          </a:p>
        </p:txBody>
      </p:sp>
      <p:sp>
        <p:nvSpPr>
          <p:cNvPr id="51204" name="Rectangle 6"/>
          <p:cNvSpPr txBox="1">
            <a:spLocks noGrp="1" noChangeArrowheads="1"/>
          </p:cNvSpPr>
          <p:nvPr/>
        </p:nvSpPr>
        <p:spPr bwMode="auto">
          <a:xfrm>
            <a:off x="0" y="8686800"/>
            <a:ext cx="5516563" cy="457200"/>
          </a:xfrm>
          <a:prstGeom prst="rect">
            <a:avLst/>
          </a:prstGeom>
          <a:noFill/>
          <a:ln w="9525">
            <a:noFill/>
            <a:miter lim="800000"/>
            <a:headEnd/>
            <a:tailEnd/>
          </a:ln>
        </p:spPr>
        <p:txBody>
          <a:bodyPr anchor="b"/>
          <a:lstStyle/>
          <a:p>
            <a:r>
              <a:rPr lang="en-GB" sz="1200" b="0" dirty="0"/>
              <a:t>PRG7-Nofile </a:t>
            </a:r>
            <a:r>
              <a:rPr lang="en-GB" sz="1200" b="0" dirty="0" smtClean="0"/>
              <a:t>Enquiry-R12</a:t>
            </a:r>
            <a:endParaRPr lang="en-GB" sz="1200" b="0" dirty="0">
              <a:latin typeface="Times New Roman" pitchFamily="18" charset="0"/>
            </a:endParaRPr>
          </a:p>
        </p:txBody>
      </p:sp>
    </p:spTree>
    <p:extLst>
      <p:ext uri="{BB962C8B-B14F-4D97-AF65-F5344CB8AC3E}">
        <p14:creationId xmlns:p14="http://schemas.microsoft.com/office/powerpoint/2010/main" val="17449017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7" descr="White Title Page"/>
          <p:cNvPicPr>
            <a:picLocks noChangeAspect="1" noChangeArrowheads="1"/>
          </p:cNvPicPr>
          <p:nvPr userDrawn="1"/>
        </p:nvPicPr>
        <p:blipFill>
          <a:blip r:embed="rId2" cstate="print"/>
          <a:srcRect/>
          <a:stretch>
            <a:fillRect/>
          </a:stretch>
        </p:blipFill>
        <p:spPr bwMode="auto">
          <a:xfrm>
            <a:off x="0" y="4868863"/>
            <a:ext cx="9144000" cy="1974850"/>
          </a:xfrm>
          <a:prstGeom prst="rect">
            <a:avLst/>
          </a:prstGeom>
          <a:noFill/>
          <a:ln w="9525">
            <a:noFill/>
            <a:miter lim="800000"/>
            <a:headEnd/>
            <a:tailEnd/>
          </a:ln>
        </p:spPr>
      </p:pic>
      <p:pic>
        <p:nvPicPr>
          <p:cNvPr id="4" name="Picture 29" descr="Title Strapline"/>
          <p:cNvPicPr>
            <a:picLocks noChangeAspect="1" noChangeArrowheads="1"/>
          </p:cNvPicPr>
          <p:nvPr userDrawn="1"/>
        </p:nvPicPr>
        <p:blipFill>
          <a:blip r:embed="rId3" cstate="print"/>
          <a:srcRect/>
          <a:stretch>
            <a:fillRect/>
          </a:stretch>
        </p:blipFill>
        <p:spPr bwMode="auto">
          <a:xfrm>
            <a:off x="6407150" y="6297613"/>
            <a:ext cx="2736850" cy="560387"/>
          </a:xfrm>
          <a:prstGeom prst="rect">
            <a:avLst/>
          </a:prstGeom>
          <a:noFill/>
          <a:ln w="9525">
            <a:noFill/>
            <a:miter lim="800000"/>
            <a:headEnd/>
            <a:tailEnd/>
          </a:ln>
        </p:spPr>
      </p:pic>
      <p:sp>
        <p:nvSpPr>
          <p:cNvPr id="5" name="Rectangle 34"/>
          <p:cNvSpPr>
            <a:spLocks noChangeArrowheads="1"/>
          </p:cNvSpPr>
          <p:nvPr userDrawn="1"/>
        </p:nvSpPr>
        <p:spPr bwMode="auto">
          <a:xfrm>
            <a:off x="2000250" y="2214563"/>
            <a:ext cx="4127500" cy="396875"/>
          </a:xfrm>
          <a:prstGeom prst="rect">
            <a:avLst/>
          </a:prstGeom>
          <a:noFill/>
          <a:ln w="9525">
            <a:noFill/>
            <a:miter lim="800000"/>
            <a:headEnd/>
            <a:tailEnd/>
          </a:ln>
          <a:effectLst/>
        </p:spPr>
        <p:txBody>
          <a:bodyPr wrap="none">
            <a:spAutoFit/>
          </a:bodyPr>
          <a:lstStyle/>
          <a:p>
            <a:pPr>
              <a:spcBef>
                <a:spcPct val="20000"/>
              </a:spcBef>
              <a:buSzPct val="130000"/>
              <a:buFont typeface="Wingdings" pitchFamily="2" charset="2"/>
              <a:buNone/>
              <a:defRPr/>
            </a:pPr>
            <a:r>
              <a:rPr lang="en-GB" sz="2000" b="0" dirty="0">
                <a:solidFill>
                  <a:srgbClr val="59AAE1"/>
                </a:solidFill>
              </a:rPr>
              <a:t>TEMENOS EDUCATION CENTRE</a:t>
            </a:r>
          </a:p>
        </p:txBody>
      </p:sp>
      <p:sp>
        <p:nvSpPr>
          <p:cNvPr id="6" name="Rectangle 5"/>
          <p:cNvSpPr>
            <a:spLocks noChangeArrowheads="1"/>
          </p:cNvSpPr>
          <p:nvPr userDrawn="1"/>
        </p:nvSpPr>
        <p:spPr bwMode="auto">
          <a:xfrm>
            <a:off x="357188" y="3143250"/>
            <a:ext cx="8286750" cy="2368550"/>
          </a:xfrm>
          <a:prstGeom prst="rect">
            <a:avLst/>
          </a:prstGeom>
          <a:noFill/>
          <a:ln w="9525">
            <a:noFill/>
            <a:miter lim="800000"/>
            <a:headEnd/>
            <a:tailEnd/>
          </a:ln>
          <a:effectLst/>
        </p:spPr>
        <p:txBody>
          <a:bodyPr>
            <a:spAutoFit/>
          </a:bodyPr>
          <a:lstStyle>
            <a:defPPr>
              <a:defRPr lang="en-GB"/>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defRPr/>
            </a:pPr>
            <a:r>
              <a:rPr lang="en-US" sz="1200" dirty="0">
                <a:latin typeface="Arial" pitchFamily="34" charset="0"/>
              </a:rPr>
              <a:t>NOTICE</a:t>
            </a:r>
            <a:r>
              <a:rPr lang="en-US" dirty="0">
                <a:latin typeface="Arial" pitchFamily="34" charset="0"/>
              </a:rPr>
              <a:t> </a:t>
            </a:r>
          </a:p>
          <a:p>
            <a:pPr>
              <a:defRPr/>
            </a:pPr>
            <a:r>
              <a:rPr lang="en-US" sz="1000" dirty="0">
                <a:latin typeface="Arial" pitchFamily="34" charset="0"/>
              </a:rPr>
              <a:t>These training materials are the copyrighted work of Temenos Headquarters SA and other companies in the TEMENOS group of companies (The Copyright Owner). The training materials contain protected logos, graphics and images.  Use of the training materials is restricted solely for use by licensed end users, partners and employees. Any un-licensed reproduction by any means, redistribution, editing, transformation, publishing, distribution, or public demonstration of the training materials whether for commercial or personal gain is expressly prohibited by law, and may result in severe civil and criminal penalties. Violators will be prosecuted to the maximum extent possible. Such training materials shall not be represented, extracted into or included in part, or in whole, as part of any other training documentation without the express permission of the Copyright Owner, which must given in writing by an authorised agent of the Copyright Owner to be valid. Where such permission is given a clear and prominent notice must be displayed on any and all documentation accrediting the Copyright Owner with having copyright over the materials.  End-user licenses will in no event contain permissions extending the use of these training materials to third parties for commercial training purposes.</a:t>
            </a:r>
            <a:br>
              <a:rPr lang="en-US" sz="1000" dirty="0">
                <a:latin typeface="Arial" pitchFamily="34" charset="0"/>
              </a:rPr>
            </a:br>
            <a:r>
              <a:rPr lang="en-US" sz="1000" dirty="0">
                <a:latin typeface="Arial" pitchFamily="34" charset="0"/>
              </a:rPr>
              <a:t>Without limiting the foregoing, copying or reproduction of the training materials in part or in whole to any other sever or location for further reproduction or redistribution is expressly prohibited, unless such reproduction is expressly licensed by the Copyright Owner.</a:t>
            </a:r>
          </a:p>
          <a:p>
            <a:pPr algn="just">
              <a:defRPr/>
            </a:pPr>
            <a:r>
              <a:rPr lang="en-US" i="1" dirty="0">
                <a:latin typeface="Arial" pitchFamily="34" charset="0"/>
              </a:rPr>
              <a:t>Copyright © 2010 Temenos Headquarters SA </a:t>
            </a:r>
            <a:endParaRPr lang="en-US" sz="1000" dirty="0">
              <a:solidFill>
                <a:srgbClr val="59AAE1"/>
              </a:solidFill>
            </a:endParaRPr>
          </a:p>
        </p:txBody>
      </p:sp>
      <p:sp>
        <p:nvSpPr>
          <p:cNvPr id="125969" name="Rectangle 17"/>
          <p:cNvSpPr>
            <a:spLocks noGrp="1" noChangeArrowheads="1"/>
          </p:cNvSpPr>
          <p:nvPr>
            <p:ph type="ctrTitle" sz="quarter"/>
          </p:nvPr>
        </p:nvSpPr>
        <p:spPr>
          <a:xfrm>
            <a:off x="611188" y="1341438"/>
            <a:ext cx="7772400" cy="574675"/>
          </a:xfrm>
        </p:spPr>
        <p:txBody>
          <a:bodyPr anchor="t"/>
          <a:lstStyle>
            <a:lvl1pPr>
              <a:defRPr sz="3600">
                <a:solidFill>
                  <a:srgbClr val="005294"/>
                </a:solidFill>
              </a:defRPr>
            </a:lvl1pPr>
          </a:lstStyle>
          <a:p>
            <a:r>
              <a:rPr lang="en-GB"/>
              <a:t>T24 Overview</a:t>
            </a:r>
          </a:p>
        </p:txBody>
      </p:sp>
    </p:spTree>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6"/>
          <p:cNvSpPr>
            <a:spLocks noGrp="1" noChangeArrowheads="1"/>
          </p:cNvSpPr>
          <p:nvPr>
            <p:ph type="sldNum" sz="quarter" idx="10"/>
          </p:nvPr>
        </p:nvSpPr>
        <p:spPr>
          <a:ln/>
        </p:spPr>
        <p:txBody>
          <a:bodyPr/>
          <a:lstStyle>
            <a:lvl1pPr>
              <a:defRPr/>
            </a:lvl1pPr>
          </a:lstStyle>
          <a:p>
            <a:pPr>
              <a:defRPr/>
            </a:pPr>
            <a:r>
              <a:rPr lang="en-GB" dirty="0"/>
              <a:t>Slide </a:t>
            </a:r>
            <a:fld id="{5DF99A2C-A15D-479B-B555-022B2A63244C}" type="slidenum">
              <a:rPr lang="en-GB"/>
              <a:pPr>
                <a:defRPr/>
              </a:pPr>
              <a:t>‹#›</a:t>
            </a:fld>
            <a:endParaRPr lang="en-GB" dirty="0"/>
          </a:p>
        </p:txBody>
      </p:sp>
    </p:spTree>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144463"/>
            <a:ext cx="2095500" cy="59515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 y="144463"/>
            <a:ext cx="6134100" cy="59515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6"/>
          <p:cNvSpPr>
            <a:spLocks noGrp="1" noChangeArrowheads="1"/>
          </p:cNvSpPr>
          <p:nvPr>
            <p:ph type="sldNum" sz="quarter" idx="10"/>
          </p:nvPr>
        </p:nvSpPr>
        <p:spPr>
          <a:ln/>
        </p:spPr>
        <p:txBody>
          <a:bodyPr/>
          <a:lstStyle>
            <a:lvl1pPr>
              <a:defRPr/>
            </a:lvl1pPr>
          </a:lstStyle>
          <a:p>
            <a:pPr>
              <a:defRPr/>
            </a:pPr>
            <a:r>
              <a:rPr lang="en-GB" dirty="0"/>
              <a:t>Slide </a:t>
            </a:r>
            <a:fld id="{991DB774-DDE8-4D27-89AC-BCAE14070C69}" type="slidenum">
              <a:rPr lang="en-GB"/>
              <a:pPr>
                <a:defRPr/>
              </a:pPr>
              <a:t>‹#›</a:t>
            </a:fld>
            <a:endParaRPr lang="en-GB" dirty="0"/>
          </a:p>
        </p:txBody>
      </p:sp>
    </p:spTree>
  </p:cSld>
  <p:clrMapOvr>
    <a:masterClrMapping/>
  </p:clrMapOvr>
  <p:transition>
    <p:dissolv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 y="144463"/>
            <a:ext cx="7010400" cy="381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295400"/>
            <a:ext cx="7772400" cy="4800600"/>
          </a:xfrm>
        </p:spPr>
        <p:txBody>
          <a:bodyPr/>
          <a:lstStyle/>
          <a:p>
            <a:pPr lvl="0"/>
            <a:endParaRPr lang="en-US" noProof="0" dirty="0" smtClean="0"/>
          </a:p>
        </p:txBody>
      </p:sp>
      <p:sp>
        <p:nvSpPr>
          <p:cNvPr id="4" name="Rectangle 26"/>
          <p:cNvSpPr>
            <a:spLocks noGrp="1" noChangeArrowheads="1"/>
          </p:cNvSpPr>
          <p:nvPr>
            <p:ph type="sldNum" sz="quarter" idx="10"/>
          </p:nvPr>
        </p:nvSpPr>
        <p:spPr>
          <a:ln/>
        </p:spPr>
        <p:txBody>
          <a:bodyPr/>
          <a:lstStyle>
            <a:lvl1pPr>
              <a:defRPr/>
            </a:lvl1pPr>
          </a:lstStyle>
          <a:p>
            <a:pPr>
              <a:defRPr/>
            </a:pPr>
            <a:r>
              <a:rPr lang="en-GB" dirty="0"/>
              <a:t>Slide </a:t>
            </a:r>
            <a:fld id="{4869A483-2F12-40B1-A32E-5A5AED223BAF}" type="slidenum">
              <a:rPr lang="en-GB"/>
              <a:pPr>
                <a:defRPr/>
              </a:pPr>
              <a:t>‹#›</a:t>
            </a:fld>
            <a:endParaRPr lang="en-GB" dirty="0"/>
          </a:p>
        </p:txBody>
      </p:sp>
    </p:spTree>
  </p:cSld>
  <p:clrMapOvr>
    <a:masterClrMapping/>
  </p:clrMapOvr>
  <p:transition>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144463"/>
            <a:ext cx="7010400" cy="381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95400"/>
            <a:ext cx="38100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38100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6"/>
          <p:cNvSpPr>
            <a:spLocks noGrp="1" noChangeArrowheads="1"/>
          </p:cNvSpPr>
          <p:nvPr>
            <p:ph type="sldNum" sz="quarter" idx="10"/>
          </p:nvPr>
        </p:nvSpPr>
        <p:spPr>
          <a:ln/>
        </p:spPr>
        <p:txBody>
          <a:bodyPr/>
          <a:lstStyle>
            <a:lvl1pPr>
              <a:defRPr/>
            </a:lvl1pPr>
          </a:lstStyle>
          <a:p>
            <a:pPr>
              <a:defRPr/>
            </a:pPr>
            <a:r>
              <a:rPr lang="en-GB" dirty="0"/>
              <a:t>Slide </a:t>
            </a:r>
            <a:fld id="{C7D0969C-48D6-42BD-BE0F-107CD38ED861}" type="slidenum">
              <a:rPr lang="en-GB"/>
              <a:pPr>
                <a:defRPr/>
              </a:pPr>
              <a:t>‹#›</a:t>
            </a:fld>
            <a:endParaRPr lang="en-GB" dirty="0"/>
          </a:p>
        </p:txBody>
      </p:sp>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6"/>
          <p:cNvSpPr>
            <a:spLocks noGrp="1" noChangeArrowheads="1"/>
          </p:cNvSpPr>
          <p:nvPr>
            <p:ph type="sldNum" sz="quarter" idx="10"/>
          </p:nvPr>
        </p:nvSpPr>
        <p:spPr>
          <a:ln/>
        </p:spPr>
        <p:txBody>
          <a:bodyPr/>
          <a:lstStyle>
            <a:lvl1pPr>
              <a:defRPr/>
            </a:lvl1pPr>
          </a:lstStyle>
          <a:p>
            <a:pPr>
              <a:defRPr/>
            </a:pPr>
            <a:r>
              <a:rPr lang="en-GB" dirty="0"/>
              <a:t>Slide </a:t>
            </a:r>
            <a:fld id="{03425C49-12B0-4313-A76D-AF02FFAD806A}" type="slidenum">
              <a:rPr lang="en-GB"/>
              <a:pPr>
                <a:defRPr/>
              </a:pPr>
              <a:t>‹#›</a:t>
            </a:fld>
            <a:endParaRPr lang="en-GB" dirty="0"/>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6"/>
          <p:cNvSpPr>
            <a:spLocks noGrp="1" noChangeArrowheads="1"/>
          </p:cNvSpPr>
          <p:nvPr>
            <p:ph type="sldNum" sz="quarter" idx="10"/>
          </p:nvPr>
        </p:nvSpPr>
        <p:spPr>
          <a:ln/>
        </p:spPr>
        <p:txBody>
          <a:bodyPr/>
          <a:lstStyle>
            <a:lvl1pPr>
              <a:defRPr/>
            </a:lvl1pPr>
          </a:lstStyle>
          <a:p>
            <a:pPr>
              <a:defRPr/>
            </a:pPr>
            <a:r>
              <a:rPr lang="en-GB" dirty="0"/>
              <a:t>Slide </a:t>
            </a:r>
            <a:fld id="{F0E697CB-AB0B-4F55-935E-B45BFEAC7AB7}" type="slidenum">
              <a:rPr lang="en-GB"/>
              <a:pPr>
                <a:defRPr/>
              </a:pPr>
              <a:t>‹#›</a:t>
            </a:fld>
            <a:endParaRPr lang="en-GB" dirty="0"/>
          </a:p>
        </p:txBody>
      </p:sp>
    </p:spTree>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954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6"/>
          <p:cNvSpPr>
            <a:spLocks noGrp="1" noChangeArrowheads="1"/>
          </p:cNvSpPr>
          <p:nvPr>
            <p:ph type="sldNum" sz="quarter" idx="10"/>
          </p:nvPr>
        </p:nvSpPr>
        <p:spPr>
          <a:ln/>
        </p:spPr>
        <p:txBody>
          <a:bodyPr/>
          <a:lstStyle>
            <a:lvl1pPr>
              <a:defRPr/>
            </a:lvl1pPr>
          </a:lstStyle>
          <a:p>
            <a:pPr>
              <a:defRPr/>
            </a:pPr>
            <a:r>
              <a:rPr lang="en-GB" dirty="0"/>
              <a:t>Slide </a:t>
            </a:r>
            <a:fld id="{36E6A2D4-406A-42A6-973E-CF5370C591E5}" type="slidenum">
              <a:rPr lang="en-GB"/>
              <a:pPr>
                <a:defRPr/>
              </a:pPr>
              <a:t>‹#›</a:t>
            </a:fld>
            <a:endParaRPr lang="en-GB" dirty="0"/>
          </a:p>
        </p:txBody>
      </p:sp>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6"/>
          <p:cNvSpPr>
            <a:spLocks noGrp="1" noChangeArrowheads="1"/>
          </p:cNvSpPr>
          <p:nvPr>
            <p:ph type="sldNum" sz="quarter" idx="10"/>
          </p:nvPr>
        </p:nvSpPr>
        <p:spPr>
          <a:ln/>
        </p:spPr>
        <p:txBody>
          <a:bodyPr/>
          <a:lstStyle>
            <a:lvl1pPr>
              <a:defRPr/>
            </a:lvl1pPr>
          </a:lstStyle>
          <a:p>
            <a:pPr>
              <a:defRPr/>
            </a:pPr>
            <a:r>
              <a:rPr lang="en-GB" dirty="0"/>
              <a:t>Slide </a:t>
            </a:r>
            <a:fld id="{BFDC732F-00A5-46C8-B529-E0DD980B9ACB}" type="slidenum">
              <a:rPr lang="en-GB"/>
              <a:pPr>
                <a:defRPr/>
              </a:pPr>
              <a:t>‹#›</a:t>
            </a:fld>
            <a:endParaRPr lang="en-GB" dirty="0"/>
          </a:p>
        </p:txBody>
      </p:sp>
    </p:spTree>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6"/>
          <p:cNvSpPr>
            <a:spLocks noGrp="1" noChangeArrowheads="1"/>
          </p:cNvSpPr>
          <p:nvPr>
            <p:ph type="sldNum" sz="quarter" idx="10"/>
          </p:nvPr>
        </p:nvSpPr>
        <p:spPr>
          <a:ln/>
        </p:spPr>
        <p:txBody>
          <a:bodyPr/>
          <a:lstStyle>
            <a:lvl1pPr>
              <a:defRPr/>
            </a:lvl1pPr>
          </a:lstStyle>
          <a:p>
            <a:pPr>
              <a:defRPr/>
            </a:pPr>
            <a:r>
              <a:rPr lang="en-GB" dirty="0"/>
              <a:t>Slide </a:t>
            </a:r>
            <a:fld id="{D40645C0-C9A6-412B-B4F4-4987B99BB69E}" type="slidenum">
              <a:rPr lang="en-GB"/>
              <a:pPr>
                <a:defRPr/>
              </a:pPr>
              <a:t>‹#›</a:t>
            </a:fld>
            <a:endParaRPr lang="en-GB" dirty="0"/>
          </a:p>
        </p:txBody>
      </p:sp>
    </p:spTree>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6"/>
          <p:cNvSpPr>
            <a:spLocks noGrp="1" noChangeArrowheads="1"/>
          </p:cNvSpPr>
          <p:nvPr>
            <p:ph type="sldNum" sz="quarter" idx="10"/>
          </p:nvPr>
        </p:nvSpPr>
        <p:spPr>
          <a:ln/>
        </p:spPr>
        <p:txBody>
          <a:bodyPr/>
          <a:lstStyle>
            <a:lvl1pPr>
              <a:defRPr/>
            </a:lvl1pPr>
          </a:lstStyle>
          <a:p>
            <a:pPr>
              <a:defRPr/>
            </a:pPr>
            <a:r>
              <a:rPr lang="en-GB" dirty="0"/>
              <a:t>Slide </a:t>
            </a:r>
            <a:fld id="{7FE8F193-BAEB-4840-90F6-6FA9BB89E373}" type="slidenum">
              <a:rPr lang="en-GB"/>
              <a:pPr>
                <a:defRPr/>
              </a:pPr>
              <a:t>‹#›</a:t>
            </a:fld>
            <a:endParaRPr lang="en-GB" dirty="0"/>
          </a:p>
        </p:txBody>
      </p:sp>
    </p:spTree>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6"/>
          <p:cNvSpPr>
            <a:spLocks noGrp="1" noChangeArrowheads="1"/>
          </p:cNvSpPr>
          <p:nvPr>
            <p:ph type="sldNum" sz="quarter" idx="10"/>
          </p:nvPr>
        </p:nvSpPr>
        <p:spPr>
          <a:ln/>
        </p:spPr>
        <p:txBody>
          <a:bodyPr/>
          <a:lstStyle>
            <a:lvl1pPr>
              <a:defRPr/>
            </a:lvl1pPr>
          </a:lstStyle>
          <a:p>
            <a:pPr>
              <a:defRPr/>
            </a:pPr>
            <a:r>
              <a:rPr lang="en-GB" dirty="0"/>
              <a:t>Slide </a:t>
            </a:r>
            <a:fld id="{F6DDDD01-C601-4F1F-A387-C70905B3D0B3}" type="slidenum">
              <a:rPr lang="en-GB"/>
              <a:pPr>
                <a:defRPr/>
              </a:pPr>
              <a:t>‹#›</a:t>
            </a:fld>
            <a:endParaRPr lang="en-GB" dirty="0"/>
          </a:p>
        </p:txBody>
      </p:sp>
    </p:spTree>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6"/>
          <p:cNvSpPr>
            <a:spLocks noGrp="1" noChangeArrowheads="1"/>
          </p:cNvSpPr>
          <p:nvPr>
            <p:ph type="sldNum" sz="quarter" idx="10"/>
          </p:nvPr>
        </p:nvSpPr>
        <p:spPr>
          <a:ln/>
        </p:spPr>
        <p:txBody>
          <a:bodyPr/>
          <a:lstStyle>
            <a:lvl1pPr>
              <a:defRPr/>
            </a:lvl1pPr>
          </a:lstStyle>
          <a:p>
            <a:pPr>
              <a:defRPr/>
            </a:pPr>
            <a:r>
              <a:rPr lang="en-GB" dirty="0"/>
              <a:t>Slide </a:t>
            </a:r>
            <a:fld id="{C85C6DBA-D810-4F5C-B7C9-DD0767319877}" type="slidenum">
              <a:rPr lang="en-GB"/>
              <a:pPr>
                <a:defRPr/>
              </a:pPr>
              <a:t>‹#›</a:t>
            </a:fld>
            <a:endParaRPr lang="en-GB" dirty="0"/>
          </a:p>
        </p:txBody>
      </p:sp>
    </p:spTree>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2" descr="Ppt Footer"/>
          <p:cNvPicPr>
            <a:picLocks noChangeAspect="1" noChangeArrowheads="1"/>
          </p:cNvPicPr>
          <p:nvPr userDrawn="1"/>
        </p:nvPicPr>
        <p:blipFill>
          <a:blip r:embed="rId15" cstate="print"/>
          <a:srcRect/>
          <a:stretch>
            <a:fillRect/>
          </a:stretch>
        </p:blipFill>
        <p:spPr bwMode="auto">
          <a:xfrm>
            <a:off x="0" y="6645275"/>
            <a:ext cx="9144000" cy="212725"/>
          </a:xfrm>
          <a:prstGeom prst="rect">
            <a:avLst/>
          </a:prstGeom>
          <a:noFill/>
          <a:ln w="9525">
            <a:noFill/>
            <a:miter lim="800000"/>
            <a:headEnd/>
            <a:tailEnd/>
          </a:ln>
        </p:spPr>
      </p:pic>
      <p:sp>
        <p:nvSpPr>
          <p:cNvPr id="1027" name="Rectangle 3"/>
          <p:cNvSpPr>
            <a:spLocks noGrp="1" noChangeArrowheads="1"/>
          </p:cNvSpPr>
          <p:nvPr>
            <p:ph type="body" idx="1"/>
          </p:nvPr>
        </p:nvSpPr>
        <p:spPr bwMode="auto">
          <a:xfrm>
            <a:off x="685800" y="1295400"/>
            <a:ext cx="77724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ltLang="en-GB" smtClean="0"/>
              <a:t>Click to edit Master text styles</a:t>
            </a:r>
          </a:p>
          <a:p>
            <a:pPr lvl="1"/>
            <a:r>
              <a:rPr lang="en-GB" altLang="en-GB" smtClean="0"/>
              <a:t>Second level</a:t>
            </a:r>
          </a:p>
          <a:p>
            <a:pPr lvl="2"/>
            <a:r>
              <a:rPr lang="en-GB" altLang="en-GB" smtClean="0"/>
              <a:t>Third level</a:t>
            </a:r>
          </a:p>
          <a:p>
            <a:pPr lvl="3"/>
            <a:r>
              <a:rPr lang="en-GB" altLang="en-GB" smtClean="0"/>
              <a:t>Fourth level</a:t>
            </a:r>
          </a:p>
          <a:p>
            <a:pPr lvl="4"/>
            <a:r>
              <a:rPr lang="en-GB" altLang="en-GB" smtClean="0"/>
              <a:t>Fifth level</a:t>
            </a:r>
          </a:p>
        </p:txBody>
      </p:sp>
      <p:pic>
        <p:nvPicPr>
          <p:cNvPr id="1028" name="Picture 13" descr="Ppt Header"/>
          <p:cNvPicPr>
            <a:picLocks noChangeAspect="1" noChangeArrowheads="1"/>
          </p:cNvPicPr>
          <p:nvPr userDrawn="1"/>
        </p:nvPicPr>
        <p:blipFill>
          <a:blip r:embed="rId16" cstate="print"/>
          <a:srcRect/>
          <a:stretch>
            <a:fillRect/>
          </a:stretch>
        </p:blipFill>
        <p:spPr bwMode="auto">
          <a:xfrm>
            <a:off x="0" y="0"/>
            <a:ext cx="9145588" cy="523875"/>
          </a:xfrm>
          <a:prstGeom prst="rect">
            <a:avLst/>
          </a:prstGeom>
          <a:solidFill>
            <a:srgbClr val="015294"/>
          </a:solidFill>
          <a:ln w="9525">
            <a:noFill/>
            <a:miter lim="800000"/>
            <a:headEnd/>
            <a:tailEnd/>
          </a:ln>
        </p:spPr>
      </p:pic>
      <p:sp>
        <p:nvSpPr>
          <p:cNvPr id="1029" name="Rectangle 14"/>
          <p:cNvSpPr>
            <a:spLocks noGrp="1" noChangeArrowheads="1"/>
          </p:cNvSpPr>
          <p:nvPr>
            <p:ph type="title"/>
          </p:nvPr>
        </p:nvSpPr>
        <p:spPr bwMode="auto">
          <a:xfrm>
            <a:off x="76200" y="144463"/>
            <a:ext cx="7010400" cy="381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1030" name="Picture 16" descr="Plain Footer"/>
          <p:cNvPicPr>
            <a:picLocks noChangeAspect="1" noChangeArrowheads="1"/>
          </p:cNvPicPr>
          <p:nvPr userDrawn="1"/>
        </p:nvPicPr>
        <p:blipFill>
          <a:blip r:embed="rId17" cstate="print"/>
          <a:srcRect l="29132" r="48021" b="-1492"/>
          <a:stretch>
            <a:fillRect/>
          </a:stretch>
        </p:blipFill>
        <p:spPr bwMode="auto">
          <a:xfrm>
            <a:off x="7054850" y="6651625"/>
            <a:ext cx="2089150" cy="215900"/>
          </a:xfrm>
          <a:prstGeom prst="rect">
            <a:avLst/>
          </a:prstGeom>
          <a:noFill/>
          <a:ln w="9525">
            <a:noFill/>
            <a:miter lim="800000"/>
            <a:headEnd/>
            <a:tailEnd/>
          </a:ln>
        </p:spPr>
      </p:pic>
      <p:sp>
        <p:nvSpPr>
          <p:cNvPr id="124954" name="Rectangle 26"/>
          <p:cNvSpPr>
            <a:spLocks noGrp="1" noChangeArrowheads="1"/>
          </p:cNvSpPr>
          <p:nvPr>
            <p:ph type="sldNum" sz="quarter" idx="4"/>
          </p:nvPr>
        </p:nvSpPr>
        <p:spPr bwMode="auto">
          <a:xfrm>
            <a:off x="7148513" y="6669088"/>
            <a:ext cx="1216025" cy="201612"/>
          </a:xfrm>
          <a:prstGeom prst="rect">
            <a:avLst/>
          </a:prstGeom>
          <a:noFill/>
          <a:ln w="9525">
            <a:noFill/>
            <a:miter lim="800000"/>
            <a:headEnd/>
            <a:tailEnd/>
          </a:ln>
          <a:effectLst/>
        </p:spPr>
        <p:txBody>
          <a:bodyPr vert="horz" wrap="square" lIns="0" tIns="0" rIns="90000" bIns="0" numCol="1" anchor="ctr" anchorCtr="0" compatLnSpc="1">
            <a:prstTxWarp prst="textNoShape">
              <a:avLst/>
            </a:prstTxWarp>
          </a:bodyPr>
          <a:lstStyle>
            <a:lvl1pPr algn="r">
              <a:defRPr sz="900" b="0">
                <a:solidFill>
                  <a:srgbClr val="98ABD0"/>
                </a:solidFill>
                <a:latin typeface="Arial" charset="0"/>
              </a:defRPr>
            </a:lvl1pPr>
          </a:lstStyle>
          <a:p>
            <a:pPr>
              <a:defRPr/>
            </a:pPr>
            <a:r>
              <a:rPr lang="en-GB" dirty="0"/>
              <a:t>Slide </a:t>
            </a:r>
            <a:fld id="{0306B921-B937-4A70-81E6-1DA4E1704FDC}" type="slidenum">
              <a:rPr lang="en-GB"/>
              <a:pPr>
                <a:defRPr/>
              </a:pPr>
              <a:t>‹#›</a:t>
            </a:fld>
            <a:endParaRPr lang="en-GB" dirty="0"/>
          </a:p>
        </p:txBody>
      </p:sp>
    </p:spTree>
  </p:cSld>
  <p:clrMap bg1="lt1" tx1="dk1" bg2="lt2" tx2="dk2" accent1="accent1" accent2="accent2" accent3="accent3" accent4="accent4" accent5="accent5" accent6="accent6" hlink="hlink" folHlink="folHlink"/>
  <p:sldLayoutIdLst>
    <p:sldLayoutId id="2147484110" r:id="rId1"/>
    <p:sldLayoutId id="2147484098" r:id="rId2"/>
    <p:sldLayoutId id="2147484099" r:id="rId3"/>
    <p:sldLayoutId id="2147484100" r:id="rId4"/>
    <p:sldLayoutId id="2147484101" r:id="rId5"/>
    <p:sldLayoutId id="2147484102" r:id="rId6"/>
    <p:sldLayoutId id="2147484103" r:id="rId7"/>
    <p:sldLayoutId id="2147484104" r:id="rId8"/>
    <p:sldLayoutId id="2147484105" r:id="rId9"/>
    <p:sldLayoutId id="2147484106" r:id="rId10"/>
    <p:sldLayoutId id="2147484107" r:id="rId11"/>
    <p:sldLayoutId id="2147484108" r:id="rId12"/>
    <p:sldLayoutId id="2147484109" r:id="rId13"/>
  </p:sldLayoutIdLst>
  <p:transition>
    <p:dissolve/>
  </p:transition>
  <p:hf hdr="0" ftr="0" dt="0"/>
  <p:txStyles>
    <p:titleStyle>
      <a:lvl1pPr algn="l" rtl="0" eaLnBrk="0" fontAlgn="base" hangingPunct="0">
        <a:spcBef>
          <a:spcPct val="0"/>
        </a:spcBef>
        <a:spcAft>
          <a:spcPct val="0"/>
        </a:spcAft>
        <a:defRPr sz="2000">
          <a:solidFill>
            <a:schemeClr val="bg1"/>
          </a:solidFill>
          <a:latin typeface="+mj-lt"/>
          <a:ea typeface="+mj-ea"/>
          <a:cs typeface="+mj-cs"/>
        </a:defRPr>
      </a:lvl1pPr>
      <a:lvl2pPr algn="l" rtl="0" eaLnBrk="0" fontAlgn="base" hangingPunct="0">
        <a:spcBef>
          <a:spcPct val="0"/>
        </a:spcBef>
        <a:spcAft>
          <a:spcPct val="0"/>
        </a:spcAft>
        <a:defRPr sz="2000">
          <a:solidFill>
            <a:schemeClr val="bg1"/>
          </a:solidFill>
          <a:latin typeface="Arial" charset="0"/>
        </a:defRPr>
      </a:lvl2pPr>
      <a:lvl3pPr algn="l" rtl="0" eaLnBrk="0" fontAlgn="base" hangingPunct="0">
        <a:spcBef>
          <a:spcPct val="0"/>
        </a:spcBef>
        <a:spcAft>
          <a:spcPct val="0"/>
        </a:spcAft>
        <a:defRPr sz="2000">
          <a:solidFill>
            <a:schemeClr val="bg1"/>
          </a:solidFill>
          <a:latin typeface="Arial" charset="0"/>
        </a:defRPr>
      </a:lvl3pPr>
      <a:lvl4pPr algn="l" rtl="0" eaLnBrk="0" fontAlgn="base" hangingPunct="0">
        <a:spcBef>
          <a:spcPct val="0"/>
        </a:spcBef>
        <a:spcAft>
          <a:spcPct val="0"/>
        </a:spcAft>
        <a:defRPr sz="2000">
          <a:solidFill>
            <a:schemeClr val="bg1"/>
          </a:solidFill>
          <a:latin typeface="Arial" charset="0"/>
        </a:defRPr>
      </a:lvl4pPr>
      <a:lvl5pPr algn="l" rtl="0" eaLnBrk="0" fontAlgn="base" hangingPunct="0">
        <a:spcBef>
          <a:spcPct val="0"/>
        </a:spcBef>
        <a:spcAft>
          <a:spcPct val="0"/>
        </a:spcAft>
        <a:defRPr sz="2000">
          <a:solidFill>
            <a:schemeClr val="bg1"/>
          </a:solidFill>
          <a:latin typeface="Arial" charset="0"/>
        </a:defRPr>
      </a:lvl5pPr>
      <a:lvl6pPr marL="457200" algn="l" rtl="0" fontAlgn="base">
        <a:spcBef>
          <a:spcPct val="0"/>
        </a:spcBef>
        <a:spcAft>
          <a:spcPct val="0"/>
        </a:spcAft>
        <a:defRPr sz="2000">
          <a:solidFill>
            <a:schemeClr val="bg1"/>
          </a:solidFill>
          <a:latin typeface="Arial" charset="0"/>
        </a:defRPr>
      </a:lvl6pPr>
      <a:lvl7pPr marL="914400" algn="l" rtl="0" fontAlgn="base">
        <a:spcBef>
          <a:spcPct val="0"/>
        </a:spcBef>
        <a:spcAft>
          <a:spcPct val="0"/>
        </a:spcAft>
        <a:defRPr sz="2000">
          <a:solidFill>
            <a:schemeClr val="bg1"/>
          </a:solidFill>
          <a:latin typeface="Arial" charset="0"/>
        </a:defRPr>
      </a:lvl7pPr>
      <a:lvl8pPr marL="1371600" algn="l" rtl="0" fontAlgn="base">
        <a:spcBef>
          <a:spcPct val="0"/>
        </a:spcBef>
        <a:spcAft>
          <a:spcPct val="0"/>
        </a:spcAft>
        <a:defRPr sz="2000">
          <a:solidFill>
            <a:schemeClr val="bg1"/>
          </a:solidFill>
          <a:latin typeface="Arial" charset="0"/>
        </a:defRPr>
      </a:lvl8pPr>
      <a:lvl9pPr marL="1828800" algn="l" rtl="0" fontAlgn="base">
        <a:spcBef>
          <a:spcPct val="0"/>
        </a:spcBef>
        <a:spcAft>
          <a:spcPct val="0"/>
        </a:spcAft>
        <a:defRPr sz="2000">
          <a:solidFill>
            <a:schemeClr val="bg1"/>
          </a:solidFill>
          <a:latin typeface="Arial" charset="0"/>
        </a:defRPr>
      </a:lvl9pPr>
    </p:titleStyle>
    <p:bodyStyle>
      <a:lvl1pPr marL="342900" indent="-342900" algn="l" rtl="0" eaLnBrk="0" fontAlgn="base" hangingPunct="0">
        <a:spcBef>
          <a:spcPct val="20000"/>
        </a:spcBef>
        <a:spcAft>
          <a:spcPct val="0"/>
        </a:spcAft>
        <a:buSzPct val="130000"/>
        <a:buFont typeface="Wingdings" pitchFamily="2" charset="2"/>
        <a:buChar char="§"/>
        <a:defRPr sz="3200">
          <a:solidFill>
            <a:srgbClr val="015294"/>
          </a:solidFill>
          <a:latin typeface="+mn-lt"/>
          <a:ea typeface="+mn-ea"/>
          <a:cs typeface="+mn-cs"/>
        </a:defRPr>
      </a:lvl1pPr>
      <a:lvl2pPr marL="742950" indent="-285750" algn="l" rtl="0" eaLnBrk="0" fontAlgn="base" hangingPunct="0">
        <a:spcBef>
          <a:spcPct val="20000"/>
        </a:spcBef>
        <a:spcAft>
          <a:spcPct val="0"/>
        </a:spcAft>
        <a:buSzPct val="130000"/>
        <a:buFont typeface="Wingdings" pitchFamily="2" charset="2"/>
        <a:buChar char="§"/>
        <a:defRPr sz="1600">
          <a:solidFill>
            <a:srgbClr val="015294"/>
          </a:solidFill>
          <a:latin typeface="+mn-lt"/>
        </a:defRPr>
      </a:lvl2pPr>
      <a:lvl3pPr marL="1143000" indent="-228600" algn="l" rtl="0" eaLnBrk="0" fontAlgn="base" hangingPunct="0">
        <a:spcBef>
          <a:spcPct val="20000"/>
        </a:spcBef>
        <a:spcAft>
          <a:spcPct val="0"/>
        </a:spcAft>
        <a:buChar char="•"/>
        <a:defRPr sz="1600">
          <a:solidFill>
            <a:srgbClr val="015294"/>
          </a:solidFill>
          <a:latin typeface="+mn-lt"/>
        </a:defRPr>
      </a:lvl3pPr>
      <a:lvl4pPr marL="1600200" indent="-228600" algn="l" rtl="0" eaLnBrk="0" fontAlgn="base" hangingPunct="0">
        <a:spcBef>
          <a:spcPct val="20000"/>
        </a:spcBef>
        <a:spcAft>
          <a:spcPct val="0"/>
        </a:spcAft>
        <a:buChar char="–"/>
        <a:defRPr sz="1600">
          <a:solidFill>
            <a:srgbClr val="015294"/>
          </a:solidFill>
          <a:latin typeface="+mn-lt"/>
        </a:defRPr>
      </a:lvl4pPr>
      <a:lvl5pPr marL="2057400" indent="-228600" algn="l" rtl="0" eaLnBrk="0" fontAlgn="base" hangingPunct="0">
        <a:spcBef>
          <a:spcPct val="20000"/>
        </a:spcBef>
        <a:spcAft>
          <a:spcPct val="0"/>
        </a:spcAft>
        <a:buChar char="»"/>
        <a:defRPr sz="1600">
          <a:solidFill>
            <a:srgbClr val="015294"/>
          </a:solidFill>
          <a:latin typeface="+mn-lt"/>
        </a:defRPr>
      </a:lvl5pPr>
      <a:lvl6pPr marL="2514600" indent="-228600" algn="l" rtl="0" fontAlgn="base">
        <a:spcBef>
          <a:spcPct val="20000"/>
        </a:spcBef>
        <a:spcAft>
          <a:spcPct val="0"/>
        </a:spcAft>
        <a:defRPr sz="1600">
          <a:solidFill>
            <a:srgbClr val="015294"/>
          </a:solidFill>
          <a:latin typeface="+mn-lt"/>
        </a:defRPr>
      </a:lvl6pPr>
      <a:lvl7pPr marL="2971800" indent="-228600" algn="l" rtl="0" fontAlgn="base">
        <a:spcBef>
          <a:spcPct val="20000"/>
        </a:spcBef>
        <a:spcAft>
          <a:spcPct val="0"/>
        </a:spcAft>
        <a:defRPr sz="1600">
          <a:solidFill>
            <a:srgbClr val="015294"/>
          </a:solidFill>
          <a:latin typeface="+mn-lt"/>
        </a:defRPr>
      </a:lvl7pPr>
      <a:lvl8pPr marL="3429000" indent="-228600" algn="l" rtl="0" fontAlgn="base">
        <a:spcBef>
          <a:spcPct val="20000"/>
        </a:spcBef>
        <a:spcAft>
          <a:spcPct val="0"/>
        </a:spcAft>
        <a:defRPr sz="1600">
          <a:solidFill>
            <a:srgbClr val="015294"/>
          </a:solidFill>
          <a:latin typeface="+mn-lt"/>
        </a:defRPr>
      </a:lvl8pPr>
      <a:lvl9pPr marL="3886200" indent="-228600" algn="l" rtl="0" fontAlgn="base">
        <a:spcBef>
          <a:spcPct val="20000"/>
        </a:spcBef>
        <a:spcAft>
          <a:spcPct val="0"/>
        </a:spcAft>
        <a:defRPr sz="1600">
          <a:solidFill>
            <a:srgbClr val="015294"/>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4"/>
          <p:cNvSpPr>
            <a:spLocks noGrp="1" noChangeArrowheads="1"/>
          </p:cNvSpPr>
          <p:nvPr>
            <p:ph type="ctrTitle"/>
          </p:nvPr>
        </p:nvSpPr>
        <p:spPr/>
        <p:txBody>
          <a:bodyPr/>
          <a:lstStyle/>
          <a:p>
            <a:pPr algn="ctr" eaLnBrk="1" hangingPunct="1"/>
            <a:r>
              <a:rPr lang="fr-FR" dirty="0" smtClean="0"/>
              <a:t>NOFILE Enquiries in T24</a:t>
            </a:r>
            <a:endParaRPr lang="en-US" dirty="0" smtClean="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Solution – CUSTOMER.ACCOUNT</a:t>
            </a:r>
          </a:p>
        </p:txBody>
      </p:sp>
      <p:sp>
        <p:nvSpPr>
          <p:cNvPr id="12291" name="Slide Number Placeholder 7"/>
          <p:cNvSpPr>
            <a:spLocks noGrp="1"/>
          </p:cNvSpPr>
          <p:nvPr>
            <p:ph type="sldNum" sz="quarter" idx="10"/>
          </p:nvPr>
        </p:nvSpPr>
        <p:spPr>
          <a:noFill/>
        </p:spPr>
        <p:txBody>
          <a:bodyPr/>
          <a:lstStyle/>
          <a:p>
            <a:r>
              <a:rPr lang="en-GB" dirty="0" smtClean="0"/>
              <a:t>Slide </a:t>
            </a:r>
            <a:fld id="{EEF83910-30A9-4352-AA53-89F612FBC683}" type="slidenum">
              <a:rPr lang="en-GB" smtClean="0"/>
              <a:pPr/>
              <a:t>10</a:t>
            </a:fld>
            <a:endParaRPr lang="en-GB" dirty="0" smtClean="0"/>
          </a:p>
        </p:txBody>
      </p:sp>
      <p:sp>
        <p:nvSpPr>
          <p:cNvPr id="12292" name="Rectangle 7"/>
          <p:cNvSpPr>
            <a:spLocks noChangeArrowheads="1"/>
          </p:cNvSpPr>
          <p:nvPr/>
        </p:nvSpPr>
        <p:spPr bwMode="auto">
          <a:xfrm>
            <a:off x="6084888" y="1989138"/>
            <a:ext cx="2447925" cy="576262"/>
          </a:xfrm>
          <a:prstGeom prst="rect">
            <a:avLst/>
          </a:prstGeom>
          <a:solidFill>
            <a:schemeClr val="accent1">
              <a:alpha val="50195"/>
            </a:schemeClr>
          </a:solidFill>
          <a:ln w="9525">
            <a:solidFill>
              <a:schemeClr val="tx1"/>
            </a:solidFill>
            <a:miter lim="800000"/>
            <a:headEnd/>
            <a:tailEnd/>
          </a:ln>
        </p:spPr>
        <p:txBody>
          <a:bodyPr wrap="none" anchor="ctr"/>
          <a:lstStyle/>
          <a:p>
            <a:pPr algn="ctr"/>
            <a:r>
              <a:rPr lang="en-US" b="0" dirty="0"/>
              <a:t>CUSTOMER – User Input</a:t>
            </a:r>
          </a:p>
        </p:txBody>
      </p:sp>
      <p:sp>
        <p:nvSpPr>
          <p:cNvPr id="12293" name="Line 8"/>
          <p:cNvSpPr>
            <a:spLocks noChangeShapeType="1"/>
          </p:cNvSpPr>
          <p:nvPr/>
        </p:nvSpPr>
        <p:spPr bwMode="auto">
          <a:xfrm>
            <a:off x="7235825" y="2565400"/>
            <a:ext cx="0" cy="576263"/>
          </a:xfrm>
          <a:prstGeom prst="line">
            <a:avLst/>
          </a:prstGeom>
          <a:noFill/>
          <a:ln w="9525">
            <a:solidFill>
              <a:schemeClr val="tx1"/>
            </a:solidFill>
            <a:round/>
            <a:headEnd/>
            <a:tailEnd type="triangle" w="med" len="med"/>
          </a:ln>
        </p:spPr>
        <p:txBody>
          <a:bodyPr/>
          <a:lstStyle/>
          <a:p>
            <a:endParaRPr lang="en-US" dirty="0"/>
          </a:p>
        </p:txBody>
      </p:sp>
      <p:sp>
        <p:nvSpPr>
          <p:cNvPr id="12294" name="Rectangle 9"/>
          <p:cNvSpPr>
            <a:spLocks noChangeArrowheads="1"/>
          </p:cNvSpPr>
          <p:nvPr/>
        </p:nvSpPr>
        <p:spPr bwMode="auto">
          <a:xfrm>
            <a:off x="6084888" y="3213100"/>
            <a:ext cx="2447925" cy="576263"/>
          </a:xfrm>
          <a:prstGeom prst="rect">
            <a:avLst/>
          </a:prstGeom>
          <a:solidFill>
            <a:schemeClr val="accent1">
              <a:alpha val="50195"/>
            </a:schemeClr>
          </a:solidFill>
          <a:ln w="9525">
            <a:solidFill>
              <a:schemeClr val="tx1"/>
            </a:solidFill>
            <a:miter lim="800000"/>
            <a:headEnd/>
            <a:tailEnd/>
          </a:ln>
        </p:spPr>
        <p:txBody>
          <a:bodyPr wrap="none" anchor="ctr"/>
          <a:lstStyle/>
          <a:p>
            <a:pPr algn="ctr"/>
            <a:r>
              <a:rPr lang="en-US" b="0" dirty="0"/>
              <a:t>CUSTOMER.ACCOUNT</a:t>
            </a:r>
          </a:p>
          <a:p>
            <a:pPr algn="ctr"/>
            <a:r>
              <a:rPr lang="en-US" b="0" dirty="0"/>
              <a:t>All ACCOUNTS</a:t>
            </a:r>
          </a:p>
        </p:txBody>
      </p:sp>
      <p:pic>
        <p:nvPicPr>
          <p:cNvPr id="12295" name="Picture 8"/>
          <p:cNvPicPr>
            <a:picLocks noChangeAspect="1" noChangeArrowheads="1"/>
          </p:cNvPicPr>
          <p:nvPr/>
        </p:nvPicPr>
        <p:blipFill>
          <a:blip r:embed="rId3" cstate="print"/>
          <a:srcRect/>
          <a:stretch>
            <a:fillRect/>
          </a:stretch>
        </p:blipFill>
        <p:spPr bwMode="auto">
          <a:xfrm>
            <a:off x="928688" y="1357313"/>
            <a:ext cx="4718050" cy="4000500"/>
          </a:xfrm>
          <a:prstGeom prst="rect">
            <a:avLst/>
          </a:prstGeom>
          <a:noFill/>
          <a:ln w="9525">
            <a:solidFill>
              <a:srgbClr val="005294"/>
            </a:solidFill>
            <a:miter lim="800000"/>
            <a:headEnd/>
            <a:tailEnd/>
          </a:ln>
        </p:spPr>
      </p:pic>
    </p:spTree>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smtClean="0"/>
              <a:t>Solution – ACCT.ENT.FWD</a:t>
            </a:r>
          </a:p>
        </p:txBody>
      </p:sp>
      <p:sp>
        <p:nvSpPr>
          <p:cNvPr id="13315" name="Slide Number Placeholder 9"/>
          <p:cNvSpPr>
            <a:spLocks noGrp="1"/>
          </p:cNvSpPr>
          <p:nvPr>
            <p:ph type="sldNum" sz="quarter" idx="10"/>
          </p:nvPr>
        </p:nvSpPr>
        <p:spPr>
          <a:noFill/>
        </p:spPr>
        <p:txBody>
          <a:bodyPr/>
          <a:lstStyle/>
          <a:p>
            <a:r>
              <a:rPr lang="en-GB" dirty="0" smtClean="0"/>
              <a:t>Slide </a:t>
            </a:r>
            <a:fld id="{5AFAE3EF-ED70-48B9-B00A-C7AA3A548F3E}" type="slidenum">
              <a:rPr lang="en-GB" smtClean="0"/>
              <a:pPr/>
              <a:t>11</a:t>
            </a:fld>
            <a:endParaRPr lang="en-GB" dirty="0" smtClean="0"/>
          </a:p>
        </p:txBody>
      </p:sp>
      <p:sp>
        <p:nvSpPr>
          <p:cNvPr id="13316" name="Rectangle 10"/>
          <p:cNvSpPr>
            <a:spLocks noChangeArrowheads="1"/>
          </p:cNvSpPr>
          <p:nvPr/>
        </p:nvSpPr>
        <p:spPr bwMode="auto">
          <a:xfrm>
            <a:off x="6084888" y="981075"/>
            <a:ext cx="2447925" cy="576263"/>
          </a:xfrm>
          <a:prstGeom prst="rect">
            <a:avLst/>
          </a:prstGeom>
          <a:solidFill>
            <a:schemeClr val="accent1">
              <a:alpha val="50195"/>
            </a:schemeClr>
          </a:solidFill>
          <a:ln w="9525">
            <a:solidFill>
              <a:schemeClr val="tx1"/>
            </a:solidFill>
            <a:miter lim="800000"/>
            <a:headEnd/>
            <a:tailEnd/>
          </a:ln>
        </p:spPr>
        <p:txBody>
          <a:bodyPr wrap="none" anchor="ctr"/>
          <a:lstStyle/>
          <a:p>
            <a:pPr algn="ctr"/>
            <a:r>
              <a:rPr lang="en-US" b="0" dirty="0"/>
              <a:t>CUSTOMER – User Input</a:t>
            </a:r>
          </a:p>
        </p:txBody>
      </p:sp>
      <p:sp>
        <p:nvSpPr>
          <p:cNvPr id="13317" name="Line 11"/>
          <p:cNvSpPr>
            <a:spLocks noChangeShapeType="1"/>
          </p:cNvSpPr>
          <p:nvPr/>
        </p:nvSpPr>
        <p:spPr bwMode="auto">
          <a:xfrm>
            <a:off x="7235825" y="1557338"/>
            <a:ext cx="0" cy="576262"/>
          </a:xfrm>
          <a:prstGeom prst="line">
            <a:avLst/>
          </a:prstGeom>
          <a:noFill/>
          <a:ln w="9525">
            <a:solidFill>
              <a:schemeClr val="tx1"/>
            </a:solidFill>
            <a:round/>
            <a:headEnd/>
            <a:tailEnd type="triangle" w="med" len="med"/>
          </a:ln>
        </p:spPr>
        <p:txBody>
          <a:bodyPr/>
          <a:lstStyle/>
          <a:p>
            <a:endParaRPr lang="en-US" dirty="0"/>
          </a:p>
        </p:txBody>
      </p:sp>
      <p:sp>
        <p:nvSpPr>
          <p:cNvPr id="13318" name="Rectangle 12"/>
          <p:cNvSpPr>
            <a:spLocks noChangeArrowheads="1"/>
          </p:cNvSpPr>
          <p:nvPr/>
        </p:nvSpPr>
        <p:spPr bwMode="auto">
          <a:xfrm>
            <a:off x="6084888" y="2205038"/>
            <a:ext cx="2447925" cy="576262"/>
          </a:xfrm>
          <a:prstGeom prst="rect">
            <a:avLst/>
          </a:prstGeom>
          <a:solidFill>
            <a:schemeClr val="accent1">
              <a:alpha val="50195"/>
            </a:schemeClr>
          </a:solidFill>
          <a:ln w="9525">
            <a:solidFill>
              <a:schemeClr val="tx1"/>
            </a:solidFill>
            <a:miter lim="800000"/>
            <a:headEnd/>
            <a:tailEnd/>
          </a:ln>
        </p:spPr>
        <p:txBody>
          <a:bodyPr wrap="none" anchor="ctr"/>
          <a:lstStyle/>
          <a:p>
            <a:pPr algn="ctr"/>
            <a:r>
              <a:rPr lang="en-US" b="0" dirty="0"/>
              <a:t>CUSTOMER.ACCOUNT</a:t>
            </a:r>
          </a:p>
          <a:p>
            <a:pPr algn="ctr"/>
            <a:r>
              <a:rPr lang="en-US" b="0" dirty="0"/>
              <a:t>All ACCOUNTS</a:t>
            </a:r>
          </a:p>
        </p:txBody>
      </p:sp>
      <p:sp>
        <p:nvSpPr>
          <p:cNvPr id="13319" name="Line 13"/>
          <p:cNvSpPr>
            <a:spLocks noChangeShapeType="1"/>
          </p:cNvSpPr>
          <p:nvPr/>
        </p:nvSpPr>
        <p:spPr bwMode="auto">
          <a:xfrm>
            <a:off x="7235825" y="2781300"/>
            <a:ext cx="0" cy="576263"/>
          </a:xfrm>
          <a:prstGeom prst="line">
            <a:avLst/>
          </a:prstGeom>
          <a:noFill/>
          <a:ln w="9525">
            <a:solidFill>
              <a:schemeClr val="tx1"/>
            </a:solidFill>
            <a:round/>
            <a:headEnd/>
            <a:tailEnd type="triangle" w="med" len="med"/>
          </a:ln>
        </p:spPr>
        <p:txBody>
          <a:bodyPr/>
          <a:lstStyle/>
          <a:p>
            <a:endParaRPr lang="en-US" dirty="0"/>
          </a:p>
        </p:txBody>
      </p:sp>
      <p:sp>
        <p:nvSpPr>
          <p:cNvPr id="13320" name="Rectangle 14"/>
          <p:cNvSpPr>
            <a:spLocks noChangeArrowheads="1"/>
          </p:cNvSpPr>
          <p:nvPr/>
        </p:nvSpPr>
        <p:spPr bwMode="auto">
          <a:xfrm>
            <a:off x="6084888" y="3357563"/>
            <a:ext cx="2447925" cy="576262"/>
          </a:xfrm>
          <a:prstGeom prst="rect">
            <a:avLst/>
          </a:prstGeom>
          <a:solidFill>
            <a:schemeClr val="accent1">
              <a:alpha val="50195"/>
            </a:schemeClr>
          </a:solidFill>
          <a:ln w="9525">
            <a:solidFill>
              <a:schemeClr val="tx1"/>
            </a:solidFill>
            <a:miter lim="800000"/>
            <a:headEnd/>
            <a:tailEnd/>
          </a:ln>
        </p:spPr>
        <p:txBody>
          <a:bodyPr wrap="none" anchor="ctr"/>
          <a:lstStyle/>
          <a:p>
            <a:pPr algn="ctr"/>
            <a:r>
              <a:rPr lang="en-US" b="0" dirty="0"/>
              <a:t>With ACCOUNT read </a:t>
            </a:r>
          </a:p>
          <a:p>
            <a:pPr algn="ctr"/>
            <a:r>
              <a:rPr lang="en-US" b="0" dirty="0"/>
              <a:t>ACCT.ENT.FWD</a:t>
            </a:r>
          </a:p>
        </p:txBody>
      </p:sp>
      <p:sp>
        <p:nvSpPr>
          <p:cNvPr id="13321" name="Rectangle 15"/>
          <p:cNvSpPr>
            <a:spLocks noChangeArrowheads="1"/>
          </p:cNvSpPr>
          <p:nvPr/>
        </p:nvSpPr>
        <p:spPr bwMode="auto">
          <a:xfrm>
            <a:off x="6084888" y="4508500"/>
            <a:ext cx="2447925" cy="576263"/>
          </a:xfrm>
          <a:prstGeom prst="rect">
            <a:avLst/>
          </a:prstGeom>
          <a:solidFill>
            <a:schemeClr val="accent1">
              <a:alpha val="50195"/>
            </a:schemeClr>
          </a:solidFill>
          <a:ln w="9525">
            <a:solidFill>
              <a:schemeClr val="tx1"/>
            </a:solidFill>
            <a:miter lim="800000"/>
            <a:headEnd/>
            <a:tailEnd/>
          </a:ln>
        </p:spPr>
        <p:txBody>
          <a:bodyPr wrap="none" anchor="ctr"/>
          <a:lstStyle/>
          <a:p>
            <a:pPr algn="ctr"/>
            <a:r>
              <a:rPr lang="en-US" b="0" dirty="0"/>
              <a:t>Get STMT.ENTRY ID’s</a:t>
            </a:r>
          </a:p>
        </p:txBody>
      </p:sp>
      <p:sp>
        <p:nvSpPr>
          <p:cNvPr id="13322" name="Line 16"/>
          <p:cNvSpPr>
            <a:spLocks noChangeShapeType="1"/>
          </p:cNvSpPr>
          <p:nvPr/>
        </p:nvSpPr>
        <p:spPr bwMode="auto">
          <a:xfrm>
            <a:off x="7235825" y="3933825"/>
            <a:ext cx="0" cy="576263"/>
          </a:xfrm>
          <a:prstGeom prst="line">
            <a:avLst/>
          </a:prstGeom>
          <a:noFill/>
          <a:ln w="9525">
            <a:solidFill>
              <a:schemeClr val="tx1"/>
            </a:solidFill>
            <a:round/>
            <a:headEnd/>
            <a:tailEnd type="triangle" w="med" len="med"/>
          </a:ln>
        </p:spPr>
        <p:txBody>
          <a:bodyPr/>
          <a:lstStyle/>
          <a:p>
            <a:endParaRPr lang="en-US" dirty="0"/>
          </a:p>
        </p:txBody>
      </p:sp>
      <p:pic>
        <p:nvPicPr>
          <p:cNvPr id="13323" name="Picture 12"/>
          <p:cNvPicPr>
            <a:picLocks noChangeAspect="1" noChangeArrowheads="1"/>
          </p:cNvPicPr>
          <p:nvPr/>
        </p:nvPicPr>
        <p:blipFill>
          <a:blip r:embed="rId3" cstate="print"/>
          <a:srcRect/>
          <a:stretch>
            <a:fillRect/>
          </a:stretch>
        </p:blipFill>
        <p:spPr bwMode="auto">
          <a:xfrm>
            <a:off x="428625" y="1143000"/>
            <a:ext cx="5243513" cy="3143250"/>
          </a:xfrm>
          <a:prstGeom prst="rect">
            <a:avLst/>
          </a:prstGeom>
          <a:noFill/>
          <a:ln w="9525">
            <a:solidFill>
              <a:srgbClr val="005294"/>
            </a:solidFill>
            <a:miter lim="800000"/>
            <a:headEnd/>
            <a:tailEnd/>
          </a:ln>
        </p:spPr>
      </p:pic>
    </p:spTree>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t>Solution – STMT.ENTRY</a:t>
            </a:r>
          </a:p>
        </p:txBody>
      </p:sp>
      <p:sp>
        <p:nvSpPr>
          <p:cNvPr id="14339" name="Slide Number Placeholder 9"/>
          <p:cNvSpPr>
            <a:spLocks noGrp="1"/>
          </p:cNvSpPr>
          <p:nvPr>
            <p:ph type="sldNum" sz="quarter" idx="10"/>
          </p:nvPr>
        </p:nvSpPr>
        <p:spPr>
          <a:noFill/>
        </p:spPr>
        <p:txBody>
          <a:bodyPr/>
          <a:lstStyle/>
          <a:p>
            <a:r>
              <a:rPr lang="en-GB" dirty="0" smtClean="0"/>
              <a:t>Slide </a:t>
            </a:r>
            <a:fld id="{2A15AAAC-9F57-468D-91A9-D982F500D0C6}" type="slidenum">
              <a:rPr lang="en-GB" smtClean="0"/>
              <a:pPr/>
              <a:t>12</a:t>
            </a:fld>
            <a:endParaRPr lang="en-GB" dirty="0" smtClean="0"/>
          </a:p>
        </p:txBody>
      </p:sp>
      <p:sp>
        <p:nvSpPr>
          <p:cNvPr id="14340" name="Rectangle 7"/>
          <p:cNvSpPr>
            <a:spLocks noChangeArrowheads="1"/>
          </p:cNvSpPr>
          <p:nvPr/>
        </p:nvSpPr>
        <p:spPr bwMode="auto">
          <a:xfrm>
            <a:off x="6084888" y="981075"/>
            <a:ext cx="2447925" cy="576263"/>
          </a:xfrm>
          <a:prstGeom prst="rect">
            <a:avLst/>
          </a:prstGeom>
          <a:solidFill>
            <a:schemeClr val="accent1">
              <a:alpha val="50195"/>
            </a:schemeClr>
          </a:solidFill>
          <a:ln w="9525">
            <a:solidFill>
              <a:schemeClr val="tx1"/>
            </a:solidFill>
            <a:miter lim="800000"/>
            <a:headEnd/>
            <a:tailEnd/>
          </a:ln>
        </p:spPr>
        <p:txBody>
          <a:bodyPr wrap="none" anchor="ctr"/>
          <a:lstStyle/>
          <a:p>
            <a:pPr algn="ctr"/>
            <a:r>
              <a:rPr lang="en-US" b="0" dirty="0"/>
              <a:t>CUSTOMER – User Input</a:t>
            </a:r>
          </a:p>
        </p:txBody>
      </p:sp>
      <p:sp>
        <p:nvSpPr>
          <p:cNvPr id="14341" name="Line 8"/>
          <p:cNvSpPr>
            <a:spLocks noChangeShapeType="1"/>
          </p:cNvSpPr>
          <p:nvPr/>
        </p:nvSpPr>
        <p:spPr bwMode="auto">
          <a:xfrm>
            <a:off x="7235825" y="1557338"/>
            <a:ext cx="0" cy="576262"/>
          </a:xfrm>
          <a:prstGeom prst="line">
            <a:avLst/>
          </a:prstGeom>
          <a:noFill/>
          <a:ln w="9525">
            <a:solidFill>
              <a:schemeClr val="tx1"/>
            </a:solidFill>
            <a:round/>
            <a:headEnd/>
            <a:tailEnd type="triangle" w="med" len="med"/>
          </a:ln>
        </p:spPr>
        <p:txBody>
          <a:bodyPr/>
          <a:lstStyle/>
          <a:p>
            <a:endParaRPr lang="en-US" dirty="0"/>
          </a:p>
        </p:txBody>
      </p:sp>
      <p:sp>
        <p:nvSpPr>
          <p:cNvPr id="14342" name="Rectangle 9"/>
          <p:cNvSpPr>
            <a:spLocks noChangeArrowheads="1"/>
          </p:cNvSpPr>
          <p:nvPr/>
        </p:nvSpPr>
        <p:spPr bwMode="auto">
          <a:xfrm>
            <a:off x="6084888" y="2205038"/>
            <a:ext cx="2447925" cy="576262"/>
          </a:xfrm>
          <a:prstGeom prst="rect">
            <a:avLst/>
          </a:prstGeom>
          <a:solidFill>
            <a:schemeClr val="accent1">
              <a:alpha val="50195"/>
            </a:schemeClr>
          </a:solidFill>
          <a:ln w="9525">
            <a:solidFill>
              <a:schemeClr val="tx1"/>
            </a:solidFill>
            <a:miter lim="800000"/>
            <a:headEnd/>
            <a:tailEnd/>
          </a:ln>
        </p:spPr>
        <p:txBody>
          <a:bodyPr wrap="none" anchor="ctr"/>
          <a:lstStyle/>
          <a:p>
            <a:pPr algn="ctr"/>
            <a:r>
              <a:rPr lang="en-US" b="0" dirty="0"/>
              <a:t>CUSTOMER.ACCOUNT</a:t>
            </a:r>
          </a:p>
          <a:p>
            <a:pPr algn="ctr"/>
            <a:r>
              <a:rPr lang="en-US" b="0" dirty="0"/>
              <a:t>All ACCOUNTS</a:t>
            </a:r>
          </a:p>
        </p:txBody>
      </p:sp>
      <p:sp>
        <p:nvSpPr>
          <p:cNvPr id="14343" name="Line 10"/>
          <p:cNvSpPr>
            <a:spLocks noChangeShapeType="1"/>
          </p:cNvSpPr>
          <p:nvPr/>
        </p:nvSpPr>
        <p:spPr bwMode="auto">
          <a:xfrm>
            <a:off x="7235825" y="2781300"/>
            <a:ext cx="0" cy="576263"/>
          </a:xfrm>
          <a:prstGeom prst="line">
            <a:avLst/>
          </a:prstGeom>
          <a:noFill/>
          <a:ln w="9525">
            <a:solidFill>
              <a:schemeClr val="tx1"/>
            </a:solidFill>
            <a:round/>
            <a:headEnd/>
            <a:tailEnd type="triangle" w="med" len="med"/>
          </a:ln>
        </p:spPr>
        <p:txBody>
          <a:bodyPr/>
          <a:lstStyle/>
          <a:p>
            <a:endParaRPr lang="en-US" dirty="0"/>
          </a:p>
        </p:txBody>
      </p:sp>
      <p:sp>
        <p:nvSpPr>
          <p:cNvPr id="14344" name="Rectangle 11"/>
          <p:cNvSpPr>
            <a:spLocks noChangeArrowheads="1"/>
          </p:cNvSpPr>
          <p:nvPr/>
        </p:nvSpPr>
        <p:spPr bwMode="auto">
          <a:xfrm>
            <a:off x="6084888" y="3357563"/>
            <a:ext cx="2447925" cy="576262"/>
          </a:xfrm>
          <a:prstGeom prst="rect">
            <a:avLst/>
          </a:prstGeom>
          <a:solidFill>
            <a:schemeClr val="accent1">
              <a:alpha val="50195"/>
            </a:schemeClr>
          </a:solidFill>
          <a:ln w="9525">
            <a:solidFill>
              <a:schemeClr val="tx1"/>
            </a:solidFill>
            <a:miter lim="800000"/>
            <a:headEnd/>
            <a:tailEnd/>
          </a:ln>
        </p:spPr>
        <p:txBody>
          <a:bodyPr wrap="none" anchor="ctr"/>
          <a:lstStyle/>
          <a:p>
            <a:pPr algn="ctr"/>
            <a:r>
              <a:rPr lang="en-US" b="0" dirty="0"/>
              <a:t>With ACCOUNT read </a:t>
            </a:r>
          </a:p>
          <a:p>
            <a:pPr algn="ctr"/>
            <a:r>
              <a:rPr lang="en-US" b="0" dirty="0"/>
              <a:t>ACCT.ENT.FWD</a:t>
            </a:r>
          </a:p>
        </p:txBody>
      </p:sp>
      <p:sp>
        <p:nvSpPr>
          <p:cNvPr id="14345" name="Rectangle 12"/>
          <p:cNvSpPr>
            <a:spLocks noChangeArrowheads="1"/>
          </p:cNvSpPr>
          <p:nvPr/>
        </p:nvSpPr>
        <p:spPr bwMode="auto">
          <a:xfrm>
            <a:off x="6084888" y="4508500"/>
            <a:ext cx="2447925" cy="576263"/>
          </a:xfrm>
          <a:prstGeom prst="rect">
            <a:avLst/>
          </a:prstGeom>
          <a:solidFill>
            <a:schemeClr val="accent1">
              <a:alpha val="50195"/>
            </a:schemeClr>
          </a:solidFill>
          <a:ln w="9525">
            <a:solidFill>
              <a:schemeClr val="tx1"/>
            </a:solidFill>
            <a:miter lim="800000"/>
            <a:headEnd/>
            <a:tailEnd/>
          </a:ln>
        </p:spPr>
        <p:txBody>
          <a:bodyPr wrap="none" anchor="ctr"/>
          <a:lstStyle/>
          <a:p>
            <a:pPr algn="ctr"/>
            <a:r>
              <a:rPr lang="en-US" b="0" dirty="0"/>
              <a:t>Get STMT.ENTRY ID’s</a:t>
            </a:r>
          </a:p>
        </p:txBody>
      </p:sp>
      <p:sp>
        <p:nvSpPr>
          <p:cNvPr id="14346" name="Line 13"/>
          <p:cNvSpPr>
            <a:spLocks noChangeShapeType="1"/>
          </p:cNvSpPr>
          <p:nvPr/>
        </p:nvSpPr>
        <p:spPr bwMode="auto">
          <a:xfrm>
            <a:off x="7235825" y="3933825"/>
            <a:ext cx="0" cy="576263"/>
          </a:xfrm>
          <a:prstGeom prst="line">
            <a:avLst/>
          </a:prstGeom>
          <a:noFill/>
          <a:ln w="9525">
            <a:solidFill>
              <a:schemeClr val="tx1"/>
            </a:solidFill>
            <a:round/>
            <a:headEnd/>
            <a:tailEnd type="triangle" w="med" len="med"/>
          </a:ln>
        </p:spPr>
        <p:txBody>
          <a:bodyPr/>
          <a:lstStyle/>
          <a:p>
            <a:endParaRPr lang="en-US" dirty="0"/>
          </a:p>
        </p:txBody>
      </p:sp>
      <p:sp>
        <p:nvSpPr>
          <p:cNvPr id="14347" name="Line 14"/>
          <p:cNvSpPr>
            <a:spLocks noChangeShapeType="1"/>
          </p:cNvSpPr>
          <p:nvPr/>
        </p:nvSpPr>
        <p:spPr bwMode="auto">
          <a:xfrm>
            <a:off x="7235825" y="5084763"/>
            <a:ext cx="0" cy="1223962"/>
          </a:xfrm>
          <a:prstGeom prst="line">
            <a:avLst/>
          </a:prstGeom>
          <a:noFill/>
          <a:ln w="9525">
            <a:solidFill>
              <a:schemeClr val="tx1"/>
            </a:solidFill>
            <a:round/>
            <a:headEnd/>
            <a:tailEnd/>
          </a:ln>
        </p:spPr>
        <p:txBody>
          <a:bodyPr/>
          <a:lstStyle/>
          <a:p>
            <a:endParaRPr lang="en-US" dirty="0"/>
          </a:p>
        </p:txBody>
      </p:sp>
      <p:sp>
        <p:nvSpPr>
          <p:cNvPr id="14348" name="Line 15"/>
          <p:cNvSpPr>
            <a:spLocks noChangeShapeType="1"/>
          </p:cNvSpPr>
          <p:nvPr/>
        </p:nvSpPr>
        <p:spPr bwMode="auto">
          <a:xfrm flipH="1">
            <a:off x="6569075" y="5516563"/>
            <a:ext cx="647700" cy="0"/>
          </a:xfrm>
          <a:prstGeom prst="line">
            <a:avLst/>
          </a:prstGeom>
          <a:noFill/>
          <a:ln w="9525">
            <a:solidFill>
              <a:schemeClr val="tx1"/>
            </a:solidFill>
            <a:round/>
            <a:headEnd/>
            <a:tailEnd type="triangle" w="med" len="med"/>
          </a:ln>
        </p:spPr>
        <p:txBody>
          <a:bodyPr/>
          <a:lstStyle/>
          <a:p>
            <a:endParaRPr lang="en-US" dirty="0"/>
          </a:p>
        </p:txBody>
      </p:sp>
      <p:sp>
        <p:nvSpPr>
          <p:cNvPr id="14349" name="Line 16"/>
          <p:cNvSpPr>
            <a:spLocks noChangeShapeType="1"/>
          </p:cNvSpPr>
          <p:nvPr/>
        </p:nvSpPr>
        <p:spPr bwMode="auto">
          <a:xfrm flipH="1">
            <a:off x="6588125" y="6308725"/>
            <a:ext cx="647700" cy="0"/>
          </a:xfrm>
          <a:prstGeom prst="line">
            <a:avLst/>
          </a:prstGeom>
          <a:noFill/>
          <a:ln w="9525">
            <a:solidFill>
              <a:schemeClr val="tx1"/>
            </a:solidFill>
            <a:round/>
            <a:headEnd/>
            <a:tailEnd type="triangle" w="med" len="med"/>
          </a:ln>
        </p:spPr>
        <p:txBody>
          <a:bodyPr/>
          <a:lstStyle/>
          <a:p>
            <a:endParaRPr lang="en-US" dirty="0"/>
          </a:p>
        </p:txBody>
      </p:sp>
      <p:sp>
        <p:nvSpPr>
          <p:cNvPr id="14350" name="Rectangle 17"/>
          <p:cNvSpPr>
            <a:spLocks noChangeArrowheads="1"/>
          </p:cNvSpPr>
          <p:nvPr/>
        </p:nvSpPr>
        <p:spPr bwMode="auto">
          <a:xfrm>
            <a:off x="4068763" y="5229225"/>
            <a:ext cx="2447925" cy="576263"/>
          </a:xfrm>
          <a:prstGeom prst="rect">
            <a:avLst/>
          </a:prstGeom>
          <a:solidFill>
            <a:schemeClr val="accent1">
              <a:alpha val="50195"/>
            </a:schemeClr>
          </a:solidFill>
          <a:ln w="9525">
            <a:solidFill>
              <a:schemeClr val="tx1"/>
            </a:solidFill>
            <a:miter lim="800000"/>
            <a:headEnd/>
            <a:tailEnd/>
          </a:ln>
        </p:spPr>
        <p:txBody>
          <a:bodyPr wrap="none" anchor="ctr"/>
          <a:lstStyle/>
          <a:p>
            <a:pPr algn="ctr"/>
            <a:r>
              <a:rPr lang="en-US" b="0" dirty="0"/>
              <a:t>From STMT.ENTRY, -ve </a:t>
            </a:r>
          </a:p>
          <a:p>
            <a:pPr algn="ctr"/>
            <a:r>
              <a:rPr lang="en-US" b="0" dirty="0"/>
              <a:t>Amount is a fwd debit</a:t>
            </a:r>
          </a:p>
        </p:txBody>
      </p:sp>
      <p:sp>
        <p:nvSpPr>
          <p:cNvPr id="14351" name="Rectangle 18"/>
          <p:cNvSpPr>
            <a:spLocks noChangeArrowheads="1"/>
          </p:cNvSpPr>
          <p:nvPr/>
        </p:nvSpPr>
        <p:spPr bwMode="auto">
          <a:xfrm>
            <a:off x="4067175" y="5949950"/>
            <a:ext cx="2447925" cy="576263"/>
          </a:xfrm>
          <a:prstGeom prst="rect">
            <a:avLst/>
          </a:prstGeom>
          <a:solidFill>
            <a:schemeClr val="accent1">
              <a:alpha val="50195"/>
            </a:schemeClr>
          </a:solidFill>
          <a:ln w="9525">
            <a:solidFill>
              <a:schemeClr val="tx1"/>
            </a:solidFill>
            <a:miter lim="800000"/>
            <a:headEnd/>
            <a:tailEnd/>
          </a:ln>
        </p:spPr>
        <p:txBody>
          <a:bodyPr wrap="none" anchor="ctr"/>
          <a:lstStyle/>
          <a:p>
            <a:pPr algn="ctr"/>
            <a:r>
              <a:rPr lang="en-US" b="0" dirty="0"/>
              <a:t>From STMT.ENTRY, +ve </a:t>
            </a:r>
          </a:p>
          <a:p>
            <a:pPr algn="ctr"/>
            <a:r>
              <a:rPr lang="en-US" b="0" dirty="0"/>
              <a:t>Amount is a fwd credit</a:t>
            </a:r>
          </a:p>
        </p:txBody>
      </p:sp>
      <p:pic>
        <p:nvPicPr>
          <p:cNvPr id="14352" name="Picture 17"/>
          <p:cNvPicPr>
            <a:picLocks noChangeAspect="1" noChangeArrowheads="1"/>
          </p:cNvPicPr>
          <p:nvPr/>
        </p:nvPicPr>
        <p:blipFill>
          <a:blip r:embed="rId3" cstate="print"/>
          <a:srcRect/>
          <a:stretch>
            <a:fillRect/>
          </a:stretch>
        </p:blipFill>
        <p:spPr bwMode="auto">
          <a:xfrm>
            <a:off x="214313" y="928688"/>
            <a:ext cx="5797550" cy="2571750"/>
          </a:xfrm>
          <a:prstGeom prst="rect">
            <a:avLst/>
          </a:prstGeom>
          <a:noFill/>
          <a:ln w="9525">
            <a:solidFill>
              <a:srgbClr val="005294"/>
            </a:solidFill>
            <a:miter lim="800000"/>
            <a:headEnd/>
            <a:tailEnd/>
          </a:ln>
        </p:spPr>
      </p:pic>
      <p:sp>
        <p:nvSpPr>
          <p:cNvPr id="17" name="Rectangle 16"/>
          <p:cNvSpPr/>
          <p:nvPr/>
        </p:nvSpPr>
        <p:spPr>
          <a:xfrm>
            <a:off x="357188" y="2357438"/>
            <a:ext cx="3071812" cy="428625"/>
          </a:xfrm>
          <a:prstGeom prst="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GB"/>
            </a:defPPr>
            <a:lvl1pPr algn="l" rtl="0" fontAlgn="base">
              <a:spcBef>
                <a:spcPct val="0"/>
              </a:spcBef>
              <a:spcAft>
                <a:spcPct val="0"/>
              </a:spcAft>
              <a:defRPr sz="1400" kern="1200">
                <a:solidFill>
                  <a:schemeClr val="lt1"/>
                </a:solidFill>
                <a:latin typeface="+mn-lt"/>
                <a:ea typeface="+mn-ea"/>
                <a:cs typeface="+mn-cs"/>
              </a:defRPr>
            </a:lvl1pPr>
            <a:lvl2pPr marL="457200" algn="l" rtl="0" fontAlgn="base">
              <a:spcBef>
                <a:spcPct val="0"/>
              </a:spcBef>
              <a:spcAft>
                <a:spcPct val="0"/>
              </a:spcAft>
              <a:defRPr sz="1400" kern="1200">
                <a:solidFill>
                  <a:schemeClr val="lt1"/>
                </a:solidFill>
                <a:latin typeface="+mn-lt"/>
                <a:ea typeface="+mn-ea"/>
                <a:cs typeface="+mn-cs"/>
              </a:defRPr>
            </a:lvl2pPr>
            <a:lvl3pPr marL="914400" algn="l" rtl="0" fontAlgn="base">
              <a:spcBef>
                <a:spcPct val="0"/>
              </a:spcBef>
              <a:spcAft>
                <a:spcPct val="0"/>
              </a:spcAft>
              <a:defRPr sz="1400" kern="1200">
                <a:solidFill>
                  <a:schemeClr val="lt1"/>
                </a:solidFill>
                <a:latin typeface="+mn-lt"/>
                <a:ea typeface="+mn-ea"/>
                <a:cs typeface="+mn-cs"/>
              </a:defRPr>
            </a:lvl3pPr>
            <a:lvl4pPr marL="1371600" algn="l" rtl="0" fontAlgn="base">
              <a:spcBef>
                <a:spcPct val="0"/>
              </a:spcBef>
              <a:spcAft>
                <a:spcPct val="0"/>
              </a:spcAft>
              <a:defRPr sz="1400" kern="1200">
                <a:solidFill>
                  <a:schemeClr val="lt1"/>
                </a:solidFill>
                <a:latin typeface="+mn-lt"/>
                <a:ea typeface="+mn-ea"/>
                <a:cs typeface="+mn-cs"/>
              </a:defRPr>
            </a:lvl4pPr>
            <a:lvl5pPr marL="1828800" algn="l" rtl="0" fontAlgn="base">
              <a:spcBef>
                <a:spcPct val="0"/>
              </a:spcBef>
              <a:spcAft>
                <a:spcPct val="0"/>
              </a:spcAft>
              <a:defRPr sz="1400" kern="1200">
                <a:solidFill>
                  <a:schemeClr val="lt1"/>
                </a:solidFill>
                <a:latin typeface="+mn-lt"/>
                <a:ea typeface="+mn-ea"/>
                <a:cs typeface="+mn-cs"/>
              </a:defRPr>
            </a:lvl5pPr>
            <a:lvl6pPr marL="2286000" algn="l" defTabSz="914400" rtl="0" eaLnBrk="1" latinLnBrk="0" hangingPunct="1">
              <a:defRPr sz="1400" kern="1200">
                <a:solidFill>
                  <a:schemeClr val="lt1"/>
                </a:solidFill>
                <a:latin typeface="+mn-lt"/>
                <a:ea typeface="+mn-ea"/>
                <a:cs typeface="+mn-cs"/>
              </a:defRPr>
            </a:lvl6pPr>
            <a:lvl7pPr marL="2743200" algn="l" defTabSz="914400" rtl="0" eaLnBrk="1" latinLnBrk="0" hangingPunct="1">
              <a:defRPr sz="1400" kern="1200">
                <a:solidFill>
                  <a:schemeClr val="lt1"/>
                </a:solidFill>
                <a:latin typeface="+mn-lt"/>
                <a:ea typeface="+mn-ea"/>
                <a:cs typeface="+mn-cs"/>
              </a:defRPr>
            </a:lvl7pPr>
            <a:lvl8pPr marL="3200400" algn="l" defTabSz="914400" rtl="0" eaLnBrk="1" latinLnBrk="0" hangingPunct="1">
              <a:defRPr sz="1400" kern="1200">
                <a:solidFill>
                  <a:schemeClr val="lt1"/>
                </a:solidFill>
                <a:latin typeface="+mn-lt"/>
                <a:ea typeface="+mn-ea"/>
                <a:cs typeface="+mn-cs"/>
              </a:defRPr>
            </a:lvl8pPr>
            <a:lvl9pPr marL="3657600" algn="l" defTabSz="914400" rtl="0" eaLnBrk="1" latinLnBrk="0" hangingPunct="1">
              <a:defRPr sz="1400" kern="1200">
                <a:solidFill>
                  <a:schemeClr val="lt1"/>
                </a:solidFill>
                <a:latin typeface="+mn-lt"/>
                <a:ea typeface="+mn-ea"/>
                <a:cs typeface="+mn-cs"/>
              </a:defRPr>
            </a:lvl9pPr>
          </a:lstStyle>
          <a:p>
            <a:pPr algn="ctr">
              <a:defRPr/>
            </a:pPr>
            <a:endParaRPr lang="en-US" dirty="0"/>
          </a:p>
        </p:txBody>
      </p:sp>
    </p:spTree>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t>Solution – ACCR.ACCT.DR and ACCR.ACCT.CR</a:t>
            </a:r>
          </a:p>
        </p:txBody>
      </p:sp>
      <p:sp>
        <p:nvSpPr>
          <p:cNvPr id="15363" name="Slide Number Placeholder 7"/>
          <p:cNvSpPr>
            <a:spLocks noGrp="1"/>
          </p:cNvSpPr>
          <p:nvPr>
            <p:ph type="sldNum" sz="quarter" idx="10"/>
          </p:nvPr>
        </p:nvSpPr>
        <p:spPr>
          <a:noFill/>
        </p:spPr>
        <p:txBody>
          <a:bodyPr/>
          <a:lstStyle/>
          <a:p>
            <a:r>
              <a:rPr lang="en-GB" dirty="0" smtClean="0"/>
              <a:t>Slide </a:t>
            </a:r>
            <a:fld id="{761D0C55-1E5B-4D0D-9DA3-981B54886389}" type="slidenum">
              <a:rPr lang="en-GB" smtClean="0"/>
              <a:pPr/>
              <a:t>13</a:t>
            </a:fld>
            <a:endParaRPr lang="en-GB" dirty="0" smtClean="0"/>
          </a:p>
        </p:txBody>
      </p:sp>
      <p:pic>
        <p:nvPicPr>
          <p:cNvPr id="15364" name="Picture 5"/>
          <p:cNvPicPr>
            <a:picLocks noChangeAspect="1" noChangeArrowheads="1"/>
          </p:cNvPicPr>
          <p:nvPr/>
        </p:nvPicPr>
        <p:blipFill rotWithShape="1">
          <a:blip r:embed="rId3" cstate="print"/>
          <a:srcRect b="13490"/>
          <a:stretch/>
        </p:blipFill>
        <p:spPr bwMode="auto">
          <a:xfrm>
            <a:off x="179388" y="763588"/>
            <a:ext cx="4602162" cy="2305843"/>
          </a:xfrm>
          <a:prstGeom prst="rect">
            <a:avLst/>
          </a:prstGeom>
          <a:noFill/>
          <a:ln w="9525">
            <a:solidFill>
              <a:srgbClr val="005294"/>
            </a:solidFill>
            <a:miter lim="800000"/>
            <a:headEnd/>
            <a:tailEnd/>
          </a:ln>
        </p:spPr>
      </p:pic>
      <p:pic>
        <p:nvPicPr>
          <p:cNvPr id="15365" name="Picture 6"/>
          <p:cNvPicPr>
            <a:picLocks noChangeAspect="1" noChangeArrowheads="1"/>
          </p:cNvPicPr>
          <p:nvPr/>
        </p:nvPicPr>
        <p:blipFill>
          <a:blip r:embed="rId4" cstate="print"/>
          <a:srcRect/>
          <a:stretch>
            <a:fillRect/>
          </a:stretch>
        </p:blipFill>
        <p:spPr bwMode="auto">
          <a:xfrm>
            <a:off x="192088" y="3573463"/>
            <a:ext cx="3659187" cy="1347787"/>
          </a:xfrm>
          <a:prstGeom prst="rect">
            <a:avLst/>
          </a:prstGeom>
          <a:noFill/>
          <a:ln w="9525">
            <a:solidFill>
              <a:srgbClr val="005294"/>
            </a:solidFill>
            <a:miter lim="800000"/>
            <a:headEnd/>
            <a:tailEnd/>
          </a:ln>
        </p:spPr>
      </p:pic>
      <p:sp>
        <p:nvSpPr>
          <p:cNvPr id="15366" name="Rectangle 8"/>
          <p:cNvSpPr>
            <a:spLocks noChangeArrowheads="1"/>
          </p:cNvSpPr>
          <p:nvPr/>
        </p:nvSpPr>
        <p:spPr bwMode="auto">
          <a:xfrm>
            <a:off x="4933950" y="981075"/>
            <a:ext cx="2447925" cy="576263"/>
          </a:xfrm>
          <a:prstGeom prst="rect">
            <a:avLst/>
          </a:prstGeom>
          <a:solidFill>
            <a:schemeClr val="accent1">
              <a:alpha val="50195"/>
            </a:schemeClr>
          </a:solidFill>
          <a:ln w="9525">
            <a:solidFill>
              <a:schemeClr val="tx1"/>
            </a:solidFill>
            <a:miter lim="800000"/>
            <a:headEnd/>
            <a:tailEnd/>
          </a:ln>
        </p:spPr>
        <p:txBody>
          <a:bodyPr wrap="none" anchor="ctr"/>
          <a:lstStyle/>
          <a:p>
            <a:pPr algn="ctr"/>
            <a:r>
              <a:rPr lang="en-US" b="0" dirty="0"/>
              <a:t>CUSTOMER – User Input</a:t>
            </a:r>
          </a:p>
        </p:txBody>
      </p:sp>
      <p:sp>
        <p:nvSpPr>
          <p:cNvPr id="15367" name="Line 9"/>
          <p:cNvSpPr>
            <a:spLocks noChangeShapeType="1"/>
          </p:cNvSpPr>
          <p:nvPr/>
        </p:nvSpPr>
        <p:spPr bwMode="auto">
          <a:xfrm>
            <a:off x="6084888" y="1557338"/>
            <a:ext cx="0" cy="576262"/>
          </a:xfrm>
          <a:prstGeom prst="line">
            <a:avLst/>
          </a:prstGeom>
          <a:noFill/>
          <a:ln w="9525">
            <a:solidFill>
              <a:schemeClr val="tx1"/>
            </a:solidFill>
            <a:round/>
            <a:headEnd/>
            <a:tailEnd type="triangle" w="med" len="med"/>
          </a:ln>
        </p:spPr>
        <p:txBody>
          <a:bodyPr/>
          <a:lstStyle/>
          <a:p>
            <a:endParaRPr lang="en-US" dirty="0"/>
          </a:p>
        </p:txBody>
      </p:sp>
      <p:sp>
        <p:nvSpPr>
          <p:cNvPr id="15368" name="Rectangle 10"/>
          <p:cNvSpPr>
            <a:spLocks noChangeArrowheads="1"/>
          </p:cNvSpPr>
          <p:nvPr/>
        </p:nvSpPr>
        <p:spPr bwMode="auto">
          <a:xfrm>
            <a:off x="4933950" y="2205038"/>
            <a:ext cx="2447925" cy="576262"/>
          </a:xfrm>
          <a:prstGeom prst="rect">
            <a:avLst/>
          </a:prstGeom>
          <a:solidFill>
            <a:schemeClr val="accent1">
              <a:alpha val="50195"/>
            </a:schemeClr>
          </a:solidFill>
          <a:ln w="9525">
            <a:solidFill>
              <a:schemeClr val="tx1"/>
            </a:solidFill>
            <a:miter lim="800000"/>
            <a:headEnd/>
            <a:tailEnd/>
          </a:ln>
        </p:spPr>
        <p:txBody>
          <a:bodyPr wrap="none" anchor="ctr"/>
          <a:lstStyle/>
          <a:p>
            <a:pPr algn="ctr"/>
            <a:r>
              <a:rPr lang="en-US" b="0" dirty="0"/>
              <a:t>CUSTOMER.ACCOUNT</a:t>
            </a:r>
          </a:p>
          <a:p>
            <a:pPr algn="ctr"/>
            <a:r>
              <a:rPr lang="en-US" b="0" dirty="0"/>
              <a:t>All ACCOUNTS</a:t>
            </a:r>
          </a:p>
        </p:txBody>
      </p:sp>
      <p:sp>
        <p:nvSpPr>
          <p:cNvPr id="15369" name="Line 11"/>
          <p:cNvSpPr>
            <a:spLocks noChangeShapeType="1"/>
          </p:cNvSpPr>
          <p:nvPr/>
        </p:nvSpPr>
        <p:spPr bwMode="auto">
          <a:xfrm>
            <a:off x="6084888" y="2781300"/>
            <a:ext cx="0" cy="576263"/>
          </a:xfrm>
          <a:prstGeom prst="line">
            <a:avLst/>
          </a:prstGeom>
          <a:noFill/>
          <a:ln w="9525">
            <a:solidFill>
              <a:schemeClr val="tx1"/>
            </a:solidFill>
            <a:round/>
            <a:headEnd/>
            <a:tailEnd type="triangle" w="med" len="med"/>
          </a:ln>
        </p:spPr>
        <p:txBody>
          <a:bodyPr/>
          <a:lstStyle/>
          <a:p>
            <a:endParaRPr lang="en-US" dirty="0"/>
          </a:p>
        </p:txBody>
      </p:sp>
      <p:sp>
        <p:nvSpPr>
          <p:cNvPr id="15370" name="Rectangle 12"/>
          <p:cNvSpPr>
            <a:spLocks noChangeArrowheads="1"/>
          </p:cNvSpPr>
          <p:nvPr/>
        </p:nvSpPr>
        <p:spPr bwMode="auto">
          <a:xfrm>
            <a:off x="4933950" y="3357563"/>
            <a:ext cx="2447925" cy="576262"/>
          </a:xfrm>
          <a:prstGeom prst="rect">
            <a:avLst/>
          </a:prstGeom>
          <a:solidFill>
            <a:schemeClr val="accent1">
              <a:alpha val="50195"/>
            </a:schemeClr>
          </a:solidFill>
          <a:ln w="9525">
            <a:solidFill>
              <a:schemeClr val="tx1"/>
            </a:solidFill>
            <a:miter lim="800000"/>
            <a:headEnd/>
            <a:tailEnd/>
          </a:ln>
        </p:spPr>
        <p:txBody>
          <a:bodyPr wrap="none" anchor="ctr"/>
          <a:lstStyle/>
          <a:p>
            <a:pPr algn="ctr"/>
            <a:r>
              <a:rPr lang="en-US" b="0" dirty="0"/>
              <a:t>With ACCOUNT read </a:t>
            </a:r>
          </a:p>
          <a:p>
            <a:pPr algn="ctr"/>
            <a:r>
              <a:rPr lang="en-US" b="0" dirty="0"/>
              <a:t>ACCT.ENT.FWD</a:t>
            </a:r>
          </a:p>
        </p:txBody>
      </p:sp>
      <p:sp>
        <p:nvSpPr>
          <p:cNvPr id="15371" name="Rectangle 13"/>
          <p:cNvSpPr>
            <a:spLocks noChangeArrowheads="1"/>
          </p:cNvSpPr>
          <p:nvPr/>
        </p:nvSpPr>
        <p:spPr bwMode="auto">
          <a:xfrm>
            <a:off x="4933950" y="4508500"/>
            <a:ext cx="2447925" cy="576263"/>
          </a:xfrm>
          <a:prstGeom prst="rect">
            <a:avLst/>
          </a:prstGeom>
          <a:solidFill>
            <a:schemeClr val="accent1">
              <a:alpha val="50195"/>
            </a:schemeClr>
          </a:solidFill>
          <a:ln w="9525">
            <a:solidFill>
              <a:schemeClr val="tx1"/>
            </a:solidFill>
            <a:miter lim="800000"/>
            <a:headEnd/>
            <a:tailEnd/>
          </a:ln>
        </p:spPr>
        <p:txBody>
          <a:bodyPr wrap="none" anchor="ctr"/>
          <a:lstStyle/>
          <a:p>
            <a:pPr algn="ctr"/>
            <a:r>
              <a:rPr lang="en-US" b="0" dirty="0"/>
              <a:t>Get STMT.ENTRY ID’s</a:t>
            </a:r>
          </a:p>
        </p:txBody>
      </p:sp>
      <p:sp>
        <p:nvSpPr>
          <p:cNvPr id="15372" name="Line 14"/>
          <p:cNvSpPr>
            <a:spLocks noChangeShapeType="1"/>
          </p:cNvSpPr>
          <p:nvPr/>
        </p:nvSpPr>
        <p:spPr bwMode="auto">
          <a:xfrm>
            <a:off x="6084888" y="3933825"/>
            <a:ext cx="0" cy="576263"/>
          </a:xfrm>
          <a:prstGeom prst="line">
            <a:avLst/>
          </a:prstGeom>
          <a:noFill/>
          <a:ln w="9525">
            <a:solidFill>
              <a:schemeClr val="tx1"/>
            </a:solidFill>
            <a:round/>
            <a:headEnd/>
            <a:tailEnd type="triangle" w="med" len="med"/>
          </a:ln>
        </p:spPr>
        <p:txBody>
          <a:bodyPr/>
          <a:lstStyle/>
          <a:p>
            <a:endParaRPr lang="en-US" dirty="0"/>
          </a:p>
        </p:txBody>
      </p:sp>
      <p:sp>
        <p:nvSpPr>
          <p:cNvPr id="15373" name="Line 15"/>
          <p:cNvSpPr>
            <a:spLocks noChangeShapeType="1"/>
          </p:cNvSpPr>
          <p:nvPr/>
        </p:nvSpPr>
        <p:spPr bwMode="auto">
          <a:xfrm>
            <a:off x="6084888" y="5084763"/>
            <a:ext cx="0" cy="1223962"/>
          </a:xfrm>
          <a:prstGeom prst="line">
            <a:avLst/>
          </a:prstGeom>
          <a:noFill/>
          <a:ln w="9525">
            <a:solidFill>
              <a:schemeClr val="tx1"/>
            </a:solidFill>
            <a:round/>
            <a:headEnd/>
            <a:tailEnd/>
          </a:ln>
        </p:spPr>
        <p:txBody>
          <a:bodyPr/>
          <a:lstStyle/>
          <a:p>
            <a:endParaRPr lang="en-US" dirty="0"/>
          </a:p>
        </p:txBody>
      </p:sp>
      <p:sp>
        <p:nvSpPr>
          <p:cNvPr id="15374" name="Line 16"/>
          <p:cNvSpPr>
            <a:spLocks noChangeShapeType="1"/>
          </p:cNvSpPr>
          <p:nvPr/>
        </p:nvSpPr>
        <p:spPr bwMode="auto">
          <a:xfrm flipH="1">
            <a:off x="5418138" y="5516563"/>
            <a:ext cx="647700" cy="0"/>
          </a:xfrm>
          <a:prstGeom prst="line">
            <a:avLst/>
          </a:prstGeom>
          <a:noFill/>
          <a:ln w="9525">
            <a:solidFill>
              <a:schemeClr val="tx1"/>
            </a:solidFill>
            <a:round/>
            <a:headEnd/>
            <a:tailEnd type="triangle" w="med" len="med"/>
          </a:ln>
        </p:spPr>
        <p:txBody>
          <a:bodyPr/>
          <a:lstStyle/>
          <a:p>
            <a:endParaRPr lang="en-US" dirty="0"/>
          </a:p>
        </p:txBody>
      </p:sp>
      <p:sp>
        <p:nvSpPr>
          <p:cNvPr id="15375" name="Line 17"/>
          <p:cNvSpPr>
            <a:spLocks noChangeShapeType="1"/>
          </p:cNvSpPr>
          <p:nvPr/>
        </p:nvSpPr>
        <p:spPr bwMode="auto">
          <a:xfrm flipH="1">
            <a:off x="5437188" y="6308725"/>
            <a:ext cx="647700" cy="0"/>
          </a:xfrm>
          <a:prstGeom prst="line">
            <a:avLst/>
          </a:prstGeom>
          <a:noFill/>
          <a:ln w="9525">
            <a:solidFill>
              <a:schemeClr val="tx1"/>
            </a:solidFill>
            <a:round/>
            <a:headEnd/>
            <a:tailEnd type="triangle" w="med" len="med"/>
          </a:ln>
        </p:spPr>
        <p:txBody>
          <a:bodyPr/>
          <a:lstStyle/>
          <a:p>
            <a:endParaRPr lang="en-US" dirty="0"/>
          </a:p>
        </p:txBody>
      </p:sp>
      <p:sp>
        <p:nvSpPr>
          <p:cNvPr id="15376" name="Rectangle 18"/>
          <p:cNvSpPr>
            <a:spLocks noChangeArrowheads="1"/>
          </p:cNvSpPr>
          <p:nvPr/>
        </p:nvSpPr>
        <p:spPr bwMode="auto">
          <a:xfrm>
            <a:off x="2917825" y="5229225"/>
            <a:ext cx="2447925" cy="576263"/>
          </a:xfrm>
          <a:prstGeom prst="rect">
            <a:avLst/>
          </a:prstGeom>
          <a:solidFill>
            <a:schemeClr val="accent1">
              <a:alpha val="50195"/>
            </a:schemeClr>
          </a:solidFill>
          <a:ln w="9525">
            <a:solidFill>
              <a:schemeClr val="tx1"/>
            </a:solidFill>
            <a:miter lim="800000"/>
            <a:headEnd/>
            <a:tailEnd/>
          </a:ln>
        </p:spPr>
        <p:txBody>
          <a:bodyPr wrap="none" anchor="ctr"/>
          <a:lstStyle/>
          <a:p>
            <a:pPr algn="ctr"/>
            <a:r>
              <a:rPr lang="en-US" b="0" dirty="0"/>
              <a:t>From STMT.ENTRY, -ve </a:t>
            </a:r>
          </a:p>
          <a:p>
            <a:pPr algn="ctr"/>
            <a:r>
              <a:rPr lang="en-US" b="0" dirty="0"/>
              <a:t>Amount is a fwd debit</a:t>
            </a:r>
          </a:p>
        </p:txBody>
      </p:sp>
      <p:sp>
        <p:nvSpPr>
          <p:cNvPr id="15377" name="Rectangle 19"/>
          <p:cNvSpPr>
            <a:spLocks noChangeArrowheads="1"/>
          </p:cNvSpPr>
          <p:nvPr/>
        </p:nvSpPr>
        <p:spPr bwMode="auto">
          <a:xfrm>
            <a:off x="2916238" y="5949950"/>
            <a:ext cx="2447925" cy="576263"/>
          </a:xfrm>
          <a:prstGeom prst="rect">
            <a:avLst/>
          </a:prstGeom>
          <a:solidFill>
            <a:schemeClr val="accent1">
              <a:alpha val="50195"/>
            </a:schemeClr>
          </a:solidFill>
          <a:ln w="9525">
            <a:solidFill>
              <a:schemeClr val="tx1"/>
            </a:solidFill>
            <a:miter lim="800000"/>
            <a:headEnd/>
            <a:tailEnd/>
          </a:ln>
        </p:spPr>
        <p:txBody>
          <a:bodyPr wrap="none" anchor="ctr"/>
          <a:lstStyle/>
          <a:p>
            <a:pPr algn="ctr"/>
            <a:r>
              <a:rPr lang="en-US" b="0" dirty="0"/>
              <a:t>From STMT.ENTRY, +ve </a:t>
            </a:r>
          </a:p>
          <a:p>
            <a:pPr algn="ctr"/>
            <a:r>
              <a:rPr lang="en-US" b="0" dirty="0"/>
              <a:t>Amount is a fwd credit</a:t>
            </a:r>
          </a:p>
        </p:txBody>
      </p:sp>
      <p:sp>
        <p:nvSpPr>
          <p:cNvPr id="15378" name="Line 20"/>
          <p:cNvSpPr>
            <a:spLocks noChangeShapeType="1"/>
          </p:cNvSpPr>
          <p:nvPr/>
        </p:nvSpPr>
        <p:spPr bwMode="auto">
          <a:xfrm>
            <a:off x="7380288" y="3644900"/>
            <a:ext cx="863600" cy="0"/>
          </a:xfrm>
          <a:prstGeom prst="line">
            <a:avLst/>
          </a:prstGeom>
          <a:noFill/>
          <a:ln w="9525">
            <a:solidFill>
              <a:schemeClr val="tx1"/>
            </a:solidFill>
            <a:round/>
            <a:headEnd/>
            <a:tailEnd/>
          </a:ln>
        </p:spPr>
        <p:txBody>
          <a:bodyPr/>
          <a:lstStyle/>
          <a:p>
            <a:endParaRPr lang="en-US" dirty="0"/>
          </a:p>
        </p:txBody>
      </p:sp>
      <p:sp>
        <p:nvSpPr>
          <p:cNvPr id="15379" name="Line 21"/>
          <p:cNvSpPr>
            <a:spLocks noChangeShapeType="1"/>
          </p:cNvSpPr>
          <p:nvPr/>
        </p:nvSpPr>
        <p:spPr bwMode="auto">
          <a:xfrm>
            <a:off x="8243888" y="3644900"/>
            <a:ext cx="0" cy="1871663"/>
          </a:xfrm>
          <a:prstGeom prst="line">
            <a:avLst/>
          </a:prstGeom>
          <a:noFill/>
          <a:ln w="9525">
            <a:solidFill>
              <a:schemeClr val="tx1"/>
            </a:solidFill>
            <a:round/>
            <a:headEnd/>
            <a:tailEnd type="triangle" w="med" len="med"/>
          </a:ln>
        </p:spPr>
        <p:txBody>
          <a:bodyPr/>
          <a:lstStyle/>
          <a:p>
            <a:endParaRPr lang="en-US" dirty="0"/>
          </a:p>
        </p:txBody>
      </p:sp>
      <p:sp>
        <p:nvSpPr>
          <p:cNvPr id="15380" name="Rectangle 22"/>
          <p:cNvSpPr>
            <a:spLocks noChangeArrowheads="1"/>
          </p:cNvSpPr>
          <p:nvPr/>
        </p:nvSpPr>
        <p:spPr bwMode="auto">
          <a:xfrm>
            <a:off x="6516688" y="5589588"/>
            <a:ext cx="2447925" cy="576262"/>
          </a:xfrm>
          <a:prstGeom prst="rect">
            <a:avLst/>
          </a:prstGeom>
          <a:solidFill>
            <a:schemeClr val="accent1">
              <a:alpha val="50195"/>
            </a:schemeClr>
          </a:solidFill>
          <a:ln w="9525">
            <a:solidFill>
              <a:schemeClr val="tx1"/>
            </a:solidFill>
            <a:miter lim="800000"/>
            <a:headEnd/>
            <a:tailEnd/>
          </a:ln>
        </p:spPr>
        <p:txBody>
          <a:bodyPr wrap="none" anchor="ctr"/>
          <a:lstStyle/>
          <a:p>
            <a:pPr algn="ctr"/>
            <a:r>
              <a:rPr lang="en-US" b="0" dirty="0"/>
              <a:t>Read ACCR.ACCT.DR</a:t>
            </a:r>
          </a:p>
          <a:p>
            <a:pPr algn="ctr"/>
            <a:r>
              <a:rPr lang="en-US" b="0" dirty="0"/>
              <a:t>Read ACCR.ACCT.CR</a:t>
            </a:r>
          </a:p>
        </p:txBody>
      </p:sp>
      <p:sp>
        <p:nvSpPr>
          <p:cNvPr id="15381" name="Rectangle 23"/>
          <p:cNvSpPr>
            <a:spLocks noChangeArrowheads="1"/>
          </p:cNvSpPr>
          <p:nvPr/>
        </p:nvSpPr>
        <p:spPr bwMode="auto">
          <a:xfrm>
            <a:off x="501650" y="1935163"/>
            <a:ext cx="3168650" cy="288925"/>
          </a:xfrm>
          <a:prstGeom prst="rect">
            <a:avLst/>
          </a:prstGeom>
          <a:noFill/>
          <a:ln w="15875">
            <a:solidFill>
              <a:srgbClr val="FF0000"/>
            </a:solidFill>
            <a:miter lim="800000"/>
            <a:headEnd/>
            <a:tailEnd/>
          </a:ln>
        </p:spPr>
        <p:txBody>
          <a:bodyPr wrap="none" anchor="ctr"/>
          <a:lstStyle/>
          <a:p>
            <a:endParaRPr lang="en-US" dirty="0"/>
          </a:p>
        </p:txBody>
      </p:sp>
    </p:spTree>
  </p:cSld>
  <p:clrMapOvr>
    <a:masterClrMapping/>
  </p:clrMapOvr>
  <p:transition>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Solution - Algorithm</a:t>
            </a:r>
          </a:p>
        </p:txBody>
      </p:sp>
      <p:sp>
        <p:nvSpPr>
          <p:cNvPr id="16387" name="Rectangle 3"/>
          <p:cNvSpPr>
            <a:spLocks noGrp="1" noChangeArrowheads="1"/>
          </p:cNvSpPr>
          <p:nvPr>
            <p:ph type="body" idx="1"/>
          </p:nvPr>
        </p:nvSpPr>
        <p:spPr>
          <a:xfrm>
            <a:off x="685800" y="1414463"/>
            <a:ext cx="7772400" cy="4800600"/>
          </a:xfrm>
        </p:spPr>
        <p:txBody>
          <a:bodyPr/>
          <a:lstStyle/>
          <a:p>
            <a:pPr eaLnBrk="1" hangingPunct="1"/>
            <a:r>
              <a:rPr lang="en-US" sz="1800" dirty="0" smtClean="0"/>
              <a:t>User inputs a </a:t>
            </a:r>
            <a:r>
              <a:rPr lang="en-US" sz="1800" b="1" dirty="0" smtClean="0"/>
              <a:t>CUSTOMER</a:t>
            </a:r>
            <a:r>
              <a:rPr lang="en-US" sz="1800" dirty="0" smtClean="0"/>
              <a:t> ID</a:t>
            </a:r>
          </a:p>
          <a:p>
            <a:pPr eaLnBrk="1" hangingPunct="1"/>
            <a:endParaRPr lang="en-US" sz="1800" dirty="0" smtClean="0"/>
          </a:p>
          <a:p>
            <a:pPr eaLnBrk="1" hangingPunct="1"/>
            <a:r>
              <a:rPr lang="en-US" sz="1800" dirty="0" smtClean="0"/>
              <a:t>Opens the respective record in </a:t>
            </a:r>
            <a:r>
              <a:rPr lang="en-US" sz="1800" b="1" dirty="0" smtClean="0"/>
              <a:t>CUSTOMER.ACCOUNT </a:t>
            </a:r>
            <a:r>
              <a:rPr lang="en-US" sz="1800" dirty="0" smtClean="0"/>
              <a:t>application</a:t>
            </a:r>
          </a:p>
          <a:p>
            <a:pPr eaLnBrk="1" hangingPunct="1"/>
            <a:endParaRPr lang="en-US" sz="1800" dirty="0" smtClean="0"/>
          </a:p>
          <a:p>
            <a:pPr eaLnBrk="1" hangingPunct="1"/>
            <a:r>
              <a:rPr lang="en-US" sz="1800" dirty="0" smtClean="0"/>
              <a:t>Loop for each account and open </a:t>
            </a:r>
            <a:r>
              <a:rPr lang="en-US" sz="1800" b="1" dirty="0" smtClean="0"/>
              <a:t>ACCT.ENT.FWD </a:t>
            </a:r>
            <a:r>
              <a:rPr lang="en-US" sz="1800" dirty="0" smtClean="0"/>
              <a:t>to get the </a:t>
            </a:r>
            <a:r>
              <a:rPr lang="en-US" sz="1800" b="1" dirty="0" smtClean="0"/>
              <a:t>STMT.ENTRY </a:t>
            </a:r>
            <a:r>
              <a:rPr lang="en-US" sz="1800" dirty="0" smtClean="0"/>
              <a:t>IDs</a:t>
            </a:r>
          </a:p>
          <a:p>
            <a:pPr eaLnBrk="1" hangingPunct="1"/>
            <a:endParaRPr lang="en-US" sz="1800" dirty="0" smtClean="0"/>
          </a:p>
          <a:p>
            <a:pPr eaLnBrk="1" hangingPunct="1"/>
            <a:r>
              <a:rPr lang="en-US" sz="1800" dirty="0" smtClean="0"/>
              <a:t>Pick up the value in the field AMOUNT.LCY from </a:t>
            </a:r>
            <a:r>
              <a:rPr lang="en-US" sz="1800" b="1" dirty="0" smtClean="0"/>
              <a:t>STMT.ENTRY </a:t>
            </a:r>
            <a:r>
              <a:rPr lang="en-US" sz="1800" dirty="0" smtClean="0"/>
              <a:t>application</a:t>
            </a:r>
          </a:p>
        </p:txBody>
      </p:sp>
      <p:sp>
        <p:nvSpPr>
          <p:cNvPr id="16388" name="Slide Number Placeholder 7"/>
          <p:cNvSpPr>
            <a:spLocks noGrp="1"/>
          </p:cNvSpPr>
          <p:nvPr>
            <p:ph type="sldNum" sz="quarter" idx="10"/>
          </p:nvPr>
        </p:nvSpPr>
        <p:spPr>
          <a:noFill/>
        </p:spPr>
        <p:txBody>
          <a:bodyPr/>
          <a:lstStyle/>
          <a:p>
            <a:r>
              <a:rPr lang="en-GB" dirty="0" smtClean="0"/>
              <a:t>Slide </a:t>
            </a:r>
            <a:fld id="{30C42DBF-3836-4D03-B34A-89527847BA09}" type="slidenum">
              <a:rPr lang="en-GB" smtClean="0"/>
              <a:pPr/>
              <a:t>14</a:t>
            </a:fld>
            <a:endParaRPr lang="en-GB" dirty="0" smtClean="0"/>
          </a:p>
        </p:txBody>
      </p:sp>
    </p:spTree>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t>Solution - Algorithm</a:t>
            </a:r>
          </a:p>
        </p:txBody>
      </p:sp>
      <p:sp>
        <p:nvSpPr>
          <p:cNvPr id="17411" name="Rectangle 3"/>
          <p:cNvSpPr>
            <a:spLocks noGrp="1" noChangeArrowheads="1"/>
          </p:cNvSpPr>
          <p:nvPr>
            <p:ph type="body" idx="1"/>
          </p:nvPr>
        </p:nvSpPr>
        <p:spPr/>
        <p:txBody>
          <a:bodyPr/>
          <a:lstStyle/>
          <a:p>
            <a:pPr eaLnBrk="1" hangingPunct="1"/>
            <a:r>
              <a:rPr lang="en-US" sz="1800" dirty="0" smtClean="0"/>
              <a:t>Read </a:t>
            </a:r>
            <a:r>
              <a:rPr lang="en-US" sz="1800" b="1" dirty="0" smtClean="0"/>
              <a:t>ACCR.ACCT.DR</a:t>
            </a:r>
            <a:r>
              <a:rPr lang="en-US" sz="1800" dirty="0" smtClean="0"/>
              <a:t> and </a:t>
            </a:r>
            <a:r>
              <a:rPr lang="en-US" sz="1800" b="1" dirty="0" smtClean="0"/>
              <a:t>ACCR.ACCT.CR</a:t>
            </a:r>
            <a:r>
              <a:rPr lang="en-US" sz="1800" dirty="0" smtClean="0"/>
              <a:t> and pick up value from the field TOTAL.INTEREST</a:t>
            </a:r>
          </a:p>
          <a:p>
            <a:pPr eaLnBrk="1" hangingPunct="1"/>
            <a:endParaRPr lang="en-US" sz="1800" dirty="0" smtClean="0"/>
          </a:p>
          <a:p>
            <a:pPr eaLnBrk="1" hangingPunct="1"/>
            <a:r>
              <a:rPr lang="en-US" sz="1800" dirty="0" smtClean="0"/>
              <a:t>Store data before repeating the loop for next account</a:t>
            </a:r>
          </a:p>
          <a:p>
            <a:pPr eaLnBrk="1" hangingPunct="1"/>
            <a:endParaRPr lang="en-US" sz="1800" dirty="0" smtClean="0"/>
          </a:p>
          <a:p>
            <a:pPr eaLnBrk="1" hangingPunct="1"/>
            <a:r>
              <a:rPr lang="en-US" sz="1800" dirty="0" smtClean="0"/>
              <a:t>The subroutine must contain a ‘return’ variable to pass the data to </a:t>
            </a:r>
            <a:r>
              <a:rPr lang="en-US" sz="1800" b="1" dirty="0" smtClean="0"/>
              <a:t>ENQUIRY</a:t>
            </a:r>
            <a:r>
              <a:rPr lang="en-US" sz="1800" dirty="0" smtClean="0"/>
              <a:t> application</a:t>
            </a:r>
          </a:p>
        </p:txBody>
      </p:sp>
      <p:sp>
        <p:nvSpPr>
          <p:cNvPr id="17412" name="Slide Number Placeholder 7"/>
          <p:cNvSpPr>
            <a:spLocks noGrp="1"/>
          </p:cNvSpPr>
          <p:nvPr>
            <p:ph type="sldNum" sz="quarter" idx="10"/>
          </p:nvPr>
        </p:nvSpPr>
        <p:spPr>
          <a:noFill/>
        </p:spPr>
        <p:txBody>
          <a:bodyPr/>
          <a:lstStyle/>
          <a:p>
            <a:r>
              <a:rPr lang="en-GB" dirty="0" smtClean="0"/>
              <a:t>Slide </a:t>
            </a:r>
            <a:fld id="{8C3565CF-A5A9-48C2-97D0-DA75CB8B9ABE}" type="slidenum">
              <a:rPr lang="en-GB" smtClean="0"/>
              <a:pPr/>
              <a:t>15</a:t>
            </a:fld>
            <a:endParaRPr lang="en-GB" dirty="0" smtClean="0"/>
          </a:p>
        </p:txBody>
      </p:sp>
    </p:spTree>
  </p:cSld>
  <p:clrMapOvr>
    <a:masterClrMapping/>
  </p:clrMapOvr>
  <p:transition>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t>jBASE Basic Code</a:t>
            </a:r>
          </a:p>
        </p:txBody>
      </p:sp>
      <p:sp>
        <p:nvSpPr>
          <p:cNvPr id="18435" name="Rectangle 3"/>
          <p:cNvSpPr>
            <a:spLocks noGrp="1" noChangeArrowheads="1"/>
          </p:cNvSpPr>
          <p:nvPr>
            <p:ph type="body" idx="1"/>
          </p:nvPr>
        </p:nvSpPr>
        <p:spPr>
          <a:xfrm>
            <a:off x="685800" y="1071563"/>
            <a:ext cx="7772400" cy="5072062"/>
          </a:xfrm>
        </p:spPr>
        <p:txBody>
          <a:bodyPr/>
          <a:lstStyle/>
          <a:p>
            <a:pPr eaLnBrk="1" hangingPunct="1"/>
            <a:r>
              <a:rPr lang="en-US" sz="1800" dirty="0" smtClean="0"/>
              <a:t>To access the customer number input by the user, use the common variables in I_ENQUIRY.COMMON </a:t>
            </a:r>
          </a:p>
          <a:p>
            <a:pPr eaLnBrk="1" hangingPunct="1"/>
            <a:endParaRPr lang="en-US" sz="1800" dirty="0" smtClean="0"/>
          </a:p>
          <a:p>
            <a:pPr lvl="1" eaLnBrk="1" hangingPunct="1"/>
            <a:r>
              <a:rPr lang="en-US" dirty="0" smtClean="0"/>
              <a:t>D.FIELDS – For fields available in the selection criteria window</a:t>
            </a:r>
          </a:p>
          <a:p>
            <a:pPr lvl="1" eaLnBrk="1" hangingPunct="1"/>
            <a:r>
              <a:rPr lang="en-US" dirty="0" smtClean="0"/>
              <a:t>D.LOGICAL.OPERANDS – Operands entered</a:t>
            </a:r>
          </a:p>
          <a:p>
            <a:pPr lvl="1" eaLnBrk="1" hangingPunct="1"/>
            <a:r>
              <a:rPr lang="en-US" dirty="0" smtClean="0"/>
              <a:t>D.RANGE.AND.VALUE – Value entered by user</a:t>
            </a:r>
          </a:p>
          <a:p>
            <a:pPr eaLnBrk="1" hangingPunct="1"/>
            <a:endParaRPr lang="en-US" sz="1800" dirty="0" smtClean="0"/>
          </a:p>
          <a:p>
            <a:pPr eaLnBrk="1" hangingPunct="1"/>
            <a:r>
              <a:rPr lang="en-US" sz="1800" dirty="0" smtClean="0"/>
              <a:t>All these common variables are dynamic arrays</a:t>
            </a:r>
          </a:p>
          <a:p>
            <a:pPr lvl="1" eaLnBrk="1" hangingPunct="1">
              <a:buFont typeface="Wingdings" pitchFamily="2" charset="2"/>
              <a:buNone/>
            </a:pPr>
            <a:endParaRPr lang="en-US" dirty="0" smtClean="0"/>
          </a:p>
          <a:p>
            <a:pPr lvl="1" eaLnBrk="1" hangingPunct="1">
              <a:buFont typeface="Wingdings" pitchFamily="2" charset="2"/>
              <a:buNone/>
            </a:pPr>
            <a:endParaRPr lang="en-US" dirty="0" smtClean="0"/>
          </a:p>
          <a:p>
            <a:pPr lvl="1" eaLnBrk="1" hangingPunct="1">
              <a:buFont typeface="Wingdings" pitchFamily="2" charset="2"/>
              <a:buNone/>
            </a:pPr>
            <a:endParaRPr lang="en-US" dirty="0" smtClean="0"/>
          </a:p>
          <a:p>
            <a:pPr lvl="1" eaLnBrk="1" hangingPunct="1">
              <a:buFont typeface="Wingdings" pitchFamily="2" charset="2"/>
              <a:buNone/>
            </a:pPr>
            <a:endParaRPr lang="en-US" dirty="0" smtClean="0"/>
          </a:p>
          <a:p>
            <a:pPr lvl="1" eaLnBrk="1" hangingPunct="1">
              <a:buFont typeface="Wingdings" pitchFamily="2" charset="2"/>
              <a:buNone/>
            </a:pPr>
            <a:endParaRPr lang="en-US" dirty="0" smtClean="0"/>
          </a:p>
          <a:p>
            <a:pPr lvl="1" eaLnBrk="1" hangingPunct="1">
              <a:buFont typeface="Wingdings" pitchFamily="2" charset="2"/>
              <a:buNone/>
            </a:pPr>
            <a:r>
              <a:rPr lang="en-US" dirty="0" smtClean="0"/>
              <a:t>D.FIELDS&lt;1&gt; = CUSTOMER.ID</a:t>
            </a:r>
          </a:p>
          <a:p>
            <a:pPr lvl="1" eaLnBrk="1" hangingPunct="1">
              <a:buFont typeface="Wingdings" pitchFamily="2" charset="2"/>
              <a:buNone/>
            </a:pPr>
            <a:r>
              <a:rPr lang="en-US" dirty="0" smtClean="0"/>
              <a:t>D.LOGICAL.OPERANDS&lt;1&gt; = EQ</a:t>
            </a:r>
          </a:p>
          <a:p>
            <a:pPr lvl="1" eaLnBrk="1" hangingPunct="1">
              <a:buFont typeface="Wingdings" pitchFamily="2" charset="2"/>
              <a:buNone/>
            </a:pPr>
            <a:r>
              <a:rPr lang="en-US" dirty="0" smtClean="0"/>
              <a:t>D.RANGE.AND.VALUE&lt;1&gt; = 1234</a:t>
            </a:r>
          </a:p>
          <a:p>
            <a:pPr eaLnBrk="1" hangingPunct="1"/>
            <a:endParaRPr lang="en-US" sz="1800" dirty="0" smtClean="0"/>
          </a:p>
        </p:txBody>
      </p:sp>
      <p:sp>
        <p:nvSpPr>
          <p:cNvPr id="18436" name="Slide Number Placeholder 7"/>
          <p:cNvSpPr>
            <a:spLocks noGrp="1"/>
          </p:cNvSpPr>
          <p:nvPr>
            <p:ph type="sldNum" sz="quarter" idx="10"/>
          </p:nvPr>
        </p:nvSpPr>
        <p:spPr>
          <a:noFill/>
        </p:spPr>
        <p:txBody>
          <a:bodyPr/>
          <a:lstStyle/>
          <a:p>
            <a:r>
              <a:rPr lang="en-GB" dirty="0" smtClean="0"/>
              <a:t>Slide </a:t>
            </a:r>
            <a:fld id="{30B32D99-CB8B-44A6-A6F7-69BCECCB87A9}" type="slidenum">
              <a:rPr lang="en-GB" smtClean="0"/>
              <a:pPr/>
              <a:t>16</a:t>
            </a:fld>
            <a:endParaRPr lang="en-GB" dirty="0" smtClean="0"/>
          </a:p>
        </p:txBody>
      </p:sp>
      <p:graphicFrame>
        <p:nvGraphicFramePr>
          <p:cNvPr id="5" name="Group 48"/>
          <p:cNvGraphicFramePr>
            <a:graphicFrameLocks noGrp="1"/>
          </p:cNvGraphicFramePr>
          <p:nvPr/>
        </p:nvGraphicFramePr>
        <p:xfrm>
          <a:off x="1071563" y="3929063"/>
          <a:ext cx="6910387" cy="622300"/>
        </p:xfrm>
        <a:graphic>
          <a:graphicData uri="http://schemas.openxmlformats.org/drawingml/2006/table">
            <a:tbl>
              <a:tblPr/>
              <a:tblGrid>
                <a:gridCol w="2303462">
                  <a:extLst>
                    <a:ext uri="{9D8B030D-6E8A-4147-A177-3AD203B41FA5}">
                      <a16:colId xmlns:a16="http://schemas.microsoft.com/office/drawing/2014/main" val="20000"/>
                    </a:ext>
                  </a:extLst>
                </a:gridCol>
                <a:gridCol w="2303463">
                  <a:extLst>
                    <a:ext uri="{9D8B030D-6E8A-4147-A177-3AD203B41FA5}">
                      <a16:colId xmlns:a16="http://schemas.microsoft.com/office/drawing/2014/main" val="20001"/>
                    </a:ext>
                  </a:extLst>
                </a:gridCol>
                <a:gridCol w="2303462">
                  <a:extLst>
                    <a:ext uri="{9D8B030D-6E8A-4147-A177-3AD203B41FA5}">
                      <a16:colId xmlns:a16="http://schemas.microsoft.com/office/drawing/2014/main" val="20002"/>
                    </a:ext>
                  </a:extLst>
                </a:gridCol>
              </a:tblGrid>
              <a:tr h="2889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smtClean="0">
                          <a:ln>
                            <a:noFill/>
                          </a:ln>
                          <a:solidFill>
                            <a:srgbClr val="8DB1C7"/>
                          </a:solidFill>
                          <a:effectLst/>
                          <a:latin typeface="Arial" pitchFamily="34" charset="0"/>
                          <a:cs typeface="Times New Roman" pitchFamily="18" charset="0"/>
                        </a:rPr>
                        <a:t>FIELD.NAME</a:t>
                      </a:r>
                      <a:endParaRPr kumimoji="0" lang="en-GB" sz="10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smtClean="0">
                          <a:ln>
                            <a:noFill/>
                          </a:ln>
                          <a:solidFill>
                            <a:srgbClr val="8DB1C7"/>
                          </a:solidFill>
                          <a:effectLst/>
                          <a:latin typeface="Arial" pitchFamily="34" charset="0"/>
                          <a:cs typeface="Times New Roman" pitchFamily="18" charset="0"/>
                        </a:rPr>
                        <a:t>OPERAND</a:t>
                      </a:r>
                      <a:endParaRPr kumimoji="0" lang="en-GB" sz="10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smtClean="0">
                          <a:ln>
                            <a:noFill/>
                          </a:ln>
                          <a:solidFill>
                            <a:srgbClr val="8DB1C7"/>
                          </a:solidFill>
                          <a:effectLst/>
                          <a:latin typeface="Arial" pitchFamily="34" charset="0"/>
                          <a:cs typeface="Times New Roman" pitchFamily="18" charset="0"/>
                        </a:rPr>
                        <a:t>VALUE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33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smtClean="0">
                          <a:ln>
                            <a:noFill/>
                          </a:ln>
                          <a:solidFill>
                            <a:schemeClr val="tx1"/>
                          </a:solidFill>
                          <a:effectLst/>
                          <a:latin typeface="Arial" pitchFamily="34" charset="0"/>
                          <a:cs typeface="Times New Roman" pitchFamily="18" charset="0"/>
                        </a:rPr>
                        <a:t>CUSTOMER.ID</a:t>
                      </a:r>
                      <a:endParaRPr kumimoji="0" lang="en-GB" sz="10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smtClean="0">
                          <a:ln>
                            <a:noFill/>
                          </a:ln>
                          <a:solidFill>
                            <a:schemeClr val="tx1"/>
                          </a:solidFill>
                          <a:effectLst/>
                          <a:latin typeface="Arial" pitchFamily="34" charset="0"/>
                          <a:cs typeface="Times New Roman" pitchFamily="18" charset="0"/>
                        </a:rPr>
                        <a:t>EQ</a:t>
                      </a:r>
                      <a:endParaRPr kumimoji="0" lang="en-GB" sz="10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smtClean="0">
                          <a:ln>
                            <a:noFill/>
                          </a:ln>
                          <a:solidFill>
                            <a:schemeClr val="tx1"/>
                          </a:solidFill>
                          <a:effectLst/>
                          <a:latin typeface="Arial" pitchFamily="34" charset="0"/>
                        </a:rPr>
                        <a:t>1234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t>Solution - jBASE Basic Code</a:t>
            </a:r>
          </a:p>
        </p:txBody>
      </p:sp>
      <p:sp>
        <p:nvSpPr>
          <p:cNvPr id="19459" name="Slide Number Placeholder 7"/>
          <p:cNvSpPr>
            <a:spLocks noGrp="1"/>
          </p:cNvSpPr>
          <p:nvPr>
            <p:ph type="sldNum" sz="quarter" idx="10"/>
          </p:nvPr>
        </p:nvSpPr>
        <p:spPr>
          <a:noFill/>
        </p:spPr>
        <p:txBody>
          <a:bodyPr/>
          <a:lstStyle/>
          <a:p>
            <a:r>
              <a:rPr lang="en-GB" dirty="0" smtClean="0"/>
              <a:t>Slide </a:t>
            </a:r>
            <a:fld id="{A7128FF8-0D6A-4C17-AA70-025A0BF1F326}" type="slidenum">
              <a:rPr lang="en-GB" smtClean="0"/>
              <a:pPr/>
              <a:t>17</a:t>
            </a:fld>
            <a:endParaRPr lang="en-GB" dirty="0" smtClean="0"/>
          </a:p>
        </p:txBody>
      </p:sp>
      <p:sp>
        <p:nvSpPr>
          <p:cNvPr id="19460" name="AutoShape 6"/>
          <p:cNvSpPr>
            <a:spLocks/>
          </p:cNvSpPr>
          <p:nvPr/>
        </p:nvSpPr>
        <p:spPr bwMode="auto">
          <a:xfrm>
            <a:off x="73025" y="1628775"/>
            <a:ext cx="395288" cy="2879725"/>
          </a:xfrm>
          <a:prstGeom prst="leftBrace">
            <a:avLst>
              <a:gd name="adj1" fmla="val 60709"/>
              <a:gd name="adj2" fmla="val 50000"/>
            </a:avLst>
          </a:prstGeom>
          <a:noFill/>
          <a:ln w="9525">
            <a:solidFill>
              <a:srgbClr val="000080"/>
            </a:solidFill>
            <a:round/>
            <a:headEnd/>
            <a:tailEnd/>
          </a:ln>
        </p:spPr>
        <p:txBody>
          <a:bodyPr wrap="none" anchor="ctr"/>
          <a:lstStyle/>
          <a:p>
            <a:endParaRPr lang="en-US" dirty="0"/>
          </a:p>
        </p:txBody>
      </p:sp>
      <p:sp>
        <p:nvSpPr>
          <p:cNvPr id="19461" name="Rectangle 4"/>
          <p:cNvSpPr>
            <a:spLocks noChangeArrowheads="1"/>
          </p:cNvSpPr>
          <p:nvPr/>
        </p:nvSpPr>
        <p:spPr bwMode="auto">
          <a:xfrm>
            <a:off x="577850" y="735013"/>
            <a:ext cx="8137525" cy="5661025"/>
          </a:xfrm>
          <a:prstGeom prst="rect">
            <a:avLst/>
          </a:prstGeom>
          <a:solidFill>
            <a:srgbClr val="CCFFFF">
              <a:alpha val="63136"/>
            </a:srgbClr>
          </a:solidFill>
          <a:ln w="9525" algn="ctr">
            <a:solidFill>
              <a:srgbClr val="000080"/>
            </a:solidFill>
            <a:miter lim="800000"/>
            <a:headEnd/>
            <a:tailEnd/>
          </a:ln>
        </p:spPr>
        <p:txBody>
          <a:bodyPr>
            <a:spAutoFit/>
          </a:bodyPr>
          <a:lstStyle/>
          <a:p>
            <a:pPr>
              <a:spcBef>
                <a:spcPct val="50000"/>
              </a:spcBef>
              <a:spcAft>
                <a:spcPts val="600"/>
              </a:spcAft>
            </a:pPr>
            <a:r>
              <a:rPr lang="en-US" altLang="ko-KR" sz="1600" b="0" dirty="0">
                <a:latin typeface="Courier New" pitchFamily="49" charset="0"/>
                <a:ea typeface="굴림" pitchFamily="34" charset="-127"/>
              </a:rPr>
              <a:t>*SUBROUTINE TO WRITE A NOFILE ENQUIRY</a:t>
            </a:r>
          </a:p>
          <a:p>
            <a:pPr>
              <a:spcBef>
                <a:spcPct val="50000"/>
              </a:spcBef>
              <a:spcAft>
                <a:spcPts val="600"/>
              </a:spcAft>
            </a:pPr>
            <a:r>
              <a:rPr lang="en-US" altLang="ko-KR" sz="1600" b="0" dirty="0">
                <a:latin typeface="Courier New" pitchFamily="49" charset="0"/>
                <a:ea typeface="굴림" pitchFamily="34" charset="-127"/>
              </a:rPr>
              <a:t>    SUBROUTINE TEST.NOFILE(</a:t>
            </a:r>
            <a:r>
              <a:rPr lang="en-US" altLang="ko-KR" sz="1600" b="0" dirty="0">
                <a:solidFill>
                  <a:srgbClr val="FF3300"/>
                </a:solidFill>
                <a:latin typeface="Courier New" pitchFamily="49" charset="0"/>
                <a:ea typeface="굴림" pitchFamily="34" charset="-127"/>
              </a:rPr>
              <a:t>AC.DETAILS</a:t>
            </a:r>
            <a:r>
              <a:rPr lang="en-US" altLang="ko-KR" sz="1600" b="0" dirty="0">
                <a:latin typeface="Courier New" pitchFamily="49" charset="0"/>
                <a:ea typeface="굴림" pitchFamily="34" charset="-127"/>
              </a:rPr>
              <a:t>)</a:t>
            </a:r>
          </a:p>
          <a:p>
            <a:pPr>
              <a:spcBef>
                <a:spcPct val="50000"/>
              </a:spcBef>
              <a:spcAft>
                <a:spcPts val="600"/>
              </a:spcAft>
            </a:pPr>
            <a:r>
              <a:rPr lang="en-US" altLang="ko-KR" sz="1600" b="0" dirty="0">
                <a:latin typeface="Courier New" pitchFamily="49" charset="0"/>
                <a:ea typeface="굴림" pitchFamily="34" charset="-127"/>
              </a:rPr>
              <a:t>    $INSERT I_COMMON</a:t>
            </a:r>
          </a:p>
          <a:p>
            <a:pPr>
              <a:spcBef>
                <a:spcPct val="50000"/>
              </a:spcBef>
              <a:spcAft>
                <a:spcPts val="600"/>
              </a:spcAft>
            </a:pPr>
            <a:r>
              <a:rPr lang="en-US" altLang="ko-KR" sz="1600" b="0" dirty="0">
                <a:latin typeface="Courier New" pitchFamily="49" charset="0"/>
                <a:ea typeface="굴림" pitchFamily="34" charset="-127"/>
              </a:rPr>
              <a:t>    $INSERT I_EQUATE</a:t>
            </a:r>
          </a:p>
          <a:p>
            <a:pPr>
              <a:spcBef>
                <a:spcPct val="50000"/>
              </a:spcBef>
              <a:spcAft>
                <a:spcPts val="600"/>
              </a:spcAft>
            </a:pPr>
            <a:r>
              <a:rPr lang="en-US" altLang="ko-KR" sz="1600" b="0" dirty="0">
                <a:latin typeface="Courier New" pitchFamily="49" charset="0"/>
                <a:ea typeface="굴림" pitchFamily="34" charset="-127"/>
              </a:rPr>
              <a:t>    $INSERT I_F.CUSTOMER.ACCOUNT</a:t>
            </a:r>
          </a:p>
          <a:p>
            <a:pPr>
              <a:spcBef>
                <a:spcPct val="50000"/>
              </a:spcBef>
              <a:spcAft>
                <a:spcPts val="600"/>
              </a:spcAft>
            </a:pPr>
            <a:r>
              <a:rPr lang="en-US" altLang="ko-KR" sz="1600" b="0" dirty="0">
                <a:latin typeface="Courier New" pitchFamily="49" charset="0"/>
                <a:ea typeface="굴림" pitchFamily="34" charset="-127"/>
              </a:rPr>
              <a:t>    $INSERT I_F.STMT.ENTRY</a:t>
            </a:r>
          </a:p>
          <a:p>
            <a:pPr>
              <a:spcBef>
                <a:spcPct val="50000"/>
              </a:spcBef>
              <a:spcAft>
                <a:spcPts val="600"/>
              </a:spcAft>
            </a:pPr>
            <a:r>
              <a:rPr lang="en-US" altLang="ko-KR" sz="1600" b="0" dirty="0">
                <a:latin typeface="Courier New" pitchFamily="49" charset="0"/>
                <a:ea typeface="굴림" pitchFamily="34" charset="-127"/>
              </a:rPr>
              <a:t>    $INSERT I_F.ACCR.ACCT.CR</a:t>
            </a:r>
          </a:p>
          <a:p>
            <a:pPr>
              <a:spcBef>
                <a:spcPct val="50000"/>
              </a:spcBef>
              <a:spcAft>
                <a:spcPts val="600"/>
              </a:spcAft>
            </a:pPr>
            <a:r>
              <a:rPr lang="en-US" altLang="ko-KR" sz="1600" b="0" dirty="0">
                <a:latin typeface="Courier New" pitchFamily="49" charset="0"/>
                <a:ea typeface="굴림" pitchFamily="34" charset="-127"/>
              </a:rPr>
              <a:t>    $INSERT I_F.ACCR.ACCT.DR</a:t>
            </a:r>
          </a:p>
          <a:p>
            <a:pPr>
              <a:spcBef>
                <a:spcPct val="50000"/>
              </a:spcBef>
              <a:spcAft>
                <a:spcPts val="600"/>
              </a:spcAft>
            </a:pPr>
            <a:r>
              <a:rPr lang="en-US" altLang="ko-KR" sz="1600" b="0" dirty="0">
                <a:latin typeface="Courier New" pitchFamily="49" charset="0"/>
                <a:ea typeface="굴림" pitchFamily="34" charset="-127"/>
              </a:rPr>
              <a:t>    $INSERT I_ENQUIRY.COMMON</a:t>
            </a:r>
          </a:p>
          <a:p>
            <a:pPr>
              <a:spcBef>
                <a:spcPct val="50000"/>
              </a:spcBef>
              <a:spcAft>
                <a:spcPts val="600"/>
              </a:spcAft>
            </a:pPr>
            <a:r>
              <a:rPr lang="en-US" altLang="ko-KR" sz="1600" b="0" dirty="0">
                <a:latin typeface="Courier New" pitchFamily="49" charset="0"/>
                <a:ea typeface="굴림" pitchFamily="34" charset="-127"/>
              </a:rPr>
              <a:t>    GOSUB INIT</a:t>
            </a:r>
          </a:p>
          <a:p>
            <a:pPr>
              <a:spcBef>
                <a:spcPct val="50000"/>
              </a:spcBef>
              <a:spcAft>
                <a:spcPts val="600"/>
              </a:spcAft>
            </a:pPr>
            <a:r>
              <a:rPr lang="en-US" altLang="ko-KR" sz="1600" b="0" dirty="0">
                <a:latin typeface="Courier New" pitchFamily="49" charset="0"/>
                <a:ea typeface="굴림" pitchFamily="34" charset="-127"/>
              </a:rPr>
              <a:t>    GOSUB OPENFILES</a:t>
            </a:r>
          </a:p>
          <a:p>
            <a:pPr>
              <a:spcBef>
                <a:spcPct val="50000"/>
              </a:spcBef>
              <a:spcAft>
                <a:spcPts val="600"/>
              </a:spcAft>
            </a:pPr>
            <a:r>
              <a:rPr lang="en-US" altLang="ko-KR" sz="1600" b="0" dirty="0">
                <a:latin typeface="Courier New" pitchFamily="49" charset="0"/>
                <a:ea typeface="굴림" pitchFamily="34" charset="-127"/>
              </a:rPr>
              <a:t>    GOSUB PROCESS</a:t>
            </a:r>
          </a:p>
          <a:p>
            <a:pPr>
              <a:spcBef>
                <a:spcPct val="50000"/>
              </a:spcBef>
              <a:spcAft>
                <a:spcPts val="600"/>
              </a:spcAft>
            </a:pPr>
            <a:r>
              <a:rPr lang="en-US" altLang="ko-KR" sz="1600" b="0" dirty="0">
                <a:latin typeface="Courier New" pitchFamily="49" charset="0"/>
                <a:ea typeface="굴림" pitchFamily="34" charset="-127"/>
              </a:rPr>
              <a:t>    RETURN</a:t>
            </a:r>
            <a:endParaRPr lang="en-US" altLang="ko-KR" sz="1200" b="0" dirty="0">
              <a:latin typeface="Courier New" pitchFamily="49" charset="0"/>
              <a:ea typeface="굴림" pitchFamily="34" charset="-127"/>
            </a:endParaRPr>
          </a:p>
        </p:txBody>
      </p:sp>
    </p:spTree>
  </p:cSld>
  <p:clrMapOvr>
    <a:masterClrMapping/>
  </p:clrMapOvr>
  <p:transition>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smtClean="0"/>
              <a:t>Solution - jBASE Basic Code</a:t>
            </a:r>
          </a:p>
        </p:txBody>
      </p:sp>
      <p:sp>
        <p:nvSpPr>
          <p:cNvPr id="20483" name="Slide Number Placeholder 7"/>
          <p:cNvSpPr>
            <a:spLocks noGrp="1"/>
          </p:cNvSpPr>
          <p:nvPr>
            <p:ph type="sldNum" sz="quarter" idx="10"/>
          </p:nvPr>
        </p:nvSpPr>
        <p:spPr>
          <a:noFill/>
        </p:spPr>
        <p:txBody>
          <a:bodyPr/>
          <a:lstStyle/>
          <a:p>
            <a:r>
              <a:rPr lang="en-GB" dirty="0" smtClean="0"/>
              <a:t>Slide </a:t>
            </a:r>
            <a:fld id="{40C45116-3E7F-4F48-AD91-CA764A0FBBD8}" type="slidenum">
              <a:rPr lang="en-GB" smtClean="0"/>
              <a:pPr/>
              <a:t>18</a:t>
            </a:fld>
            <a:endParaRPr lang="en-GB" dirty="0" smtClean="0"/>
          </a:p>
        </p:txBody>
      </p:sp>
      <p:sp>
        <p:nvSpPr>
          <p:cNvPr id="20484" name="Rectangle 4"/>
          <p:cNvSpPr>
            <a:spLocks noChangeArrowheads="1"/>
          </p:cNvSpPr>
          <p:nvPr/>
        </p:nvSpPr>
        <p:spPr bwMode="auto">
          <a:xfrm>
            <a:off x="214313" y="642938"/>
            <a:ext cx="4071937" cy="5694362"/>
          </a:xfrm>
          <a:prstGeom prst="rect">
            <a:avLst/>
          </a:prstGeom>
          <a:solidFill>
            <a:srgbClr val="CCFFFF">
              <a:alpha val="63136"/>
            </a:srgbClr>
          </a:solidFill>
          <a:ln w="9525" algn="ctr">
            <a:solidFill>
              <a:srgbClr val="000080"/>
            </a:solidFill>
            <a:miter lim="800000"/>
            <a:headEnd/>
            <a:tailEnd/>
          </a:ln>
        </p:spPr>
        <p:txBody>
          <a:bodyPr>
            <a:spAutoFit/>
          </a:bodyPr>
          <a:lstStyle/>
          <a:p>
            <a:pPr>
              <a:spcBef>
                <a:spcPct val="50000"/>
              </a:spcBef>
              <a:spcAft>
                <a:spcPts val="600"/>
              </a:spcAft>
            </a:pPr>
            <a:r>
              <a:rPr lang="en-US" altLang="ko-KR" sz="1600" b="0" dirty="0">
                <a:latin typeface="Courier New" pitchFamily="49" charset="0"/>
                <a:ea typeface="굴림" pitchFamily="34" charset="-127"/>
              </a:rPr>
              <a:t>INIT:</a:t>
            </a:r>
          </a:p>
          <a:p>
            <a:pPr>
              <a:spcBef>
                <a:spcPct val="50000"/>
              </a:spcBef>
              <a:spcAft>
                <a:spcPts val="600"/>
              </a:spcAft>
            </a:pPr>
            <a:r>
              <a:rPr lang="en-US" altLang="ko-KR" sz="1600" b="0" dirty="0">
                <a:latin typeface="Courier New" pitchFamily="49" charset="0"/>
                <a:ea typeface="굴림" pitchFamily="34" charset="-127"/>
              </a:rPr>
              <a:t>     NO.OF.REC = ''</a:t>
            </a:r>
          </a:p>
          <a:p>
            <a:pPr>
              <a:spcBef>
                <a:spcPct val="50000"/>
              </a:spcBef>
              <a:spcAft>
                <a:spcPts val="600"/>
              </a:spcAft>
            </a:pPr>
            <a:r>
              <a:rPr lang="en-US" altLang="ko-KR" sz="1600" b="0" dirty="0">
                <a:latin typeface="Courier New" pitchFamily="49" charset="0"/>
                <a:ea typeface="굴림" pitchFamily="34" charset="-127"/>
              </a:rPr>
              <a:t>     SEL.LIST = ''</a:t>
            </a:r>
          </a:p>
          <a:p>
            <a:pPr>
              <a:spcBef>
                <a:spcPct val="50000"/>
              </a:spcBef>
              <a:spcAft>
                <a:spcPts val="600"/>
              </a:spcAft>
            </a:pPr>
            <a:r>
              <a:rPr lang="en-US" altLang="ko-KR" sz="1600" b="0" dirty="0">
                <a:latin typeface="Courier New" pitchFamily="49" charset="0"/>
                <a:ea typeface="굴림" pitchFamily="34" charset="-127"/>
              </a:rPr>
              <a:t>     AC.ID = '‘</a:t>
            </a:r>
          </a:p>
          <a:p>
            <a:pPr>
              <a:spcBef>
                <a:spcPct val="50000"/>
              </a:spcBef>
              <a:spcAft>
                <a:spcPts val="600"/>
              </a:spcAft>
            </a:pPr>
            <a:r>
              <a:rPr lang="en-US" altLang="ko-KR" sz="1600" b="0" dirty="0">
                <a:latin typeface="Courier New" pitchFamily="49" charset="0"/>
                <a:ea typeface="굴림" pitchFamily="34" charset="-127"/>
              </a:rPr>
              <a:t>     DR.AMT = ''</a:t>
            </a:r>
          </a:p>
          <a:p>
            <a:pPr>
              <a:spcBef>
                <a:spcPct val="50000"/>
              </a:spcBef>
              <a:spcAft>
                <a:spcPts val="600"/>
              </a:spcAft>
            </a:pPr>
            <a:r>
              <a:rPr lang="en-US" altLang="ko-KR" sz="1600" b="0" dirty="0">
                <a:latin typeface="Courier New" pitchFamily="49" charset="0"/>
                <a:ea typeface="굴림" pitchFamily="34" charset="-127"/>
              </a:rPr>
              <a:t>     CR.AMT = ''</a:t>
            </a:r>
          </a:p>
          <a:p>
            <a:pPr>
              <a:spcBef>
                <a:spcPct val="50000"/>
              </a:spcBef>
              <a:spcAft>
                <a:spcPts val="600"/>
              </a:spcAft>
            </a:pPr>
            <a:r>
              <a:rPr lang="en-US" altLang="ko-KR" sz="1600" b="0" dirty="0">
                <a:latin typeface="Courier New" pitchFamily="49" charset="0"/>
                <a:ea typeface="굴림" pitchFamily="34" charset="-127"/>
              </a:rPr>
              <a:t>     CR.INT = ''</a:t>
            </a:r>
          </a:p>
          <a:p>
            <a:pPr>
              <a:spcBef>
                <a:spcPct val="50000"/>
              </a:spcBef>
              <a:spcAft>
                <a:spcPts val="600"/>
              </a:spcAft>
            </a:pPr>
            <a:r>
              <a:rPr lang="en-US" altLang="ko-KR" sz="1600" b="0" dirty="0">
                <a:latin typeface="Courier New" pitchFamily="49" charset="0"/>
                <a:ea typeface="굴림" pitchFamily="34" charset="-127"/>
              </a:rPr>
              <a:t>     DR.INT = ''</a:t>
            </a:r>
          </a:p>
          <a:p>
            <a:pPr>
              <a:spcBef>
                <a:spcPct val="50000"/>
              </a:spcBef>
              <a:spcAft>
                <a:spcPts val="600"/>
              </a:spcAft>
            </a:pPr>
            <a:r>
              <a:rPr lang="en-US" altLang="ko-KR" sz="1600" b="0" dirty="0">
                <a:latin typeface="Courier New" pitchFamily="49" charset="0"/>
                <a:ea typeface="굴림" pitchFamily="34" charset="-127"/>
              </a:rPr>
              <a:t>     AC.DETAILS = ''</a:t>
            </a:r>
          </a:p>
          <a:p>
            <a:pPr>
              <a:spcBef>
                <a:spcPct val="50000"/>
              </a:spcBef>
              <a:spcAft>
                <a:spcPts val="600"/>
              </a:spcAft>
            </a:pPr>
            <a:r>
              <a:rPr lang="en-US" altLang="ko-KR" sz="1600" b="0" dirty="0">
                <a:latin typeface="Courier New" pitchFamily="49" charset="0"/>
                <a:ea typeface="굴림" pitchFamily="34" charset="-127"/>
              </a:rPr>
              <a:t>     ST.ID = ''</a:t>
            </a:r>
          </a:p>
          <a:p>
            <a:pPr>
              <a:spcBef>
                <a:spcPct val="50000"/>
              </a:spcBef>
              <a:spcAft>
                <a:spcPts val="600"/>
              </a:spcAft>
            </a:pPr>
            <a:r>
              <a:rPr lang="en-US" altLang="ko-KR" sz="1600" b="0" dirty="0">
                <a:latin typeface="Courier New" pitchFamily="49" charset="0"/>
                <a:ea typeface="굴림" pitchFamily="34" charset="-127"/>
              </a:rPr>
              <a:t>     R.FWD = ''</a:t>
            </a:r>
          </a:p>
          <a:p>
            <a:pPr>
              <a:spcBef>
                <a:spcPct val="50000"/>
              </a:spcBef>
              <a:spcAft>
                <a:spcPts val="600"/>
              </a:spcAft>
            </a:pPr>
            <a:r>
              <a:rPr lang="en-US" altLang="ko-KR" sz="1600" b="0" dirty="0">
                <a:latin typeface="Courier New" pitchFamily="49" charset="0"/>
                <a:ea typeface="굴림" pitchFamily="34" charset="-127"/>
              </a:rPr>
              <a:t>     R.ST = ''</a:t>
            </a:r>
          </a:p>
          <a:p>
            <a:pPr>
              <a:spcBef>
                <a:spcPct val="50000"/>
              </a:spcBef>
              <a:spcAft>
                <a:spcPts val="600"/>
              </a:spcAft>
            </a:pPr>
            <a:r>
              <a:rPr lang="en-US" altLang="ko-KR" sz="1600" b="0" dirty="0">
                <a:latin typeface="Courier New" pitchFamily="49" charset="0"/>
                <a:ea typeface="굴림" pitchFamily="34" charset="-127"/>
              </a:rPr>
              <a:t>     FWD.POS = ''</a:t>
            </a:r>
          </a:p>
        </p:txBody>
      </p:sp>
      <p:sp>
        <p:nvSpPr>
          <p:cNvPr id="20485" name="Rectangle 4"/>
          <p:cNvSpPr>
            <a:spLocks noChangeArrowheads="1"/>
          </p:cNvSpPr>
          <p:nvPr/>
        </p:nvSpPr>
        <p:spPr bwMode="auto">
          <a:xfrm>
            <a:off x="4500563" y="642938"/>
            <a:ext cx="4429125" cy="5694362"/>
          </a:xfrm>
          <a:prstGeom prst="rect">
            <a:avLst/>
          </a:prstGeom>
          <a:solidFill>
            <a:srgbClr val="CCFFFF">
              <a:alpha val="63136"/>
            </a:srgbClr>
          </a:solidFill>
          <a:ln w="9525" algn="ctr">
            <a:solidFill>
              <a:srgbClr val="000080"/>
            </a:solidFill>
            <a:miter lim="800000"/>
            <a:headEnd/>
            <a:tailEnd/>
          </a:ln>
        </p:spPr>
        <p:txBody>
          <a:bodyPr>
            <a:spAutoFit/>
          </a:bodyPr>
          <a:lstStyle/>
          <a:p>
            <a:pPr>
              <a:spcBef>
                <a:spcPct val="50000"/>
              </a:spcBef>
              <a:spcAft>
                <a:spcPts val="600"/>
              </a:spcAft>
            </a:pPr>
            <a:r>
              <a:rPr lang="en-US" altLang="ko-KR" sz="1600" b="0" dirty="0">
                <a:latin typeface="Courier New" pitchFamily="49" charset="0"/>
                <a:ea typeface="굴림" pitchFamily="34" charset="-127"/>
              </a:rPr>
              <a:t>    C.ID = ’’</a:t>
            </a:r>
          </a:p>
          <a:p>
            <a:pPr>
              <a:spcBef>
                <a:spcPct val="50000"/>
              </a:spcBef>
              <a:spcAft>
                <a:spcPts val="600"/>
              </a:spcAft>
            </a:pPr>
            <a:r>
              <a:rPr lang="en-US" altLang="ko-KR" sz="1600" b="0" dirty="0">
                <a:latin typeface="Courier New" pitchFamily="49" charset="0"/>
                <a:ea typeface="굴림" pitchFamily="34" charset="-127"/>
              </a:rPr>
              <a:t>    AC.ID = '‘</a:t>
            </a:r>
          </a:p>
          <a:p>
            <a:pPr>
              <a:spcBef>
                <a:spcPct val="50000"/>
              </a:spcBef>
              <a:spcAft>
                <a:spcPts val="600"/>
              </a:spcAft>
            </a:pPr>
            <a:r>
              <a:rPr lang="en-US" altLang="ko-KR" sz="1600" b="0" dirty="0">
                <a:latin typeface="Courier New" pitchFamily="49" charset="0"/>
                <a:ea typeface="굴림" pitchFamily="34" charset="-127"/>
              </a:rPr>
              <a:t>RETURN</a:t>
            </a:r>
          </a:p>
          <a:p>
            <a:pPr>
              <a:spcBef>
                <a:spcPct val="50000"/>
              </a:spcBef>
              <a:spcAft>
                <a:spcPts val="600"/>
              </a:spcAft>
            </a:pPr>
            <a:r>
              <a:rPr lang="en-US" altLang="ko-KR" sz="1600" b="0" dirty="0">
                <a:latin typeface="Courier New" pitchFamily="49" charset="0"/>
                <a:ea typeface="굴림" pitchFamily="34" charset="-127"/>
              </a:rPr>
              <a:t>OPENFILES:</a:t>
            </a:r>
          </a:p>
          <a:p>
            <a:pPr>
              <a:spcBef>
                <a:spcPct val="50000"/>
              </a:spcBef>
              <a:spcAft>
                <a:spcPts val="600"/>
              </a:spcAft>
            </a:pPr>
            <a:r>
              <a:rPr lang="en-US" altLang="ko-KR" sz="1600" b="0" dirty="0">
                <a:latin typeface="Courier New" pitchFamily="49" charset="0"/>
                <a:ea typeface="굴림" pitchFamily="34" charset="-127"/>
              </a:rPr>
              <a:t>    FN.CA = 'F.CUSTOMER.ACCOUNT'</a:t>
            </a:r>
          </a:p>
          <a:p>
            <a:pPr>
              <a:spcBef>
                <a:spcPct val="50000"/>
              </a:spcBef>
              <a:spcAft>
                <a:spcPts val="600"/>
              </a:spcAft>
            </a:pPr>
            <a:r>
              <a:rPr lang="en-US" altLang="ko-KR" sz="1600" b="0" dirty="0">
                <a:latin typeface="Courier New" pitchFamily="49" charset="0"/>
                <a:ea typeface="굴림" pitchFamily="34" charset="-127"/>
              </a:rPr>
              <a:t>    F.CA = '‘</a:t>
            </a:r>
          </a:p>
          <a:p>
            <a:pPr>
              <a:spcBef>
                <a:spcPct val="50000"/>
              </a:spcBef>
              <a:spcAft>
                <a:spcPts val="600"/>
              </a:spcAft>
            </a:pPr>
            <a:r>
              <a:rPr lang="en-US" altLang="ko-KR" sz="1600" b="0" dirty="0">
                <a:latin typeface="Courier New" pitchFamily="49" charset="0"/>
                <a:ea typeface="굴림" pitchFamily="34" charset="-127"/>
              </a:rPr>
              <a:t>    CALL OPF(FN.CA,F.CA)</a:t>
            </a:r>
          </a:p>
          <a:p>
            <a:pPr>
              <a:spcBef>
                <a:spcPct val="50000"/>
              </a:spcBef>
              <a:spcAft>
                <a:spcPts val="600"/>
              </a:spcAft>
            </a:pPr>
            <a:r>
              <a:rPr lang="en-US" altLang="ko-KR" sz="1600" b="0" dirty="0">
                <a:latin typeface="Courier New" pitchFamily="49" charset="0"/>
                <a:ea typeface="굴림" pitchFamily="34" charset="-127"/>
              </a:rPr>
              <a:t>    FN.FWD = 'F.ACCT.ENT.FWD'</a:t>
            </a:r>
          </a:p>
          <a:p>
            <a:pPr>
              <a:spcBef>
                <a:spcPct val="50000"/>
              </a:spcBef>
              <a:spcAft>
                <a:spcPts val="600"/>
              </a:spcAft>
            </a:pPr>
            <a:r>
              <a:rPr lang="en-US" altLang="ko-KR" sz="1600" b="0" dirty="0">
                <a:latin typeface="Courier New" pitchFamily="49" charset="0"/>
                <a:ea typeface="굴림" pitchFamily="34" charset="-127"/>
              </a:rPr>
              <a:t>    F.FWD = '‘</a:t>
            </a:r>
          </a:p>
          <a:p>
            <a:pPr>
              <a:spcBef>
                <a:spcPct val="50000"/>
              </a:spcBef>
              <a:spcAft>
                <a:spcPts val="600"/>
              </a:spcAft>
            </a:pPr>
            <a:r>
              <a:rPr lang="en-US" altLang="ko-KR" sz="1600" b="0" dirty="0">
                <a:latin typeface="Courier New" pitchFamily="49" charset="0"/>
                <a:ea typeface="굴림" pitchFamily="34" charset="-127"/>
              </a:rPr>
              <a:t>    CALL OPF(FN.FWD,F.FWD)</a:t>
            </a:r>
          </a:p>
          <a:p>
            <a:pPr>
              <a:spcBef>
                <a:spcPct val="50000"/>
              </a:spcBef>
              <a:spcAft>
                <a:spcPts val="600"/>
              </a:spcAft>
            </a:pPr>
            <a:r>
              <a:rPr lang="en-US" altLang="ko-KR" sz="1600" b="0" dirty="0">
                <a:latin typeface="Courier New" pitchFamily="49" charset="0"/>
                <a:ea typeface="굴림" pitchFamily="34" charset="-127"/>
              </a:rPr>
              <a:t>    FN.ST = 'F.STMT.ENTRY'</a:t>
            </a:r>
          </a:p>
          <a:p>
            <a:pPr>
              <a:spcBef>
                <a:spcPct val="50000"/>
              </a:spcBef>
              <a:spcAft>
                <a:spcPts val="600"/>
              </a:spcAft>
            </a:pPr>
            <a:r>
              <a:rPr lang="en-US" altLang="ko-KR" sz="1600" b="0" dirty="0">
                <a:latin typeface="Courier New" pitchFamily="49" charset="0"/>
                <a:ea typeface="굴림" pitchFamily="34" charset="-127"/>
              </a:rPr>
              <a:t>    F.ST = '‘</a:t>
            </a:r>
          </a:p>
          <a:p>
            <a:pPr>
              <a:spcBef>
                <a:spcPct val="50000"/>
              </a:spcBef>
              <a:spcAft>
                <a:spcPts val="600"/>
              </a:spcAft>
            </a:pPr>
            <a:r>
              <a:rPr lang="en-US" altLang="ko-KR" sz="1600" b="0" dirty="0">
                <a:latin typeface="Courier New" pitchFamily="49" charset="0"/>
                <a:ea typeface="굴림" pitchFamily="34" charset="-127"/>
              </a:rPr>
              <a:t>    CALL OPF(FN.ST,F.ST)</a:t>
            </a:r>
          </a:p>
        </p:txBody>
      </p:sp>
    </p:spTree>
  </p:cSld>
  <p:clrMapOvr>
    <a:masterClrMapping/>
  </p:clrMapOvr>
  <p:transition>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Solution - jBASE Basic Code</a:t>
            </a:r>
          </a:p>
        </p:txBody>
      </p:sp>
      <p:sp>
        <p:nvSpPr>
          <p:cNvPr id="21507" name="Slide Number Placeholder 3"/>
          <p:cNvSpPr>
            <a:spLocks noGrp="1"/>
          </p:cNvSpPr>
          <p:nvPr>
            <p:ph type="sldNum" sz="quarter" idx="10"/>
          </p:nvPr>
        </p:nvSpPr>
        <p:spPr>
          <a:noFill/>
        </p:spPr>
        <p:txBody>
          <a:bodyPr/>
          <a:lstStyle/>
          <a:p>
            <a:r>
              <a:rPr lang="en-GB" dirty="0" smtClean="0"/>
              <a:t>Slide </a:t>
            </a:r>
            <a:fld id="{FB7C9BD8-5995-4218-A2DA-64FF1C49B811}" type="slidenum">
              <a:rPr lang="en-GB" smtClean="0"/>
              <a:pPr/>
              <a:t>19</a:t>
            </a:fld>
            <a:endParaRPr lang="en-GB" dirty="0" smtClean="0"/>
          </a:p>
        </p:txBody>
      </p:sp>
      <p:sp>
        <p:nvSpPr>
          <p:cNvPr id="21508" name="AutoShape 7"/>
          <p:cNvSpPr>
            <a:spLocks/>
          </p:cNvSpPr>
          <p:nvPr/>
        </p:nvSpPr>
        <p:spPr bwMode="auto">
          <a:xfrm>
            <a:off x="144463" y="1268413"/>
            <a:ext cx="250825" cy="2232025"/>
          </a:xfrm>
          <a:prstGeom prst="leftBrace">
            <a:avLst>
              <a:gd name="adj1" fmla="val 74156"/>
              <a:gd name="adj2" fmla="val 50000"/>
            </a:avLst>
          </a:prstGeom>
          <a:noFill/>
          <a:ln w="15875">
            <a:solidFill>
              <a:srgbClr val="000080"/>
            </a:solidFill>
            <a:round/>
            <a:headEnd/>
            <a:tailEnd/>
          </a:ln>
        </p:spPr>
        <p:txBody>
          <a:bodyPr wrap="none" anchor="ctr"/>
          <a:lstStyle/>
          <a:p>
            <a:endParaRPr lang="en-US" dirty="0"/>
          </a:p>
        </p:txBody>
      </p:sp>
      <p:sp>
        <p:nvSpPr>
          <p:cNvPr id="21509" name="AutoShape 8"/>
          <p:cNvSpPr>
            <a:spLocks/>
          </p:cNvSpPr>
          <p:nvPr/>
        </p:nvSpPr>
        <p:spPr bwMode="auto">
          <a:xfrm>
            <a:off x="144463" y="4292600"/>
            <a:ext cx="250825" cy="1728788"/>
          </a:xfrm>
          <a:prstGeom prst="leftBrace">
            <a:avLst>
              <a:gd name="adj1" fmla="val 57437"/>
              <a:gd name="adj2" fmla="val 50000"/>
            </a:avLst>
          </a:prstGeom>
          <a:noFill/>
          <a:ln w="15875">
            <a:solidFill>
              <a:srgbClr val="000080"/>
            </a:solidFill>
            <a:round/>
            <a:headEnd/>
            <a:tailEnd/>
          </a:ln>
        </p:spPr>
        <p:txBody>
          <a:bodyPr wrap="none" anchor="ctr"/>
          <a:lstStyle/>
          <a:p>
            <a:endParaRPr lang="en-US" dirty="0"/>
          </a:p>
        </p:txBody>
      </p:sp>
      <p:sp>
        <p:nvSpPr>
          <p:cNvPr id="21510" name="Rectangle 6"/>
          <p:cNvSpPr>
            <a:spLocks noChangeArrowheads="1"/>
          </p:cNvSpPr>
          <p:nvPr/>
        </p:nvSpPr>
        <p:spPr bwMode="auto">
          <a:xfrm>
            <a:off x="714375" y="714375"/>
            <a:ext cx="8137525" cy="5694363"/>
          </a:xfrm>
          <a:prstGeom prst="rect">
            <a:avLst/>
          </a:prstGeom>
          <a:solidFill>
            <a:srgbClr val="CCFFFF">
              <a:alpha val="63136"/>
            </a:srgbClr>
          </a:solidFill>
          <a:ln w="9525" algn="ctr">
            <a:solidFill>
              <a:srgbClr val="000080"/>
            </a:solidFill>
            <a:miter lim="800000"/>
            <a:headEnd/>
            <a:tailEnd/>
          </a:ln>
        </p:spPr>
        <p:txBody>
          <a:bodyPr>
            <a:spAutoFit/>
          </a:bodyPr>
          <a:lstStyle/>
          <a:p>
            <a:pPr>
              <a:spcBef>
                <a:spcPct val="50000"/>
              </a:spcBef>
              <a:spcAft>
                <a:spcPts val="600"/>
              </a:spcAft>
            </a:pPr>
            <a:r>
              <a:rPr lang="en-US" altLang="ko-KR" sz="1600" b="0" dirty="0">
                <a:latin typeface="Courier New" pitchFamily="49" charset="0"/>
                <a:ea typeface="굴림" pitchFamily="34" charset="-127"/>
              </a:rPr>
              <a:t>     FN.INT.CR = 'F.ACCR.ACCT.CR'</a:t>
            </a:r>
          </a:p>
          <a:p>
            <a:pPr>
              <a:spcBef>
                <a:spcPct val="50000"/>
              </a:spcBef>
              <a:spcAft>
                <a:spcPts val="600"/>
              </a:spcAft>
            </a:pPr>
            <a:r>
              <a:rPr lang="en-US" altLang="ko-KR" sz="1600" b="0" dirty="0">
                <a:latin typeface="Courier New" pitchFamily="49" charset="0"/>
                <a:ea typeface="굴림" pitchFamily="34" charset="-127"/>
              </a:rPr>
              <a:t>     F.INT.CR = '‘</a:t>
            </a:r>
          </a:p>
          <a:p>
            <a:pPr>
              <a:spcBef>
                <a:spcPct val="50000"/>
              </a:spcBef>
              <a:spcAft>
                <a:spcPts val="600"/>
              </a:spcAft>
            </a:pPr>
            <a:r>
              <a:rPr lang="en-US" altLang="ko-KR" sz="1600" b="0" dirty="0">
                <a:latin typeface="Courier New" pitchFamily="49" charset="0"/>
                <a:ea typeface="굴림" pitchFamily="34" charset="-127"/>
              </a:rPr>
              <a:t>     CALL OPF(FN.INT.CR,F.INT.CR)</a:t>
            </a:r>
          </a:p>
          <a:p>
            <a:pPr>
              <a:spcBef>
                <a:spcPct val="50000"/>
              </a:spcBef>
              <a:spcAft>
                <a:spcPts val="600"/>
              </a:spcAft>
            </a:pPr>
            <a:r>
              <a:rPr lang="en-US" altLang="ko-KR" sz="1600" b="0" dirty="0">
                <a:latin typeface="Courier New" pitchFamily="49" charset="0"/>
                <a:ea typeface="굴림" pitchFamily="34" charset="-127"/>
              </a:rPr>
              <a:t>     FN.INT.DR = 'F.ACCR.ACCT.DR'</a:t>
            </a:r>
          </a:p>
          <a:p>
            <a:pPr>
              <a:spcBef>
                <a:spcPct val="50000"/>
              </a:spcBef>
              <a:spcAft>
                <a:spcPts val="600"/>
              </a:spcAft>
            </a:pPr>
            <a:r>
              <a:rPr lang="en-US" altLang="ko-KR" sz="1600" b="0" dirty="0">
                <a:latin typeface="Courier New" pitchFamily="49" charset="0"/>
                <a:ea typeface="굴림" pitchFamily="34" charset="-127"/>
              </a:rPr>
              <a:t>     F.INT.DR = '‘</a:t>
            </a:r>
          </a:p>
          <a:p>
            <a:pPr>
              <a:spcBef>
                <a:spcPct val="50000"/>
              </a:spcBef>
              <a:spcAft>
                <a:spcPts val="600"/>
              </a:spcAft>
            </a:pPr>
            <a:r>
              <a:rPr lang="en-US" altLang="ko-KR" sz="1600" b="0" dirty="0">
                <a:latin typeface="Courier New" pitchFamily="49" charset="0"/>
                <a:ea typeface="굴림" pitchFamily="34" charset="-127"/>
              </a:rPr>
              <a:t>     CALL OPF(FN.INT.DR,F.INT.DR)</a:t>
            </a:r>
          </a:p>
          <a:p>
            <a:pPr>
              <a:spcBef>
                <a:spcPct val="50000"/>
              </a:spcBef>
              <a:spcAft>
                <a:spcPts val="600"/>
              </a:spcAft>
            </a:pPr>
            <a:r>
              <a:rPr lang="en-US" altLang="ko-KR" sz="1600" b="0" dirty="0">
                <a:latin typeface="Courier New" pitchFamily="49" charset="0"/>
                <a:ea typeface="굴림" pitchFamily="34" charset="-127"/>
              </a:rPr>
              <a:t>RETURN</a:t>
            </a:r>
          </a:p>
          <a:p>
            <a:pPr>
              <a:spcBef>
                <a:spcPct val="50000"/>
              </a:spcBef>
              <a:spcAft>
                <a:spcPts val="600"/>
              </a:spcAft>
            </a:pPr>
            <a:r>
              <a:rPr lang="en-US" altLang="ko-KR" sz="1600" b="0" dirty="0">
                <a:latin typeface="Courier New" pitchFamily="49" charset="0"/>
                <a:ea typeface="굴림" pitchFamily="34" charset="-127"/>
              </a:rPr>
              <a:t> PROCESS:</a:t>
            </a:r>
          </a:p>
          <a:p>
            <a:pPr>
              <a:spcBef>
                <a:spcPct val="50000"/>
              </a:spcBef>
              <a:spcAft>
                <a:spcPts val="600"/>
              </a:spcAft>
            </a:pPr>
            <a:r>
              <a:rPr lang="en-US" altLang="ko-KR" sz="1600" b="0" dirty="0">
                <a:latin typeface="Courier New" pitchFamily="49" charset="0"/>
                <a:ea typeface="굴림" pitchFamily="34" charset="-127"/>
              </a:rPr>
              <a:t>     LOCATE "CUSTOMER.NO" IN D.FIELDS&lt;1&gt; SETTING CUS.POS THEN</a:t>
            </a:r>
          </a:p>
          <a:p>
            <a:pPr>
              <a:spcBef>
                <a:spcPct val="50000"/>
              </a:spcBef>
              <a:spcAft>
                <a:spcPts val="600"/>
              </a:spcAft>
            </a:pPr>
            <a:r>
              <a:rPr lang="en-US" altLang="ko-KR" sz="1600" b="0" dirty="0">
                <a:latin typeface="Courier New" pitchFamily="49" charset="0"/>
                <a:ea typeface="굴림" pitchFamily="34" charset="-127"/>
              </a:rPr>
              <a:t>         CUSTOMER.NO = D.RANGE.AND.VALUE&lt;CUS.POS&gt;</a:t>
            </a:r>
          </a:p>
          <a:p>
            <a:pPr>
              <a:spcBef>
                <a:spcPct val="50000"/>
              </a:spcBef>
              <a:spcAft>
                <a:spcPts val="600"/>
              </a:spcAft>
            </a:pPr>
            <a:r>
              <a:rPr lang="en-US" altLang="ko-KR" sz="1600" b="0" dirty="0">
                <a:latin typeface="Courier New" pitchFamily="49" charset="0"/>
                <a:ea typeface="굴림" pitchFamily="34" charset="-127"/>
              </a:rPr>
              <a:t>     END</a:t>
            </a:r>
          </a:p>
          <a:p>
            <a:pPr>
              <a:spcBef>
                <a:spcPct val="50000"/>
              </a:spcBef>
              <a:spcAft>
                <a:spcPts val="600"/>
              </a:spcAft>
            </a:pPr>
            <a:r>
              <a:rPr lang="en-US" altLang="ko-KR" sz="1600" b="0" dirty="0">
                <a:latin typeface="Courier New" pitchFamily="49" charset="0"/>
                <a:ea typeface="굴림" pitchFamily="34" charset="-127"/>
              </a:rPr>
              <a:t>     CALL F.READ(FN.CA,CUSTOMER.NO,R.CA,F.CA,CA.ERR)</a:t>
            </a:r>
          </a:p>
          <a:p>
            <a:pPr>
              <a:spcBef>
                <a:spcPct val="50000"/>
              </a:spcBef>
              <a:spcAft>
                <a:spcPts val="600"/>
              </a:spcAft>
            </a:pPr>
            <a:r>
              <a:rPr lang="en-US" altLang="ko-KR" sz="1600" b="0" dirty="0">
                <a:latin typeface="Courier New" pitchFamily="49" charset="0"/>
                <a:ea typeface="굴림" pitchFamily="34" charset="-127"/>
              </a:rPr>
              <a:t>     NO.OF.AC = DCOUNT(R.CA,FM)</a:t>
            </a:r>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3"/>
          <p:cNvSpPr>
            <a:spLocks noGrp="1" noChangeArrowheads="1"/>
          </p:cNvSpPr>
          <p:nvPr>
            <p:ph type="title"/>
          </p:nvPr>
        </p:nvSpPr>
        <p:spPr>
          <a:xfrm>
            <a:off x="76200" y="71438"/>
            <a:ext cx="7010400" cy="381000"/>
          </a:xfrm>
        </p:spPr>
        <p:txBody>
          <a:bodyPr/>
          <a:lstStyle/>
          <a:p>
            <a:pPr eaLnBrk="1" hangingPunct="1"/>
            <a:r>
              <a:rPr lang="en-US" dirty="0" smtClean="0"/>
              <a:t>Objectives</a:t>
            </a:r>
          </a:p>
        </p:txBody>
      </p:sp>
      <p:sp>
        <p:nvSpPr>
          <p:cNvPr id="4099" name="Rectangle 24"/>
          <p:cNvSpPr>
            <a:spLocks noGrp="1" noChangeArrowheads="1"/>
          </p:cNvSpPr>
          <p:nvPr>
            <p:ph type="body" idx="1"/>
          </p:nvPr>
        </p:nvSpPr>
        <p:spPr/>
        <p:txBody>
          <a:bodyPr/>
          <a:lstStyle/>
          <a:p>
            <a:pPr eaLnBrk="1" hangingPunct="1">
              <a:spcBef>
                <a:spcPct val="0"/>
              </a:spcBef>
              <a:buFont typeface="Wingdings" pitchFamily="2" charset="2"/>
              <a:buNone/>
            </a:pPr>
            <a:r>
              <a:rPr lang="en-GB" sz="1800" dirty="0" smtClean="0"/>
              <a:t>After completing this learning unit/course, you will be able to:</a:t>
            </a:r>
          </a:p>
          <a:p>
            <a:pPr eaLnBrk="1" hangingPunct="1"/>
            <a:endParaRPr lang="en-US" sz="1800" dirty="0" smtClean="0"/>
          </a:p>
          <a:p>
            <a:pPr eaLnBrk="1" hangingPunct="1"/>
            <a:r>
              <a:rPr lang="en-US" sz="1800" dirty="0" smtClean="0"/>
              <a:t>Understand the need for Nofile Enquiries</a:t>
            </a:r>
          </a:p>
          <a:p>
            <a:pPr eaLnBrk="1" hangingPunct="1"/>
            <a:endParaRPr lang="en-US" sz="1800" dirty="0" smtClean="0"/>
          </a:p>
          <a:p>
            <a:pPr eaLnBrk="1" hangingPunct="1"/>
            <a:r>
              <a:rPr lang="en-US" sz="1800" dirty="0" smtClean="0"/>
              <a:t>Create Nofile Enquiries in T24</a:t>
            </a:r>
          </a:p>
          <a:p>
            <a:pPr eaLnBrk="1" hangingPunct="1"/>
            <a:endParaRPr lang="en-US" sz="1800" dirty="0" smtClean="0"/>
          </a:p>
          <a:p>
            <a:pPr eaLnBrk="1" hangingPunct="1"/>
            <a:r>
              <a:rPr lang="en-US" sz="1800" dirty="0" smtClean="0"/>
              <a:t>Execute a Nofile enquiry</a:t>
            </a:r>
          </a:p>
        </p:txBody>
      </p:sp>
      <p:sp>
        <p:nvSpPr>
          <p:cNvPr id="4100" name="Slide Number Placeholder 4"/>
          <p:cNvSpPr>
            <a:spLocks noGrp="1"/>
          </p:cNvSpPr>
          <p:nvPr>
            <p:ph type="sldNum" sz="quarter" idx="10"/>
          </p:nvPr>
        </p:nvSpPr>
        <p:spPr>
          <a:noFill/>
        </p:spPr>
        <p:txBody>
          <a:bodyPr/>
          <a:lstStyle/>
          <a:p>
            <a:r>
              <a:rPr lang="en-GB" dirty="0" smtClean="0"/>
              <a:t>Slide </a:t>
            </a:r>
            <a:fld id="{CD3938A9-062C-402B-8B4C-3E72552B9381}" type="slidenum">
              <a:rPr lang="en-GB" smtClean="0"/>
              <a:pPr/>
              <a:t>2</a:t>
            </a:fld>
            <a:endParaRPr lang="en-GB" dirty="0" smtClean="0"/>
          </a:p>
        </p:txBody>
      </p:sp>
    </p:spTree>
  </p:cSld>
  <p:clrMapOvr>
    <a:masterClrMapping/>
  </p:clrMapOvr>
  <p:transition>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Solution - jBASE Basic Code</a:t>
            </a:r>
          </a:p>
        </p:txBody>
      </p:sp>
      <p:sp>
        <p:nvSpPr>
          <p:cNvPr id="22531" name="Slide Number Placeholder 3"/>
          <p:cNvSpPr>
            <a:spLocks noGrp="1"/>
          </p:cNvSpPr>
          <p:nvPr>
            <p:ph type="sldNum" sz="quarter" idx="10"/>
          </p:nvPr>
        </p:nvSpPr>
        <p:spPr>
          <a:noFill/>
        </p:spPr>
        <p:txBody>
          <a:bodyPr/>
          <a:lstStyle/>
          <a:p>
            <a:r>
              <a:rPr lang="en-GB" dirty="0" smtClean="0"/>
              <a:t>Slide </a:t>
            </a:r>
            <a:fld id="{50694E5B-80E7-41E8-8DAF-317E2D876176}" type="slidenum">
              <a:rPr lang="en-GB" smtClean="0"/>
              <a:pPr/>
              <a:t>20</a:t>
            </a:fld>
            <a:endParaRPr lang="en-GB" dirty="0" smtClean="0"/>
          </a:p>
        </p:txBody>
      </p:sp>
      <p:sp>
        <p:nvSpPr>
          <p:cNvPr id="22532" name="Rectangle 6"/>
          <p:cNvSpPr>
            <a:spLocks noChangeArrowheads="1"/>
          </p:cNvSpPr>
          <p:nvPr/>
        </p:nvSpPr>
        <p:spPr bwMode="auto">
          <a:xfrm>
            <a:off x="428625" y="928688"/>
            <a:ext cx="8137525" cy="5248275"/>
          </a:xfrm>
          <a:prstGeom prst="rect">
            <a:avLst/>
          </a:prstGeom>
          <a:solidFill>
            <a:srgbClr val="CCFFFF">
              <a:alpha val="63136"/>
            </a:srgbClr>
          </a:solidFill>
          <a:ln w="9525" algn="ctr">
            <a:solidFill>
              <a:srgbClr val="000080"/>
            </a:solidFill>
            <a:miter lim="800000"/>
            <a:headEnd/>
            <a:tailEnd/>
          </a:ln>
        </p:spPr>
        <p:txBody>
          <a:bodyPr>
            <a:spAutoFit/>
          </a:bodyPr>
          <a:lstStyle/>
          <a:p>
            <a:pPr>
              <a:spcBef>
                <a:spcPct val="50000"/>
              </a:spcBef>
              <a:spcAft>
                <a:spcPts val="600"/>
              </a:spcAft>
            </a:pPr>
            <a:r>
              <a:rPr lang="en-US" altLang="ko-KR" sz="1600" b="0" dirty="0">
                <a:latin typeface="Courier New" pitchFamily="49" charset="0"/>
                <a:ea typeface="굴림" pitchFamily="34" charset="-127"/>
              </a:rPr>
              <a:t> NO.OF.AC = DCOUNT(R.CA,FM)</a:t>
            </a:r>
          </a:p>
          <a:p>
            <a:pPr>
              <a:spcBef>
                <a:spcPct val="50000"/>
              </a:spcBef>
              <a:spcAft>
                <a:spcPts val="600"/>
              </a:spcAft>
            </a:pPr>
            <a:r>
              <a:rPr lang="en-US" altLang="ko-KR" sz="1600" b="0" dirty="0">
                <a:latin typeface="Courier New" pitchFamily="49" charset="0"/>
                <a:ea typeface="굴림" pitchFamily="34" charset="-127"/>
              </a:rPr>
              <a:t>     FOR I = 1 TO NO.OF.AC</a:t>
            </a:r>
          </a:p>
          <a:p>
            <a:pPr>
              <a:spcBef>
                <a:spcPct val="50000"/>
              </a:spcBef>
              <a:spcAft>
                <a:spcPts val="600"/>
              </a:spcAft>
            </a:pPr>
            <a:r>
              <a:rPr lang="en-US" altLang="ko-KR" sz="1600" b="0" dirty="0">
                <a:latin typeface="Courier New" pitchFamily="49" charset="0"/>
                <a:ea typeface="굴림" pitchFamily="34" charset="-127"/>
              </a:rPr>
              <a:t>         AC.ID = FIELD(R.CA,@FM,I)</a:t>
            </a:r>
          </a:p>
          <a:p>
            <a:pPr>
              <a:spcBef>
                <a:spcPct val="50000"/>
              </a:spcBef>
              <a:spcAft>
                <a:spcPts val="600"/>
              </a:spcAft>
            </a:pPr>
            <a:r>
              <a:rPr lang="en-US" altLang="ko-KR" sz="1600" b="0" dirty="0">
                <a:latin typeface="Courier New" pitchFamily="49" charset="0"/>
                <a:ea typeface="굴림" pitchFamily="34" charset="-127"/>
              </a:rPr>
              <a:t>	  CR.AMT = 0.0; DR.AMT = 0.0; CR.INT = 0.0; DR.INT = 0.0</a:t>
            </a:r>
          </a:p>
          <a:p>
            <a:pPr>
              <a:spcBef>
                <a:spcPct val="50000"/>
              </a:spcBef>
              <a:spcAft>
                <a:spcPts val="600"/>
              </a:spcAft>
            </a:pPr>
            <a:r>
              <a:rPr lang="en-US" altLang="ko-KR" sz="1600" b="0" dirty="0">
                <a:latin typeface="Courier New" pitchFamily="49" charset="0"/>
                <a:ea typeface="굴림" pitchFamily="34" charset="-127"/>
              </a:rPr>
              <a:t>         CALL F.READ(FN.FWD,AC.ID,R.FWD,F.FWD,FWD.ERR)</a:t>
            </a:r>
          </a:p>
          <a:p>
            <a:pPr>
              <a:spcBef>
                <a:spcPct val="50000"/>
              </a:spcBef>
              <a:spcAft>
                <a:spcPts val="600"/>
              </a:spcAft>
            </a:pPr>
            <a:r>
              <a:rPr lang="en-US" altLang="ko-KR" sz="1600" b="0" dirty="0">
                <a:latin typeface="Courier New" pitchFamily="49" charset="0"/>
                <a:ea typeface="굴림" pitchFamily="34" charset="-127"/>
              </a:rPr>
              <a:t>         LOOP</a:t>
            </a:r>
          </a:p>
          <a:p>
            <a:pPr>
              <a:spcBef>
                <a:spcPct val="50000"/>
              </a:spcBef>
              <a:spcAft>
                <a:spcPts val="600"/>
              </a:spcAft>
            </a:pPr>
            <a:r>
              <a:rPr lang="en-US" altLang="ko-KR" sz="1600" b="0" dirty="0">
                <a:latin typeface="Courier New" pitchFamily="49" charset="0"/>
                <a:ea typeface="굴림" pitchFamily="34" charset="-127"/>
              </a:rPr>
              <a:t>             REMOVE ST.ID FROM R.FWD SETTING FWD.POS</a:t>
            </a:r>
          </a:p>
          <a:p>
            <a:pPr>
              <a:spcBef>
                <a:spcPct val="50000"/>
              </a:spcBef>
              <a:spcAft>
                <a:spcPts val="600"/>
              </a:spcAft>
            </a:pPr>
            <a:r>
              <a:rPr lang="en-US" altLang="ko-KR" sz="1600" b="0" dirty="0">
                <a:latin typeface="Courier New" pitchFamily="49" charset="0"/>
                <a:ea typeface="굴림" pitchFamily="34" charset="-127"/>
              </a:rPr>
              <a:t>         WHILE ST.ID:FWD.POS</a:t>
            </a:r>
          </a:p>
          <a:p>
            <a:pPr>
              <a:spcBef>
                <a:spcPct val="50000"/>
              </a:spcBef>
              <a:spcAft>
                <a:spcPts val="600"/>
              </a:spcAft>
            </a:pPr>
            <a:r>
              <a:rPr lang="en-US" altLang="ko-KR" sz="1600" b="0" dirty="0">
                <a:latin typeface="Courier New" pitchFamily="49" charset="0"/>
                <a:ea typeface="굴림" pitchFamily="34" charset="-127"/>
              </a:rPr>
              <a:t>             CALL F.READ(FN.ST,ST.ID,R.ST,F.ST,ST.ERR)</a:t>
            </a:r>
          </a:p>
          <a:p>
            <a:pPr>
              <a:spcBef>
                <a:spcPct val="50000"/>
              </a:spcBef>
              <a:spcAft>
                <a:spcPts val="600"/>
              </a:spcAft>
            </a:pPr>
            <a:r>
              <a:rPr lang="en-US" altLang="ko-KR" sz="1600" b="0" dirty="0">
                <a:latin typeface="Courier New" pitchFamily="49" charset="0"/>
                <a:ea typeface="굴림" pitchFamily="34" charset="-127"/>
              </a:rPr>
              <a:t>             STMT.AMOUNT = R.ST&lt;AC.STE.AMOUNT.LCY&gt;</a:t>
            </a:r>
          </a:p>
          <a:p>
            <a:pPr>
              <a:spcBef>
                <a:spcPct val="50000"/>
              </a:spcBef>
              <a:spcAft>
                <a:spcPts val="600"/>
              </a:spcAft>
            </a:pPr>
            <a:r>
              <a:rPr lang="en-US" altLang="ko-KR" sz="1600" b="0" dirty="0">
                <a:latin typeface="Courier New" pitchFamily="49" charset="0"/>
                <a:ea typeface="굴림" pitchFamily="34" charset="-127"/>
              </a:rPr>
              <a:t>             IF STMT.AMOUNT LT 0 THEN</a:t>
            </a:r>
          </a:p>
          <a:p>
            <a:pPr>
              <a:spcBef>
                <a:spcPct val="50000"/>
              </a:spcBef>
              <a:spcAft>
                <a:spcPts val="600"/>
              </a:spcAft>
            </a:pPr>
            <a:r>
              <a:rPr lang="en-US" altLang="ko-KR" sz="1600" b="0" dirty="0">
                <a:latin typeface="Courier New" pitchFamily="49" charset="0"/>
                <a:ea typeface="굴림" pitchFamily="34" charset="-127"/>
              </a:rPr>
              <a:t>                 DR.AMT = DR.AMT + STMT.AMOUNT</a:t>
            </a:r>
          </a:p>
        </p:txBody>
      </p:sp>
    </p:spTree>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t>Solution - jBASE Basic Code</a:t>
            </a:r>
          </a:p>
        </p:txBody>
      </p:sp>
      <p:sp>
        <p:nvSpPr>
          <p:cNvPr id="23555" name="Slide Number Placeholder 3"/>
          <p:cNvSpPr>
            <a:spLocks noGrp="1"/>
          </p:cNvSpPr>
          <p:nvPr>
            <p:ph type="sldNum" sz="quarter" idx="10"/>
          </p:nvPr>
        </p:nvSpPr>
        <p:spPr>
          <a:noFill/>
        </p:spPr>
        <p:txBody>
          <a:bodyPr/>
          <a:lstStyle/>
          <a:p>
            <a:r>
              <a:rPr lang="en-GB" dirty="0" smtClean="0"/>
              <a:t>Slide </a:t>
            </a:r>
            <a:fld id="{4BC8193A-851C-4B36-8243-CE3E7A4560AF}" type="slidenum">
              <a:rPr lang="en-GB" smtClean="0"/>
              <a:pPr/>
              <a:t>21</a:t>
            </a:fld>
            <a:endParaRPr lang="en-GB" dirty="0" smtClean="0"/>
          </a:p>
        </p:txBody>
      </p:sp>
      <p:sp>
        <p:nvSpPr>
          <p:cNvPr id="23556" name="Rectangle 6"/>
          <p:cNvSpPr>
            <a:spLocks noChangeArrowheads="1"/>
          </p:cNvSpPr>
          <p:nvPr/>
        </p:nvSpPr>
        <p:spPr bwMode="auto">
          <a:xfrm>
            <a:off x="214313" y="785813"/>
            <a:ext cx="8715375" cy="5048250"/>
          </a:xfrm>
          <a:prstGeom prst="rect">
            <a:avLst/>
          </a:prstGeom>
          <a:solidFill>
            <a:srgbClr val="CCFFFF">
              <a:alpha val="63136"/>
            </a:srgbClr>
          </a:solidFill>
          <a:ln w="9525" algn="ctr">
            <a:solidFill>
              <a:srgbClr val="000080"/>
            </a:solidFill>
            <a:miter lim="800000"/>
            <a:headEnd/>
            <a:tailEnd/>
          </a:ln>
        </p:spPr>
        <p:txBody>
          <a:bodyPr>
            <a:spAutoFit/>
          </a:bodyPr>
          <a:lstStyle/>
          <a:p>
            <a:pPr>
              <a:spcBef>
                <a:spcPct val="50000"/>
              </a:spcBef>
              <a:spcAft>
                <a:spcPts val="600"/>
              </a:spcAft>
            </a:pPr>
            <a:r>
              <a:rPr lang="en-US" altLang="ko-KR" sz="1600" b="0" dirty="0">
                <a:latin typeface="Courier New" pitchFamily="49" charset="0"/>
                <a:ea typeface="굴림" pitchFamily="34" charset="-127"/>
              </a:rPr>
              <a:t> END ELSE</a:t>
            </a:r>
          </a:p>
          <a:p>
            <a:pPr>
              <a:spcBef>
                <a:spcPct val="50000"/>
              </a:spcBef>
              <a:spcAft>
                <a:spcPts val="600"/>
              </a:spcAft>
            </a:pPr>
            <a:r>
              <a:rPr lang="en-US" altLang="ko-KR" sz="1600" b="0" dirty="0">
                <a:latin typeface="Courier New" pitchFamily="49" charset="0"/>
                <a:ea typeface="굴림" pitchFamily="34" charset="-127"/>
              </a:rPr>
              <a:t>                 CR.AMT = CR.AMT + STMT.AMOUNT</a:t>
            </a:r>
          </a:p>
          <a:p>
            <a:pPr>
              <a:spcBef>
                <a:spcPct val="50000"/>
              </a:spcBef>
              <a:spcAft>
                <a:spcPts val="600"/>
              </a:spcAft>
            </a:pPr>
            <a:r>
              <a:rPr lang="en-US" altLang="ko-KR" sz="1600" b="0" dirty="0">
                <a:latin typeface="Courier New" pitchFamily="49" charset="0"/>
                <a:ea typeface="굴림" pitchFamily="34" charset="-127"/>
              </a:rPr>
              <a:t>END</a:t>
            </a:r>
          </a:p>
          <a:p>
            <a:pPr>
              <a:spcBef>
                <a:spcPct val="50000"/>
              </a:spcBef>
              <a:spcAft>
                <a:spcPts val="600"/>
              </a:spcAft>
            </a:pPr>
            <a:r>
              <a:rPr lang="en-US" altLang="ko-KR" sz="1600" b="0" dirty="0">
                <a:latin typeface="Courier New" pitchFamily="49" charset="0"/>
                <a:ea typeface="굴림" pitchFamily="34" charset="-127"/>
              </a:rPr>
              <a:t>        REPEAT</a:t>
            </a:r>
          </a:p>
          <a:p>
            <a:pPr>
              <a:spcBef>
                <a:spcPct val="50000"/>
              </a:spcBef>
              <a:spcAft>
                <a:spcPts val="600"/>
              </a:spcAft>
            </a:pPr>
            <a:r>
              <a:rPr lang="en-US" altLang="ko-KR" sz="1600" b="0" dirty="0">
                <a:latin typeface="Courier New" pitchFamily="49" charset="0"/>
                <a:ea typeface="굴림" pitchFamily="34" charset="-127"/>
              </a:rPr>
              <a:t>         CALL F.READ(FN.INT.CR,AC.ID,R.AC.CR.REC,F.INT.CR,ACCT.CR.ERR)</a:t>
            </a:r>
          </a:p>
          <a:p>
            <a:pPr>
              <a:spcBef>
                <a:spcPct val="50000"/>
              </a:spcBef>
              <a:spcAft>
                <a:spcPts val="600"/>
              </a:spcAft>
            </a:pPr>
            <a:r>
              <a:rPr lang="en-US" altLang="ko-KR" sz="1600" b="0" dirty="0">
                <a:latin typeface="Courier New" pitchFamily="49" charset="0"/>
                <a:ea typeface="굴림" pitchFamily="34" charset="-127"/>
              </a:rPr>
              <a:t>         CR.INT = R.AC.CR.REC&lt;IC.ACRCR.TOTAL.INTEREST&gt;</a:t>
            </a:r>
          </a:p>
          <a:p>
            <a:pPr>
              <a:spcBef>
                <a:spcPct val="50000"/>
              </a:spcBef>
              <a:spcAft>
                <a:spcPts val="600"/>
              </a:spcAft>
            </a:pPr>
            <a:r>
              <a:rPr lang="en-US" altLang="ko-KR" sz="1600" b="0" dirty="0">
                <a:latin typeface="Courier New" pitchFamily="49" charset="0"/>
                <a:ea typeface="굴림" pitchFamily="34" charset="-127"/>
              </a:rPr>
              <a:t>         CALL F.READ(FN.INT.DR,AC.ID,R.AC.DR.REC,F.INT.DR,ACCT.DR.ERR)</a:t>
            </a:r>
          </a:p>
          <a:p>
            <a:pPr>
              <a:spcBef>
                <a:spcPct val="50000"/>
              </a:spcBef>
              <a:spcAft>
                <a:spcPts val="600"/>
              </a:spcAft>
            </a:pPr>
            <a:r>
              <a:rPr lang="en-US" altLang="ko-KR" sz="1600" b="0" dirty="0">
                <a:latin typeface="Courier New" pitchFamily="49" charset="0"/>
                <a:ea typeface="굴림" pitchFamily="34" charset="-127"/>
              </a:rPr>
              <a:t>         DR.INT = R.AC.DR.REC&lt;IC.ACRDR.TOTAL.INTEREST&gt;</a:t>
            </a:r>
          </a:p>
          <a:p>
            <a:pPr>
              <a:spcBef>
                <a:spcPct val="50000"/>
              </a:spcBef>
              <a:spcAft>
                <a:spcPts val="600"/>
              </a:spcAft>
            </a:pPr>
            <a:r>
              <a:rPr lang="en-US" altLang="ko-KR" sz="1600" b="0" dirty="0">
                <a:latin typeface="Courier New" pitchFamily="49" charset="0"/>
                <a:ea typeface="굴림" pitchFamily="34" charset="-127"/>
              </a:rPr>
              <a:t>         AC.DETAILS&lt;-1&gt; =       AC.ID:"*":DR.AMT:"*":CR.AMT:"*":DR.INT:"*":CR.INT</a:t>
            </a:r>
          </a:p>
          <a:p>
            <a:pPr>
              <a:spcBef>
                <a:spcPct val="50000"/>
              </a:spcBef>
              <a:spcAft>
                <a:spcPts val="600"/>
              </a:spcAft>
            </a:pPr>
            <a:r>
              <a:rPr lang="en-US" altLang="ko-KR" sz="1600" b="0" dirty="0">
                <a:latin typeface="Courier New" pitchFamily="49" charset="0"/>
                <a:ea typeface="굴림" pitchFamily="34" charset="-127"/>
              </a:rPr>
              <a:t>     NEXT I</a:t>
            </a:r>
          </a:p>
          <a:p>
            <a:pPr>
              <a:spcBef>
                <a:spcPct val="50000"/>
              </a:spcBef>
              <a:spcAft>
                <a:spcPts val="600"/>
              </a:spcAft>
            </a:pPr>
            <a:r>
              <a:rPr lang="en-US" altLang="ko-KR" sz="1600" b="0" dirty="0">
                <a:latin typeface="Courier New" pitchFamily="49" charset="0"/>
                <a:ea typeface="굴림" pitchFamily="34" charset="-127"/>
              </a:rPr>
              <a:t>     RETURN</a:t>
            </a:r>
          </a:p>
        </p:txBody>
      </p:sp>
    </p:spTree>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t>jBASE Debug mode</a:t>
            </a:r>
          </a:p>
        </p:txBody>
      </p:sp>
      <p:sp>
        <p:nvSpPr>
          <p:cNvPr id="24579" name="Slide Number Placeholder 3"/>
          <p:cNvSpPr>
            <a:spLocks noGrp="1"/>
          </p:cNvSpPr>
          <p:nvPr>
            <p:ph type="sldNum" sz="quarter" idx="10"/>
          </p:nvPr>
        </p:nvSpPr>
        <p:spPr>
          <a:noFill/>
        </p:spPr>
        <p:txBody>
          <a:bodyPr/>
          <a:lstStyle/>
          <a:p>
            <a:r>
              <a:rPr lang="en-GB" dirty="0" smtClean="0"/>
              <a:t>Slide </a:t>
            </a:r>
            <a:fld id="{1A0CEE9D-F4B3-407B-9895-6D1D9A51604B}" type="slidenum">
              <a:rPr lang="en-GB" smtClean="0"/>
              <a:pPr/>
              <a:t>22</a:t>
            </a:fld>
            <a:endParaRPr lang="en-GB" dirty="0" smtClean="0"/>
          </a:p>
        </p:txBody>
      </p:sp>
      <p:pic>
        <p:nvPicPr>
          <p:cNvPr id="24580" name="Picture 2"/>
          <p:cNvPicPr>
            <a:picLocks noChangeAspect="1" noChangeArrowheads="1"/>
          </p:cNvPicPr>
          <p:nvPr/>
        </p:nvPicPr>
        <p:blipFill>
          <a:blip r:embed="rId3" cstate="print"/>
          <a:srcRect/>
          <a:stretch>
            <a:fillRect/>
          </a:stretch>
        </p:blipFill>
        <p:spPr bwMode="auto">
          <a:xfrm>
            <a:off x="71438" y="2500313"/>
            <a:ext cx="8990012" cy="866775"/>
          </a:xfrm>
          <a:prstGeom prst="rect">
            <a:avLst/>
          </a:prstGeom>
          <a:noFill/>
          <a:ln w="9525">
            <a:solidFill>
              <a:schemeClr val="tx1"/>
            </a:solidFill>
            <a:miter lim="800000"/>
            <a:headEnd/>
            <a:tailEnd/>
          </a:ln>
        </p:spPr>
      </p:pic>
    </p:spTree>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smtClean="0"/>
              <a:t>NOFILE – ENQUIRY record</a:t>
            </a:r>
          </a:p>
        </p:txBody>
      </p:sp>
      <p:sp>
        <p:nvSpPr>
          <p:cNvPr id="25603" name="Slide Number Placeholder 7"/>
          <p:cNvSpPr>
            <a:spLocks noGrp="1"/>
          </p:cNvSpPr>
          <p:nvPr>
            <p:ph type="sldNum" sz="quarter" idx="10"/>
          </p:nvPr>
        </p:nvSpPr>
        <p:spPr>
          <a:noFill/>
        </p:spPr>
        <p:txBody>
          <a:bodyPr/>
          <a:lstStyle/>
          <a:p>
            <a:r>
              <a:rPr lang="en-GB" dirty="0" smtClean="0"/>
              <a:t>Slide </a:t>
            </a:r>
            <a:fld id="{ECC9FCC6-F6B0-4F10-A5C4-DF6B05DF254C}" type="slidenum">
              <a:rPr lang="en-GB" smtClean="0"/>
              <a:pPr/>
              <a:t>23</a:t>
            </a:fld>
            <a:endParaRPr lang="en-GB" dirty="0" smtClean="0"/>
          </a:p>
        </p:txBody>
      </p:sp>
      <p:pic>
        <p:nvPicPr>
          <p:cNvPr id="25604" name="Picture 5"/>
          <p:cNvPicPr>
            <a:picLocks noChangeAspect="1" noChangeArrowheads="1"/>
          </p:cNvPicPr>
          <p:nvPr/>
        </p:nvPicPr>
        <p:blipFill>
          <a:blip r:embed="rId3" cstate="print"/>
          <a:srcRect/>
          <a:stretch>
            <a:fillRect/>
          </a:stretch>
        </p:blipFill>
        <p:spPr bwMode="auto">
          <a:xfrm>
            <a:off x="2214563" y="928688"/>
            <a:ext cx="4857750" cy="5364162"/>
          </a:xfrm>
          <a:prstGeom prst="rect">
            <a:avLst/>
          </a:prstGeom>
          <a:noFill/>
          <a:ln w="9525">
            <a:solidFill>
              <a:srgbClr val="005294"/>
            </a:solidFill>
            <a:miter lim="800000"/>
            <a:headEnd/>
            <a:tailEnd/>
          </a:ln>
        </p:spPr>
      </p:pic>
    </p:spTree>
  </p:cSld>
  <p:clrMapOvr>
    <a:masterClrMapping/>
  </p:clrMapOvr>
  <p:transition>
    <p:dissolv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smtClean="0"/>
              <a:t>NOFILE – ENQUIRY record</a:t>
            </a:r>
          </a:p>
        </p:txBody>
      </p:sp>
      <p:sp>
        <p:nvSpPr>
          <p:cNvPr id="26627" name="Rectangle 3"/>
          <p:cNvSpPr>
            <a:spLocks noGrp="1" noChangeArrowheads="1"/>
          </p:cNvSpPr>
          <p:nvPr>
            <p:ph type="body" idx="1"/>
          </p:nvPr>
        </p:nvSpPr>
        <p:spPr/>
        <p:txBody>
          <a:bodyPr/>
          <a:lstStyle/>
          <a:p>
            <a:pPr eaLnBrk="1" hangingPunct="1"/>
            <a:r>
              <a:rPr lang="en-US" sz="1800" dirty="0" smtClean="0"/>
              <a:t>A valid application name should be given in the field FILE.NAME which is checked against </a:t>
            </a:r>
            <a:r>
              <a:rPr lang="en-US" sz="1800" b="1" dirty="0" smtClean="0"/>
              <a:t>STANDARD.SELECTION (SS) </a:t>
            </a:r>
            <a:r>
              <a:rPr lang="en-US" sz="1800" dirty="0" smtClean="0"/>
              <a:t>application</a:t>
            </a:r>
            <a:endParaRPr lang="en-US" dirty="0" smtClean="0"/>
          </a:p>
          <a:p>
            <a:pPr eaLnBrk="1" hangingPunct="1"/>
            <a:endParaRPr lang="en-US" sz="1800" dirty="0" smtClean="0"/>
          </a:p>
          <a:p>
            <a:pPr eaLnBrk="1" hangingPunct="1"/>
            <a:r>
              <a:rPr lang="en-US" sz="1800" dirty="0" smtClean="0"/>
              <a:t>A NOFILE enquiry does not have a single associated file</a:t>
            </a:r>
          </a:p>
          <a:p>
            <a:pPr eaLnBrk="1" hangingPunct="1"/>
            <a:endParaRPr lang="en-US" sz="1800" dirty="0" smtClean="0"/>
          </a:p>
          <a:p>
            <a:pPr eaLnBrk="1" hangingPunct="1"/>
            <a:r>
              <a:rPr lang="en-US" sz="1800" dirty="0" smtClean="0"/>
              <a:t>Create a dummy record in </a:t>
            </a:r>
            <a:r>
              <a:rPr lang="en-US" sz="1800" b="1" dirty="0" smtClean="0"/>
              <a:t>STANDARD.SELECTION </a:t>
            </a:r>
            <a:r>
              <a:rPr lang="en-US" sz="1800" dirty="0" smtClean="0"/>
              <a:t>application</a:t>
            </a:r>
            <a:endParaRPr lang="en-US" dirty="0" smtClean="0"/>
          </a:p>
          <a:p>
            <a:pPr eaLnBrk="1" hangingPunct="1">
              <a:buFont typeface="Wingdings" pitchFamily="2" charset="2"/>
              <a:buNone/>
            </a:pPr>
            <a:endParaRPr lang="en-US" sz="1800" dirty="0" smtClean="0"/>
          </a:p>
        </p:txBody>
      </p:sp>
      <p:sp>
        <p:nvSpPr>
          <p:cNvPr id="26628" name="Slide Number Placeholder 7"/>
          <p:cNvSpPr>
            <a:spLocks noGrp="1"/>
          </p:cNvSpPr>
          <p:nvPr>
            <p:ph type="sldNum" sz="quarter" idx="10"/>
          </p:nvPr>
        </p:nvSpPr>
        <p:spPr>
          <a:noFill/>
        </p:spPr>
        <p:txBody>
          <a:bodyPr/>
          <a:lstStyle/>
          <a:p>
            <a:r>
              <a:rPr lang="en-GB" dirty="0" smtClean="0"/>
              <a:t>Slide </a:t>
            </a:r>
            <a:fld id="{690C128E-EF2F-4FE6-8379-B1612C614028}" type="slidenum">
              <a:rPr lang="en-GB" smtClean="0"/>
              <a:pPr/>
              <a:t>24</a:t>
            </a:fld>
            <a:endParaRPr lang="en-GB" dirty="0" smtClean="0"/>
          </a:p>
        </p:txBody>
      </p:sp>
    </p:spTree>
  </p:cSld>
  <p:clrMapOvr>
    <a:masterClrMapping/>
  </p:clrMapOvr>
  <p:transition>
    <p:dissolv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smtClean="0"/>
              <a:t>NOFILE – ENQUIRY record</a:t>
            </a:r>
          </a:p>
        </p:txBody>
      </p:sp>
      <p:sp>
        <p:nvSpPr>
          <p:cNvPr id="27651" name="Rectangle 3"/>
          <p:cNvSpPr>
            <a:spLocks noGrp="1" noChangeArrowheads="1"/>
          </p:cNvSpPr>
          <p:nvPr>
            <p:ph type="body" idx="1"/>
          </p:nvPr>
        </p:nvSpPr>
        <p:spPr/>
        <p:txBody>
          <a:bodyPr/>
          <a:lstStyle/>
          <a:p>
            <a:pPr eaLnBrk="1" hangingPunct="1"/>
            <a:r>
              <a:rPr lang="en-US" sz="1800" dirty="0" smtClean="0"/>
              <a:t>Can you create a record with any ID of your choice in </a:t>
            </a:r>
            <a:r>
              <a:rPr lang="en-US" sz="1800" b="1" dirty="0" smtClean="0"/>
              <a:t>SS</a:t>
            </a:r>
            <a:r>
              <a:rPr lang="en-US" sz="1800" dirty="0" smtClean="0"/>
              <a:t>?</a:t>
            </a:r>
          </a:p>
          <a:p>
            <a:pPr eaLnBrk="1" hangingPunct="1"/>
            <a:endParaRPr lang="en-US" sz="1800" dirty="0" smtClean="0"/>
          </a:p>
          <a:p>
            <a:pPr eaLnBrk="1" hangingPunct="1"/>
            <a:r>
              <a:rPr lang="en-US" sz="1800" dirty="0" smtClean="0"/>
              <a:t>Checks for a valid </a:t>
            </a:r>
            <a:r>
              <a:rPr lang="en-US" sz="1800" b="1" dirty="0" smtClean="0"/>
              <a:t>FILE.CONTROL </a:t>
            </a:r>
            <a:r>
              <a:rPr lang="en-US" sz="1800" dirty="0" smtClean="0"/>
              <a:t>entry with the same ID</a:t>
            </a:r>
          </a:p>
          <a:p>
            <a:pPr eaLnBrk="1" hangingPunct="1"/>
            <a:endParaRPr lang="en-US" sz="1800" dirty="0" smtClean="0"/>
          </a:p>
          <a:p>
            <a:pPr eaLnBrk="1" hangingPunct="1"/>
            <a:r>
              <a:rPr lang="en-US" sz="1800" dirty="0" smtClean="0"/>
              <a:t>What could be the way out to overcome these validations in case of a Nofile enquiry?</a:t>
            </a:r>
          </a:p>
        </p:txBody>
      </p:sp>
      <p:sp>
        <p:nvSpPr>
          <p:cNvPr id="27652" name="Slide Number Placeholder 7"/>
          <p:cNvSpPr>
            <a:spLocks noGrp="1"/>
          </p:cNvSpPr>
          <p:nvPr>
            <p:ph type="sldNum" sz="quarter" idx="10"/>
          </p:nvPr>
        </p:nvSpPr>
        <p:spPr>
          <a:noFill/>
        </p:spPr>
        <p:txBody>
          <a:bodyPr/>
          <a:lstStyle/>
          <a:p>
            <a:r>
              <a:rPr lang="en-GB" dirty="0" smtClean="0"/>
              <a:t>Slide </a:t>
            </a:r>
            <a:fld id="{9D063861-F164-4E97-9F4D-FF594EF527A1}" type="slidenum">
              <a:rPr lang="en-GB" smtClean="0"/>
              <a:pPr/>
              <a:t>25</a:t>
            </a:fld>
            <a:endParaRPr lang="en-GB" dirty="0" smtClean="0"/>
          </a:p>
        </p:txBody>
      </p:sp>
    </p:spTree>
  </p:cSld>
  <p:clrMapOvr>
    <a:masterClrMapping/>
  </p:clrMapOvr>
  <p:transition>
    <p:dissolv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smtClean="0"/>
              <a:t>NOFILE – ENQUIRY record</a:t>
            </a:r>
          </a:p>
        </p:txBody>
      </p:sp>
      <p:sp>
        <p:nvSpPr>
          <p:cNvPr id="28675" name="Rectangle 3"/>
          <p:cNvSpPr>
            <a:spLocks noGrp="1" noChangeArrowheads="1"/>
          </p:cNvSpPr>
          <p:nvPr>
            <p:ph type="body" idx="1"/>
          </p:nvPr>
        </p:nvSpPr>
        <p:spPr/>
        <p:txBody>
          <a:bodyPr/>
          <a:lstStyle/>
          <a:p>
            <a:pPr eaLnBrk="1" hangingPunct="1"/>
            <a:r>
              <a:rPr lang="en-US" sz="1800" dirty="0" smtClean="0"/>
              <a:t>ID of the record in SS should be prefixed with ‘NOFILE.’</a:t>
            </a:r>
          </a:p>
          <a:p>
            <a:pPr eaLnBrk="1" hangingPunct="1"/>
            <a:endParaRPr lang="en-US" sz="1800" dirty="0" smtClean="0"/>
          </a:p>
          <a:p>
            <a:pPr eaLnBrk="1" hangingPunct="1"/>
            <a:r>
              <a:rPr lang="en-US" sz="1800" dirty="0" smtClean="0"/>
              <a:t>Does not check for any entries in other applications</a:t>
            </a:r>
          </a:p>
          <a:p>
            <a:pPr eaLnBrk="1" hangingPunct="1"/>
            <a:endParaRPr lang="en-US" sz="1800" dirty="0" smtClean="0"/>
          </a:p>
          <a:p>
            <a:pPr eaLnBrk="1" hangingPunct="1"/>
            <a:r>
              <a:rPr lang="en-US" sz="1800" dirty="0" smtClean="0"/>
              <a:t>Syntax for the ID in SS is NOFILE.&lt;VALIDTEXT&gt;</a:t>
            </a:r>
          </a:p>
          <a:p>
            <a:pPr eaLnBrk="1" hangingPunct="1"/>
            <a:endParaRPr lang="en-US" sz="1800" dirty="0" smtClean="0"/>
          </a:p>
          <a:p>
            <a:pPr eaLnBrk="1" hangingPunct="1"/>
            <a:r>
              <a:rPr lang="en-US" sz="1800" dirty="0" smtClean="0"/>
              <a:t>This ID should be given in the field FILE.NAME in the </a:t>
            </a:r>
            <a:r>
              <a:rPr lang="en-US" sz="1800" b="1" dirty="0" smtClean="0"/>
              <a:t>ENQUIRY </a:t>
            </a:r>
            <a:r>
              <a:rPr lang="en-US" sz="1800" dirty="0" smtClean="0"/>
              <a:t>application</a:t>
            </a:r>
          </a:p>
        </p:txBody>
      </p:sp>
      <p:sp>
        <p:nvSpPr>
          <p:cNvPr id="28676" name="Slide Number Placeholder 7"/>
          <p:cNvSpPr>
            <a:spLocks noGrp="1"/>
          </p:cNvSpPr>
          <p:nvPr>
            <p:ph type="sldNum" sz="quarter" idx="10"/>
          </p:nvPr>
        </p:nvSpPr>
        <p:spPr>
          <a:noFill/>
        </p:spPr>
        <p:txBody>
          <a:bodyPr/>
          <a:lstStyle/>
          <a:p>
            <a:r>
              <a:rPr lang="en-GB" dirty="0" smtClean="0"/>
              <a:t>Slide </a:t>
            </a:r>
            <a:fld id="{91470D94-69EB-4741-A1B3-EAB9E913C4CA}" type="slidenum">
              <a:rPr lang="en-GB" smtClean="0"/>
              <a:pPr/>
              <a:t>26</a:t>
            </a:fld>
            <a:endParaRPr lang="en-GB" dirty="0" smtClean="0"/>
          </a:p>
        </p:txBody>
      </p:sp>
    </p:spTree>
  </p:cSld>
  <p:clrMapOvr>
    <a:masterClrMapping/>
  </p:clrMapOvr>
  <p:transition>
    <p:dissolv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smtClean="0"/>
              <a:t>Solution – STANDARD.SELECTION</a:t>
            </a:r>
          </a:p>
        </p:txBody>
      </p:sp>
      <p:sp>
        <p:nvSpPr>
          <p:cNvPr id="29699" name="Slide Number Placeholder 7"/>
          <p:cNvSpPr>
            <a:spLocks noGrp="1"/>
          </p:cNvSpPr>
          <p:nvPr>
            <p:ph type="sldNum" sz="quarter" idx="10"/>
          </p:nvPr>
        </p:nvSpPr>
        <p:spPr>
          <a:noFill/>
        </p:spPr>
        <p:txBody>
          <a:bodyPr/>
          <a:lstStyle/>
          <a:p>
            <a:r>
              <a:rPr lang="en-GB" dirty="0" smtClean="0"/>
              <a:t>Slide </a:t>
            </a:r>
            <a:fld id="{7B52521C-C499-48C3-9A7C-729CFDE32856}" type="slidenum">
              <a:rPr lang="en-GB" smtClean="0"/>
              <a:pPr/>
              <a:t>27</a:t>
            </a:fld>
            <a:endParaRPr lang="en-GB" dirty="0" smtClean="0"/>
          </a:p>
        </p:txBody>
      </p:sp>
      <p:pic>
        <p:nvPicPr>
          <p:cNvPr id="29700" name="Picture 5"/>
          <p:cNvPicPr>
            <a:picLocks noChangeAspect="1" noChangeArrowheads="1"/>
          </p:cNvPicPr>
          <p:nvPr/>
        </p:nvPicPr>
        <p:blipFill>
          <a:blip r:embed="rId3" cstate="print"/>
          <a:srcRect/>
          <a:stretch>
            <a:fillRect/>
          </a:stretch>
        </p:blipFill>
        <p:spPr bwMode="auto">
          <a:xfrm>
            <a:off x="2143125" y="1071563"/>
            <a:ext cx="4667250" cy="5072062"/>
          </a:xfrm>
          <a:prstGeom prst="rect">
            <a:avLst/>
          </a:prstGeom>
          <a:noFill/>
          <a:ln w="9525">
            <a:solidFill>
              <a:srgbClr val="005294"/>
            </a:solidFill>
            <a:miter lim="800000"/>
            <a:headEnd/>
            <a:tailEnd/>
          </a:ln>
        </p:spPr>
      </p:pic>
      <p:sp>
        <p:nvSpPr>
          <p:cNvPr id="5" name="Rectangle 4"/>
          <p:cNvSpPr/>
          <p:nvPr/>
        </p:nvSpPr>
        <p:spPr>
          <a:xfrm>
            <a:off x="2214563" y="2714625"/>
            <a:ext cx="3714750" cy="428625"/>
          </a:xfrm>
          <a:prstGeom prst="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GB"/>
            </a:defPPr>
            <a:lvl1pPr algn="l" rtl="0" fontAlgn="base">
              <a:spcBef>
                <a:spcPct val="0"/>
              </a:spcBef>
              <a:spcAft>
                <a:spcPct val="0"/>
              </a:spcAft>
              <a:defRPr sz="1400" kern="1200">
                <a:solidFill>
                  <a:schemeClr val="lt1"/>
                </a:solidFill>
                <a:latin typeface="+mn-lt"/>
                <a:ea typeface="+mn-ea"/>
                <a:cs typeface="+mn-cs"/>
              </a:defRPr>
            </a:lvl1pPr>
            <a:lvl2pPr marL="457200" algn="l" rtl="0" fontAlgn="base">
              <a:spcBef>
                <a:spcPct val="0"/>
              </a:spcBef>
              <a:spcAft>
                <a:spcPct val="0"/>
              </a:spcAft>
              <a:defRPr sz="1400" kern="1200">
                <a:solidFill>
                  <a:schemeClr val="lt1"/>
                </a:solidFill>
                <a:latin typeface="+mn-lt"/>
                <a:ea typeface="+mn-ea"/>
                <a:cs typeface="+mn-cs"/>
              </a:defRPr>
            </a:lvl2pPr>
            <a:lvl3pPr marL="914400" algn="l" rtl="0" fontAlgn="base">
              <a:spcBef>
                <a:spcPct val="0"/>
              </a:spcBef>
              <a:spcAft>
                <a:spcPct val="0"/>
              </a:spcAft>
              <a:defRPr sz="1400" kern="1200">
                <a:solidFill>
                  <a:schemeClr val="lt1"/>
                </a:solidFill>
                <a:latin typeface="+mn-lt"/>
                <a:ea typeface="+mn-ea"/>
                <a:cs typeface="+mn-cs"/>
              </a:defRPr>
            </a:lvl3pPr>
            <a:lvl4pPr marL="1371600" algn="l" rtl="0" fontAlgn="base">
              <a:spcBef>
                <a:spcPct val="0"/>
              </a:spcBef>
              <a:spcAft>
                <a:spcPct val="0"/>
              </a:spcAft>
              <a:defRPr sz="1400" kern="1200">
                <a:solidFill>
                  <a:schemeClr val="lt1"/>
                </a:solidFill>
                <a:latin typeface="+mn-lt"/>
                <a:ea typeface="+mn-ea"/>
                <a:cs typeface="+mn-cs"/>
              </a:defRPr>
            </a:lvl4pPr>
            <a:lvl5pPr marL="1828800" algn="l" rtl="0" fontAlgn="base">
              <a:spcBef>
                <a:spcPct val="0"/>
              </a:spcBef>
              <a:spcAft>
                <a:spcPct val="0"/>
              </a:spcAft>
              <a:defRPr sz="1400" kern="1200">
                <a:solidFill>
                  <a:schemeClr val="lt1"/>
                </a:solidFill>
                <a:latin typeface="+mn-lt"/>
                <a:ea typeface="+mn-ea"/>
                <a:cs typeface="+mn-cs"/>
              </a:defRPr>
            </a:lvl5pPr>
            <a:lvl6pPr marL="2286000" algn="l" defTabSz="914400" rtl="0" eaLnBrk="1" latinLnBrk="0" hangingPunct="1">
              <a:defRPr sz="1400" kern="1200">
                <a:solidFill>
                  <a:schemeClr val="lt1"/>
                </a:solidFill>
                <a:latin typeface="+mn-lt"/>
                <a:ea typeface="+mn-ea"/>
                <a:cs typeface="+mn-cs"/>
              </a:defRPr>
            </a:lvl6pPr>
            <a:lvl7pPr marL="2743200" algn="l" defTabSz="914400" rtl="0" eaLnBrk="1" latinLnBrk="0" hangingPunct="1">
              <a:defRPr sz="1400" kern="1200">
                <a:solidFill>
                  <a:schemeClr val="lt1"/>
                </a:solidFill>
                <a:latin typeface="+mn-lt"/>
                <a:ea typeface="+mn-ea"/>
                <a:cs typeface="+mn-cs"/>
              </a:defRPr>
            </a:lvl7pPr>
            <a:lvl8pPr marL="3200400" algn="l" defTabSz="914400" rtl="0" eaLnBrk="1" latinLnBrk="0" hangingPunct="1">
              <a:defRPr sz="1400" kern="1200">
                <a:solidFill>
                  <a:schemeClr val="lt1"/>
                </a:solidFill>
                <a:latin typeface="+mn-lt"/>
                <a:ea typeface="+mn-ea"/>
                <a:cs typeface="+mn-cs"/>
              </a:defRPr>
            </a:lvl8pPr>
            <a:lvl9pPr marL="3657600" algn="l" defTabSz="914400" rtl="0" eaLnBrk="1" latinLnBrk="0" hangingPunct="1">
              <a:defRPr sz="1400" kern="1200">
                <a:solidFill>
                  <a:schemeClr val="lt1"/>
                </a:solidFill>
                <a:latin typeface="+mn-lt"/>
                <a:ea typeface="+mn-ea"/>
                <a:cs typeface="+mn-cs"/>
              </a:defRPr>
            </a:lvl9pPr>
          </a:lstStyle>
          <a:p>
            <a:pPr algn="ctr">
              <a:defRPr/>
            </a:pPr>
            <a:endParaRPr lang="en-US" dirty="0"/>
          </a:p>
        </p:txBody>
      </p:sp>
      <p:sp>
        <p:nvSpPr>
          <p:cNvPr id="6" name="Rectangle 5"/>
          <p:cNvSpPr/>
          <p:nvPr/>
        </p:nvSpPr>
        <p:spPr>
          <a:xfrm>
            <a:off x="2214563" y="4000500"/>
            <a:ext cx="4286250" cy="428625"/>
          </a:xfrm>
          <a:prstGeom prst="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GB"/>
            </a:defPPr>
            <a:lvl1pPr algn="l" rtl="0" fontAlgn="base">
              <a:spcBef>
                <a:spcPct val="0"/>
              </a:spcBef>
              <a:spcAft>
                <a:spcPct val="0"/>
              </a:spcAft>
              <a:defRPr sz="1400" kern="1200">
                <a:solidFill>
                  <a:schemeClr val="lt1"/>
                </a:solidFill>
                <a:latin typeface="+mn-lt"/>
                <a:ea typeface="+mn-ea"/>
                <a:cs typeface="+mn-cs"/>
              </a:defRPr>
            </a:lvl1pPr>
            <a:lvl2pPr marL="457200" algn="l" rtl="0" fontAlgn="base">
              <a:spcBef>
                <a:spcPct val="0"/>
              </a:spcBef>
              <a:spcAft>
                <a:spcPct val="0"/>
              </a:spcAft>
              <a:defRPr sz="1400" kern="1200">
                <a:solidFill>
                  <a:schemeClr val="lt1"/>
                </a:solidFill>
                <a:latin typeface="+mn-lt"/>
                <a:ea typeface="+mn-ea"/>
                <a:cs typeface="+mn-cs"/>
              </a:defRPr>
            </a:lvl2pPr>
            <a:lvl3pPr marL="914400" algn="l" rtl="0" fontAlgn="base">
              <a:spcBef>
                <a:spcPct val="0"/>
              </a:spcBef>
              <a:spcAft>
                <a:spcPct val="0"/>
              </a:spcAft>
              <a:defRPr sz="1400" kern="1200">
                <a:solidFill>
                  <a:schemeClr val="lt1"/>
                </a:solidFill>
                <a:latin typeface="+mn-lt"/>
                <a:ea typeface="+mn-ea"/>
                <a:cs typeface="+mn-cs"/>
              </a:defRPr>
            </a:lvl3pPr>
            <a:lvl4pPr marL="1371600" algn="l" rtl="0" fontAlgn="base">
              <a:spcBef>
                <a:spcPct val="0"/>
              </a:spcBef>
              <a:spcAft>
                <a:spcPct val="0"/>
              </a:spcAft>
              <a:defRPr sz="1400" kern="1200">
                <a:solidFill>
                  <a:schemeClr val="lt1"/>
                </a:solidFill>
                <a:latin typeface="+mn-lt"/>
                <a:ea typeface="+mn-ea"/>
                <a:cs typeface="+mn-cs"/>
              </a:defRPr>
            </a:lvl4pPr>
            <a:lvl5pPr marL="1828800" algn="l" rtl="0" fontAlgn="base">
              <a:spcBef>
                <a:spcPct val="0"/>
              </a:spcBef>
              <a:spcAft>
                <a:spcPct val="0"/>
              </a:spcAft>
              <a:defRPr sz="1400" kern="1200">
                <a:solidFill>
                  <a:schemeClr val="lt1"/>
                </a:solidFill>
                <a:latin typeface="+mn-lt"/>
                <a:ea typeface="+mn-ea"/>
                <a:cs typeface="+mn-cs"/>
              </a:defRPr>
            </a:lvl5pPr>
            <a:lvl6pPr marL="2286000" algn="l" defTabSz="914400" rtl="0" eaLnBrk="1" latinLnBrk="0" hangingPunct="1">
              <a:defRPr sz="1400" kern="1200">
                <a:solidFill>
                  <a:schemeClr val="lt1"/>
                </a:solidFill>
                <a:latin typeface="+mn-lt"/>
                <a:ea typeface="+mn-ea"/>
                <a:cs typeface="+mn-cs"/>
              </a:defRPr>
            </a:lvl6pPr>
            <a:lvl7pPr marL="2743200" algn="l" defTabSz="914400" rtl="0" eaLnBrk="1" latinLnBrk="0" hangingPunct="1">
              <a:defRPr sz="1400" kern="1200">
                <a:solidFill>
                  <a:schemeClr val="lt1"/>
                </a:solidFill>
                <a:latin typeface="+mn-lt"/>
                <a:ea typeface="+mn-ea"/>
                <a:cs typeface="+mn-cs"/>
              </a:defRPr>
            </a:lvl7pPr>
            <a:lvl8pPr marL="3200400" algn="l" defTabSz="914400" rtl="0" eaLnBrk="1" latinLnBrk="0" hangingPunct="1">
              <a:defRPr sz="1400" kern="1200">
                <a:solidFill>
                  <a:schemeClr val="lt1"/>
                </a:solidFill>
                <a:latin typeface="+mn-lt"/>
                <a:ea typeface="+mn-ea"/>
                <a:cs typeface="+mn-cs"/>
              </a:defRPr>
            </a:lvl8pPr>
            <a:lvl9pPr marL="3657600" algn="l" defTabSz="914400" rtl="0" eaLnBrk="1" latinLnBrk="0" hangingPunct="1">
              <a:defRPr sz="1400" kern="1200">
                <a:solidFill>
                  <a:schemeClr val="lt1"/>
                </a:solidFill>
                <a:latin typeface="+mn-lt"/>
                <a:ea typeface="+mn-ea"/>
                <a:cs typeface="+mn-cs"/>
              </a:defRPr>
            </a:lvl9pPr>
          </a:lstStyle>
          <a:p>
            <a:pPr algn="ctr">
              <a:defRPr/>
            </a:pPr>
            <a:endParaRPr lang="en-US" dirty="0"/>
          </a:p>
        </p:txBody>
      </p:sp>
      <p:sp>
        <p:nvSpPr>
          <p:cNvPr id="7" name="Rectangle 6"/>
          <p:cNvSpPr/>
          <p:nvPr/>
        </p:nvSpPr>
        <p:spPr>
          <a:xfrm>
            <a:off x="2214563" y="1857375"/>
            <a:ext cx="3714750" cy="428625"/>
          </a:xfrm>
          <a:prstGeom prst="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GB"/>
            </a:defPPr>
            <a:lvl1pPr algn="l" rtl="0" fontAlgn="base">
              <a:spcBef>
                <a:spcPct val="0"/>
              </a:spcBef>
              <a:spcAft>
                <a:spcPct val="0"/>
              </a:spcAft>
              <a:defRPr sz="1400" kern="1200">
                <a:solidFill>
                  <a:schemeClr val="lt1"/>
                </a:solidFill>
                <a:latin typeface="+mn-lt"/>
                <a:ea typeface="+mn-ea"/>
                <a:cs typeface="+mn-cs"/>
              </a:defRPr>
            </a:lvl1pPr>
            <a:lvl2pPr marL="457200" algn="l" rtl="0" fontAlgn="base">
              <a:spcBef>
                <a:spcPct val="0"/>
              </a:spcBef>
              <a:spcAft>
                <a:spcPct val="0"/>
              </a:spcAft>
              <a:defRPr sz="1400" kern="1200">
                <a:solidFill>
                  <a:schemeClr val="lt1"/>
                </a:solidFill>
                <a:latin typeface="+mn-lt"/>
                <a:ea typeface="+mn-ea"/>
                <a:cs typeface="+mn-cs"/>
              </a:defRPr>
            </a:lvl2pPr>
            <a:lvl3pPr marL="914400" algn="l" rtl="0" fontAlgn="base">
              <a:spcBef>
                <a:spcPct val="0"/>
              </a:spcBef>
              <a:spcAft>
                <a:spcPct val="0"/>
              </a:spcAft>
              <a:defRPr sz="1400" kern="1200">
                <a:solidFill>
                  <a:schemeClr val="lt1"/>
                </a:solidFill>
                <a:latin typeface="+mn-lt"/>
                <a:ea typeface="+mn-ea"/>
                <a:cs typeface="+mn-cs"/>
              </a:defRPr>
            </a:lvl3pPr>
            <a:lvl4pPr marL="1371600" algn="l" rtl="0" fontAlgn="base">
              <a:spcBef>
                <a:spcPct val="0"/>
              </a:spcBef>
              <a:spcAft>
                <a:spcPct val="0"/>
              </a:spcAft>
              <a:defRPr sz="1400" kern="1200">
                <a:solidFill>
                  <a:schemeClr val="lt1"/>
                </a:solidFill>
                <a:latin typeface="+mn-lt"/>
                <a:ea typeface="+mn-ea"/>
                <a:cs typeface="+mn-cs"/>
              </a:defRPr>
            </a:lvl4pPr>
            <a:lvl5pPr marL="1828800" algn="l" rtl="0" fontAlgn="base">
              <a:spcBef>
                <a:spcPct val="0"/>
              </a:spcBef>
              <a:spcAft>
                <a:spcPct val="0"/>
              </a:spcAft>
              <a:defRPr sz="1400" kern="1200">
                <a:solidFill>
                  <a:schemeClr val="lt1"/>
                </a:solidFill>
                <a:latin typeface="+mn-lt"/>
                <a:ea typeface="+mn-ea"/>
                <a:cs typeface="+mn-cs"/>
              </a:defRPr>
            </a:lvl5pPr>
            <a:lvl6pPr marL="2286000" algn="l" defTabSz="914400" rtl="0" eaLnBrk="1" latinLnBrk="0" hangingPunct="1">
              <a:defRPr sz="1400" kern="1200">
                <a:solidFill>
                  <a:schemeClr val="lt1"/>
                </a:solidFill>
                <a:latin typeface="+mn-lt"/>
                <a:ea typeface="+mn-ea"/>
                <a:cs typeface="+mn-cs"/>
              </a:defRPr>
            </a:lvl6pPr>
            <a:lvl7pPr marL="2743200" algn="l" defTabSz="914400" rtl="0" eaLnBrk="1" latinLnBrk="0" hangingPunct="1">
              <a:defRPr sz="1400" kern="1200">
                <a:solidFill>
                  <a:schemeClr val="lt1"/>
                </a:solidFill>
                <a:latin typeface="+mn-lt"/>
                <a:ea typeface="+mn-ea"/>
                <a:cs typeface="+mn-cs"/>
              </a:defRPr>
            </a:lvl7pPr>
            <a:lvl8pPr marL="3200400" algn="l" defTabSz="914400" rtl="0" eaLnBrk="1" latinLnBrk="0" hangingPunct="1">
              <a:defRPr sz="1400" kern="1200">
                <a:solidFill>
                  <a:schemeClr val="lt1"/>
                </a:solidFill>
                <a:latin typeface="+mn-lt"/>
                <a:ea typeface="+mn-ea"/>
                <a:cs typeface="+mn-cs"/>
              </a:defRPr>
            </a:lvl8pPr>
            <a:lvl9pPr marL="3657600" algn="l" defTabSz="914400" rtl="0" eaLnBrk="1" latinLnBrk="0" hangingPunct="1">
              <a:defRPr sz="1400" kern="1200">
                <a:solidFill>
                  <a:schemeClr val="lt1"/>
                </a:solidFill>
                <a:latin typeface="+mn-lt"/>
                <a:ea typeface="+mn-ea"/>
                <a:cs typeface="+mn-cs"/>
              </a:defRPr>
            </a:lvl9pPr>
          </a:lstStyle>
          <a:p>
            <a:pPr algn="ctr">
              <a:defRPr/>
            </a:pPr>
            <a:endParaRPr lang="en-US" dirty="0"/>
          </a:p>
        </p:txBody>
      </p:sp>
    </p:spTree>
  </p:cSld>
  <p:clrMapOvr>
    <a:masterClrMapping/>
  </p:clrMapOvr>
  <p:transition>
    <p:dissolv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smtClean="0"/>
              <a:t>Solution – ENQUIRY</a:t>
            </a:r>
          </a:p>
        </p:txBody>
      </p:sp>
      <p:sp>
        <p:nvSpPr>
          <p:cNvPr id="30723" name="Slide Number Placeholder 9"/>
          <p:cNvSpPr>
            <a:spLocks noGrp="1"/>
          </p:cNvSpPr>
          <p:nvPr>
            <p:ph type="sldNum" sz="quarter" idx="10"/>
          </p:nvPr>
        </p:nvSpPr>
        <p:spPr>
          <a:noFill/>
        </p:spPr>
        <p:txBody>
          <a:bodyPr/>
          <a:lstStyle/>
          <a:p>
            <a:r>
              <a:rPr lang="en-GB" dirty="0" smtClean="0"/>
              <a:t>Slide </a:t>
            </a:r>
            <a:fld id="{F979A15D-9523-42BD-A7BE-1F6FE0F341A2}" type="slidenum">
              <a:rPr lang="en-GB" smtClean="0"/>
              <a:pPr/>
              <a:t>28</a:t>
            </a:fld>
            <a:endParaRPr lang="en-GB" dirty="0" smtClean="0"/>
          </a:p>
        </p:txBody>
      </p:sp>
      <p:pic>
        <p:nvPicPr>
          <p:cNvPr id="30724" name="Picture 6"/>
          <p:cNvPicPr>
            <a:picLocks noChangeAspect="1" noChangeArrowheads="1"/>
          </p:cNvPicPr>
          <p:nvPr/>
        </p:nvPicPr>
        <p:blipFill>
          <a:blip r:embed="rId3" cstate="print"/>
          <a:srcRect/>
          <a:stretch>
            <a:fillRect/>
          </a:stretch>
        </p:blipFill>
        <p:spPr bwMode="auto">
          <a:xfrm>
            <a:off x="2714625" y="1571625"/>
            <a:ext cx="4071938" cy="4367213"/>
          </a:xfrm>
          <a:prstGeom prst="rect">
            <a:avLst/>
          </a:prstGeom>
          <a:noFill/>
          <a:ln w="9525">
            <a:solidFill>
              <a:srgbClr val="005294"/>
            </a:solidFill>
            <a:miter lim="800000"/>
            <a:headEnd/>
            <a:tailEnd/>
          </a:ln>
        </p:spPr>
      </p:pic>
      <p:sp>
        <p:nvSpPr>
          <p:cNvPr id="5" name="Rectangle 4"/>
          <p:cNvSpPr/>
          <p:nvPr/>
        </p:nvSpPr>
        <p:spPr>
          <a:xfrm>
            <a:off x="2857500" y="2500313"/>
            <a:ext cx="3071813" cy="428625"/>
          </a:xfrm>
          <a:prstGeom prst="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GB"/>
            </a:defPPr>
            <a:lvl1pPr algn="l" rtl="0" fontAlgn="base">
              <a:spcBef>
                <a:spcPct val="0"/>
              </a:spcBef>
              <a:spcAft>
                <a:spcPct val="0"/>
              </a:spcAft>
              <a:defRPr sz="1400" kern="1200">
                <a:solidFill>
                  <a:schemeClr val="lt1"/>
                </a:solidFill>
                <a:latin typeface="+mn-lt"/>
                <a:ea typeface="+mn-ea"/>
                <a:cs typeface="+mn-cs"/>
              </a:defRPr>
            </a:lvl1pPr>
            <a:lvl2pPr marL="457200" algn="l" rtl="0" fontAlgn="base">
              <a:spcBef>
                <a:spcPct val="0"/>
              </a:spcBef>
              <a:spcAft>
                <a:spcPct val="0"/>
              </a:spcAft>
              <a:defRPr sz="1400" kern="1200">
                <a:solidFill>
                  <a:schemeClr val="lt1"/>
                </a:solidFill>
                <a:latin typeface="+mn-lt"/>
                <a:ea typeface="+mn-ea"/>
                <a:cs typeface="+mn-cs"/>
              </a:defRPr>
            </a:lvl2pPr>
            <a:lvl3pPr marL="914400" algn="l" rtl="0" fontAlgn="base">
              <a:spcBef>
                <a:spcPct val="0"/>
              </a:spcBef>
              <a:spcAft>
                <a:spcPct val="0"/>
              </a:spcAft>
              <a:defRPr sz="1400" kern="1200">
                <a:solidFill>
                  <a:schemeClr val="lt1"/>
                </a:solidFill>
                <a:latin typeface="+mn-lt"/>
                <a:ea typeface="+mn-ea"/>
                <a:cs typeface="+mn-cs"/>
              </a:defRPr>
            </a:lvl3pPr>
            <a:lvl4pPr marL="1371600" algn="l" rtl="0" fontAlgn="base">
              <a:spcBef>
                <a:spcPct val="0"/>
              </a:spcBef>
              <a:spcAft>
                <a:spcPct val="0"/>
              </a:spcAft>
              <a:defRPr sz="1400" kern="1200">
                <a:solidFill>
                  <a:schemeClr val="lt1"/>
                </a:solidFill>
                <a:latin typeface="+mn-lt"/>
                <a:ea typeface="+mn-ea"/>
                <a:cs typeface="+mn-cs"/>
              </a:defRPr>
            </a:lvl4pPr>
            <a:lvl5pPr marL="1828800" algn="l" rtl="0" fontAlgn="base">
              <a:spcBef>
                <a:spcPct val="0"/>
              </a:spcBef>
              <a:spcAft>
                <a:spcPct val="0"/>
              </a:spcAft>
              <a:defRPr sz="1400" kern="1200">
                <a:solidFill>
                  <a:schemeClr val="lt1"/>
                </a:solidFill>
                <a:latin typeface="+mn-lt"/>
                <a:ea typeface="+mn-ea"/>
                <a:cs typeface="+mn-cs"/>
              </a:defRPr>
            </a:lvl5pPr>
            <a:lvl6pPr marL="2286000" algn="l" defTabSz="914400" rtl="0" eaLnBrk="1" latinLnBrk="0" hangingPunct="1">
              <a:defRPr sz="1400" kern="1200">
                <a:solidFill>
                  <a:schemeClr val="lt1"/>
                </a:solidFill>
                <a:latin typeface="+mn-lt"/>
                <a:ea typeface="+mn-ea"/>
                <a:cs typeface="+mn-cs"/>
              </a:defRPr>
            </a:lvl6pPr>
            <a:lvl7pPr marL="2743200" algn="l" defTabSz="914400" rtl="0" eaLnBrk="1" latinLnBrk="0" hangingPunct="1">
              <a:defRPr sz="1400" kern="1200">
                <a:solidFill>
                  <a:schemeClr val="lt1"/>
                </a:solidFill>
                <a:latin typeface="+mn-lt"/>
                <a:ea typeface="+mn-ea"/>
                <a:cs typeface="+mn-cs"/>
              </a:defRPr>
            </a:lvl7pPr>
            <a:lvl8pPr marL="3200400" algn="l" defTabSz="914400" rtl="0" eaLnBrk="1" latinLnBrk="0" hangingPunct="1">
              <a:defRPr sz="1400" kern="1200">
                <a:solidFill>
                  <a:schemeClr val="lt1"/>
                </a:solidFill>
                <a:latin typeface="+mn-lt"/>
                <a:ea typeface="+mn-ea"/>
                <a:cs typeface="+mn-cs"/>
              </a:defRPr>
            </a:lvl8pPr>
            <a:lvl9pPr marL="3657600" algn="l" defTabSz="914400" rtl="0" eaLnBrk="1" latinLnBrk="0" hangingPunct="1">
              <a:defRPr sz="1400" kern="1200">
                <a:solidFill>
                  <a:schemeClr val="lt1"/>
                </a:solidFill>
                <a:latin typeface="+mn-lt"/>
                <a:ea typeface="+mn-ea"/>
                <a:cs typeface="+mn-cs"/>
              </a:defRPr>
            </a:lvl9pPr>
          </a:lstStyle>
          <a:p>
            <a:pPr algn="ctr">
              <a:defRPr/>
            </a:pPr>
            <a:endParaRPr lang="en-US" dirty="0"/>
          </a:p>
        </p:txBody>
      </p:sp>
      <p:sp>
        <p:nvSpPr>
          <p:cNvPr id="6" name="Rectangle 5"/>
          <p:cNvSpPr/>
          <p:nvPr/>
        </p:nvSpPr>
        <p:spPr>
          <a:xfrm>
            <a:off x="2857500" y="3214688"/>
            <a:ext cx="3071813" cy="428625"/>
          </a:xfrm>
          <a:prstGeom prst="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GB"/>
            </a:defPPr>
            <a:lvl1pPr algn="l" rtl="0" fontAlgn="base">
              <a:spcBef>
                <a:spcPct val="0"/>
              </a:spcBef>
              <a:spcAft>
                <a:spcPct val="0"/>
              </a:spcAft>
              <a:defRPr sz="1400" kern="1200">
                <a:solidFill>
                  <a:schemeClr val="lt1"/>
                </a:solidFill>
                <a:latin typeface="+mn-lt"/>
                <a:ea typeface="+mn-ea"/>
                <a:cs typeface="+mn-cs"/>
              </a:defRPr>
            </a:lvl1pPr>
            <a:lvl2pPr marL="457200" algn="l" rtl="0" fontAlgn="base">
              <a:spcBef>
                <a:spcPct val="0"/>
              </a:spcBef>
              <a:spcAft>
                <a:spcPct val="0"/>
              </a:spcAft>
              <a:defRPr sz="1400" kern="1200">
                <a:solidFill>
                  <a:schemeClr val="lt1"/>
                </a:solidFill>
                <a:latin typeface="+mn-lt"/>
                <a:ea typeface="+mn-ea"/>
                <a:cs typeface="+mn-cs"/>
              </a:defRPr>
            </a:lvl2pPr>
            <a:lvl3pPr marL="914400" algn="l" rtl="0" fontAlgn="base">
              <a:spcBef>
                <a:spcPct val="0"/>
              </a:spcBef>
              <a:spcAft>
                <a:spcPct val="0"/>
              </a:spcAft>
              <a:defRPr sz="1400" kern="1200">
                <a:solidFill>
                  <a:schemeClr val="lt1"/>
                </a:solidFill>
                <a:latin typeface="+mn-lt"/>
                <a:ea typeface="+mn-ea"/>
                <a:cs typeface="+mn-cs"/>
              </a:defRPr>
            </a:lvl3pPr>
            <a:lvl4pPr marL="1371600" algn="l" rtl="0" fontAlgn="base">
              <a:spcBef>
                <a:spcPct val="0"/>
              </a:spcBef>
              <a:spcAft>
                <a:spcPct val="0"/>
              </a:spcAft>
              <a:defRPr sz="1400" kern="1200">
                <a:solidFill>
                  <a:schemeClr val="lt1"/>
                </a:solidFill>
                <a:latin typeface="+mn-lt"/>
                <a:ea typeface="+mn-ea"/>
                <a:cs typeface="+mn-cs"/>
              </a:defRPr>
            </a:lvl4pPr>
            <a:lvl5pPr marL="1828800" algn="l" rtl="0" fontAlgn="base">
              <a:spcBef>
                <a:spcPct val="0"/>
              </a:spcBef>
              <a:spcAft>
                <a:spcPct val="0"/>
              </a:spcAft>
              <a:defRPr sz="1400" kern="1200">
                <a:solidFill>
                  <a:schemeClr val="lt1"/>
                </a:solidFill>
                <a:latin typeface="+mn-lt"/>
                <a:ea typeface="+mn-ea"/>
                <a:cs typeface="+mn-cs"/>
              </a:defRPr>
            </a:lvl5pPr>
            <a:lvl6pPr marL="2286000" algn="l" defTabSz="914400" rtl="0" eaLnBrk="1" latinLnBrk="0" hangingPunct="1">
              <a:defRPr sz="1400" kern="1200">
                <a:solidFill>
                  <a:schemeClr val="lt1"/>
                </a:solidFill>
                <a:latin typeface="+mn-lt"/>
                <a:ea typeface="+mn-ea"/>
                <a:cs typeface="+mn-cs"/>
              </a:defRPr>
            </a:lvl6pPr>
            <a:lvl7pPr marL="2743200" algn="l" defTabSz="914400" rtl="0" eaLnBrk="1" latinLnBrk="0" hangingPunct="1">
              <a:defRPr sz="1400" kern="1200">
                <a:solidFill>
                  <a:schemeClr val="lt1"/>
                </a:solidFill>
                <a:latin typeface="+mn-lt"/>
                <a:ea typeface="+mn-ea"/>
                <a:cs typeface="+mn-cs"/>
              </a:defRPr>
            </a:lvl7pPr>
            <a:lvl8pPr marL="3200400" algn="l" defTabSz="914400" rtl="0" eaLnBrk="1" latinLnBrk="0" hangingPunct="1">
              <a:defRPr sz="1400" kern="1200">
                <a:solidFill>
                  <a:schemeClr val="lt1"/>
                </a:solidFill>
                <a:latin typeface="+mn-lt"/>
                <a:ea typeface="+mn-ea"/>
                <a:cs typeface="+mn-cs"/>
              </a:defRPr>
            </a:lvl8pPr>
            <a:lvl9pPr marL="3657600" algn="l" defTabSz="914400" rtl="0" eaLnBrk="1" latinLnBrk="0" hangingPunct="1">
              <a:defRPr sz="1400" kern="1200">
                <a:solidFill>
                  <a:schemeClr val="lt1"/>
                </a:solidFill>
                <a:latin typeface="+mn-lt"/>
                <a:ea typeface="+mn-ea"/>
                <a:cs typeface="+mn-cs"/>
              </a:defRPr>
            </a:lvl9pPr>
          </a:lstStyle>
          <a:p>
            <a:pPr algn="ctr">
              <a:defRPr/>
            </a:pPr>
            <a:endParaRPr lang="en-US" dirty="0"/>
          </a:p>
        </p:txBody>
      </p:sp>
    </p:spTree>
  </p:cSld>
  <p:clrMapOvr>
    <a:masterClrMapping/>
  </p:clrMapOvr>
  <p:transition>
    <p:dissolv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dirty="0" smtClean="0"/>
              <a:t>Solution – ENQUIRY</a:t>
            </a:r>
          </a:p>
        </p:txBody>
      </p:sp>
      <p:sp>
        <p:nvSpPr>
          <p:cNvPr id="31747" name="Slide Number Placeholder 9"/>
          <p:cNvSpPr>
            <a:spLocks noGrp="1"/>
          </p:cNvSpPr>
          <p:nvPr>
            <p:ph type="sldNum" sz="quarter" idx="10"/>
          </p:nvPr>
        </p:nvSpPr>
        <p:spPr>
          <a:noFill/>
        </p:spPr>
        <p:txBody>
          <a:bodyPr/>
          <a:lstStyle/>
          <a:p>
            <a:r>
              <a:rPr lang="en-GB" dirty="0" smtClean="0"/>
              <a:t>Slide </a:t>
            </a:r>
            <a:fld id="{181C2B63-5037-4B59-87F4-EF71EAAED57A}" type="slidenum">
              <a:rPr lang="en-GB" smtClean="0"/>
              <a:pPr/>
              <a:t>29</a:t>
            </a:fld>
            <a:endParaRPr lang="en-GB" dirty="0" smtClean="0"/>
          </a:p>
        </p:txBody>
      </p:sp>
      <p:pic>
        <p:nvPicPr>
          <p:cNvPr id="31748" name="Picture 6"/>
          <p:cNvPicPr>
            <a:picLocks noChangeAspect="1" noChangeArrowheads="1"/>
          </p:cNvPicPr>
          <p:nvPr/>
        </p:nvPicPr>
        <p:blipFill>
          <a:blip r:embed="rId3" cstate="print"/>
          <a:srcRect/>
          <a:stretch>
            <a:fillRect/>
          </a:stretch>
        </p:blipFill>
        <p:spPr bwMode="auto">
          <a:xfrm>
            <a:off x="2286000" y="1357313"/>
            <a:ext cx="4643438" cy="4903787"/>
          </a:xfrm>
          <a:prstGeom prst="rect">
            <a:avLst/>
          </a:prstGeom>
          <a:noFill/>
          <a:ln w="9525">
            <a:solidFill>
              <a:srgbClr val="005294"/>
            </a:solidFill>
            <a:miter lim="800000"/>
            <a:headEnd/>
            <a:tailEnd/>
          </a:ln>
        </p:spPr>
      </p:pic>
      <p:sp>
        <p:nvSpPr>
          <p:cNvPr id="5" name="Rectangle 4"/>
          <p:cNvSpPr/>
          <p:nvPr/>
        </p:nvSpPr>
        <p:spPr>
          <a:xfrm>
            <a:off x="2357438" y="4572000"/>
            <a:ext cx="4143375" cy="357188"/>
          </a:xfrm>
          <a:prstGeom prst="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GB"/>
            </a:defPPr>
            <a:lvl1pPr algn="l" rtl="0" fontAlgn="base">
              <a:spcBef>
                <a:spcPct val="0"/>
              </a:spcBef>
              <a:spcAft>
                <a:spcPct val="0"/>
              </a:spcAft>
              <a:defRPr sz="1400" kern="1200">
                <a:solidFill>
                  <a:schemeClr val="lt1"/>
                </a:solidFill>
                <a:latin typeface="+mn-lt"/>
                <a:ea typeface="+mn-ea"/>
                <a:cs typeface="+mn-cs"/>
              </a:defRPr>
            </a:lvl1pPr>
            <a:lvl2pPr marL="457200" algn="l" rtl="0" fontAlgn="base">
              <a:spcBef>
                <a:spcPct val="0"/>
              </a:spcBef>
              <a:spcAft>
                <a:spcPct val="0"/>
              </a:spcAft>
              <a:defRPr sz="1400" kern="1200">
                <a:solidFill>
                  <a:schemeClr val="lt1"/>
                </a:solidFill>
                <a:latin typeface="+mn-lt"/>
                <a:ea typeface="+mn-ea"/>
                <a:cs typeface="+mn-cs"/>
              </a:defRPr>
            </a:lvl2pPr>
            <a:lvl3pPr marL="914400" algn="l" rtl="0" fontAlgn="base">
              <a:spcBef>
                <a:spcPct val="0"/>
              </a:spcBef>
              <a:spcAft>
                <a:spcPct val="0"/>
              </a:spcAft>
              <a:defRPr sz="1400" kern="1200">
                <a:solidFill>
                  <a:schemeClr val="lt1"/>
                </a:solidFill>
                <a:latin typeface="+mn-lt"/>
                <a:ea typeface="+mn-ea"/>
                <a:cs typeface="+mn-cs"/>
              </a:defRPr>
            </a:lvl3pPr>
            <a:lvl4pPr marL="1371600" algn="l" rtl="0" fontAlgn="base">
              <a:spcBef>
                <a:spcPct val="0"/>
              </a:spcBef>
              <a:spcAft>
                <a:spcPct val="0"/>
              </a:spcAft>
              <a:defRPr sz="1400" kern="1200">
                <a:solidFill>
                  <a:schemeClr val="lt1"/>
                </a:solidFill>
                <a:latin typeface="+mn-lt"/>
                <a:ea typeface="+mn-ea"/>
                <a:cs typeface="+mn-cs"/>
              </a:defRPr>
            </a:lvl4pPr>
            <a:lvl5pPr marL="1828800" algn="l" rtl="0" fontAlgn="base">
              <a:spcBef>
                <a:spcPct val="0"/>
              </a:spcBef>
              <a:spcAft>
                <a:spcPct val="0"/>
              </a:spcAft>
              <a:defRPr sz="1400" kern="1200">
                <a:solidFill>
                  <a:schemeClr val="lt1"/>
                </a:solidFill>
                <a:latin typeface="+mn-lt"/>
                <a:ea typeface="+mn-ea"/>
                <a:cs typeface="+mn-cs"/>
              </a:defRPr>
            </a:lvl5pPr>
            <a:lvl6pPr marL="2286000" algn="l" defTabSz="914400" rtl="0" eaLnBrk="1" latinLnBrk="0" hangingPunct="1">
              <a:defRPr sz="1400" kern="1200">
                <a:solidFill>
                  <a:schemeClr val="lt1"/>
                </a:solidFill>
                <a:latin typeface="+mn-lt"/>
                <a:ea typeface="+mn-ea"/>
                <a:cs typeface="+mn-cs"/>
              </a:defRPr>
            </a:lvl6pPr>
            <a:lvl7pPr marL="2743200" algn="l" defTabSz="914400" rtl="0" eaLnBrk="1" latinLnBrk="0" hangingPunct="1">
              <a:defRPr sz="1400" kern="1200">
                <a:solidFill>
                  <a:schemeClr val="lt1"/>
                </a:solidFill>
                <a:latin typeface="+mn-lt"/>
                <a:ea typeface="+mn-ea"/>
                <a:cs typeface="+mn-cs"/>
              </a:defRPr>
            </a:lvl7pPr>
            <a:lvl8pPr marL="3200400" algn="l" defTabSz="914400" rtl="0" eaLnBrk="1" latinLnBrk="0" hangingPunct="1">
              <a:defRPr sz="1400" kern="1200">
                <a:solidFill>
                  <a:schemeClr val="lt1"/>
                </a:solidFill>
                <a:latin typeface="+mn-lt"/>
                <a:ea typeface="+mn-ea"/>
                <a:cs typeface="+mn-cs"/>
              </a:defRPr>
            </a:lvl8pPr>
            <a:lvl9pPr marL="3657600" algn="l" defTabSz="914400" rtl="0" eaLnBrk="1" latinLnBrk="0" hangingPunct="1">
              <a:defRPr sz="1400" kern="1200">
                <a:solidFill>
                  <a:schemeClr val="lt1"/>
                </a:solidFill>
                <a:latin typeface="+mn-lt"/>
                <a:ea typeface="+mn-ea"/>
                <a:cs typeface="+mn-cs"/>
              </a:defRPr>
            </a:lvl9pPr>
          </a:lstStyle>
          <a:p>
            <a:pPr algn="ctr">
              <a:defRPr/>
            </a:pPr>
            <a:endParaRPr lang="en-US" dirty="0"/>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What is an Enquiry in T24</a:t>
            </a:r>
          </a:p>
        </p:txBody>
      </p:sp>
      <p:sp>
        <p:nvSpPr>
          <p:cNvPr id="5123" name="Rectangle 3"/>
          <p:cNvSpPr>
            <a:spLocks noGrp="1" noChangeArrowheads="1"/>
          </p:cNvSpPr>
          <p:nvPr>
            <p:ph type="body" idx="1"/>
          </p:nvPr>
        </p:nvSpPr>
        <p:spPr/>
        <p:txBody>
          <a:bodyPr/>
          <a:lstStyle/>
          <a:p>
            <a:pPr eaLnBrk="1" hangingPunct="1"/>
            <a:r>
              <a:rPr lang="en-US" sz="1800" dirty="0" smtClean="0"/>
              <a:t>An </a:t>
            </a:r>
            <a:r>
              <a:rPr lang="en-US" sz="1800" b="1" dirty="0" smtClean="0"/>
              <a:t>ENQUIRY</a:t>
            </a:r>
            <a:r>
              <a:rPr lang="en-US" sz="1800" dirty="0" smtClean="0"/>
              <a:t> is used to extract data from an application</a:t>
            </a:r>
          </a:p>
          <a:p>
            <a:pPr eaLnBrk="1" hangingPunct="1"/>
            <a:endParaRPr lang="en-US" sz="1800" dirty="0" smtClean="0"/>
          </a:p>
          <a:p>
            <a:pPr eaLnBrk="1" hangingPunct="1"/>
            <a:endParaRPr lang="en-US" sz="1800" dirty="0" smtClean="0"/>
          </a:p>
          <a:p>
            <a:pPr eaLnBrk="1" hangingPunct="1"/>
            <a:r>
              <a:rPr lang="en-US" sz="1800" b="1" dirty="0" smtClean="0"/>
              <a:t>ENQUIRY </a:t>
            </a:r>
            <a:r>
              <a:rPr lang="en-US" sz="1800" dirty="0" smtClean="0"/>
              <a:t>can also be used to extract data by linking multiple applications</a:t>
            </a:r>
          </a:p>
          <a:p>
            <a:pPr eaLnBrk="1" hangingPunct="1"/>
            <a:endParaRPr lang="en-US" sz="1800" dirty="0" smtClean="0"/>
          </a:p>
          <a:p>
            <a:pPr eaLnBrk="1" hangingPunct="1"/>
            <a:endParaRPr lang="en-US" sz="1800" dirty="0" smtClean="0"/>
          </a:p>
          <a:p>
            <a:pPr eaLnBrk="1" hangingPunct="1"/>
            <a:endParaRPr lang="en-US" sz="1800" dirty="0" smtClean="0"/>
          </a:p>
          <a:p>
            <a:pPr lvl="1" eaLnBrk="1" hangingPunct="1">
              <a:buFont typeface="Wingdings" pitchFamily="2" charset="2"/>
              <a:buNone/>
            </a:pPr>
            <a:endParaRPr lang="en-US" dirty="0" smtClean="0"/>
          </a:p>
        </p:txBody>
      </p:sp>
      <p:sp>
        <p:nvSpPr>
          <p:cNvPr id="5124" name="Slide Number Placeholder 7"/>
          <p:cNvSpPr>
            <a:spLocks noGrp="1"/>
          </p:cNvSpPr>
          <p:nvPr>
            <p:ph type="sldNum" sz="quarter" idx="10"/>
          </p:nvPr>
        </p:nvSpPr>
        <p:spPr>
          <a:noFill/>
        </p:spPr>
        <p:txBody>
          <a:bodyPr/>
          <a:lstStyle/>
          <a:p>
            <a:r>
              <a:rPr lang="en-GB" dirty="0" smtClean="0"/>
              <a:t>Slide </a:t>
            </a:r>
            <a:fld id="{93735FB5-1C98-496B-8C19-C91DFE9EEE10}" type="slidenum">
              <a:rPr lang="en-GB" smtClean="0"/>
              <a:pPr/>
              <a:t>3</a:t>
            </a:fld>
            <a:endParaRPr lang="en-GB" dirty="0" smtClean="0"/>
          </a:p>
        </p:txBody>
      </p:sp>
    </p:spTree>
  </p:cSld>
  <p:clrMapOvr>
    <a:masterClrMapping/>
  </p:clrMapOvr>
  <p:transition>
    <p:dissolv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smtClean="0"/>
              <a:t>Solution – ENQUIRY</a:t>
            </a:r>
          </a:p>
        </p:txBody>
      </p:sp>
      <p:sp>
        <p:nvSpPr>
          <p:cNvPr id="32771" name="Slide Number Placeholder 9"/>
          <p:cNvSpPr>
            <a:spLocks noGrp="1"/>
          </p:cNvSpPr>
          <p:nvPr>
            <p:ph type="sldNum" sz="quarter" idx="10"/>
          </p:nvPr>
        </p:nvSpPr>
        <p:spPr>
          <a:noFill/>
        </p:spPr>
        <p:txBody>
          <a:bodyPr/>
          <a:lstStyle/>
          <a:p>
            <a:r>
              <a:rPr lang="en-GB" dirty="0" smtClean="0"/>
              <a:t>Slide </a:t>
            </a:r>
            <a:fld id="{C22418CC-9E76-4C71-B926-F869C93345B4}" type="slidenum">
              <a:rPr lang="en-GB" smtClean="0"/>
              <a:pPr/>
              <a:t>30</a:t>
            </a:fld>
            <a:endParaRPr lang="en-GB" dirty="0" smtClean="0"/>
          </a:p>
        </p:txBody>
      </p:sp>
      <p:pic>
        <p:nvPicPr>
          <p:cNvPr id="32772" name="Picture 5"/>
          <p:cNvPicPr>
            <a:picLocks noChangeAspect="1" noChangeArrowheads="1"/>
          </p:cNvPicPr>
          <p:nvPr/>
        </p:nvPicPr>
        <p:blipFill>
          <a:blip r:embed="rId3" cstate="print"/>
          <a:srcRect/>
          <a:stretch>
            <a:fillRect/>
          </a:stretch>
        </p:blipFill>
        <p:spPr bwMode="auto">
          <a:xfrm>
            <a:off x="1857375" y="1143000"/>
            <a:ext cx="5143500" cy="5308600"/>
          </a:xfrm>
          <a:prstGeom prst="rect">
            <a:avLst/>
          </a:prstGeom>
          <a:noFill/>
          <a:ln w="9525">
            <a:solidFill>
              <a:srgbClr val="005294"/>
            </a:solidFill>
            <a:miter lim="800000"/>
            <a:headEnd/>
            <a:tailEnd/>
          </a:ln>
        </p:spPr>
      </p:pic>
      <p:sp>
        <p:nvSpPr>
          <p:cNvPr id="5" name="Rectangle 4"/>
          <p:cNvSpPr/>
          <p:nvPr/>
        </p:nvSpPr>
        <p:spPr>
          <a:xfrm>
            <a:off x="1928813" y="4572000"/>
            <a:ext cx="3071812" cy="428625"/>
          </a:xfrm>
          <a:prstGeom prst="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GB"/>
            </a:defPPr>
            <a:lvl1pPr algn="l" rtl="0" fontAlgn="base">
              <a:spcBef>
                <a:spcPct val="0"/>
              </a:spcBef>
              <a:spcAft>
                <a:spcPct val="0"/>
              </a:spcAft>
              <a:defRPr sz="1400" kern="1200">
                <a:solidFill>
                  <a:schemeClr val="lt1"/>
                </a:solidFill>
                <a:latin typeface="+mn-lt"/>
                <a:ea typeface="+mn-ea"/>
                <a:cs typeface="+mn-cs"/>
              </a:defRPr>
            </a:lvl1pPr>
            <a:lvl2pPr marL="457200" algn="l" rtl="0" fontAlgn="base">
              <a:spcBef>
                <a:spcPct val="0"/>
              </a:spcBef>
              <a:spcAft>
                <a:spcPct val="0"/>
              </a:spcAft>
              <a:defRPr sz="1400" kern="1200">
                <a:solidFill>
                  <a:schemeClr val="lt1"/>
                </a:solidFill>
                <a:latin typeface="+mn-lt"/>
                <a:ea typeface="+mn-ea"/>
                <a:cs typeface="+mn-cs"/>
              </a:defRPr>
            </a:lvl2pPr>
            <a:lvl3pPr marL="914400" algn="l" rtl="0" fontAlgn="base">
              <a:spcBef>
                <a:spcPct val="0"/>
              </a:spcBef>
              <a:spcAft>
                <a:spcPct val="0"/>
              </a:spcAft>
              <a:defRPr sz="1400" kern="1200">
                <a:solidFill>
                  <a:schemeClr val="lt1"/>
                </a:solidFill>
                <a:latin typeface="+mn-lt"/>
                <a:ea typeface="+mn-ea"/>
                <a:cs typeface="+mn-cs"/>
              </a:defRPr>
            </a:lvl3pPr>
            <a:lvl4pPr marL="1371600" algn="l" rtl="0" fontAlgn="base">
              <a:spcBef>
                <a:spcPct val="0"/>
              </a:spcBef>
              <a:spcAft>
                <a:spcPct val="0"/>
              </a:spcAft>
              <a:defRPr sz="1400" kern="1200">
                <a:solidFill>
                  <a:schemeClr val="lt1"/>
                </a:solidFill>
                <a:latin typeface="+mn-lt"/>
                <a:ea typeface="+mn-ea"/>
                <a:cs typeface="+mn-cs"/>
              </a:defRPr>
            </a:lvl4pPr>
            <a:lvl5pPr marL="1828800" algn="l" rtl="0" fontAlgn="base">
              <a:spcBef>
                <a:spcPct val="0"/>
              </a:spcBef>
              <a:spcAft>
                <a:spcPct val="0"/>
              </a:spcAft>
              <a:defRPr sz="1400" kern="1200">
                <a:solidFill>
                  <a:schemeClr val="lt1"/>
                </a:solidFill>
                <a:latin typeface="+mn-lt"/>
                <a:ea typeface="+mn-ea"/>
                <a:cs typeface="+mn-cs"/>
              </a:defRPr>
            </a:lvl5pPr>
            <a:lvl6pPr marL="2286000" algn="l" defTabSz="914400" rtl="0" eaLnBrk="1" latinLnBrk="0" hangingPunct="1">
              <a:defRPr sz="1400" kern="1200">
                <a:solidFill>
                  <a:schemeClr val="lt1"/>
                </a:solidFill>
                <a:latin typeface="+mn-lt"/>
                <a:ea typeface="+mn-ea"/>
                <a:cs typeface="+mn-cs"/>
              </a:defRPr>
            </a:lvl6pPr>
            <a:lvl7pPr marL="2743200" algn="l" defTabSz="914400" rtl="0" eaLnBrk="1" latinLnBrk="0" hangingPunct="1">
              <a:defRPr sz="1400" kern="1200">
                <a:solidFill>
                  <a:schemeClr val="lt1"/>
                </a:solidFill>
                <a:latin typeface="+mn-lt"/>
                <a:ea typeface="+mn-ea"/>
                <a:cs typeface="+mn-cs"/>
              </a:defRPr>
            </a:lvl7pPr>
            <a:lvl8pPr marL="3200400" algn="l" defTabSz="914400" rtl="0" eaLnBrk="1" latinLnBrk="0" hangingPunct="1">
              <a:defRPr sz="1400" kern="1200">
                <a:solidFill>
                  <a:schemeClr val="lt1"/>
                </a:solidFill>
                <a:latin typeface="+mn-lt"/>
                <a:ea typeface="+mn-ea"/>
                <a:cs typeface="+mn-cs"/>
              </a:defRPr>
            </a:lvl8pPr>
            <a:lvl9pPr marL="3657600" algn="l" defTabSz="914400" rtl="0" eaLnBrk="1" latinLnBrk="0" hangingPunct="1">
              <a:defRPr sz="1400" kern="1200">
                <a:solidFill>
                  <a:schemeClr val="lt1"/>
                </a:solidFill>
                <a:latin typeface="+mn-lt"/>
                <a:ea typeface="+mn-ea"/>
                <a:cs typeface="+mn-cs"/>
              </a:defRPr>
            </a:lvl9pPr>
          </a:lstStyle>
          <a:p>
            <a:pPr algn="ctr">
              <a:defRPr/>
            </a:pPr>
            <a:endParaRPr lang="en-US" dirty="0"/>
          </a:p>
        </p:txBody>
      </p:sp>
      <p:sp>
        <p:nvSpPr>
          <p:cNvPr id="6" name="Rectangle 5"/>
          <p:cNvSpPr/>
          <p:nvPr/>
        </p:nvSpPr>
        <p:spPr>
          <a:xfrm flipV="1">
            <a:off x="1928813" y="3857625"/>
            <a:ext cx="3143250" cy="357188"/>
          </a:xfrm>
          <a:prstGeom prst="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GB"/>
            </a:defPPr>
            <a:lvl1pPr algn="l" rtl="0" fontAlgn="base">
              <a:spcBef>
                <a:spcPct val="0"/>
              </a:spcBef>
              <a:spcAft>
                <a:spcPct val="0"/>
              </a:spcAft>
              <a:defRPr sz="1400" kern="1200">
                <a:solidFill>
                  <a:schemeClr val="lt1"/>
                </a:solidFill>
                <a:latin typeface="+mn-lt"/>
                <a:ea typeface="+mn-ea"/>
                <a:cs typeface="+mn-cs"/>
              </a:defRPr>
            </a:lvl1pPr>
            <a:lvl2pPr marL="457200" algn="l" rtl="0" fontAlgn="base">
              <a:spcBef>
                <a:spcPct val="0"/>
              </a:spcBef>
              <a:spcAft>
                <a:spcPct val="0"/>
              </a:spcAft>
              <a:defRPr sz="1400" kern="1200">
                <a:solidFill>
                  <a:schemeClr val="lt1"/>
                </a:solidFill>
                <a:latin typeface="+mn-lt"/>
                <a:ea typeface="+mn-ea"/>
                <a:cs typeface="+mn-cs"/>
              </a:defRPr>
            </a:lvl2pPr>
            <a:lvl3pPr marL="914400" algn="l" rtl="0" fontAlgn="base">
              <a:spcBef>
                <a:spcPct val="0"/>
              </a:spcBef>
              <a:spcAft>
                <a:spcPct val="0"/>
              </a:spcAft>
              <a:defRPr sz="1400" kern="1200">
                <a:solidFill>
                  <a:schemeClr val="lt1"/>
                </a:solidFill>
                <a:latin typeface="+mn-lt"/>
                <a:ea typeface="+mn-ea"/>
                <a:cs typeface="+mn-cs"/>
              </a:defRPr>
            </a:lvl3pPr>
            <a:lvl4pPr marL="1371600" algn="l" rtl="0" fontAlgn="base">
              <a:spcBef>
                <a:spcPct val="0"/>
              </a:spcBef>
              <a:spcAft>
                <a:spcPct val="0"/>
              </a:spcAft>
              <a:defRPr sz="1400" kern="1200">
                <a:solidFill>
                  <a:schemeClr val="lt1"/>
                </a:solidFill>
                <a:latin typeface="+mn-lt"/>
                <a:ea typeface="+mn-ea"/>
                <a:cs typeface="+mn-cs"/>
              </a:defRPr>
            </a:lvl4pPr>
            <a:lvl5pPr marL="1828800" algn="l" rtl="0" fontAlgn="base">
              <a:spcBef>
                <a:spcPct val="0"/>
              </a:spcBef>
              <a:spcAft>
                <a:spcPct val="0"/>
              </a:spcAft>
              <a:defRPr sz="1400" kern="1200">
                <a:solidFill>
                  <a:schemeClr val="lt1"/>
                </a:solidFill>
                <a:latin typeface="+mn-lt"/>
                <a:ea typeface="+mn-ea"/>
                <a:cs typeface="+mn-cs"/>
              </a:defRPr>
            </a:lvl5pPr>
            <a:lvl6pPr marL="2286000" algn="l" defTabSz="914400" rtl="0" eaLnBrk="1" latinLnBrk="0" hangingPunct="1">
              <a:defRPr sz="1400" kern="1200">
                <a:solidFill>
                  <a:schemeClr val="lt1"/>
                </a:solidFill>
                <a:latin typeface="+mn-lt"/>
                <a:ea typeface="+mn-ea"/>
                <a:cs typeface="+mn-cs"/>
              </a:defRPr>
            </a:lvl6pPr>
            <a:lvl7pPr marL="2743200" algn="l" defTabSz="914400" rtl="0" eaLnBrk="1" latinLnBrk="0" hangingPunct="1">
              <a:defRPr sz="1400" kern="1200">
                <a:solidFill>
                  <a:schemeClr val="lt1"/>
                </a:solidFill>
                <a:latin typeface="+mn-lt"/>
                <a:ea typeface="+mn-ea"/>
                <a:cs typeface="+mn-cs"/>
              </a:defRPr>
            </a:lvl7pPr>
            <a:lvl8pPr marL="3200400" algn="l" defTabSz="914400" rtl="0" eaLnBrk="1" latinLnBrk="0" hangingPunct="1">
              <a:defRPr sz="1400" kern="1200">
                <a:solidFill>
                  <a:schemeClr val="lt1"/>
                </a:solidFill>
                <a:latin typeface="+mn-lt"/>
                <a:ea typeface="+mn-ea"/>
                <a:cs typeface="+mn-cs"/>
              </a:defRPr>
            </a:lvl8pPr>
            <a:lvl9pPr marL="3657600" algn="l" defTabSz="914400" rtl="0" eaLnBrk="1" latinLnBrk="0" hangingPunct="1">
              <a:defRPr sz="1400" kern="1200">
                <a:solidFill>
                  <a:schemeClr val="lt1"/>
                </a:solidFill>
                <a:latin typeface="+mn-lt"/>
                <a:ea typeface="+mn-ea"/>
                <a:cs typeface="+mn-cs"/>
              </a:defRPr>
            </a:lvl9pPr>
          </a:lstStyle>
          <a:p>
            <a:pPr algn="ctr">
              <a:defRPr/>
            </a:pPr>
            <a:endParaRPr lang="en-US" dirty="0"/>
          </a:p>
        </p:txBody>
      </p:sp>
    </p:spTree>
  </p:cSld>
  <p:clrMapOvr>
    <a:masterClrMapping/>
  </p:clrMapOvr>
  <p:transition>
    <p:dissolv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smtClean="0"/>
              <a:t>Solution – ENQUIRY</a:t>
            </a:r>
          </a:p>
        </p:txBody>
      </p:sp>
      <p:sp>
        <p:nvSpPr>
          <p:cNvPr id="33795" name="Slide Number Placeholder 9"/>
          <p:cNvSpPr>
            <a:spLocks noGrp="1"/>
          </p:cNvSpPr>
          <p:nvPr>
            <p:ph type="sldNum" sz="quarter" idx="10"/>
          </p:nvPr>
        </p:nvSpPr>
        <p:spPr>
          <a:noFill/>
        </p:spPr>
        <p:txBody>
          <a:bodyPr/>
          <a:lstStyle/>
          <a:p>
            <a:r>
              <a:rPr lang="en-GB" dirty="0" smtClean="0"/>
              <a:t>Slide </a:t>
            </a:r>
            <a:fld id="{08E6A4E5-E0CC-4ED0-844E-A2795E5B596F}" type="slidenum">
              <a:rPr lang="en-GB" smtClean="0"/>
              <a:pPr/>
              <a:t>31</a:t>
            </a:fld>
            <a:endParaRPr lang="en-GB" dirty="0" smtClean="0"/>
          </a:p>
        </p:txBody>
      </p:sp>
      <p:sp>
        <p:nvSpPr>
          <p:cNvPr id="33796" name="TextBox 10"/>
          <p:cNvSpPr txBox="1">
            <a:spLocks noChangeArrowheads="1"/>
          </p:cNvSpPr>
          <p:nvPr/>
        </p:nvSpPr>
        <p:spPr bwMode="auto">
          <a:xfrm>
            <a:off x="4357688" y="1500188"/>
            <a:ext cx="184150" cy="523875"/>
          </a:xfrm>
          <a:prstGeom prst="rect">
            <a:avLst/>
          </a:prstGeom>
          <a:noFill/>
          <a:ln w="9525">
            <a:noFill/>
            <a:miter lim="800000"/>
            <a:headEnd/>
            <a:tailEnd/>
          </a:ln>
        </p:spPr>
        <p:txBody>
          <a:bodyPr wrap="none">
            <a:spAutoFit/>
          </a:bodyPr>
          <a:lstStyle/>
          <a:p>
            <a:endParaRPr lang="en-US" b="0" dirty="0">
              <a:solidFill>
                <a:srgbClr val="005294"/>
              </a:solidFill>
            </a:endParaRPr>
          </a:p>
          <a:p>
            <a:endParaRPr lang="en-US" b="0" dirty="0">
              <a:solidFill>
                <a:srgbClr val="005294"/>
              </a:solidFill>
            </a:endParaRPr>
          </a:p>
        </p:txBody>
      </p:sp>
      <p:pic>
        <p:nvPicPr>
          <p:cNvPr id="33797" name="Picture 7"/>
          <p:cNvPicPr>
            <a:picLocks noChangeAspect="1" noChangeArrowheads="1"/>
          </p:cNvPicPr>
          <p:nvPr/>
        </p:nvPicPr>
        <p:blipFill>
          <a:blip r:embed="rId3" cstate="print"/>
          <a:srcRect/>
          <a:stretch>
            <a:fillRect/>
          </a:stretch>
        </p:blipFill>
        <p:spPr bwMode="auto">
          <a:xfrm>
            <a:off x="428625" y="1285875"/>
            <a:ext cx="4003675" cy="4500563"/>
          </a:xfrm>
          <a:prstGeom prst="rect">
            <a:avLst/>
          </a:prstGeom>
          <a:noFill/>
          <a:ln w="9525">
            <a:solidFill>
              <a:srgbClr val="005294"/>
            </a:solidFill>
            <a:miter lim="800000"/>
            <a:headEnd/>
            <a:tailEnd/>
          </a:ln>
        </p:spPr>
      </p:pic>
      <p:pic>
        <p:nvPicPr>
          <p:cNvPr id="33798" name="Picture 8"/>
          <p:cNvPicPr>
            <a:picLocks noChangeAspect="1" noChangeArrowheads="1"/>
          </p:cNvPicPr>
          <p:nvPr/>
        </p:nvPicPr>
        <p:blipFill>
          <a:blip r:embed="rId4" cstate="print"/>
          <a:srcRect/>
          <a:stretch>
            <a:fillRect/>
          </a:stretch>
        </p:blipFill>
        <p:spPr bwMode="auto">
          <a:xfrm>
            <a:off x="4643438" y="1285875"/>
            <a:ext cx="3740150" cy="4500563"/>
          </a:xfrm>
          <a:prstGeom prst="rect">
            <a:avLst/>
          </a:prstGeom>
          <a:noFill/>
          <a:ln w="9525">
            <a:solidFill>
              <a:srgbClr val="005294"/>
            </a:solidFill>
            <a:miter lim="800000"/>
            <a:headEnd/>
            <a:tailEnd/>
          </a:ln>
        </p:spPr>
      </p:pic>
      <p:sp>
        <p:nvSpPr>
          <p:cNvPr id="7" name="Rectangle 6"/>
          <p:cNvSpPr/>
          <p:nvPr/>
        </p:nvSpPr>
        <p:spPr>
          <a:xfrm>
            <a:off x="571500" y="5000625"/>
            <a:ext cx="3071813" cy="428625"/>
          </a:xfrm>
          <a:prstGeom prst="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GB"/>
            </a:defPPr>
            <a:lvl1pPr algn="l" rtl="0" fontAlgn="base">
              <a:spcBef>
                <a:spcPct val="0"/>
              </a:spcBef>
              <a:spcAft>
                <a:spcPct val="0"/>
              </a:spcAft>
              <a:defRPr sz="1400" kern="1200">
                <a:solidFill>
                  <a:schemeClr val="lt1"/>
                </a:solidFill>
                <a:latin typeface="+mn-lt"/>
                <a:ea typeface="+mn-ea"/>
                <a:cs typeface="+mn-cs"/>
              </a:defRPr>
            </a:lvl1pPr>
            <a:lvl2pPr marL="457200" algn="l" rtl="0" fontAlgn="base">
              <a:spcBef>
                <a:spcPct val="0"/>
              </a:spcBef>
              <a:spcAft>
                <a:spcPct val="0"/>
              </a:spcAft>
              <a:defRPr sz="1400" kern="1200">
                <a:solidFill>
                  <a:schemeClr val="lt1"/>
                </a:solidFill>
                <a:latin typeface="+mn-lt"/>
                <a:ea typeface="+mn-ea"/>
                <a:cs typeface="+mn-cs"/>
              </a:defRPr>
            </a:lvl2pPr>
            <a:lvl3pPr marL="914400" algn="l" rtl="0" fontAlgn="base">
              <a:spcBef>
                <a:spcPct val="0"/>
              </a:spcBef>
              <a:spcAft>
                <a:spcPct val="0"/>
              </a:spcAft>
              <a:defRPr sz="1400" kern="1200">
                <a:solidFill>
                  <a:schemeClr val="lt1"/>
                </a:solidFill>
                <a:latin typeface="+mn-lt"/>
                <a:ea typeface="+mn-ea"/>
                <a:cs typeface="+mn-cs"/>
              </a:defRPr>
            </a:lvl3pPr>
            <a:lvl4pPr marL="1371600" algn="l" rtl="0" fontAlgn="base">
              <a:spcBef>
                <a:spcPct val="0"/>
              </a:spcBef>
              <a:spcAft>
                <a:spcPct val="0"/>
              </a:spcAft>
              <a:defRPr sz="1400" kern="1200">
                <a:solidFill>
                  <a:schemeClr val="lt1"/>
                </a:solidFill>
                <a:latin typeface="+mn-lt"/>
                <a:ea typeface="+mn-ea"/>
                <a:cs typeface="+mn-cs"/>
              </a:defRPr>
            </a:lvl4pPr>
            <a:lvl5pPr marL="1828800" algn="l" rtl="0" fontAlgn="base">
              <a:spcBef>
                <a:spcPct val="0"/>
              </a:spcBef>
              <a:spcAft>
                <a:spcPct val="0"/>
              </a:spcAft>
              <a:defRPr sz="1400" kern="1200">
                <a:solidFill>
                  <a:schemeClr val="lt1"/>
                </a:solidFill>
                <a:latin typeface="+mn-lt"/>
                <a:ea typeface="+mn-ea"/>
                <a:cs typeface="+mn-cs"/>
              </a:defRPr>
            </a:lvl5pPr>
            <a:lvl6pPr marL="2286000" algn="l" defTabSz="914400" rtl="0" eaLnBrk="1" latinLnBrk="0" hangingPunct="1">
              <a:defRPr sz="1400" kern="1200">
                <a:solidFill>
                  <a:schemeClr val="lt1"/>
                </a:solidFill>
                <a:latin typeface="+mn-lt"/>
                <a:ea typeface="+mn-ea"/>
                <a:cs typeface="+mn-cs"/>
              </a:defRPr>
            </a:lvl6pPr>
            <a:lvl7pPr marL="2743200" algn="l" defTabSz="914400" rtl="0" eaLnBrk="1" latinLnBrk="0" hangingPunct="1">
              <a:defRPr sz="1400" kern="1200">
                <a:solidFill>
                  <a:schemeClr val="lt1"/>
                </a:solidFill>
                <a:latin typeface="+mn-lt"/>
                <a:ea typeface="+mn-ea"/>
                <a:cs typeface="+mn-cs"/>
              </a:defRPr>
            </a:lvl7pPr>
            <a:lvl8pPr marL="3200400" algn="l" defTabSz="914400" rtl="0" eaLnBrk="1" latinLnBrk="0" hangingPunct="1">
              <a:defRPr sz="1400" kern="1200">
                <a:solidFill>
                  <a:schemeClr val="lt1"/>
                </a:solidFill>
                <a:latin typeface="+mn-lt"/>
                <a:ea typeface="+mn-ea"/>
                <a:cs typeface="+mn-cs"/>
              </a:defRPr>
            </a:lvl8pPr>
            <a:lvl9pPr marL="3657600" algn="l" defTabSz="914400" rtl="0" eaLnBrk="1" latinLnBrk="0" hangingPunct="1">
              <a:defRPr sz="1400" kern="1200">
                <a:solidFill>
                  <a:schemeClr val="lt1"/>
                </a:solidFill>
                <a:latin typeface="+mn-lt"/>
                <a:ea typeface="+mn-ea"/>
                <a:cs typeface="+mn-cs"/>
              </a:defRPr>
            </a:lvl9pPr>
          </a:lstStyle>
          <a:p>
            <a:pPr algn="ctr">
              <a:defRPr/>
            </a:pPr>
            <a:endParaRPr lang="en-US" dirty="0"/>
          </a:p>
        </p:txBody>
      </p:sp>
    </p:spTree>
  </p:cSld>
  <p:clrMapOvr>
    <a:masterClrMapping/>
  </p:clrMapOvr>
  <p:transition>
    <p:dissolv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dirty="0" smtClean="0"/>
              <a:t>Executing The Enquiry</a:t>
            </a:r>
          </a:p>
        </p:txBody>
      </p:sp>
      <p:sp>
        <p:nvSpPr>
          <p:cNvPr id="34819" name="Slide Number Placeholder 10"/>
          <p:cNvSpPr>
            <a:spLocks noGrp="1"/>
          </p:cNvSpPr>
          <p:nvPr>
            <p:ph type="sldNum" sz="quarter" idx="10"/>
          </p:nvPr>
        </p:nvSpPr>
        <p:spPr>
          <a:noFill/>
        </p:spPr>
        <p:txBody>
          <a:bodyPr/>
          <a:lstStyle/>
          <a:p>
            <a:r>
              <a:rPr lang="en-GB" dirty="0" smtClean="0"/>
              <a:t>Slide </a:t>
            </a:r>
            <a:fld id="{3F3E15BE-4089-486D-9511-99FE43C98DDE}" type="slidenum">
              <a:rPr lang="en-GB" smtClean="0"/>
              <a:pPr/>
              <a:t>32</a:t>
            </a:fld>
            <a:endParaRPr lang="en-GB" dirty="0" smtClean="0"/>
          </a:p>
        </p:txBody>
      </p:sp>
      <p:pic>
        <p:nvPicPr>
          <p:cNvPr id="34820" name="Picture 5"/>
          <p:cNvPicPr>
            <a:picLocks noChangeAspect="1" noChangeArrowheads="1"/>
          </p:cNvPicPr>
          <p:nvPr/>
        </p:nvPicPr>
        <p:blipFill>
          <a:blip r:embed="rId3" cstate="print"/>
          <a:srcRect/>
          <a:stretch>
            <a:fillRect/>
          </a:stretch>
        </p:blipFill>
        <p:spPr bwMode="auto">
          <a:xfrm>
            <a:off x="642938" y="1785938"/>
            <a:ext cx="7961312" cy="3252787"/>
          </a:xfrm>
          <a:prstGeom prst="rect">
            <a:avLst/>
          </a:prstGeom>
          <a:noFill/>
          <a:ln w="9525">
            <a:solidFill>
              <a:srgbClr val="005294"/>
            </a:solidFill>
            <a:miter lim="800000"/>
            <a:headEnd/>
            <a:tailEnd/>
          </a:ln>
        </p:spPr>
      </p:pic>
    </p:spTree>
  </p:cSld>
  <p:clrMapOvr>
    <a:masterClrMapping/>
  </p:clrMapOvr>
  <p:transition>
    <p:dissolv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smtClean="0"/>
              <a:t>Enquiry Output</a:t>
            </a:r>
          </a:p>
        </p:txBody>
      </p:sp>
      <p:sp>
        <p:nvSpPr>
          <p:cNvPr id="35843" name="Slide Number Placeholder 7"/>
          <p:cNvSpPr>
            <a:spLocks noGrp="1"/>
          </p:cNvSpPr>
          <p:nvPr>
            <p:ph type="sldNum" sz="quarter" idx="10"/>
          </p:nvPr>
        </p:nvSpPr>
        <p:spPr>
          <a:noFill/>
        </p:spPr>
        <p:txBody>
          <a:bodyPr/>
          <a:lstStyle/>
          <a:p>
            <a:r>
              <a:rPr lang="en-GB" dirty="0" smtClean="0"/>
              <a:t>Slide </a:t>
            </a:r>
            <a:fld id="{C098D75F-914F-4FB0-8532-EDDDB2DF1B93}" type="slidenum">
              <a:rPr lang="en-GB" smtClean="0"/>
              <a:pPr/>
              <a:t>33</a:t>
            </a:fld>
            <a:endParaRPr lang="en-GB" dirty="0" smtClean="0"/>
          </a:p>
        </p:txBody>
      </p:sp>
      <p:pic>
        <p:nvPicPr>
          <p:cNvPr id="35844" name="Picture 5"/>
          <p:cNvPicPr>
            <a:picLocks noChangeAspect="1" noChangeArrowheads="1"/>
          </p:cNvPicPr>
          <p:nvPr/>
        </p:nvPicPr>
        <p:blipFill>
          <a:blip r:embed="rId3" cstate="print"/>
          <a:srcRect/>
          <a:stretch>
            <a:fillRect/>
          </a:stretch>
        </p:blipFill>
        <p:spPr bwMode="auto">
          <a:xfrm>
            <a:off x="1214438" y="1428750"/>
            <a:ext cx="7178675" cy="4071938"/>
          </a:xfrm>
          <a:prstGeom prst="rect">
            <a:avLst/>
          </a:prstGeom>
          <a:noFill/>
          <a:ln w="9525">
            <a:solidFill>
              <a:srgbClr val="005294"/>
            </a:solidFill>
            <a:miter lim="800000"/>
            <a:headEnd/>
            <a:tailEnd/>
          </a:ln>
        </p:spPr>
      </p:pic>
    </p:spTree>
  </p:cSld>
  <p:clrMapOvr>
    <a:masterClrMapping/>
  </p:clrMapOvr>
  <p:transition>
    <p:dissolv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dirty="0" smtClean="0"/>
              <a:t>Quiz</a:t>
            </a:r>
          </a:p>
        </p:txBody>
      </p:sp>
      <p:sp>
        <p:nvSpPr>
          <p:cNvPr id="36867" name="Content Placeholder 2"/>
          <p:cNvSpPr>
            <a:spLocks noGrp="1"/>
          </p:cNvSpPr>
          <p:nvPr>
            <p:ph idx="1"/>
          </p:nvPr>
        </p:nvSpPr>
        <p:spPr/>
        <p:txBody>
          <a:bodyPr/>
          <a:lstStyle/>
          <a:p>
            <a:pPr algn="ctr"/>
            <a:endParaRPr lang="en-US" dirty="0" smtClean="0"/>
          </a:p>
          <a:p>
            <a:pPr algn="ctr"/>
            <a:endParaRPr lang="en-US" dirty="0" smtClean="0"/>
          </a:p>
          <a:p>
            <a:pPr algn="ctr"/>
            <a:endParaRPr lang="en-US" dirty="0" smtClean="0"/>
          </a:p>
          <a:p>
            <a:pPr algn="ctr">
              <a:buSzPct val="100000"/>
            </a:pPr>
            <a:r>
              <a:rPr lang="en-US" dirty="0" smtClean="0"/>
              <a:t>QUIZ</a:t>
            </a:r>
          </a:p>
        </p:txBody>
      </p:sp>
      <p:sp>
        <p:nvSpPr>
          <p:cNvPr id="36868" name="Slide Number Placeholder 3"/>
          <p:cNvSpPr>
            <a:spLocks noGrp="1"/>
          </p:cNvSpPr>
          <p:nvPr>
            <p:ph type="sldNum" sz="quarter" idx="10"/>
          </p:nvPr>
        </p:nvSpPr>
        <p:spPr>
          <a:noFill/>
        </p:spPr>
        <p:txBody>
          <a:bodyPr/>
          <a:lstStyle/>
          <a:p>
            <a:r>
              <a:rPr lang="en-GB" dirty="0" smtClean="0"/>
              <a:t>Slide </a:t>
            </a:r>
            <a:fld id="{63DF3F8F-04EA-4813-89BC-7702ACAD0302}" type="slidenum">
              <a:rPr lang="en-GB" smtClean="0"/>
              <a:pPr/>
              <a:t>34</a:t>
            </a:fld>
            <a:endParaRPr lang="en-GB" dirty="0" smtClean="0"/>
          </a:p>
        </p:txBody>
      </p:sp>
    </p:spTree>
  </p:cSld>
  <p:clrMapOvr>
    <a:masterClrMapping/>
  </p:clrMapOvr>
  <p:transition>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smtClean="0"/>
              <a:t>Nutshell</a:t>
            </a:r>
          </a:p>
        </p:txBody>
      </p:sp>
      <p:sp>
        <p:nvSpPr>
          <p:cNvPr id="37891" name="Rectangle 3"/>
          <p:cNvSpPr>
            <a:spLocks noGrp="1" noChangeArrowheads="1"/>
          </p:cNvSpPr>
          <p:nvPr>
            <p:ph type="body" idx="1"/>
          </p:nvPr>
        </p:nvSpPr>
        <p:spPr>
          <a:xfrm>
            <a:off x="357188" y="1295400"/>
            <a:ext cx="8786812" cy="4800600"/>
          </a:xfrm>
        </p:spPr>
        <p:txBody>
          <a:bodyPr/>
          <a:lstStyle/>
          <a:p>
            <a:pPr eaLnBrk="1" hangingPunct="1"/>
            <a:r>
              <a:rPr lang="en-US" sz="1800" dirty="0" smtClean="0"/>
              <a:t>The routine must have one return variable</a:t>
            </a:r>
          </a:p>
          <a:p>
            <a:pPr eaLnBrk="1" hangingPunct="1"/>
            <a:endParaRPr lang="en-US" sz="1800" dirty="0" smtClean="0"/>
          </a:p>
          <a:p>
            <a:pPr eaLnBrk="1" hangingPunct="1"/>
            <a:r>
              <a:rPr lang="en-US" sz="1800" dirty="0" smtClean="0"/>
              <a:t>Any delimiter (instead of ‘*’) can be used in the routine</a:t>
            </a:r>
          </a:p>
          <a:p>
            <a:pPr eaLnBrk="1" hangingPunct="1"/>
            <a:endParaRPr lang="en-US" sz="1800" dirty="0" smtClean="0"/>
          </a:p>
          <a:p>
            <a:pPr eaLnBrk="1" hangingPunct="1"/>
            <a:r>
              <a:rPr lang="en-US" sz="1800" dirty="0" smtClean="0"/>
              <a:t>Data in the routine must be accumulated row-wise</a:t>
            </a:r>
          </a:p>
          <a:p>
            <a:pPr eaLnBrk="1" hangingPunct="1"/>
            <a:endParaRPr lang="en-US" sz="1800" dirty="0" smtClean="0"/>
          </a:p>
          <a:p>
            <a:pPr eaLnBrk="1" hangingPunct="1"/>
            <a:r>
              <a:rPr lang="en-US" sz="1800" dirty="0" smtClean="0"/>
              <a:t>FM must be the separator in the return variable</a:t>
            </a:r>
          </a:p>
          <a:p>
            <a:pPr eaLnBrk="1" hangingPunct="1"/>
            <a:endParaRPr lang="en-US" sz="1800" dirty="0" smtClean="0"/>
          </a:p>
          <a:p>
            <a:pPr eaLnBrk="1" hangingPunct="1"/>
            <a:r>
              <a:rPr lang="en-US" sz="1800" dirty="0" smtClean="0"/>
              <a:t>The routine should return the list of IDs to the </a:t>
            </a:r>
            <a:r>
              <a:rPr lang="en-US" sz="1800" b="1" dirty="0" smtClean="0"/>
              <a:t>ENQUIRY</a:t>
            </a:r>
            <a:r>
              <a:rPr lang="en-US" sz="1800" dirty="0" smtClean="0"/>
              <a:t> application</a:t>
            </a:r>
          </a:p>
          <a:p>
            <a:pPr eaLnBrk="1" hangingPunct="1"/>
            <a:endParaRPr lang="en-US" sz="1800" dirty="0" smtClean="0"/>
          </a:p>
          <a:p>
            <a:pPr eaLnBrk="1" hangingPunct="1"/>
            <a:r>
              <a:rPr lang="en-US" sz="1800" dirty="0" smtClean="0"/>
              <a:t>Operation must be 0 while extracting values from a list returned by a subroutine </a:t>
            </a:r>
          </a:p>
          <a:p>
            <a:pPr eaLnBrk="1" hangingPunct="1">
              <a:buFont typeface="Wingdings" pitchFamily="2" charset="2"/>
              <a:buNone/>
            </a:pPr>
            <a:endParaRPr lang="en-US" sz="1800" dirty="0" smtClean="0"/>
          </a:p>
          <a:p>
            <a:pPr eaLnBrk="1" hangingPunct="1"/>
            <a:r>
              <a:rPr lang="en-US" sz="1800" dirty="0" smtClean="0"/>
              <a:t>Use the FIELD conversion utility to extract values</a:t>
            </a:r>
          </a:p>
        </p:txBody>
      </p:sp>
      <p:sp>
        <p:nvSpPr>
          <p:cNvPr id="37892" name="Slide Number Placeholder 7"/>
          <p:cNvSpPr>
            <a:spLocks noGrp="1"/>
          </p:cNvSpPr>
          <p:nvPr>
            <p:ph type="sldNum" sz="quarter" idx="10"/>
          </p:nvPr>
        </p:nvSpPr>
        <p:spPr>
          <a:noFill/>
        </p:spPr>
        <p:txBody>
          <a:bodyPr/>
          <a:lstStyle/>
          <a:p>
            <a:r>
              <a:rPr lang="en-GB" dirty="0" smtClean="0"/>
              <a:t>Slide </a:t>
            </a:r>
            <a:fld id="{3649ADFA-8F6E-4F5B-8051-A7AE71629C64}" type="slidenum">
              <a:rPr lang="en-GB" smtClean="0"/>
              <a:pPr/>
              <a:t>35</a:t>
            </a:fld>
            <a:endParaRPr lang="en-GB" dirty="0" smtClean="0"/>
          </a:p>
        </p:txBody>
      </p:sp>
    </p:spTree>
  </p:cSld>
  <p:clrMapOvr>
    <a:masterClrMapping/>
  </p:clrMapOvr>
  <p:transition>
    <p:dissolv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smtClean="0"/>
              <a:t>Summary</a:t>
            </a:r>
          </a:p>
        </p:txBody>
      </p:sp>
      <p:sp>
        <p:nvSpPr>
          <p:cNvPr id="38915" name="Content Placeholder 2"/>
          <p:cNvSpPr>
            <a:spLocks noGrp="1"/>
          </p:cNvSpPr>
          <p:nvPr>
            <p:ph idx="1"/>
          </p:nvPr>
        </p:nvSpPr>
        <p:spPr>
          <a:xfrm>
            <a:off x="685800" y="1295400"/>
            <a:ext cx="8101013" cy="4800600"/>
          </a:xfrm>
        </p:spPr>
        <p:txBody>
          <a:bodyPr/>
          <a:lstStyle/>
          <a:p>
            <a:pPr eaLnBrk="1" hangingPunct="1">
              <a:buFont typeface="Wingdings" pitchFamily="2" charset="2"/>
              <a:buNone/>
            </a:pPr>
            <a:r>
              <a:rPr lang="en-GB" sz="1800" dirty="0" smtClean="0"/>
              <a:t>In this learning unit/course, you learnt </a:t>
            </a:r>
            <a:r>
              <a:rPr lang="en-US" sz="1800" dirty="0" smtClean="0"/>
              <a:t>about the NOFILE ENQUIRIES in T24 </a:t>
            </a:r>
          </a:p>
          <a:p>
            <a:pPr eaLnBrk="1" hangingPunct="1"/>
            <a:endParaRPr lang="en-GB" sz="1800" dirty="0" smtClean="0"/>
          </a:p>
          <a:p>
            <a:pPr eaLnBrk="1" hangingPunct="1">
              <a:buFont typeface="Wingdings" pitchFamily="2" charset="2"/>
              <a:buNone/>
            </a:pPr>
            <a:r>
              <a:rPr lang="en-GB" sz="1800" dirty="0" smtClean="0"/>
              <a:t>You will now be able to:</a:t>
            </a:r>
          </a:p>
          <a:p>
            <a:endParaRPr lang="en-US" sz="1800" dirty="0" smtClean="0"/>
          </a:p>
          <a:p>
            <a:pPr eaLnBrk="1" hangingPunct="1"/>
            <a:r>
              <a:rPr lang="en-US" sz="1800" dirty="0" smtClean="0"/>
              <a:t>Create Nofile Enquiries in T24</a:t>
            </a:r>
          </a:p>
          <a:p>
            <a:pPr eaLnBrk="1" hangingPunct="1"/>
            <a:r>
              <a:rPr lang="en-US" sz="1800" dirty="0" smtClean="0"/>
              <a:t>Execute a Nofile enquriy</a:t>
            </a:r>
            <a:endParaRPr lang="en-US" dirty="0" smtClean="0"/>
          </a:p>
        </p:txBody>
      </p:sp>
      <p:sp>
        <p:nvSpPr>
          <p:cNvPr id="38916" name="Slide Number Placeholder 3"/>
          <p:cNvSpPr>
            <a:spLocks noGrp="1"/>
          </p:cNvSpPr>
          <p:nvPr>
            <p:ph type="sldNum" sz="quarter" idx="10"/>
          </p:nvPr>
        </p:nvSpPr>
        <p:spPr>
          <a:noFill/>
        </p:spPr>
        <p:txBody>
          <a:bodyPr/>
          <a:lstStyle/>
          <a:p>
            <a:r>
              <a:rPr lang="en-GB" dirty="0" smtClean="0"/>
              <a:t>Slide </a:t>
            </a:r>
            <a:fld id="{871B8AD1-8EE4-44FF-9BE8-FE2953DE90EF}" type="slidenum">
              <a:rPr lang="en-GB" smtClean="0"/>
              <a:pPr/>
              <a:t>36</a:t>
            </a:fld>
            <a:endParaRPr lang="en-GB" dirty="0" smtClean="0"/>
          </a:p>
        </p:txBody>
      </p:sp>
    </p:spTree>
  </p:cSld>
  <p:clrMapOvr>
    <a:masterClrMapping/>
  </p:clrMapOvr>
  <p:transition>
    <p:dissolve/>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z="1800" dirty="0" smtClean="0"/>
              <a:t>Version History</a:t>
            </a:r>
          </a:p>
        </p:txBody>
      </p:sp>
      <p:sp>
        <p:nvSpPr>
          <p:cNvPr id="39939" name="Slide Number Placeholder 75"/>
          <p:cNvSpPr>
            <a:spLocks noGrp="1"/>
          </p:cNvSpPr>
          <p:nvPr>
            <p:ph type="sldNum" sz="quarter" idx="10"/>
          </p:nvPr>
        </p:nvSpPr>
        <p:spPr>
          <a:noFill/>
        </p:spPr>
        <p:txBody>
          <a:bodyPr/>
          <a:lstStyle/>
          <a:p>
            <a:r>
              <a:rPr lang="en-GB" dirty="0" smtClean="0"/>
              <a:t>Slide </a:t>
            </a:r>
            <a:fld id="{C3D7B690-6BE0-4B19-BA02-78CEE5438D9D}" type="slidenum">
              <a:rPr lang="en-GB" smtClean="0"/>
              <a:pPr/>
              <a:t>37</a:t>
            </a:fld>
            <a:endParaRPr lang="en-GB" dirty="0" smtClean="0"/>
          </a:p>
        </p:txBody>
      </p:sp>
      <p:sp>
        <p:nvSpPr>
          <p:cNvPr id="6" name="Rectangle 5"/>
          <p:cNvSpPr/>
          <p:nvPr/>
        </p:nvSpPr>
        <p:spPr>
          <a:xfrm>
            <a:off x="428625" y="1643063"/>
            <a:ext cx="8429625" cy="3360737"/>
          </a:xfrm>
          <a:prstGeom prst="rect">
            <a:avLst/>
          </a:prstGeom>
        </p:spPr>
        <p:txBody>
          <a:bodyPr>
            <a:spAutoFit/>
          </a:bodyPr>
          <a:lstStyle/>
          <a:p>
            <a:pPr marL="342900" indent="-342900">
              <a:spcBef>
                <a:spcPct val="20000"/>
              </a:spcBef>
              <a:buSzPct val="130000"/>
              <a:defRPr/>
            </a:pPr>
            <a:r>
              <a:rPr lang="en-GB" sz="1800" dirty="0">
                <a:solidFill>
                  <a:srgbClr val="015294"/>
                </a:solidFill>
                <a:latin typeface="+mn-lt"/>
              </a:rPr>
              <a:t>Authoring Contributions:</a:t>
            </a:r>
            <a:endParaRPr lang="en-US" sz="1800" dirty="0">
              <a:solidFill>
                <a:srgbClr val="015294"/>
              </a:solidFill>
              <a:latin typeface="+mn-lt"/>
            </a:endParaRPr>
          </a:p>
          <a:p>
            <a:pPr marL="342900" indent="-342900">
              <a:spcBef>
                <a:spcPct val="20000"/>
              </a:spcBef>
              <a:buSzPct val="130000"/>
              <a:defRPr/>
            </a:pPr>
            <a:r>
              <a:rPr lang="en-US" sz="1800" b="0" dirty="0">
                <a:solidFill>
                  <a:srgbClr val="015294"/>
                </a:solidFill>
                <a:latin typeface="+mn-lt"/>
              </a:rPr>
              <a:t>Sara Cleur </a:t>
            </a:r>
            <a:r>
              <a:rPr lang="en-GB" sz="1800" b="0" dirty="0">
                <a:solidFill>
                  <a:srgbClr val="015294"/>
                </a:solidFill>
                <a:latin typeface="+mn-lt"/>
              </a:rPr>
              <a:t>(First Edition, 2005) –Temenos India Private Ltd.</a:t>
            </a:r>
          </a:p>
          <a:p>
            <a:pPr marL="342900" indent="-342900">
              <a:spcBef>
                <a:spcPct val="20000"/>
              </a:spcBef>
              <a:buSzPct val="130000"/>
              <a:defRPr/>
            </a:pPr>
            <a:r>
              <a:rPr lang="en-US" sz="1800" b="0" dirty="0">
                <a:solidFill>
                  <a:srgbClr val="015294"/>
                </a:solidFill>
                <a:latin typeface="+mn-lt"/>
              </a:rPr>
              <a:t>Sara Cleur (Second Edition, October 2007) -</a:t>
            </a:r>
            <a:r>
              <a:rPr lang="en-GB" sz="1800" b="0" dirty="0">
                <a:solidFill>
                  <a:srgbClr val="015294"/>
                </a:solidFill>
                <a:latin typeface="+mn-lt"/>
              </a:rPr>
              <a:t> Temenos India Private Ltd.</a:t>
            </a:r>
          </a:p>
          <a:p>
            <a:pPr marL="342900" indent="-342900">
              <a:spcBef>
                <a:spcPct val="20000"/>
              </a:spcBef>
              <a:buSzPct val="130000"/>
              <a:defRPr/>
            </a:pPr>
            <a:r>
              <a:rPr lang="en-GB" sz="1800" b="0" dirty="0">
                <a:solidFill>
                  <a:srgbClr val="015294"/>
                </a:solidFill>
                <a:latin typeface="+mn-lt"/>
              </a:rPr>
              <a:t>Chaitanya Franklin (Third Edition, September 2008) – Temenos India Private Ltd.</a:t>
            </a:r>
          </a:p>
          <a:p>
            <a:pPr marL="342900" indent="-342900">
              <a:spcBef>
                <a:spcPct val="20000"/>
              </a:spcBef>
              <a:buSzPct val="130000"/>
              <a:defRPr/>
            </a:pPr>
            <a:r>
              <a:rPr lang="en-GB" sz="1800" b="0" dirty="0">
                <a:solidFill>
                  <a:srgbClr val="015294"/>
                </a:solidFill>
                <a:latin typeface="+mn-lt"/>
              </a:rPr>
              <a:t>Reena Bhatia (Fourth Edition, March 2010) – Temenos India Private Ltd.</a:t>
            </a:r>
            <a:endParaRPr lang="en-US" sz="1800" b="0" dirty="0">
              <a:solidFill>
                <a:srgbClr val="015294"/>
              </a:solidFill>
              <a:latin typeface="+mn-lt"/>
            </a:endParaRPr>
          </a:p>
          <a:p>
            <a:pPr marL="342900" indent="-342900">
              <a:spcBef>
                <a:spcPct val="20000"/>
              </a:spcBef>
              <a:buSzPct val="130000"/>
              <a:defRPr/>
            </a:pPr>
            <a:r>
              <a:rPr lang="en-GB" sz="1800" b="0" dirty="0">
                <a:solidFill>
                  <a:srgbClr val="015294"/>
                </a:solidFill>
                <a:latin typeface="+mn-lt"/>
              </a:rPr>
              <a:t> </a:t>
            </a:r>
          </a:p>
          <a:p>
            <a:pPr marL="342900" indent="-342900">
              <a:spcBef>
                <a:spcPct val="20000"/>
              </a:spcBef>
              <a:buSzPct val="130000"/>
              <a:defRPr/>
            </a:pPr>
            <a:endParaRPr lang="en-GB" sz="1800" b="0" dirty="0">
              <a:solidFill>
                <a:srgbClr val="015294"/>
              </a:solidFill>
              <a:latin typeface="+mn-lt"/>
            </a:endParaRPr>
          </a:p>
          <a:p>
            <a:pPr marL="342900" indent="-342900">
              <a:spcBef>
                <a:spcPct val="20000"/>
              </a:spcBef>
              <a:buSzPct val="130000"/>
              <a:defRPr/>
            </a:pPr>
            <a:endParaRPr lang="en-US" sz="1800" b="0" dirty="0">
              <a:solidFill>
                <a:srgbClr val="015294"/>
              </a:solidFill>
              <a:latin typeface="+mn-lt"/>
            </a:endParaRPr>
          </a:p>
          <a:p>
            <a:pPr marL="342900" indent="-342900">
              <a:spcBef>
                <a:spcPct val="20000"/>
              </a:spcBef>
              <a:buSzPct val="130000"/>
              <a:defRPr/>
            </a:pPr>
            <a:r>
              <a:rPr lang="en-GB" sz="1800" dirty="0">
                <a:solidFill>
                  <a:srgbClr val="015294"/>
                </a:solidFill>
                <a:latin typeface="+mn-lt"/>
              </a:rPr>
              <a:t>Thankful Acknowledgements:</a:t>
            </a:r>
            <a:endParaRPr lang="en-US" sz="1800" dirty="0">
              <a:solidFill>
                <a:srgbClr val="015294"/>
              </a:solidFill>
              <a:latin typeface="+mn-lt"/>
            </a:endParaRPr>
          </a:p>
          <a:p>
            <a:pPr marL="342900" indent="-342900">
              <a:spcBef>
                <a:spcPct val="20000"/>
              </a:spcBef>
              <a:buSzPct val="130000"/>
              <a:defRPr/>
            </a:pPr>
            <a:r>
              <a:rPr lang="en-GB" sz="1800" b="0" dirty="0">
                <a:solidFill>
                  <a:srgbClr val="015294"/>
                </a:solidFill>
                <a:latin typeface="+mn-lt"/>
              </a:rPr>
              <a:t>Temenos Corporate Training Team</a:t>
            </a:r>
            <a:endParaRPr lang="en-US" sz="1800" b="0" dirty="0">
              <a:solidFill>
                <a:srgbClr val="015294"/>
              </a:solidFill>
              <a:latin typeface="+mn-lt"/>
            </a:endParaRPr>
          </a:p>
        </p:txBody>
      </p:sp>
    </p:spTree>
  </p:cSld>
  <p:clrMapOvr>
    <a:masterClrMapping/>
  </p:clrMapOvr>
  <p:transition>
    <p:dissolv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ctrTitle"/>
          </p:nvPr>
        </p:nvSpPr>
        <p:spPr/>
        <p:txBody>
          <a:bodyPr/>
          <a:lstStyle/>
          <a:p>
            <a:pPr eaLnBrk="1" hangingPunct="1"/>
            <a:r>
              <a:rPr lang="en-GB" dirty="0" smtClean="0"/>
              <a:t>Thank You</a:t>
            </a:r>
            <a:endParaRPr lang="en-US" dirty="0" smtClean="0"/>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8"/>
          <p:cNvPicPr>
            <a:picLocks noChangeAspect="1" noChangeArrowheads="1"/>
          </p:cNvPicPr>
          <p:nvPr/>
        </p:nvPicPr>
        <p:blipFill>
          <a:blip r:embed="rId3" cstate="print"/>
          <a:srcRect/>
          <a:stretch>
            <a:fillRect/>
          </a:stretch>
        </p:blipFill>
        <p:spPr bwMode="auto">
          <a:xfrm>
            <a:off x="714375" y="928688"/>
            <a:ext cx="7105650" cy="4926012"/>
          </a:xfrm>
          <a:prstGeom prst="rect">
            <a:avLst/>
          </a:prstGeom>
          <a:noFill/>
          <a:ln w="9525">
            <a:solidFill>
              <a:srgbClr val="005294"/>
            </a:solidFill>
            <a:miter lim="800000"/>
            <a:headEnd/>
            <a:tailEnd/>
          </a:ln>
        </p:spPr>
      </p:pic>
      <p:sp>
        <p:nvSpPr>
          <p:cNvPr id="6147" name="Rectangle 2"/>
          <p:cNvSpPr>
            <a:spLocks noGrp="1" noChangeArrowheads="1"/>
          </p:cNvSpPr>
          <p:nvPr>
            <p:ph type="title"/>
          </p:nvPr>
        </p:nvSpPr>
        <p:spPr/>
        <p:txBody>
          <a:bodyPr/>
          <a:lstStyle/>
          <a:p>
            <a:pPr eaLnBrk="1" hangingPunct="1"/>
            <a:r>
              <a:rPr lang="en-US" dirty="0" smtClean="0"/>
              <a:t>Task - ENQUIRY</a:t>
            </a:r>
          </a:p>
        </p:txBody>
      </p:sp>
      <p:sp>
        <p:nvSpPr>
          <p:cNvPr id="6148" name="Slide Number Placeholder 7"/>
          <p:cNvSpPr>
            <a:spLocks noGrp="1"/>
          </p:cNvSpPr>
          <p:nvPr>
            <p:ph type="sldNum" sz="quarter" idx="10"/>
          </p:nvPr>
        </p:nvSpPr>
        <p:spPr>
          <a:noFill/>
        </p:spPr>
        <p:txBody>
          <a:bodyPr/>
          <a:lstStyle/>
          <a:p>
            <a:r>
              <a:rPr lang="en-GB" dirty="0" smtClean="0"/>
              <a:t>Slide </a:t>
            </a:r>
            <a:fld id="{1541DEFE-7217-422E-AAC3-BBBDD106E705}" type="slidenum">
              <a:rPr lang="en-GB" smtClean="0"/>
              <a:pPr/>
              <a:t>4</a:t>
            </a:fld>
            <a:endParaRPr lang="en-GB" dirty="0" smtClean="0"/>
          </a:p>
        </p:txBody>
      </p:sp>
      <p:sp>
        <p:nvSpPr>
          <p:cNvPr id="6149" name="Rectangle 9"/>
          <p:cNvSpPr>
            <a:spLocks noChangeArrowheads="1"/>
          </p:cNvSpPr>
          <p:nvPr/>
        </p:nvSpPr>
        <p:spPr bwMode="auto">
          <a:xfrm>
            <a:off x="1500188" y="1357313"/>
            <a:ext cx="3786187" cy="4429125"/>
          </a:xfrm>
          <a:prstGeom prst="rect">
            <a:avLst/>
          </a:prstGeom>
          <a:noFill/>
          <a:ln w="15875">
            <a:solidFill>
              <a:srgbClr val="FF0000"/>
            </a:solidFill>
            <a:miter lim="800000"/>
            <a:headEnd/>
            <a:tailEnd/>
          </a:ln>
        </p:spPr>
        <p:txBody>
          <a:bodyPr wrap="none" anchor="ctr"/>
          <a:lstStyle/>
          <a:p>
            <a:endParaRPr lang="en-US" b="0" dirty="0"/>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smtClean="0"/>
              <a:t>Task – Creating the Enquiry</a:t>
            </a:r>
          </a:p>
        </p:txBody>
      </p:sp>
      <p:sp>
        <p:nvSpPr>
          <p:cNvPr id="7171" name="Slide Number Placeholder 11"/>
          <p:cNvSpPr>
            <a:spLocks noGrp="1"/>
          </p:cNvSpPr>
          <p:nvPr>
            <p:ph type="sldNum" sz="quarter" idx="10"/>
          </p:nvPr>
        </p:nvSpPr>
        <p:spPr>
          <a:noFill/>
        </p:spPr>
        <p:txBody>
          <a:bodyPr/>
          <a:lstStyle/>
          <a:p>
            <a:r>
              <a:rPr lang="en-GB" dirty="0" smtClean="0"/>
              <a:t>Slide </a:t>
            </a:r>
            <a:fld id="{D08F6C64-DDC4-4D98-A916-2DD8D4C49840}" type="slidenum">
              <a:rPr lang="en-GB" smtClean="0"/>
              <a:pPr/>
              <a:t>5</a:t>
            </a:fld>
            <a:endParaRPr lang="en-GB" dirty="0" smtClean="0"/>
          </a:p>
        </p:txBody>
      </p:sp>
      <p:pic>
        <p:nvPicPr>
          <p:cNvPr id="7172" name="Picture 7"/>
          <p:cNvPicPr>
            <a:picLocks noChangeAspect="1" noChangeArrowheads="1"/>
          </p:cNvPicPr>
          <p:nvPr/>
        </p:nvPicPr>
        <p:blipFill>
          <a:blip r:embed="rId3" cstate="print"/>
          <a:srcRect/>
          <a:stretch>
            <a:fillRect/>
          </a:stretch>
        </p:blipFill>
        <p:spPr bwMode="auto">
          <a:xfrm>
            <a:off x="2000250" y="1143000"/>
            <a:ext cx="5357813" cy="4926013"/>
          </a:xfrm>
          <a:prstGeom prst="rect">
            <a:avLst/>
          </a:prstGeom>
          <a:noFill/>
          <a:ln w="9525">
            <a:solidFill>
              <a:srgbClr val="005294"/>
            </a:solidFill>
            <a:miter lim="800000"/>
            <a:headEnd/>
            <a:tailEnd/>
          </a:ln>
        </p:spPr>
      </p:pic>
      <p:sp>
        <p:nvSpPr>
          <p:cNvPr id="5" name="Rectangle 4"/>
          <p:cNvSpPr/>
          <p:nvPr/>
        </p:nvSpPr>
        <p:spPr>
          <a:xfrm>
            <a:off x="3929063" y="2786063"/>
            <a:ext cx="3071812" cy="428625"/>
          </a:xfrm>
          <a:prstGeom prst="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GB"/>
            </a:defPPr>
            <a:lvl1pPr algn="l" rtl="0" fontAlgn="base">
              <a:spcBef>
                <a:spcPct val="0"/>
              </a:spcBef>
              <a:spcAft>
                <a:spcPct val="0"/>
              </a:spcAft>
              <a:defRPr sz="1400" kern="1200">
                <a:solidFill>
                  <a:schemeClr val="lt1"/>
                </a:solidFill>
                <a:latin typeface="+mn-lt"/>
                <a:ea typeface="+mn-ea"/>
                <a:cs typeface="+mn-cs"/>
              </a:defRPr>
            </a:lvl1pPr>
            <a:lvl2pPr marL="457200" algn="l" rtl="0" fontAlgn="base">
              <a:spcBef>
                <a:spcPct val="0"/>
              </a:spcBef>
              <a:spcAft>
                <a:spcPct val="0"/>
              </a:spcAft>
              <a:defRPr sz="1400" kern="1200">
                <a:solidFill>
                  <a:schemeClr val="lt1"/>
                </a:solidFill>
                <a:latin typeface="+mn-lt"/>
                <a:ea typeface="+mn-ea"/>
                <a:cs typeface="+mn-cs"/>
              </a:defRPr>
            </a:lvl2pPr>
            <a:lvl3pPr marL="914400" algn="l" rtl="0" fontAlgn="base">
              <a:spcBef>
                <a:spcPct val="0"/>
              </a:spcBef>
              <a:spcAft>
                <a:spcPct val="0"/>
              </a:spcAft>
              <a:defRPr sz="1400" kern="1200">
                <a:solidFill>
                  <a:schemeClr val="lt1"/>
                </a:solidFill>
                <a:latin typeface="+mn-lt"/>
                <a:ea typeface="+mn-ea"/>
                <a:cs typeface="+mn-cs"/>
              </a:defRPr>
            </a:lvl3pPr>
            <a:lvl4pPr marL="1371600" algn="l" rtl="0" fontAlgn="base">
              <a:spcBef>
                <a:spcPct val="0"/>
              </a:spcBef>
              <a:spcAft>
                <a:spcPct val="0"/>
              </a:spcAft>
              <a:defRPr sz="1400" kern="1200">
                <a:solidFill>
                  <a:schemeClr val="lt1"/>
                </a:solidFill>
                <a:latin typeface="+mn-lt"/>
                <a:ea typeface="+mn-ea"/>
                <a:cs typeface="+mn-cs"/>
              </a:defRPr>
            </a:lvl4pPr>
            <a:lvl5pPr marL="1828800" algn="l" rtl="0" fontAlgn="base">
              <a:spcBef>
                <a:spcPct val="0"/>
              </a:spcBef>
              <a:spcAft>
                <a:spcPct val="0"/>
              </a:spcAft>
              <a:defRPr sz="1400" kern="1200">
                <a:solidFill>
                  <a:schemeClr val="lt1"/>
                </a:solidFill>
                <a:latin typeface="+mn-lt"/>
                <a:ea typeface="+mn-ea"/>
                <a:cs typeface="+mn-cs"/>
              </a:defRPr>
            </a:lvl5pPr>
            <a:lvl6pPr marL="2286000" algn="l" defTabSz="914400" rtl="0" eaLnBrk="1" latinLnBrk="0" hangingPunct="1">
              <a:defRPr sz="1400" kern="1200">
                <a:solidFill>
                  <a:schemeClr val="lt1"/>
                </a:solidFill>
                <a:latin typeface="+mn-lt"/>
                <a:ea typeface="+mn-ea"/>
                <a:cs typeface="+mn-cs"/>
              </a:defRPr>
            </a:lvl6pPr>
            <a:lvl7pPr marL="2743200" algn="l" defTabSz="914400" rtl="0" eaLnBrk="1" latinLnBrk="0" hangingPunct="1">
              <a:defRPr sz="1400" kern="1200">
                <a:solidFill>
                  <a:schemeClr val="lt1"/>
                </a:solidFill>
                <a:latin typeface="+mn-lt"/>
                <a:ea typeface="+mn-ea"/>
                <a:cs typeface="+mn-cs"/>
              </a:defRPr>
            </a:lvl7pPr>
            <a:lvl8pPr marL="3200400" algn="l" defTabSz="914400" rtl="0" eaLnBrk="1" latinLnBrk="0" hangingPunct="1">
              <a:defRPr sz="1400" kern="1200">
                <a:solidFill>
                  <a:schemeClr val="lt1"/>
                </a:solidFill>
                <a:latin typeface="+mn-lt"/>
                <a:ea typeface="+mn-ea"/>
                <a:cs typeface="+mn-cs"/>
              </a:defRPr>
            </a:lvl8pPr>
            <a:lvl9pPr marL="3657600" algn="l" defTabSz="914400" rtl="0" eaLnBrk="1" latinLnBrk="0" hangingPunct="1">
              <a:defRPr sz="1400" kern="1200">
                <a:solidFill>
                  <a:schemeClr val="lt1"/>
                </a:solidFill>
                <a:latin typeface="+mn-lt"/>
                <a:ea typeface="+mn-ea"/>
                <a:cs typeface="+mn-cs"/>
              </a:defRPr>
            </a:lvl9pPr>
          </a:lstStyle>
          <a:p>
            <a:pPr algn="ctr">
              <a:defRPr/>
            </a:pPr>
            <a:endParaRPr lang="en-US" dirty="0"/>
          </a:p>
        </p:txBody>
      </p:sp>
      <p:sp>
        <p:nvSpPr>
          <p:cNvPr id="6" name="Rectangle 5"/>
          <p:cNvSpPr/>
          <p:nvPr/>
        </p:nvSpPr>
        <p:spPr>
          <a:xfrm>
            <a:off x="4000500" y="5286375"/>
            <a:ext cx="3071813" cy="428625"/>
          </a:xfrm>
          <a:prstGeom prst="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GB"/>
            </a:defPPr>
            <a:lvl1pPr algn="l" rtl="0" fontAlgn="base">
              <a:spcBef>
                <a:spcPct val="0"/>
              </a:spcBef>
              <a:spcAft>
                <a:spcPct val="0"/>
              </a:spcAft>
              <a:defRPr sz="1400" kern="1200">
                <a:solidFill>
                  <a:schemeClr val="lt1"/>
                </a:solidFill>
                <a:latin typeface="+mn-lt"/>
                <a:ea typeface="+mn-ea"/>
                <a:cs typeface="+mn-cs"/>
              </a:defRPr>
            </a:lvl1pPr>
            <a:lvl2pPr marL="457200" algn="l" rtl="0" fontAlgn="base">
              <a:spcBef>
                <a:spcPct val="0"/>
              </a:spcBef>
              <a:spcAft>
                <a:spcPct val="0"/>
              </a:spcAft>
              <a:defRPr sz="1400" kern="1200">
                <a:solidFill>
                  <a:schemeClr val="lt1"/>
                </a:solidFill>
                <a:latin typeface="+mn-lt"/>
                <a:ea typeface="+mn-ea"/>
                <a:cs typeface="+mn-cs"/>
              </a:defRPr>
            </a:lvl2pPr>
            <a:lvl3pPr marL="914400" algn="l" rtl="0" fontAlgn="base">
              <a:spcBef>
                <a:spcPct val="0"/>
              </a:spcBef>
              <a:spcAft>
                <a:spcPct val="0"/>
              </a:spcAft>
              <a:defRPr sz="1400" kern="1200">
                <a:solidFill>
                  <a:schemeClr val="lt1"/>
                </a:solidFill>
                <a:latin typeface="+mn-lt"/>
                <a:ea typeface="+mn-ea"/>
                <a:cs typeface="+mn-cs"/>
              </a:defRPr>
            </a:lvl3pPr>
            <a:lvl4pPr marL="1371600" algn="l" rtl="0" fontAlgn="base">
              <a:spcBef>
                <a:spcPct val="0"/>
              </a:spcBef>
              <a:spcAft>
                <a:spcPct val="0"/>
              </a:spcAft>
              <a:defRPr sz="1400" kern="1200">
                <a:solidFill>
                  <a:schemeClr val="lt1"/>
                </a:solidFill>
                <a:latin typeface="+mn-lt"/>
                <a:ea typeface="+mn-ea"/>
                <a:cs typeface="+mn-cs"/>
              </a:defRPr>
            </a:lvl4pPr>
            <a:lvl5pPr marL="1828800" algn="l" rtl="0" fontAlgn="base">
              <a:spcBef>
                <a:spcPct val="0"/>
              </a:spcBef>
              <a:spcAft>
                <a:spcPct val="0"/>
              </a:spcAft>
              <a:defRPr sz="1400" kern="1200">
                <a:solidFill>
                  <a:schemeClr val="lt1"/>
                </a:solidFill>
                <a:latin typeface="+mn-lt"/>
                <a:ea typeface="+mn-ea"/>
                <a:cs typeface="+mn-cs"/>
              </a:defRPr>
            </a:lvl5pPr>
            <a:lvl6pPr marL="2286000" algn="l" defTabSz="914400" rtl="0" eaLnBrk="1" latinLnBrk="0" hangingPunct="1">
              <a:defRPr sz="1400" kern="1200">
                <a:solidFill>
                  <a:schemeClr val="lt1"/>
                </a:solidFill>
                <a:latin typeface="+mn-lt"/>
                <a:ea typeface="+mn-ea"/>
                <a:cs typeface="+mn-cs"/>
              </a:defRPr>
            </a:lvl6pPr>
            <a:lvl7pPr marL="2743200" algn="l" defTabSz="914400" rtl="0" eaLnBrk="1" latinLnBrk="0" hangingPunct="1">
              <a:defRPr sz="1400" kern="1200">
                <a:solidFill>
                  <a:schemeClr val="lt1"/>
                </a:solidFill>
                <a:latin typeface="+mn-lt"/>
                <a:ea typeface="+mn-ea"/>
                <a:cs typeface="+mn-cs"/>
              </a:defRPr>
            </a:lvl7pPr>
            <a:lvl8pPr marL="3200400" algn="l" defTabSz="914400" rtl="0" eaLnBrk="1" latinLnBrk="0" hangingPunct="1">
              <a:defRPr sz="1400" kern="1200">
                <a:solidFill>
                  <a:schemeClr val="lt1"/>
                </a:solidFill>
                <a:latin typeface="+mn-lt"/>
                <a:ea typeface="+mn-ea"/>
                <a:cs typeface="+mn-cs"/>
              </a:defRPr>
            </a:lvl8pPr>
            <a:lvl9pPr marL="3657600" algn="l" defTabSz="914400" rtl="0" eaLnBrk="1" latinLnBrk="0" hangingPunct="1">
              <a:defRPr sz="1400" kern="1200">
                <a:solidFill>
                  <a:schemeClr val="lt1"/>
                </a:solidFill>
                <a:latin typeface="+mn-lt"/>
                <a:ea typeface="+mn-ea"/>
                <a:cs typeface="+mn-cs"/>
              </a:defRPr>
            </a:lvl9pPr>
          </a:lstStyle>
          <a:p>
            <a:pPr algn="ctr">
              <a:defRPr/>
            </a:pPr>
            <a:endParaRPr lang="en-US" dirty="0"/>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smtClean="0"/>
              <a:t>No One File</a:t>
            </a:r>
          </a:p>
        </p:txBody>
      </p:sp>
      <p:sp>
        <p:nvSpPr>
          <p:cNvPr id="8195" name="Rectangle 3"/>
          <p:cNvSpPr>
            <a:spLocks noGrp="1" noChangeArrowheads="1"/>
          </p:cNvSpPr>
          <p:nvPr>
            <p:ph type="body" idx="1"/>
          </p:nvPr>
        </p:nvSpPr>
        <p:spPr/>
        <p:txBody>
          <a:bodyPr/>
          <a:lstStyle/>
          <a:p>
            <a:pPr eaLnBrk="1" hangingPunct="1"/>
            <a:r>
              <a:rPr lang="en-US" sz="1800" dirty="0" smtClean="0"/>
              <a:t>What if there are multiple files involved in creation of an enquiry?</a:t>
            </a:r>
          </a:p>
          <a:p>
            <a:pPr eaLnBrk="1" hangingPunct="1">
              <a:buFont typeface="Wingdings" pitchFamily="2" charset="2"/>
              <a:buNone/>
            </a:pPr>
            <a:endParaRPr lang="en-US" sz="1800" dirty="0" smtClean="0"/>
          </a:p>
          <a:p>
            <a:pPr eaLnBrk="1" hangingPunct="1"/>
            <a:r>
              <a:rPr lang="en-US" sz="1800" dirty="0" smtClean="0"/>
              <a:t>What if the record ID of another application is not part of the base application?</a:t>
            </a:r>
          </a:p>
          <a:p>
            <a:pPr eaLnBrk="1" hangingPunct="1">
              <a:buFont typeface="Wingdings" pitchFamily="2" charset="2"/>
              <a:buNone/>
            </a:pPr>
            <a:endParaRPr lang="en-US" sz="1800" dirty="0" smtClean="0"/>
          </a:p>
          <a:p>
            <a:pPr eaLnBrk="1" hangingPunct="1"/>
            <a:r>
              <a:rPr lang="en-US" sz="1800" dirty="0" smtClean="0"/>
              <a:t>This can be achieved using Nofile enquiries</a:t>
            </a:r>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p:txBody>
      </p:sp>
      <p:sp>
        <p:nvSpPr>
          <p:cNvPr id="8196" name="Slide Number Placeholder 7"/>
          <p:cNvSpPr>
            <a:spLocks noGrp="1"/>
          </p:cNvSpPr>
          <p:nvPr>
            <p:ph type="sldNum" sz="quarter" idx="10"/>
          </p:nvPr>
        </p:nvSpPr>
        <p:spPr>
          <a:noFill/>
        </p:spPr>
        <p:txBody>
          <a:bodyPr/>
          <a:lstStyle/>
          <a:p>
            <a:r>
              <a:rPr lang="en-GB" dirty="0" smtClean="0"/>
              <a:t>Slide </a:t>
            </a:r>
            <a:fld id="{D8837D82-41EE-439D-B225-497D6341BF66}" type="slidenum">
              <a:rPr lang="en-GB" smtClean="0"/>
              <a:pPr/>
              <a:t>6</a:t>
            </a:fld>
            <a:endParaRPr lang="en-GB" dirty="0" smtClean="0"/>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NOFILE Enquiry</a:t>
            </a:r>
          </a:p>
        </p:txBody>
      </p:sp>
      <p:sp>
        <p:nvSpPr>
          <p:cNvPr id="9219" name="Rectangle 3"/>
          <p:cNvSpPr>
            <a:spLocks noGrp="1" noChangeArrowheads="1"/>
          </p:cNvSpPr>
          <p:nvPr>
            <p:ph type="body" idx="1"/>
          </p:nvPr>
        </p:nvSpPr>
        <p:spPr>
          <a:xfrm>
            <a:off x="685800" y="1343025"/>
            <a:ext cx="7772400" cy="4800600"/>
          </a:xfrm>
        </p:spPr>
        <p:txBody>
          <a:bodyPr/>
          <a:lstStyle/>
          <a:p>
            <a:pPr eaLnBrk="1" hangingPunct="1"/>
            <a:r>
              <a:rPr lang="en-US" sz="1800" dirty="0" smtClean="0"/>
              <a:t>Since more than one file might be required  to extract data from, it is a Nofile enquiry</a:t>
            </a:r>
            <a:endParaRPr lang="en-US" dirty="0" smtClean="0"/>
          </a:p>
          <a:p>
            <a:pPr eaLnBrk="1" hangingPunct="1"/>
            <a:endParaRPr lang="en-US" sz="1800" dirty="0" smtClean="0"/>
          </a:p>
          <a:p>
            <a:pPr eaLnBrk="1" hangingPunct="1"/>
            <a:r>
              <a:rPr lang="en-US" sz="1800" dirty="0" smtClean="0"/>
              <a:t>Nofile enquiry can extract data from any number of T24 applications </a:t>
            </a:r>
          </a:p>
          <a:p>
            <a:pPr eaLnBrk="1" hangingPunct="1"/>
            <a:endParaRPr lang="en-US" sz="1800" dirty="0" smtClean="0"/>
          </a:p>
          <a:p>
            <a:pPr eaLnBrk="1" hangingPunct="1"/>
            <a:r>
              <a:rPr lang="en-US" sz="1800" dirty="0" smtClean="0"/>
              <a:t>Subroutine to extract all the data required</a:t>
            </a:r>
          </a:p>
          <a:p>
            <a:pPr eaLnBrk="1" hangingPunct="1"/>
            <a:endParaRPr lang="en-US" sz="1800" dirty="0" smtClean="0"/>
          </a:p>
          <a:p>
            <a:pPr eaLnBrk="1" hangingPunct="1"/>
            <a:r>
              <a:rPr lang="en-US" sz="1800" b="1" dirty="0" smtClean="0"/>
              <a:t>ENQUIRY</a:t>
            </a:r>
            <a:r>
              <a:rPr lang="en-US" sz="1800" dirty="0" smtClean="0"/>
              <a:t> application is used to display extracted data</a:t>
            </a:r>
          </a:p>
        </p:txBody>
      </p:sp>
      <p:sp>
        <p:nvSpPr>
          <p:cNvPr id="9220" name="Slide Number Placeholder 7"/>
          <p:cNvSpPr>
            <a:spLocks noGrp="1"/>
          </p:cNvSpPr>
          <p:nvPr>
            <p:ph type="sldNum" sz="quarter" idx="10"/>
          </p:nvPr>
        </p:nvSpPr>
        <p:spPr>
          <a:noFill/>
        </p:spPr>
        <p:txBody>
          <a:bodyPr/>
          <a:lstStyle/>
          <a:p>
            <a:r>
              <a:rPr lang="en-GB" dirty="0" smtClean="0"/>
              <a:t>Slide </a:t>
            </a:r>
            <a:fld id="{73D6F395-5A47-4588-BA9A-833488C6A6A4}" type="slidenum">
              <a:rPr lang="en-GB" smtClean="0"/>
              <a:pPr/>
              <a:t>7</a:t>
            </a:fld>
            <a:endParaRPr lang="en-GB" dirty="0" smtClean="0"/>
          </a:p>
        </p:txBody>
      </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smtClean="0"/>
              <a:t>Task </a:t>
            </a:r>
          </a:p>
        </p:txBody>
      </p:sp>
      <p:sp>
        <p:nvSpPr>
          <p:cNvPr id="10243" name="Slide Number Placeholder 8"/>
          <p:cNvSpPr>
            <a:spLocks noGrp="1"/>
          </p:cNvSpPr>
          <p:nvPr>
            <p:ph type="sldNum" sz="quarter" idx="10"/>
          </p:nvPr>
        </p:nvSpPr>
        <p:spPr>
          <a:noFill/>
        </p:spPr>
        <p:txBody>
          <a:bodyPr/>
          <a:lstStyle/>
          <a:p>
            <a:r>
              <a:rPr lang="en-GB" dirty="0" smtClean="0"/>
              <a:t>Slide </a:t>
            </a:r>
            <a:fld id="{5DB52A11-1AFC-47DD-A322-3EB23082DFC0}" type="slidenum">
              <a:rPr lang="en-GB" smtClean="0"/>
              <a:pPr/>
              <a:t>8</a:t>
            </a:fld>
            <a:endParaRPr lang="en-GB" dirty="0" smtClean="0"/>
          </a:p>
        </p:txBody>
      </p:sp>
      <p:pic>
        <p:nvPicPr>
          <p:cNvPr id="10244" name="Picture 5"/>
          <p:cNvPicPr>
            <a:picLocks noChangeAspect="1" noChangeArrowheads="1"/>
          </p:cNvPicPr>
          <p:nvPr/>
        </p:nvPicPr>
        <p:blipFill>
          <a:blip r:embed="rId3" cstate="print"/>
          <a:srcRect/>
          <a:stretch>
            <a:fillRect/>
          </a:stretch>
        </p:blipFill>
        <p:spPr bwMode="auto">
          <a:xfrm>
            <a:off x="1357313" y="1643063"/>
            <a:ext cx="6742112" cy="3824287"/>
          </a:xfrm>
          <a:prstGeom prst="rect">
            <a:avLst/>
          </a:prstGeom>
          <a:noFill/>
          <a:ln w="9525">
            <a:solidFill>
              <a:srgbClr val="005294"/>
            </a:solidFill>
            <a:miter lim="800000"/>
            <a:headEnd/>
            <a:tailEnd/>
          </a:ln>
        </p:spPr>
      </p:pic>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z="1800" dirty="0" smtClean="0"/>
              <a:t>Data Required?</a:t>
            </a:r>
          </a:p>
        </p:txBody>
      </p:sp>
      <p:sp>
        <p:nvSpPr>
          <p:cNvPr id="11267" name="Rectangle 3"/>
          <p:cNvSpPr>
            <a:spLocks noGrp="1" noChangeArrowheads="1"/>
          </p:cNvSpPr>
          <p:nvPr>
            <p:ph type="body" idx="1"/>
          </p:nvPr>
        </p:nvSpPr>
        <p:spPr>
          <a:xfrm>
            <a:off x="685800" y="1295400"/>
            <a:ext cx="7772400" cy="5086350"/>
          </a:xfrm>
        </p:spPr>
        <p:txBody>
          <a:bodyPr/>
          <a:lstStyle/>
          <a:p>
            <a:r>
              <a:rPr lang="en-US" sz="1800" dirty="0" smtClean="0"/>
              <a:t>For a given Customer – All ACCOUNTS</a:t>
            </a:r>
          </a:p>
          <a:p>
            <a:endParaRPr lang="en-US" sz="1800" dirty="0" smtClean="0"/>
          </a:p>
          <a:p>
            <a:r>
              <a:rPr lang="en-US" sz="1800" dirty="0" smtClean="0"/>
              <a:t>For each Account</a:t>
            </a:r>
          </a:p>
          <a:p>
            <a:pPr lvl="1"/>
            <a:r>
              <a:rPr lang="en-US" dirty="0" smtClean="0"/>
              <a:t>Currency</a:t>
            </a:r>
          </a:p>
          <a:p>
            <a:pPr lvl="1"/>
            <a:endParaRPr lang="en-US" dirty="0" smtClean="0"/>
          </a:p>
          <a:p>
            <a:pPr lvl="1"/>
            <a:endParaRPr lang="en-US" dirty="0" smtClean="0"/>
          </a:p>
          <a:p>
            <a:pPr lvl="1"/>
            <a:r>
              <a:rPr lang="en-US" dirty="0" smtClean="0"/>
              <a:t>Forward Debits</a:t>
            </a:r>
          </a:p>
          <a:p>
            <a:pPr lvl="1"/>
            <a:endParaRPr lang="en-US" dirty="0" smtClean="0"/>
          </a:p>
          <a:p>
            <a:pPr lvl="1"/>
            <a:endParaRPr lang="en-US" dirty="0" smtClean="0"/>
          </a:p>
          <a:p>
            <a:pPr lvl="1"/>
            <a:r>
              <a:rPr lang="en-US" dirty="0" smtClean="0"/>
              <a:t>Forward Credits</a:t>
            </a:r>
          </a:p>
          <a:p>
            <a:pPr lvl="1"/>
            <a:endParaRPr lang="en-US" dirty="0" smtClean="0"/>
          </a:p>
          <a:p>
            <a:pPr lvl="1"/>
            <a:endParaRPr lang="en-US" dirty="0" smtClean="0"/>
          </a:p>
          <a:p>
            <a:pPr lvl="1"/>
            <a:r>
              <a:rPr lang="en-US" dirty="0" smtClean="0"/>
              <a:t>Accrued Interest Liable</a:t>
            </a:r>
          </a:p>
          <a:p>
            <a:pPr lvl="1"/>
            <a:endParaRPr lang="en-US" dirty="0" smtClean="0"/>
          </a:p>
          <a:p>
            <a:pPr lvl="1"/>
            <a:endParaRPr lang="en-US" dirty="0" smtClean="0"/>
          </a:p>
          <a:p>
            <a:pPr lvl="1"/>
            <a:r>
              <a:rPr lang="en-US" dirty="0" smtClean="0"/>
              <a:t>Accrued Interest Receivable</a:t>
            </a:r>
          </a:p>
          <a:p>
            <a:pPr lvl="1"/>
            <a:endParaRPr lang="en-US" dirty="0" smtClean="0"/>
          </a:p>
        </p:txBody>
      </p:sp>
      <p:sp>
        <p:nvSpPr>
          <p:cNvPr id="11268" name="Rectangle 4"/>
          <p:cNvSpPr>
            <a:spLocks noChangeArrowheads="1"/>
          </p:cNvSpPr>
          <p:nvPr/>
        </p:nvSpPr>
        <p:spPr bwMode="auto">
          <a:xfrm>
            <a:off x="5724525" y="1268413"/>
            <a:ext cx="3095625" cy="576262"/>
          </a:xfrm>
          <a:prstGeom prst="rect">
            <a:avLst/>
          </a:prstGeom>
          <a:solidFill>
            <a:schemeClr val="accent1">
              <a:alpha val="50195"/>
            </a:schemeClr>
          </a:solidFill>
          <a:ln w="9525">
            <a:solidFill>
              <a:schemeClr val="tx1"/>
            </a:solidFill>
            <a:miter lim="800000"/>
            <a:headEnd/>
            <a:tailEnd/>
          </a:ln>
        </p:spPr>
        <p:txBody>
          <a:bodyPr wrap="none" anchor="ctr"/>
          <a:lstStyle/>
          <a:p>
            <a:pPr algn="ctr"/>
            <a:r>
              <a:rPr lang="en-US" dirty="0"/>
              <a:t>CUSTOMER.ACCOUNT</a:t>
            </a:r>
          </a:p>
        </p:txBody>
      </p:sp>
      <p:sp>
        <p:nvSpPr>
          <p:cNvPr id="11269" name="Rectangle 5"/>
          <p:cNvSpPr>
            <a:spLocks noChangeArrowheads="1"/>
          </p:cNvSpPr>
          <p:nvPr/>
        </p:nvSpPr>
        <p:spPr bwMode="auto">
          <a:xfrm>
            <a:off x="5724525" y="2060575"/>
            <a:ext cx="3095625" cy="576263"/>
          </a:xfrm>
          <a:prstGeom prst="rect">
            <a:avLst/>
          </a:prstGeom>
          <a:solidFill>
            <a:schemeClr val="accent1">
              <a:alpha val="50195"/>
            </a:schemeClr>
          </a:solidFill>
          <a:ln w="9525">
            <a:solidFill>
              <a:schemeClr val="tx1"/>
            </a:solidFill>
            <a:miter lim="800000"/>
            <a:headEnd/>
            <a:tailEnd/>
          </a:ln>
        </p:spPr>
        <p:txBody>
          <a:bodyPr wrap="none" anchor="ctr"/>
          <a:lstStyle/>
          <a:p>
            <a:pPr algn="ctr"/>
            <a:r>
              <a:rPr lang="en-US" b="0" dirty="0"/>
              <a:t>ACCOUNT</a:t>
            </a:r>
          </a:p>
        </p:txBody>
      </p:sp>
      <p:sp>
        <p:nvSpPr>
          <p:cNvPr id="11270" name="Rectangle 6"/>
          <p:cNvSpPr>
            <a:spLocks noChangeArrowheads="1"/>
          </p:cNvSpPr>
          <p:nvPr/>
        </p:nvSpPr>
        <p:spPr bwMode="auto">
          <a:xfrm>
            <a:off x="5724525" y="2924175"/>
            <a:ext cx="3095625" cy="576263"/>
          </a:xfrm>
          <a:prstGeom prst="rect">
            <a:avLst/>
          </a:prstGeom>
          <a:solidFill>
            <a:schemeClr val="accent1">
              <a:alpha val="50195"/>
            </a:schemeClr>
          </a:solidFill>
          <a:ln w="9525">
            <a:solidFill>
              <a:schemeClr val="tx1"/>
            </a:solidFill>
            <a:miter lim="800000"/>
            <a:headEnd/>
            <a:tailEnd/>
          </a:ln>
        </p:spPr>
        <p:txBody>
          <a:bodyPr wrap="none" anchor="ctr"/>
          <a:lstStyle/>
          <a:p>
            <a:pPr algn="ctr"/>
            <a:r>
              <a:rPr lang="en-US" dirty="0"/>
              <a:t>ACCT.ENT.FWD</a:t>
            </a:r>
            <a:r>
              <a:rPr lang="en-US" b="0" dirty="0"/>
              <a:t> -&gt; STMT.ENTRY</a:t>
            </a:r>
          </a:p>
        </p:txBody>
      </p:sp>
      <p:sp>
        <p:nvSpPr>
          <p:cNvPr id="11271" name="Rectangle 8"/>
          <p:cNvSpPr>
            <a:spLocks noChangeArrowheads="1"/>
          </p:cNvSpPr>
          <p:nvPr/>
        </p:nvSpPr>
        <p:spPr bwMode="auto">
          <a:xfrm>
            <a:off x="5724525" y="4797425"/>
            <a:ext cx="3095625" cy="576263"/>
          </a:xfrm>
          <a:prstGeom prst="rect">
            <a:avLst/>
          </a:prstGeom>
          <a:solidFill>
            <a:schemeClr val="accent1">
              <a:alpha val="50195"/>
            </a:schemeClr>
          </a:solidFill>
          <a:ln w="9525">
            <a:solidFill>
              <a:schemeClr val="tx1"/>
            </a:solidFill>
            <a:miter lim="800000"/>
            <a:headEnd/>
            <a:tailEnd/>
          </a:ln>
        </p:spPr>
        <p:txBody>
          <a:bodyPr wrap="none" anchor="ctr"/>
          <a:lstStyle/>
          <a:p>
            <a:pPr algn="ctr"/>
            <a:r>
              <a:rPr lang="en-US" b="0" dirty="0"/>
              <a:t>ACCR.ACCT.DR</a:t>
            </a:r>
          </a:p>
        </p:txBody>
      </p:sp>
      <p:sp>
        <p:nvSpPr>
          <p:cNvPr id="11272" name="Rectangle 9"/>
          <p:cNvSpPr>
            <a:spLocks noChangeArrowheads="1"/>
          </p:cNvSpPr>
          <p:nvPr/>
        </p:nvSpPr>
        <p:spPr bwMode="auto">
          <a:xfrm>
            <a:off x="5724525" y="5661025"/>
            <a:ext cx="3095625" cy="576263"/>
          </a:xfrm>
          <a:prstGeom prst="rect">
            <a:avLst/>
          </a:prstGeom>
          <a:solidFill>
            <a:schemeClr val="accent1">
              <a:alpha val="50195"/>
            </a:schemeClr>
          </a:solidFill>
          <a:ln w="9525">
            <a:solidFill>
              <a:schemeClr val="tx1"/>
            </a:solidFill>
            <a:miter lim="800000"/>
            <a:headEnd/>
            <a:tailEnd/>
          </a:ln>
        </p:spPr>
        <p:txBody>
          <a:bodyPr wrap="none" anchor="ctr"/>
          <a:lstStyle/>
          <a:p>
            <a:pPr algn="ctr"/>
            <a:r>
              <a:rPr lang="en-US" b="0" dirty="0"/>
              <a:t>ACCR.ACCT.CR</a:t>
            </a:r>
          </a:p>
        </p:txBody>
      </p:sp>
      <p:sp>
        <p:nvSpPr>
          <p:cNvPr id="11273" name="Rectangle 10"/>
          <p:cNvSpPr>
            <a:spLocks noChangeArrowheads="1"/>
          </p:cNvSpPr>
          <p:nvPr/>
        </p:nvSpPr>
        <p:spPr bwMode="auto">
          <a:xfrm>
            <a:off x="5724525" y="3789363"/>
            <a:ext cx="3095625" cy="576262"/>
          </a:xfrm>
          <a:prstGeom prst="rect">
            <a:avLst/>
          </a:prstGeom>
          <a:solidFill>
            <a:schemeClr val="accent1">
              <a:alpha val="50195"/>
            </a:schemeClr>
          </a:solidFill>
          <a:ln w="9525">
            <a:solidFill>
              <a:schemeClr val="tx1"/>
            </a:solidFill>
            <a:miter lim="800000"/>
            <a:headEnd/>
            <a:tailEnd/>
          </a:ln>
        </p:spPr>
        <p:txBody>
          <a:bodyPr wrap="none" anchor="ctr"/>
          <a:lstStyle/>
          <a:p>
            <a:pPr algn="ctr"/>
            <a:r>
              <a:rPr lang="en-US" dirty="0"/>
              <a:t>ACCT.ENT.FWD</a:t>
            </a:r>
            <a:r>
              <a:rPr lang="en-US" b="0" dirty="0"/>
              <a:t> -&gt; STMT.ENTRY</a:t>
            </a:r>
          </a:p>
        </p:txBody>
      </p:sp>
      <p:sp>
        <p:nvSpPr>
          <p:cNvPr id="2" name="Slide Number Placeholder 1"/>
          <p:cNvSpPr>
            <a:spLocks noGrp="1"/>
          </p:cNvSpPr>
          <p:nvPr>
            <p:ph type="sldNum" sz="quarter" idx="10"/>
          </p:nvPr>
        </p:nvSpPr>
        <p:spPr/>
        <p:txBody>
          <a:bodyPr/>
          <a:lstStyle/>
          <a:p>
            <a:pPr>
              <a:defRPr/>
            </a:pPr>
            <a:r>
              <a:rPr lang="en-GB" smtClean="0"/>
              <a:t>Slide </a:t>
            </a:r>
            <a:fld id="{03425C49-12B0-4313-A76D-AF02FFAD806A}" type="slidenum">
              <a:rPr lang="en-GB" smtClean="0"/>
              <a:pPr>
                <a:defRPr/>
              </a:pPr>
              <a:t>9</a:t>
            </a:fld>
            <a:endParaRPr lang="en-GB" dirty="0"/>
          </a:p>
        </p:txBody>
      </p:sp>
    </p:spTree>
  </p:cSld>
  <p:clrMapOvr>
    <a:masterClrMapping/>
  </p:clrMapOvr>
  <p:transition>
    <p:dissolve/>
  </p:transition>
  <p:timing>
    <p:tnLst>
      <p:par>
        <p:cTn id="1" dur="indefinite" restart="never" nodeType="tmRoot"/>
      </p:par>
    </p:tnLst>
  </p:timing>
</p:sld>
</file>

<file path=ppt/theme/theme1.xml><?xml version="1.0" encoding="utf-8"?>
<a:theme xmlns:a="http://schemas.openxmlformats.org/drawingml/2006/main" name="Temenos standard">
  <a:themeElements>
    <a:clrScheme name="">
      <a:dk1>
        <a:srgbClr val="000000"/>
      </a:dk1>
      <a:lt1>
        <a:srgbClr val="FFFFFF"/>
      </a:lt1>
      <a:dk2>
        <a:srgbClr val="FFFFFF"/>
      </a:dk2>
      <a:lt2>
        <a:srgbClr val="808080"/>
      </a:lt2>
      <a:accent1>
        <a:srgbClr val="99CCFF"/>
      </a:accent1>
      <a:accent2>
        <a:srgbClr val="3333CC"/>
      </a:accent2>
      <a:accent3>
        <a:srgbClr val="FFFFFF"/>
      </a:accent3>
      <a:accent4>
        <a:srgbClr val="000000"/>
      </a:accent4>
      <a:accent5>
        <a:srgbClr val="CAE2FF"/>
      </a:accent5>
      <a:accent6>
        <a:srgbClr val="2D2DB9"/>
      </a:accent6>
      <a:hlink>
        <a:srgbClr val="CCCCFF"/>
      </a:hlink>
      <a:folHlink>
        <a:srgbClr val="B2B2B2"/>
      </a:folHlink>
    </a:clrScheme>
    <a:fontScheme name="Temenos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enos standard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enos standar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enos standard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enos standard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enos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enos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enos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Course_x0020_Reviewer xmlns="9f4e5c68-b876-4349-b3a1-0d5416a22ed7">
      <UserInfo>
        <DisplayName>Sabitha K R</DisplayName>
        <AccountId>3301</AccountId>
        <AccountType/>
      </UserInfo>
    </Course_x0020_Reviewer>
    <Collateral_x0020_Category xmlns="9f4e5c68-b876-4349-b3a1-0d5416a22ed7">Technical</Collateral_x0020_Category>
    <Phase xmlns="9f4e5c68-b876-4349-b3a1-0d5416a22ed7">Training Collateral</Phase>
    <Course_Name xmlns="9f4e5c68-b876-4349-b3a1-0d5416a22ed7">28</Course_Name>
    <Course_Owner xmlns="9f4e5c68-b876-4349-b3a1-0d5416a22ed7">
      <UserInfo>
        <DisplayName>Aathavan</DisplayName>
        <AccountId>258</AccountId>
        <AccountType/>
      </UserInfo>
    </Course_Owner>
    <Release xmlns="f07a00df-631b-41ba-b994-383d70c13d9a">R15</Release>
    <_dlc_DocId xmlns="d70d76fd-4dbd-434d-8e68-c324f0937a49">QWDXRC5FNSED-1608-460</_dlc_DocId>
    <_dlc_DocIdUrl xmlns="d70d76fd-4dbd-434d-8e68-c324f0937a49">
      <Url>http://uni-t.temenos.com/teams/Training/CT/_layouts/DocIdRedir.aspx?ID=QWDXRC5FNSED-1608-460</Url>
      <Description>QWDXRC5FNSED-1608-460</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LongProperties xmlns="http://schemas.microsoft.com/office/2006/metadata/longProperties"/>
</file>

<file path=customXml/item5.xml><?xml version="1.0" encoding="utf-8"?>
<?mso-contentType ?>
<SharedContentType xmlns="Microsoft.SharePoint.Taxonomy.ContentTypeSync" SourceId="7f04aa95-e6d4-4632-82cd-9935a5034d27" ContentTypeId="0x01" PreviousValue="false"/>
</file>

<file path=customXml/item6.xml><?xml version="1.0" encoding="utf-8"?>
<ct:contentTypeSchema xmlns:ct="http://schemas.microsoft.com/office/2006/metadata/contentType" xmlns:ma="http://schemas.microsoft.com/office/2006/metadata/properties/metaAttributes" ct:_="" ma:_="" ma:contentTypeName="Training Collateral" ma:contentTypeID="0x0101000CDFA778E1179A4F923DDBA889BFD44B00097E3FCE798D8745BBB5CC9E3A75E41A" ma:contentTypeVersion="5" ma:contentTypeDescription="" ma:contentTypeScope="" ma:versionID="618a3511c12b12677c25242770d64365">
  <xsd:schema xmlns:xsd="http://www.w3.org/2001/XMLSchema" xmlns:xs="http://www.w3.org/2001/XMLSchema" xmlns:p="http://schemas.microsoft.com/office/2006/metadata/properties" xmlns:ns2="d70d76fd-4dbd-434d-8e68-c324f0937a49" xmlns:ns3="9f4e5c68-b876-4349-b3a1-0d5416a22ed7" xmlns:ns4="f07a00df-631b-41ba-b994-383d70c13d9a" targetNamespace="http://schemas.microsoft.com/office/2006/metadata/properties" ma:root="true" ma:fieldsID="c763e9ebabd7de35b99776e3ce648714" ns2:_="" ns3:_="" ns4:_="">
    <xsd:import namespace="d70d76fd-4dbd-434d-8e68-c324f0937a49"/>
    <xsd:import namespace="9f4e5c68-b876-4349-b3a1-0d5416a22ed7"/>
    <xsd:import namespace="f07a00df-631b-41ba-b994-383d70c13d9a"/>
    <xsd:element name="properties">
      <xsd:complexType>
        <xsd:sequence>
          <xsd:element name="documentManagement">
            <xsd:complexType>
              <xsd:all>
                <xsd:element ref="ns2:_dlc_DocId" minOccurs="0"/>
                <xsd:element ref="ns2:_dlc_DocIdUrl" minOccurs="0"/>
                <xsd:element ref="ns2:_dlc_DocIdPersistId" minOccurs="0"/>
                <xsd:element ref="ns3:Course_Owner" minOccurs="0"/>
                <xsd:element ref="ns3:Course_x0020_Reviewer" minOccurs="0"/>
                <xsd:element ref="ns4:Release" minOccurs="0"/>
                <xsd:element ref="ns3:Course_Name" minOccurs="0"/>
                <xsd:element ref="ns3:Collateral_x0020_Category" minOccurs="0"/>
                <xsd:element ref="ns3:Phas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0d76fd-4dbd-434d-8e68-c324f0937a49"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9f4e5c68-b876-4349-b3a1-0d5416a22ed7" elementFormDefault="qualified">
    <xsd:import namespace="http://schemas.microsoft.com/office/2006/documentManagement/types"/>
    <xsd:import namespace="http://schemas.microsoft.com/office/infopath/2007/PartnerControls"/>
    <xsd:element name="Course_Owner" ma:index="11" nillable="true" ma:displayName="Course_Owner" ma:list="UserInfo" ma:SharePointGroup="0" ma:internalName="Course_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urse_x0020_Reviewer" ma:index="12" nillable="true" ma:displayName="Course Reviewer" ma:list="UserInfo" ma:SharePointGroup="0" ma:internalName="Course_x0020_Review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urse_Name" ma:index="14" nillable="true" ma:displayName="Course_Name" ma:list="{448adebe-0f52-4772-bf85-cf7ea95bd24f}" ma:internalName="Course_Name" ma:showField="Title" ma:web="9f4e5c68-b876-4349-b3a1-0d5416a22ed7">
      <xsd:simpleType>
        <xsd:restriction base="dms:Lookup"/>
      </xsd:simpleType>
    </xsd:element>
    <xsd:element name="Collateral_x0020_Category" ma:index="15" nillable="true" ma:displayName="Collateral Category" ma:default="Functional" ma:format="Dropdown" ma:internalName="Collateral_x0020_Category">
      <xsd:simpleType>
        <xsd:restriction base="dms:Choice">
          <xsd:enumeration value="Functional"/>
          <xsd:enumeration value="Technical"/>
          <xsd:enumeration value="Trainer Kit"/>
        </xsd:restriction>
      </xsd:simpleType>
    </xsd:element>
    <xsd:element name="Phase" ma:index="16" nillable="true" ma:displayName="Phase" ma:default="Training Collateral" ma:format="Dropdown" ma:internalName="Phase">
      <xsd:simpleType>
        <xsd:restriction base="dms:Choice">
          <xsd:enumeration value="Training Collateral"/>
          <xsd:enumeration value="Training Course Descriptions"/>
          <xsd:enumeration value="Under Construction"/>
          <xsd:enumeration value="Trainer Kit"/>
        </xsd:restriction>
      </xsd:simpleType>
    </xsd:element>
  </xsd:schema>
  <xsd:schema xmlns:xsd="http://www.w3.org/2001/XMLSchema" xmlns:xs="http://www.w3.org/2001/XMLSchema" xmlns:dms="http://schemas.microsoft.com/office/2006/documentManagement/types" xmlns:pc="http://schemas.microsoft.com/office/infopath/2007/PartnerControls" targetNamespace="f07a00df-631b-41ba-b994-383d70c13d9a" elementFormDefault="qualified">
    <xsd:import namespace="http://schemas.microsoft.com/office/2006/documentManagement/types"/>
    <xsd:import namespace="http://schemas.microsoft.com/office/infopath/2007/PartnerControls"/>
    <xsd:element name="Release" ma:index="13" nillable="true" ma:displayName="Release" ma:internalName="Releas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B16D029-C410-428E-B017-0758BCBF31A6}">
  <ds:schemaRefs>
    <ds:schemaRef ds:uri="http://schemas.microsoft.com/sharepoint/v3/contenttype/forms"/>
  </ds:schemaRefs>
</ds:datastoreItem>
</file>

<file path=customXml/itemProps2.xml><?xml version="1.0" encoding="utf-8"?>
<ds:datastoreItem xmlns:ds="http://schemas.openxmlformats.org/officeDocument/2006/customXml" ds:itemID="{3BE296CF-BD60-427A-B4E3-1898B92F4FB4}">
  <ds:schemaRefs>
    <ds:schemaRef ds:uri="http://schemas.microsoft.com/office/2006/metadata/properties"/>
    <ds:schemaRef ds:uri="9f4e5c68-b876-4349-b3a1-0d5416a22ed7"/>
    <ds:schemaRef ds:uri="f07a00df-631b-41ba-b994-383d70c13d9a"/>
    <ds:schemaRef ds:uri="d70d76fd-4dbd-434d-8e68-c324f0937a49"/>
  </ds:schemaRefs>
</ds:datastoreItem>
</file>

<file path=customXml/itemProps3.xml><?xml version="1.0" encoding="utf-8"?>
<ds:datastoreItem xmlns:ds="http://schemas.openxmlformats.org/officeDocument/2006/customXml" ds:itemID="{AF9DF57C-DE95-4A3F-A021-C1D076AE33F3}">
  <ds:schemaRefs>
    <ds:schemaRef ds:uri="http://schemas.microsoft.com/sharepoint/events"/>
  </ds:schemaRefs>
</ds:datastoreItem>
</file>

<file path=customXml/itemProps4.xml><?xml version="1.0" encoding="utf-8"?>
<ds:datastoreItem xmlns:ds="http://schemas.openxmlformats.org/officeDocument/2006/customXml" ds:itemID="{717D1524-0B04-4C36-B088-12F3228BEF00}">
  <ds:schemaRefs>
    <ds:schemaRef ds:uri="http://schemas.microsoft.com/office/2006/metadata/longProperties"/>
  </ds:schemaRefs>
</ds:datastoreItem>
</file>

<file path=customXml/itemProps5.xml><?xml version="1.0" encoding="utf-8"?>
<ds:datastoreItem xmlns:ds="http://schemas.openxmlformats.org/officeDocument/2006/customXml" ds:itemID="{A74931DC-49E2-42F0-8702-6B63183118EE}">
  <ds:schemaRefs>
    <ds:schemaRef ds:uri="Microsoft.SharePoint.Taxonomy.ContentTypeSync"/>
  </ds:schemaRefs>
</ds:datastoreItem>
</file>

<file path=customXml/itemProps6.xml><?xml version="1.0" encoding="utf-8"?>
<ds:datastoreItem xmlns:ds="http://schemas.openxmlformats.org/officeDocument/2006/customXml" ds:itemID="{73617127-3FEA-4138-8B8C-E96EA5C5CF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70d76fd-4dbd-434d-8e68-c324f0937a49"/>
    <ds:schemaRef ds:uri="9f4e5c68-b876-4349-b3a1-0d5416a22ed7"/>
    <ds:schemaRef ds:uri="f07a00df-631b-41ba-b994-383d70c13d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Temenos standard</Template>
  <TotalTime>0</TotalTime>
  <Words>3833</Words>
  <Application>Microsoft Office PowerPoint</Application>
  <PresentationFormat>On-screen Show (4:3)</PresentationFormat>
  <Paragraphs>506</Paragraphs>
  <Slides>38</Slides>
  <Notes>38</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맑은 고딕</vt:lpstr>
      <vt:lpstr>Arial</vt:lpstr>
      <vt:lpstr>Courier New</vt:lpstr>
      <vt:lpstr>굴림</vt:lpstr>
      <vt:lpstr>Times New Roman</vt:lpstr>
      <vt:lpstr>Wingdings</vt:lpstr>
      <vt:lpstr>Temenos standard</vt:lpstr>
      <vt:lpstr>NOFILE Enquiries in T24</vt:lpstr>
      <vt:lpstr>Objectives</vt:lpstr>
      <vt:lpstr>What is an Enquiry in T24</vt:lpstr>
      <vt:lpstr>Task - ENQUIRY</vt:lpstr>
      <vt:lpstr>Task – Creating the Enquiry</vt:lpstr>
      <vt:lpstr>No One File</vt:lpstr>
      <vt:lpstr>NOFILE Enquiry</vt:lpstr>
      <vt:lpstr>Task </vt:lpstr>
      <vt:lpstr>Data Required?</vt:lpstr>
      <vt:lpstr>Solution – CUSTOMER.ACCOUNT</vt:lpstr>
      <vt:lpstr>Solution – ACCT.ENT.FWD</vt:lpstr>
      <vt:lpstr>Solution – STMT.ENTRY</vt:lpstr>
      <vt:lpstr>Solution – ACCR.ACCT.DR and ACCR.ACCT.CR</vt:lpstr>
      <vt:lpstr>Solution - Algorithm</vt:lpstr>
      <vt:lpstr>Solution - Algorithm</vt:lpstr>
      <vt:lpstr>jBASE Basic Code</vt:lpstr>
      <vt:lpstr>Solution - jBASE Basic Code</vt:lpstr>
      <vt:lpstr>Solution - jBASE Basic Code</vt:lpstr>
      <vt:lpstr>Solution - jBASE Basic Code</vt:lpstr>
      <vt:lpstr>Solution - jBASE Basic Code</vt:lpstr>
      <vt:lpstr>Solution - jBASE Basic Code</vt:lpstr>
      <vt:lpstr>jBASE Debug mode</vt:lpstr>
      <vt:lpstr>NOFILE – ENQUIRY record</vt:lpstr>
      <vt:lpstr>NOFILE – ENQUIRY record</vt:lpstr>
      <vt:lpstr>NOFILE – ENQUIRY record</vt:lpstr>
      <vt:lpstr>NOFILE – ENQUIRY record</vt:lpstr>
      <vt:lpstr>Solution – STANDARD.SELECTION</vt:lpstr>
      <vt:lpstr>Solution – ENQUIRY</vt:lpstr>
      <vt:lpstr>Solution – ENQUIRY</vt:lpstr>
      <vt:lpstr>Solution – ENQUIRY</vt:lpstr>
      <vt:lpstr>Solution – ENQUIRY</vt:lpstr>
      <vt:lpstr>Executing The Enquiry</vt:lpstr>
      <vt:lpstr>Enquiry Output</vt:lpstr>
      <vt:lpstr>Quiz</vt:lpstr>
      <vt:lpstr>Nutshell</vt:lpstr>
      <vt:lpstr>Summary</vt:lpstr>
      <vt:lpstr>Version History</vt:lpstr>
      <vt:lpstr>Thank You</vt:lpstr>
    </vt:vector>
  </TitlesOfParts>
  <Company>TEMENOS USA,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NOFILE Enquiries</dc:title>
  <dc:creator>Reena Bhatia</dc:creator>
  <cp:lastModifiedBy>Nandagopal Kulandaivel</cp:lastModifiedBy>
  <cp:revision>467</cp:revision>
  <dcterms:created xsi:type="dcterms:W3CDTF">2006-04-26T08:17:06Z</dcterms:created>
  <dcterms:modified xsi:type="dcterms:W3CDTF">2017-11-08T15:22:00Z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isplay_urn:schemas-microsoft-com:office:office#Course_x0020_Reviewer">
    <vt:lpwstr>nausheen ishtiaque</vt:lpwstr>
  </property>
  <property fmtid="{D5CDD505-2E9C-101B-9397-08002B2CF9AE}" pid="3" name="ContentType">
    <vt:lpwstr>Document</vt:lpwstr>
  </property>
  <property fmtid="{D5CDD505-2E9C-101B-9397-08002B2CF9AE}" pid="4" name="display_urn:schemas-microsoft-com:office:office#Course_x0020_Owner">
    <vt:lpwstr>Tamilselvan M</vt:lpwstr>
  </property>
  <property fmtid="{D5CDD505-2E9C-101B-9397-08002B2CF9AE}" pid="5" name="ContentTypeId">
    <vt:lpwstr>0x0101000CDFA778E1179A4F923DDBA889BFD44B00097E3FCE798D8745BBB5CC9E3A75E41A</vt:lpwstr>
  </property>
  <property fmtid="{D5CDD505-2E9C-101B-9397-08002B2CF9AE}" pid="6" name="Order">
    <vt:r8>74800</vt:r8>
  </property>
  <property fmtid="{D5CDD505-2E9C-101B-9397-08002B2CF9AE}" pid="7" name="URL">
    <vt:lpwstr/>
  </property>
  <property fmtid="{D5CDD505-2E9C-101B-9397-08002B2CF9AE}" pid="8" name="xd_ProgID">
    <vt:lpwstr/>
  </property>
  <property fmtid="{D5CDD505-2E9C-101B-9397-08002B2CF9AE}" pid="9" name="_dlc_DocId">
    <vt:lpwstr>QWDXRC5FNSED-1188-627</vt:lpwstr>
  </property>
  <property fmtid="{D5CDD505-2E9C-101B-9397-08002B2CF9AE}" pid="10" name="_dlc_DocIdUrl">
    <vt:lpwstr>http://uni-t.temenos.com/teams/Training/CT/_layouts/DocIdRedir.aspx?ID=QWDXRC5FNSED-1188-627, QWDXRC5FNSED-1188-627</vt:lpwstr>
  </property>
  <property fmtid="{D5CDD505-2E9C-101B-9397-08002B2CF9AE}" pid="11" name="_SharedFileIndex">
    <vt:lpwstr/>
  </property>
  <property fmtid="{D5CDD505-2E9C-101B-9397-08002B2CF9AE}" pid="12" name="_SourceUrl">
    <vt:lpwstr/>
  </property>
  <property fmtid="{D5CDD505-2E9C-101B-9397-08002B2CF9AE}" pid="13" name="TemplateUrl">
    <vt:lpwstr/>
  </property>
  <property fmtid="{D5CDD505-2E9C-101B-9397-08002B2CF9AE}" pid="14" name="_dlc_DocIdItemGuid">
    <vt:lpwstr>e5c96e0b-d310-4316-9351-590ec7f7ee65</vt:lpwstr>
  </property>
</Properties>
</file>