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70" r:id="rId4"/>
    <p:sldId id="271" r:id="rId5"/>
    <p:sldId id="268" r:id="rId6"/>
    <p:sldId id="269" r:id="rId7"/>
    <p:sldId id="272" r:id="rId8"/>
    <p:sldId id="273" r:id="rId9"/>
    <p:sldId id="274" r:id="rId10"/>
    <p:sldId id="275" r:id="rId11"/>
    <p:sldId id="276" r:id="rId12"/>
    <p:sldId id="277" r:id="rId13"/>
    <p:sldId id="278" r:id="rId14"/>
    <p:sldId id="280" r:id="rId15"/>
    <p:sldId id="279" r:id="rId16"/>
    <p:sldId id="281" r:id="rId17"/>
    <p:sldId id="282" r:id="rId18"/>
    <p:sldId id="283" r:id="rId19"/>
    <p:sldId id="284" r:id="rId20"/>
    <p:sldId id="285" r:id="rId21"/>
    <p:sldId id="286" r:id="rId22"/>
    <p:sldId id="287" r:id="rId23"/>
    <p:sldId id="288" r:id="rId24"/>
    <p:sldId id="289" r:id="rId25"/>
    <p:sldId id="290"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378A065-2D9D-4DD5-BDB4-175588A92664}">
          <p14:sldIdLst>
            <p14:sldId id="256"/>
          </p14:sldIdLst>
        </p14:section>
        <p14:section name="Lab 11" id="{98553285-9D0B-4E00-94D5-B62EEF85DC8D}">
          <p14:sldIdLst>
            <p14:sldId id="267"/>
            <p14:sldId id="270"/>
            <p14:sldId id="271"/>
            <p14:sldId id="268"/>
            <p14:sldId id="269"/>
            <p14:sldId id="272"/>
            <p14:sldId id="273"/>
            <p14:sldId id="274"/>
            <p14:sldId id="275"/>
            <p14:sldId id="276"/>
            <p14:sldId id="277"/>
            <p14:sldId id="278"/>
          </p14:sldIdLst>
        </p14:section>
        <p14:section name="Lab 12" id="{8B39B344-42A6-477F-B6D7-4F58743DA840}">
          <p14:sldIdLst>
            <p14:sldId id="280"/>
            <p14:sldId id="279"/>
            <p14:sldId id="281"/>
            <p14:sldId id="282"/>
            <p14:sldId id="283"/>
            <p14:sldId id="284"/>
            <p14:sldId id="285"/>
            <p14:sldId id="286"/>
            <p14:sldId id="287"/>
            <p14:sldId id="288"/>
          </p14:sldIdLst>
        </p14:section>
        <p14:section name="Lab 13" id="{09277D1C-E414-413A-962E-6FDEF9F6F018}">
          <p14:sldIdLst>
            <p14:sldId id="289"/>
            <p14:sldId id="290"/>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1DF72-4D68-FC3D-7094-A4B002F015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AF4317-F2C5-955E-0CC2-68FFAE0B17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662E20-9464-D569-2E6D-155B6BDF6EB0}"/>
              </a:ext>
            </a:extLst>
          </p:cNvPr>
          <p:cNvSpPr>
            <a:spLocks noGrp="1"/>
          </p:cNvSpPr>
          <p:nvPr>
            <p:ph type="dt" sz="half" idx="10"/>
          </p:nvPr>
        </p:nvSpPr>
        <p:spPr/>
        <p:txBody>
          <a:bodyPr/>
          <a:lstStyle/>
          <a:p>
            <a:fld id="{13417750-92F4-4E15-B426-102FBFAE71E5}" type="datetimeFigureOut">
              <a:rPr lang="en-US" smtClean="0"/>
              <a:t>10/15/2024</a:t>
            </a:fld>
            <a:endParaRPr lang="en-US"/>
          </a:p>
        </p:txBody>
      </p:sp>
      <p:sp>
        <p:nvSpPr>
          <p:cNvPr id="5" name="Footer Placeholder 4">
            <a:extLst>
              <a:ext uri="{FF2B5EF4-FFF2-40B4-BE49-F238E27FC236}">
                <a16:creationId xmlns:a16="http://schemas.microsoft.com/office/drawing/2014/main" id="{0F0004DE-E6E5-58DE-185E-93651B5F99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6053FB-994C-34B3-9497-F5F0C433A5DE}"/>
              </a:ext>
            </a:extLst>
          </p:cNvPr>
          <p:cNvSpPr>
            <a:spLocks noGrp="1"/>
          </p:cNvSpPr>
          <p:nvPr>
            <p:ph type="sldNum" sz="quarter" idx="12"/>
          </p:nvPr>
        </p:nvSpPr>
        <p:spPr/>
        <p:txBody>
          <a:bodyPr/>
          <a:lstStyle/>
          <a:p>
            <a:fld id="{409400F1-9B0B-4519-865A-FBCA6B336D83}" type="slidenum">
              <a:rPr lang="en-US" smtClean="0"/>
              <a:t>‹#›</a:t>
            </a:fld>
            <a:endParaRPr lang="en-US"/>
          </a:p>
        </p:txBody>
      </p:sp>
    </p:spTree>
    <p:extLst>
      <p:ext uri="{BB962C8B-B14F-4D97-AF65-F5344CB8AC3E}">
        <p14:creationId xmlns:p14="http://schemas.microsoft.com/office/powerpoint/2010/main" val="1336314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3E5B3-405A-5EE8-65D0-6B8A3376C0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7505E9-62A3-431F-D486-68EAD5BE18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97C3BF-0A50-1B23-E0E7-CDB7ED425FD4}"/>
              </a:ext>
            </a:extLst>
          </p:cNvPr>
          <p:cNvSpPr>
            <a:spLocks noGrp="1"/>
          </p:cNvSpPr>
          <p:nvPr>
            <p:ph type="dt" sz="half" idx="10"/>
          </p:nvPr>
        </p:nvSpPr>
        <p:spPr/>
        <p:txBody>
          <a:bodyPr/>
          <a:lstStyle/>
          <a:p>
            <a:fld id="{13417750-92F4-4E15-B426-102FBFAE71E5}" type="datetimeFigureOut">
              <a:rPr lang="en-US" smtClean="0"/>
              <a:t>10/15/2024</a:t>
            </a:fld>
            <a:endParaRPr lang="en-US"/>
          </a:p>
        </p:txBody>
      </p:sp>
      <p:sp>
        <p:nvSpPr>
          <p:cNvPr id="5" name="Footer Placeholder 4">
            <a:extLst>
              <a:ext uri="{FF2B5EF4-FFF2-40B4-BE49-F238E27FC236}">
                <a16:creationId xmlns:a16="http://schemas.microsoft.com/office/drawing/2014/main" id="{D430C8CD-D700-4558-CA4E-1CDD1A32B5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5BE31E-60AD-F11B-514D-DEEEED490AD8}"/>
              </a:ext>
            </a:extLst>
          </p:cNvPr>
          <p:cNvSpPr>
            <a:spLocks noGrp="1"/>
          </p:cNvSpPr>
          <p:nvPr>
            <p:ph type="sldNum" sz="quarter" idx="12"/>
          </p:nvPr>
        </p:nvSpPr>
        <p:spPr/>
        <p:txBody>
          <a:bodyPr/>
          <a:lstStyle/>
          <a:p>
            <a:fld id="{409400F1-9B0B-4519-865A-FBCA6B336D83}" type="slidenum">
              <a:rPr lang="en-US" smtClean="0"/>
              <a:t>‹#›</a:t>
            </a:fld>
            <a:endParaRPr lang="en-US"/>
          </a:p>
        </p:txBody>
      </p:sp>
    </p:spTree>
    <p:extLst>
      <p:ext uri="{BB962C8B-B14F-4D97-AF65-F5344CB8AC3E}">
        <p14:creationId xmlns:p14="http://schemas.microsoft.com/office/powerpoint/2010/main" val="3638929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51D94C-F0AB-968B-46C0-8814AC8DF1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40A12C-D999-F686-1F2E-783E0F931F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2D2C1D-E261-E457-D042-8D0D9FDFD373}"/>
              </a:ext>
            </a:extLst>
          </p:cNvPr>
          <p:cNvSpPr>
            <a:spLocks noGrp="1"/>
          </p:cNvSpPr>
          <p:nvPr>
            <p:ph type="dt" sz="half" idx="10"/>
          </p:nvPr>
        </p:nvSpPr>
        <p:spPr/>
        <p:txBody>
          <a:bodyPr/>
          <a:lstStyle/>
          <a:p>
            <a:fld id="{13417750-92F4-4E15-B426-102FBFAE71E5}" type="datetimeFigureOut">
              <a:rPr lang="en-US" smtClean="0"/>
              <a:t>10/15/2024</a:t>
            </a:fld>
            <a:endParaRPr lang="en-US"/>
          </a:p>
        </p:txBody>
      </p:sp>
      <p:sp>
        <p:nvSpPr>
          <p:cNvPr id="5" name="Footer Placeholder 4">
            <a:extLst>
              <a:ext uri="{FF2B5EF4-FFF2-40B4-BE49-F238E27FC236}">
                <a16:creationId xmlns:a16="http://schemas.microsoft.com/office/drawing/2014/main" id="{481E5749-A281-71C6-7CA6-20565EC415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75419A-2FAC-5009-4649-116A267DA56D}"/>
              </a:ext>
            </a:extLst>
          </p:cNvPr>
          <p:cNvSpPr>
            <a:spLocks noGrp="1"/>
          </p:cNvSpPr>
          <p:nvPr>
            <p:ph type="sldNum" sz="quarter" idx="12"/>
          </p:nvPr>
        </p:nvSpPr>
        <p:spPr/>
        <p:txBody>
          <a:bodyPr/>
          <a:lstStyle/>
          <a:p>
            <a:fld id="{409400F1-9B0B-4519-865A-FBCA6B336D83}" type="slidenum">
              <a:rPr lang="en-US" smtClean="0"/>
              <a:t>‹#›</a:t>
            </a:fld>
            <a:endParaRPr lang="en-US"/>
          </a:p>
        </p:txBody>
      </p:sp>
    </p:spTree>
    <p:extLst>
      <p:ext uri="{BB962C8B-B14F-4D97-AF65-F5344CB8AC3E}">
        <p14:creationId xmlns:p14="http://schemas.microsoft.com/office/powerpoint/2010/main" val="2933218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2A0B6-D9FF-D5EB-CC28-C03214B51F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BA3BEF-838E-0966-90EA-F16C4CC19F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E6C2C5-94A0-0A56-9999-1BEB7EA60E10}"/>
              </a:ext>
            </a:extLst>
          </p:cNvPr>
          <p:cNvSpPr>
            <a:spLocks noGrp="1"/>
          </p:cNvSpPr>
          <p:nvPr>
            <p:ph type="dt" sz="half" idx="10"/>
          </p:nvPr>
        </p:nvSpPr>
        <p:spPr/>
        <p:txBody>
          <a:bodyPr/>
          <a:lstStyle/>
          <a:p>
            <a:fld id="{13417750-92F4-4E15-B426-102FBFAE71E5}" type="datetimeFigureOut">
              <a:rPr lang="en-US" smtClean="0"/>
              <a:t>10/15/2024</a:t>
            </a:fld>
            <a:endParaRPr lang="en-US"/>
          </a:p>
        </p:txBody>
      </p:sp>
      <p:sp>
        <p:nvSpPr>
          <p:cNvPr id="5" name="Footer Placeholder 4">
            <a:extLst>
              <a:ext uri="{FF2B5EF4-FFF2-40B4-BE49-F238E27FC236}">
                <a16:creationId xmlns:a16="http://schemas.microsoft.com/office/drawing/2014/main" id="{6E6BAB81-259D-FAE5-C2FD-FDE963A306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74D2DD-4157-F6A9-0F5E-30A8B48075A5}"/>
              </a:ext>
            </a:extLst>
          </p:cNvPr>
          <p:cNvSpPr>
            <a:spLocks noGrp="1"/>
          </p:cNvSpPr>
          <p:nvPr>
            <p:ph type="sldNum" sz="quarter" idx="12"/>
          </p:nvPr>
        </p:nvSpPr>
        <p:spPr/>
        <p:txBody>
          <a:bodyPr/>
          <a:lstStyle/>
          <a:p>
            <a:fld id="{409400F1-9B0B-4519-865A-FBCA6B336D83}" type="slidenum">
              <a:rPr lang="en-US" smtClean="0"/>
              <a:t>‹#›</a:t>
            </a:fld>
            <a:endParaRPr lang="en-US"/>
          </a:p>
        </p:txBody>
      </p:sp>
    </p:spTree>
    <p:extLst>
      <p:ext uri="{BB962C8B-B14F-4D97-AF65-F5344CB8AC3E}">
        <p14:creationId xmlns:p14="http://schemas.microsoft.com/office/powerpoint/2010/main" val="2371988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BFFE2-5F04-3DFF-37A1-14504C7CDE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2A896D-06CF-9B16-8D74-0F2FD46BC2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C14716-9DD4-05E7-47DE-5AB3070BD7EF}"/>
              </a:ext>
            </a:extLst>
          </p:cNvPr>
          <p:cNvSpPr>
            <a:spLocks noGrp="1"/>
          </p:cNvSpPr>
          <p:nvPr>
            <p:ph type="dt" sz="half" idx="10"/>
          </p:nvPr>
        </p:nvSpPr>
        <p:spPr/>
        <p:txBody>
          <a:bodyPr/>
          <a:lstStyle/>
          <a:p>
            <a:fld id="{13417750-92F4-4E15-B426-102FBFAE71E5}" type="datetimeFigureOut">
              <a:rPr lang="en-US" smtClean="0"/>
              <a:t>10/15/2024</a:t>
            </a:fld>
            <a:endParaRPr lang="en-US"/>
          </a:p>
        </p:txBody>
      </p:sp>
      <p:sp>
        <p:nvSpPr>
          <p:cNvPr id="5" name="Footer Placeholder 4">
            <a:extLst>
              <a:ext uri="{FF2B5EF4-FFF2-40B4-BE49-F238E27FC236}">
                <a16:creationId xmlns:a16="http://schemas.microsoft.com/office/drawing/2014/main" id="{106C2296-D58B-DE0A-6DA0-72051DA229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C9D43A-06BC-5FB3-5C2C-9D5EA60573E3}"/>
              </a:ext>
            </a:extLst>
          </p:cNvPr>
          <p:cNvSpPr>
            <a:spLocks noGrp="1"/>
          </p:cNvSpPr>
          <p:nvPr>
            <p:ph type="sldNum" sz="quarter" idx="12"/>
          </p:nvPr>
        </p:nvSpPr>
        <p:spPr/>
        <p:txBody>
          <a:bodyPr/>
          <a:lstStyle/>
          <a:p>
            <a:fld id="{409400F1-9B0B-4519-865A-FBCA6B336D83}" type="slidenum">
              <a:rPr lang="en-US" smtClean="0"/>
              <a:t>‹#›</a:t>
            </a:fld>
            <a:endParaRPr lang="en-US"/>
          </a:p>
        </p:txBody>
      </p:sp>
    </p:spTree>
    <p:extLst>
      <p:ext uri="{BB962C8B-B14F-4D97-AF65-F5344CB8AC3E}">
        <p14:creationId xmlns:p14="http://schemas.microsoft.com/office/powerpoint/2010/main" val="3508535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EE90-328E-8885-90B2-543726BDE2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EEB993-B258-6287-FD5B-8C11E12232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7C453-105F-8239-6120-BF6C0504E7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DA45F0-7D1A-FF99-EB70-4621EA38A045}"/>
              </a:ext>
            </a:extLst>
          </p:cNvPr>
          <p:cNvSpPr>
            <a:spLocks noGrp="1"/>
          </p:cNvSpPr>
          <p:nvPr>
            <p:ph type="dt" sz="half" idx="10"/>
          </p:nvPr>
        </p:nvSpPr>
        <p:spPr/>
        <p:txBody>
          <a:bodyPr/>
          <a:lstStyle/>
          <a:p>
            <a:fld id="{13417750-92F4-4E15-B426-102FBFAE71E5}" type="datetimeFigureOut">
              <a:rPr lang="en-US" smtClean="0"/>
              <a:t>10/15/2024</a:t>
            </a:fld>
            <a:endParaRPr lang="en-US"/>
          </a:p>
        </p:txBody>
      </p:sp>
      <p:sp>
        <p:nvSpPr>
          <p:cNvPr id="6" name="Footer Placeholder 5">
            <a:extLst>
              <a:ext uri="{FF2B5EF4-FFF2-40B4-BE49-F238E27FC236}">
                <a16:creationId xmlns:a16="http://schemas.microsoft.com/office/drawing/2014/main" id="{815D3211-08FB-E1F8-0A72-DAB94C4069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6BBDC2-0A7C-A97D-9E6B-D79FDDB8DABE}"/>
              </a:ext>
            </a:extLst>
          </p:cNvPr>
          <p:cNvSpPr>
            <a:spLocks noGrp="1"/>
          </p:cNvSpPr>
          <p:nvPr>
            <p:ph type="sldNum" sz="quarter" idx="12"/>
          </p:nvPr>
        </p:nvSpPr>
        <p:spPr/>
        <p:txBody>
          <a:bodyPr/>
          <a:lstStyle/>
          <a:p>
            <a:fld id="{409400F1-9B0B-4519-865A-FBCA6B336D83}" type="slidenum">
              <a:rPr lang="en-US" smtClean="0"/>
              <a:t>‹#›</a:t>
            </a:fld>
            <a:endParaRPr lang="en-US"/>
          </a:p>
        </p:txBody>
      </p:sp>
    </p:spTree>
    <p:extLst>
      <p:ext uri="{BB962C8B-B14F-4D97-AF65-F5344CB8AC3E}">
        <p14:creationId xmlns:p14="http://schemas.microsoft.com/office/powerpoint/2010/main" val="3853685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D1816-932B-71E0-BD6B-F9D817C399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AE728A-6636-F369-627F-E7DDE26811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028E7A-2E91-DD30-8C89-99A8993987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1EA57F-20A6-C256-AE7F-DB6A1F0762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0EE069-544A-0089-1742-D4D23B4EF8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D32192-E12A-596F-E41F-D5518151F719}"/>
              </a:ext>
            </a:extLst>
          </p:cNvPr>
          <p:cNvSpPr>
            <a:spLocks noGrp="1"/>
          </p:cNvSpPr>
          <p:nvPr>
            <p:ph type="dt" sz="half" idx="10"/>
          </p:nvPr>
        </p:nvSpPr>
        <p:spPr/>
        <p:txBody>
          <a:bodyPr/>
          <a:lstStyle/>
          <a:p>
            <a:fld id="{13417750-92F4-4E15-B426-102FBFAE71E5}" type="datetimeFigureOut">
              <a:rPr lang="en-US" smtClean="0"/>
              <a:t>10/15/2024</a:t>
            </a:fld>
            <a:endParaRPr lang="en-US"/>
          </a:p>
        </p:txBody>
      </p:sp>
      <p:sp>
        <p:nvSpPr>
          <p:cNvPr id="8" name="Footer Placeholder 7">
            <a:extLst>
              <a:ext uri="{FF2B5EF4-FFF2-40B4-BE49-F238E27FC236}">
                <a16:creationId xmlns:a16="http://schemas.microsoft.com/office/drawing/2014/main" id="{A8D3FE69-88D4-FD70-611E-D8FB2E2F73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C9E531-0710-96AA-F7AF-56193424DF1A}"/>
              </a:ext>
            </a:extLst>
          </p:cNvPr>
          <p:cNvSpPr>
            <a:spLocks noGrp="1"/>
          </p:cNvSpPr>
          <p:nvPr>
            <p:ph type="sldNum" sz="quarter" idx="12"/>
          </p:nvPr>
        </p:nvSpPr>
        <p:spPr/>
        <p:txBody>
          <a:bodyPr/>
          <a:lstStyle/>
          <a:p>
            <a:fld id="{409400F1-9B0B-4519-865A-FBCA6B336D83}" type="slidenum">
              <a:rPr lang="en-US" smtClean="0"/>
              <a:t>‹#›</a:t>
            </a:fld>
            <a:endParaRPr lang="en-US"/>
          </a:p>
        </p:txBody>
      </p:sp>
    </p:spTree>
    <p:extLst>
      <p:ext uri="{BB962C8B-B14F-4D97-AF65-F5344CB8AC3E}">
        <p14:creationId xmlns:p14="http://schemas.microsoft.com/office/powerpoint/2010/main" val="4214096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E7A85-F243-4280-EC88-47360F96B9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C5D577-57DE-F05D-6A9A-C6764E0AE823}"/>
              </a:ext>
            </a:extLst>
          </p:cNvPr>
          <p:cNvSpPr>
            <a:spLocks noGrp="1"/>
          </p:cNvSpPr>
          <p:nvPr>
            <p:ph type="dt" sz="half" idx="10"/>
          </p:nvPr>
        </p:nvSpPr>
        <p:spPr/>
        <p:txBody>
          <a:bodyPr/>
          <a:lstStyle/>
          <a:p>
            <a:fld id="{13417750-92F4-4E15-B426-102FBFAE71E5}" type="datetimeFigureOut">
              <a:rPr lang="en-US" smtClean="0"/>
              <a:t>10/15/2024</a:t>
            </a:fld>
            <a:endParaRPr lang="en-US"/>
          </a:p>
        </p:txBody>
      </p:sp>
      <p:sp>
        <p:nvSpPr>
          <p:cNvPr id="4" name="Footer Placeholder 3">
            <a:extLst>
              <a:ext uri="{FF2B5EF4-FFF2-40B4-BE49-F238E27FC236}">
                <a16:creationId xmlns:a16="http://schemas.microsoft.com/office/drawing/2014/main" id="{F1222F0C-450D-06C8-4F5B-D532E0E67E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109844-D8CA-DCE4-7B0B-F50C5B96E106}"/>
              </a:ext>
            </a:extLst>
          </p:cNvPr>
          <p:cNvSpPr>
            <a:spLocks noGrp="1"/>
          </p:cNvSpPr>
          <p:nvPr>
            <p:ph type="sldNum" sz="quarter" idx="12"/>
          </p:nvPr>
        </p:nvSpPr>
        <p:spPr/>
        <p:txBody>
          <a:bodyPr/>
          <a:lstStyle/>
          <a:p>
            <a:fld id="{409400F1-9B0B-4519-865A-FBCA6B336D83}" type="slidenum">
              <a:rPr lang="en-US" smtClean="0"/>
              <a:t>‹#›</a:t>
            </a:fld>
            <a:endParaRPr lang="en-US"/>
          </a:p>
        </p:txBody>
      </p:sp>
    </p:spTree>
    <p:extLst>
      <p:ext uri="{BB962C8B-B14F-4D97-AF65-F5344CB8AC3E}">
        <p14:creationId xmlns:p14="http://schemas.microsoft.com/office/powerpoint/2010/main" val="2262764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3A60DE-4EEB-28DC-2FFA-FC1ABC48A5DE}"/>
              </a:ext>
            </a:extLst>
          </p:cNvPr>
          <p:cNvSpPr>
            <a:spLocks noGrp="1"/>
          </p:cNvSpPr>
          <p:nvPr>
            <p:ph type="dt" sz="half" idx="10"/>
          </p:nvPr>
        </p:nvSpPr>
        <p:spPr/>
        <p:txBody>
          <a:bodyPr/>
          <a:lstStyle/>
          <a:p>
            <a:fld id="{13417750-92F4-4E15-B426-102FBFAE71E5}" type="datetimeFigureOut">
              <a:rPr lang="en-US" smtClean="0"/>
              <a:t>10/15/2024</a:t>
            </a:fld>
            <a:endParaRPr lang="en-US"/>
          </a:p>
        </p:txBody>
      </p:sp>
      <p:sp>
        <p:nvSpPr>
          <p:cNvPr id="3" name="Footer Placeholder 2">
            <a:extLst>
              <a:ext uri="{FF2B5EF4-FFF2-40B4-BE49-F238E27FC236}">
                <a16:creationId xmlns:a16="http://schemas.microsoft.com/office/drawing/2014/main" id="{5E53ECF9-0E39-4196-69AA-77549A0ADC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01EB63-415F-5B88-D6DF-5D565B258423}"/>
              </a:ext>
            </a:extLst>
          </p:cNvPr>
          <p:cNvSpPr>
            <a:spLocks noGrp="1"/>
          </p:cNvSpPr>
          <p:nvPr>
            <p:ph type="sldNum" sz="quarter" idx="12"/>
          </p:nvPr>
        </p:nvSpPr>
        <p:spPr/>
        <p:txBody>
          <a:bodyPr/>
          <a:lstStyle/>
          <a:p>
            <a:fld id="{409400F1-9B0B-4519-865A-FBCA6B336D83}" type="slidenum">
              <a:rPr lang="en-US" smtClean="0"/>
              <a:t>‹#›</a:t>
            </a:fld>
            <a:endParaRPr lang="en-US"/>
          </a:p>
        </p:txBody>
      </p:sp>
    </p:spTree>
    <p:extLst>
      <p:ext uri="{BB962C8B-B14F-4D97-AF65-F5344CB8AC3E}">
        <p14:creationId xmlns:p14="http://schemas.microsoft.com/office/powerpoint/2010/main" val="3162355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5C90-3AA9-A783-E044-A14CEFAAC1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05CD55-AD0B-6483-6EF8-159DB5CF3E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A7160B-D3E6-44B5-A703-04591A11B7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CB81F1-6F64-6A10-AF7D-B08F0352167D}"/>
              </a:ext>
            </a:extLst>
          </p:cNvPr>
          <p:cNvSpPr>
            <a:spLocks noGrp="1"/>
          </p:cNvSpPr>
          <p:nvPr>
            <p:ph type="dt" sz="half" idx="10"/>
          </p:nvPr>
        </p:nvSpPr>
        <p:spPr/>
        <p:txBody>
          <a:bodyPr/>
          <a:lstStyle/>
          <a:p>
            <a:fld id="{13417750-92F4-4E15-B426-102FBFAE71E5}" type="datetimeFigureOut">
              <a:rPr lang="en-US" smtClean="0"/>
              <a:t>10/15/2024</a:t>
            </a:fld>
            <a:endParaRPr lang="en-US"/>
          </a:p>
        </p:txBody>
      </p:sp>
      <p:sp>
        <p:nvSpPr>
          <p:cNvPr id="6" name="Footer Placeholder 5">
            <a:extLst>
              <a:ext uri="{FF2B5EF4-FFF2-40B4-BE49-F238E27FC236}">
                <a16:creationId xmlns:a16="http://schemas.microsoft.com/office/drawing/2014/main" id="{5D036B4E-7B0A-7A7B-F054-35D6DF7C7D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6E534F-B187-EF8E-0D2D-8955DA333E32}"/>
              </a:ext>
            </a:extLst>
          </p:cNvPr>
          <p:cNvSpPr>
            <a:spLocks noGrp="1"/>
          </p:cNvSpPr>
          <p:nvPr>
            <p:ph type="sldNum" sz="quarter" idx="12"/>
          </p:nvPr>
        </p:nvSpPr>
        <p:spPr/>
        <p:txBody>
          <a:bodyPr/>
          <a:lstStyle/>
          <a:p>
            <a:fld id="{409400F1-9B0B-4519-865A-FBCA6B336D83}" type="slidenum">
              <a:rPr lang="en-US" smtClean="0"/>
              <a:t>‹#›</a:t>
            </a:fld>
            <a:endParaRPr lang="en-US"/>
          </a:p>
        </p:txBody>
      </p:sp>
    </p:spTree>
    <p:extLst>
      <p:ext uri="{BB962C8B-B14F-4D97-AF65-F5344CB8AC3E}">
        <p14:creationId xmlns:p14="http://schemas.microsoft.com/office/powerpoint/2010/main" val="1289370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4667D-7CC6-49FA-4393-3B1FCD4219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B9525D-0E2A-3B00-04DF-460FC6DF33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8439C7-4470-59EE-4CD9-9306ACFCA1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D9DD6B-AEA9-650B-E566-CED128B410B4}"/>
              </a:ext>
            </a:extLst>
          </p:cNvPr>
          <p:cNvSpPr>
            <a:spLocks noGrp="1"/>
          </p:cNvSpPr>
          <p:nvPr>
            <p:ph type="dt" sz="half" idx="10"/>
          </p:nvPr>
        </p:nvSpPr>
        <p:spPr/>
        <p:txBody>
          <a:bodyPr/>
          <a:lstStyle/>
          <a:p>
            <a:fld id="{13417750-92F4-4E15-B426-102FBFAE71E5}" type="datetimeFigureOut">
              <a:rPr lang="en-US" smtClean="0"/>
              <a:t>10/15/2024</a:t>
            </a:fld>
            <a:endParaRPr lang="en-US"/>
          </a:p>
        </p:txBody>
      </p:sp>
      <p:sp>
        <p:nvSpPr>
          <p:cNvPr id="6" name="Footer Placeholder 5">
            <a:extLst>
              <a:ext uri="{FF2B5EF4-FFF2-40B4-BE49-F238E27FC236}">
                <a16:creationId xmlns:a16="http://schemas.microsoft.com/office/drawing/2014/main" id="{4E5093BC-D6AB-D566-BEB3-772C5CA8C7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0C33BF-F15D-1A37-6246-C9CD8A5F9813}"/>
              </a:ext>
            </a:extLst>
          </p:cNvPr>
          <p:cNvSpPr>
            <a:spLocks noGrp="1"/>
          </p:cNvSpPr>
          <p:nvPr>
            <p:ph type="sldNum" sz="quarter" idx="12"/>
          </p:nvPr>
        </p:nvSpPr>
        <p:spPr/>
        <p:txBody>
          <a:bodyPr/>
          <a:lstStyle/>
          <a:p>
            <a:fld id="{409400F1-9B0B-4519-865A-FBCA6B336D83}" type="slidenum">
              <a:rPr lang="en-US" smtClean="0"/>
              <a:t>‹#›</a:t>
            </a:fld>
            <a:endParaRPr lang="en-US"/>
          </a:p>
        </p:txBody>
      </p:sp>
    </p:spTree>
    <p:extLst>
      <p:ext uri="{BB962C8B-B14F-4D97-AF65-F5344CB8AC3E}">
        <p14:creationId xmlns:p14="http://schemas.microsoft.com/office/powerpoint/2010/main" val="950126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31B0AE-B8E6-C7E1-8239-ED01C0A487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8E55AF-E3E3-058E-DCA9-78A47F5A39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D0B95B-AEFF-8F3E-9C5E-E63B48B2DD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417750-92F4-4E15-B426-102FBFAE71E5}" type="datetimeFigureOut">
              <a:rPr lang="en-US" smtClean="0"/>
              <a:t>10/15/2024</a:t>
            </a:fld>
            <a:endParaRPr lang="en-US"/>
          </a:p>
        </p:txBody>
      </p:sp>
      <p:sp>
        <p:nvSpPr>
          <p:cNvPr id="5" name="Footer Placeholder 4">
            <a:extLst>
              <a:ext uri="{FF2B5EF4-FFF2-40B4-BE49-F238E27FC236}">
                <a16:creationId xmlns:a16="http://schemas.microsoft.com/office/drawing/2014/main" id="{3AEF7A13-D57A-7165-AE03-41686490E0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44E2C7-1854-D588-6D43-1D3FB05A00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9400F1-9B0B-4519-865A-FBCA6B336D83}" type="slidenum">
              <a:rPr lang="en-US" smtClean="0"/>
              <a:t>‹#›</a:t>
            </a:fld>
            <a:endParaRPr lang="en-US"/>
          </a:p>
        </p:txBody>
      </p:sp>
    </p:spTree>
    <p:extLst>
      <p:ext uri="{BB962C8B-B14F-4D97-AF65-F5344CB8AC3E}">
        <p14:creationId xmlns:p14="http://schemas.microsoft.com/office/powerpoint/2010/main" val="1672661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963D1-C786-4494-B6C5-2F10B1621412}"/>
              </a:ext>
            </a:extLst>
          </p:cNvPr>
          <p:cNvSpPr>
            <a:spLocks noGrp="1"/>
          </p:cNvSpPr>
          <p:nvPr>
            <p:ph type="ctrTitle"/>
          </p:nvPr>
        </p:nvSpPr>
        <p:spPr/>
        <p:txBody>
          <a:bodyPr>
            <a:normAutofit/>
          </a:bodyPr>
          <a:lstStyle/>
          <a:p>
            <a:r>
              <a:rPr lang="en-US" sz="4800" b="1" dirty="0"/>
              <a:t>Applications of Information &amp; Communication Technology</a:t>
            </a:r>
          </a:p>
        </p:txBody>
      </p:sp>
      <p:sp>
        <p:nvSpPr>
          <p:cNvPr id="3" name="Subtitle 2">
            <a:extLst>
              <a:ext uri="{FF2B5EF4-FFF2-40B4-BE49-F238E27FC236}">
                <a16:creationId xmlns:a16="http://schemas.microsoft.com/office/drawing/2014/main" id="{542BC4AA-38AB-4D37-80E2-478CBCD476F1}"/>
              </a:ext>
            </a:extLst>
          </p:cNvPr>
          <p:cNvSpPr>
            <a:spLocks noGrp="1"/>
          </p:cNvSpPr>
          <p:nvPr>
            <p:ph type="subTitle" idx="1"/>
          </p:nvPr>
        </p:nvSpPr>
        <p:spPr>
          <a:xfrm>
            <a:off x="1524000" y="4079875"/>
            <a:ext cx="9144000" cy="1655762"/>
          </a:xfrm>
        </p:spPr>
        <p:txBody>
          <a:bodyPr/>
          <a:lstStyle/>
          <a:p>
            <a:r>
              <a:rPr lang="en-US" dirty="0"/>
              <a:t>Mr. Ali Haider</a:t>
            </a:r>
          </a:p>
          <a:p>
            <a:r>
              <a:rPr lang="en-US" dirty="0"/>
              <a:t>Institute Of Management Sciences</a:t>
            </a:r>
          </a:p>
        </p:txBody>
      </p:sp>
    </p:spTree>
    <p:extLst>
      <p:ext uri="{BB962C8B-B14F-4D97-AF65-F5344CB8AC3E}">
        <p14:creationId xmlns:p14="http://schemas.microsoft.com/office/powerpoint/2010/main" val="2851026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BE636-025D-360B-1064-C53841F9BADB}"/>
              </a:ext>
            </a:extLst>
          </p:cNvPr>
          <p:cNvSpPr>
            <a:spLocks noGrp="1"/>
          </p:cNvSpPr>
          <p:nvPr>
            <p:ph type="title"/>
          </p:nvPr>
        </p:nvSpPr>
        <p:spPr/>
        <p:txBody>
          <a:bodyPr/>
          <a:lstStyle/>
          <a:p>
            <a:r>
              <a:rPr lang="en-US" b="1" dirty="0"/>
              <a:t>Bridges</a:t>
            </a:r>
          </a:p>
        </p:txBody>
      </p:sp>
      <p:sp>
        <p:nvSpPr>
          <p:cNvPr id="3" name="Content Placeholder 2">
            <a:extLst>
              <a:ext uri="{FF2B5EF4-FFF2-40B4-BE49-F238E27FC236}">
                <a16:creationId xmlns:a16="http://schemas.microsoft.com/office/drawing/2014/main" id="{CE9983AB-607A-D2E2-6A57-25D4B8F20FF2}"/>
              </a:ext>
            </a:extLst>
          </p:cNvPr>
          <p:cNvSpPr>
            <a:spLocks noGrp="1"/>
          </p:cNvSpPr>
          <p:nvPr>
            <p:ph idx="1"/>
          </p:nvPr>
        </p:nvSpPr>
        <p:spPr>
          <a:xfrm>
            <a:off x="838200" y="1825625"/>
            <a:ext cx="6411012" cy="4351338"/>
          </a:xfrm>
        </p:spPr>
        <p:txBody>
          <a:bodyPr/>
          <a:lstStyle/>
          <a:p>
            <a:r>
              <a:rPr lang="en-US" b="0" i="0" dirty="0">
                <a:solidFill>
                  <a:srgbClr val="273239"/>
                </a:solidFill>
                <a:effectLst/>
                <a:latin typeface="Nunito" panose="020F0502020204030204" pitchFamily="2" charset="0"/>
              </a:rPr>
              <a:t>A bridge is a repeater, with add on the functionality of filtering content by reading the MAC addresses of the source and destination. </a:t>
            </a:r>
          </a:p>
          <a:p>
            <a:r>
              <a:rPr lang="en-US" b="0" i="0" dirty="0">
                <a:solidFill>
                  <a:srgbClr val="273239"/>
                </a:solidFill>
                <a:effectLst/>
                <a:latin typeface="Nunito" panose="020F0502020204030204" pitchFamily="2" charset="0"/>
              </a:rPr>
              <a:t>It is also used for interconnecting two LANs working on the same protocol. </a:t>
            </a:r>
          </a:p>
          <a:p>
            <a:r>
              <a:rPr lang="en-US" b="0" i="0" dirty="0">
                <a:solidFill>
                  <a:srgbClr val="273239"/>
                </a:solidFill>
                <a:effectLst/>
                <a:latin typeface="Nunito" panose="020F0502020204030204" pitchFamily="2" charset="0"/>
              </a:rPr>
              <a:t>It has a single input and single output port, thus making it a 2 port device.</a:t>
            </a:r>
            <a:endParaRPr lang="en-US" dirty="0"/>
          </a:p>
        </p:txBody>
      </p:sp>
      <p:pic>
        <p:nvPicPr>
          <p:cNvPr id="6146" name="Picture 2" descr="Bridge Definition - What is a network bridge?">
            <a:extLst>
              <a:ext uri="{FF2B5EF4-FFF2-40B4-BE49-F238E27FC236}">
                <a16:creationId xmlns:a16="http://schemas.microsoft.com/office/drawing/2014/main" id="{DCCC43C1-DA75-1B88-149F-777A64C54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3418" y="518474"/>
            <a:ext cx="3157980" cy="315798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Bridge is a network device 35980928 Vector Art at Vecteezy">
            <a:extLst>
              <a:ext uri="{FF2B5EF4-FFF2-40B4-BE49-F238E27FC236}">
                <a16:creationId xmlns:a16="http://schemas.microsoft.com/office/drawing/2014/main" id="{007ED5C5-EE07-805E-7994-0FA4218AE5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2975" y="4250392"/>
            <a:ext cx="3260707" cy="2031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5690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A057E-3DBB-5E0D-3DAF-40364E14FC39}"/>
              </a:ext>
            </a:extLst>
          </p:cNvPr>
          <p:cNvSpPr>
            <a:spLocks noGrp="1"/>
          </p:cNvSpPr>
          <p:nvPr>
            <p:ph type="title"/>
          </p:nvPr>
        </p:nvSpPr>
        <p:spPr/>
        <p:txBody>
          <a:bodyPr/>
          <a:lstStyle/>
          <a:p>
            <a:r>
              <a:rPr lang="en-US" b="1" dirty="0"/>
              <a:t>Switches</a:t>
            </a:r>
          </a:p>
        </p:txBody>
      </p:sp>
      <p:sp>
        <p:nvSpPr>
          <p:cNvPr id="3" name="Content Placeholder 2">
            <a:extLst>
              <a:ext uri="{FF2B5EF4-FFF2-40B4-BE49-F238E27FC236}">
                <a16:creationId xmlns:a16="http://schemas.microsoft.com/office/drawing/2014/main" id="{D2B08A56-4934-EFE8-E237-261B84989F82}"/>
              </a:ext>
            </a:extLst>
          </p:cNvPr>
          <p:cNvSpPr>
            <a:spLocks noGrp="1"/>
          </p:cNvSpPr>
          <p:nvPr>
            <p:ph idx="1"/>
          </p:nvPr>
        </p:nvSpPr>
        <p:spPr/>
        <p:txBody>
          <a:bodyPr/>
          <a:lstStyle/>
          <a:p>
            <a:r>
              <a:rPr lang="en-US" dirty="0"/>
              <a:t>Multiport network bridge that uses MAC address to forward data.</a:t>
            </a:r>
          </a:p>
          <a:p>
            <a:r>
              <a:rPr lang="en-US" dirty="0"/>
              <a:t>In a local area network using Ethernet, a network switch determines where to send each incoming message frame by looking at the media access control (MAC) address. </a:t>
            </a:r>
          </a:p>
          <a:p>
            <a:r>
              <a:rPr lang="en-US" dirty="0"/>
              <a:t>Switches maintain tables that match each MAC address to the port receiving the MAC address.</a:t>
            </a:r>
          </a:p>
        </p:txBody>
      </p:sp>
      <p:pic>
        <p:nvPicPr>
          <p:cNvPr id="7172" name="Picture 4" descr="undefined">
            <a:extLst>
              <a:ext uri="{FF2B5EF4-FFF2-40B4-BE49-F238E27FC236}">
                <a16:creationId xmlns:a16="http://schemas.microsoft.com/office/drawing/2014/main" id="{55287355-DC56-0D2F-12DA-CF2FE89F26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8878" y="513508"/>
            <a:ext cx="5016827" cy="1028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4074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E6B1F-ED87-F9C3-B612-1C2C0ABD7D06}"/>
              </a:ext>
            </a:extLst>
          </p:cNvPr>
          <p:cNvSpPr>
            <a:spLocks noGrp="1"/>
          </p:cNvSpPr>
          <p:nvPr>
            <p:ph type="title"/>
          </p:nvPr>
        </p:nvSpPr>
        <p:spPr/>
        <p:txBody>
          <a:bodyPr/>
          <a:lstStyle/>
          <a:p>
            <a:r>
              <a:rPr lang="en-US" b="1" dirty="0"/>
              <a:t>Routers</a:t>
            </a:r>
          </a:p>
        </p:txBody>
      </p:sp>
      <p:sp>
        <p:nvSpPr>
          <p:cNvPr id="3" name="Content Placeholder 2">
            <a:extLst>
              <a:ext uri="{FF2B5EF4-FFF2-40B4-BE49-F238E27FC236}">
                <a16:creationId xmlns:a16="http://schemas.microsoft.com/office/drawing/2014/main" id="{B44D4955-B3CE-1CEB-4C00-50C3409AB144}"/>
              </a:ext>
            </a:extLst>
          </p:cNvPr>
          <p:cNvSpPr>
            <a:spLocks noGrp="1"/>
          </p:cNvSpPr>
          <p:nvPr>
            <p:ph idx="1"/>
          </p:nvPr>
        </p:nvSpPr>
        <p:spPr>
          <a:xfrm>
            <a:off x="545969" y="1495687"/>
            <a:ext cx="6627829" cy="4351338"/>
          </a:xfrm>
        </p:spPr>
        <p:txBody>
          <a:bodyPr>
            <a:normAutofit fontScale="92500" lnSpcReduction="10000"/>
          </a:bodyPr>
          <a:lstStyle/>
          <a:p>
            <a:r>
              <a:rPr lang="en-US" dirty="0"/>
              <a:t>A router receives and sends data on computer networks. </a:t>
            </a:r>
          </a:p>
          <a:p>
            <a:r>
              <a:rPr lang="en-US" dirty="0"/>
              <a:t>Routers are sometimes confused with network hubs, modems, or network switches. </a:t>
            </a:r>
          </a:p>
          <a:p>
            <a:r>
              <a:rPr lang="en-US" dirty="0"/>
              <a:t>However, routers can combine the functions of these components, and connect with these devices, to improve Internet access or help create business networks.</a:t>
            </a:r>
          </a:p>
          <a:p>
            <a:r>
              <a:rPr lang="en-US" dirty="0"/>
              <a:t>It manages traffic between different networks and permits several devices to share an Internet connection.</a:t>
            </a:r>
          </a:p>
        </p:txBody>
      </p:sp>
      <p:pic>
        <p:nvPicPr>
          <p:cNvPr id="8194" name="Picture 2" descr="Router in Networking">
            <a:extLst>
              <a:ext uri="{FF2B5EF4-FFF2-40B4-BE49-F238E27FC236}">
                <a16:creationId xmlns:a16="http://schemas.microsoft.com/office/drawing/2014/main" id="{824F5CE5-4B28-1821-CD8B-C3BF1F3B5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3798" y="125617"/>
            <a:ext cx="4876801" cy="2605088"/>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Router In Computer Network ">
            <a:extLst>
              <a:ext uri="{FF2B5EF4-FFF2-40B4-BE49-F238E27FC236}">
                <a16:creationId xmlns:a16="http://schemas.microsoft.com/office/drawing/2014/main" id="{FD4A1F35-75FA-3327-1131-0EB6EAB88D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3798" y="3013608"/>
            <a:ext cx="4955263" cy="3590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226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F579-2B6D-E634-1020-BFAE02B20D19}"/>
              </a:ext>
            </a:extLst>
          </p:cNvPr>
          <p:cNvSpPr>
            <a:spLocks noGrp="1"/>
          </p:cNvSpPr>
          <p:nvPr>
            <p:ph type="title"/>
          </p:nvPr>
        </p:nvSpPr>
        <p:spPr/>
        <p:txBody>
          <a:bodyPr/>
          <a:lstStyle/>
          <a:p>
            <a:r>
              <a:rPr lang="en-US" b="1" dirty="0"/>
              <a:t>Wireless Access Point</a:t>
            </a:r>
          </a:p>
        </p:txBody>
      </p:sp>
      <p:sp>
        <p:nvSpPr>
          <p:cNvPr id="3" name="Content Placeholder 2">
            <a:extLst>
              <a:ext uri="{FF2B5EF4-FFF2-40B4-BE49-F238E27FC236}">
                <a16:creationId xmlns:a16="http://schemas.microsoft.com/office/drawing/2014/main" id="{D7198E7D-8757-B0FD-C13B-228DF015730E}"/>
              </a:ext>
            </a:extLst>
          </p:cNvPr>
          <p:cNvSpPr>
            <a:spLocks noGrp="1"/>
          </p:cNvSpPr>
          <p:nvPr>
            <p:ph idx="1"/>
          </p:nvPr>
        </p:nvSpPr>
        <p:spPr>
          <a:xfrm>
            <a:off x="838200" y="1825625"/>
            <a:ext cx="5185528" cy="4351338"/>
          </a:xfrm>
        </p:spPr>
        <p:txBody>
          <a:bodyPr/>
          <a:lstStyle/>
          <a:p>
            <a:r>
              <a:rPr lang="en-US" dirty="0"/>
              <a:t>Sub-device within the local area network that provides another location for devices to connect from and enables more devices to be on the network.</a:t>
            </a:r>
          </a:p>
        </p:txBody>
      </p:sp>
      <p:pic>
        <p:nvPicPr>
          <p:cNvPr id="9218" name="Picture 2" descr="What is a wireless access point (AP) in a WLAN?">
            <a:extLst>
              <a:ext uri="{FF2B5EF4-FFF2-40B4-BE49-F238E27FC236}">
                <a16:creationId xmlns:a16="http://schemas.microsoft.com/office/drawing/2014/main" id="{B6E814D8-4C11-98F0-AD16-3E701AE852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8274" y="1586284"/>
            <a:ext cx="5816140" cy="332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237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80AD6-6B14-A014-81E5-F6046AD14199}"/>
              </a:ext>
            </a:extLst>
          </p:cNvPr>
          <p:cNvSpPr>
            <a:spLocks noGrp="1"/>
          </p:cNvSpPr>
          <p:nvPr>
            <p:ph type="title"/>
          </p:nvPr>
        </p:nvSpPr>
        <p:spPr>
          <a:xfrm>
            <a:off x="681021" y="833045"/>
            <a:ext cx="10515600" cy="2852737"/>
          </a:xfrm>
        </p:spPr>
        <p:txBody>
          <a:bodyPr/>
          <a:lstStyle/>
          <a:p>
            <a:pPr algn="ctr"/>
            <a:r>
              <a:rPr lang="en-US" b="1" dirty="0"/>
              <a:t>IP Address</a:t>
            </a:r>
          </a:p>
        </p:txBody>
      </p:sp>
    </p:spTree>
    <p:extLst>
      <p:ext uri="{BB962C8B-B14F-4D97-AF65-F5344CB8AC3E}">
        <p14:creationId xmlns:p14="http://schemas.microsoft.com/office/powerpoint/2010/main" val="2415427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E27D3-0FF2-79B6-9FD5-CF8A671BC610}"/>
              </a:ext>
            </a:extLst>
          </p:cNvPr>
          <p:cNvSpPr>
            <a:spLocks noGrp="1"/>
          </p:cNvSpPr>
          <p:nvPr>
            <p:ph type="title"/>
          </p:nvPr>
        </p:nvSpPr>
        <p:spPr/>
        <p:txBody>
          <a:bodyPr/>
          <a:lstStyle/>
          <a:p>
            <a:r>
              <a:rPr lang="en-US" dirty="0"/>
              <a:t>IP Address</a:t>
            </a:r>
          </a:p>
        </p:txBody>
      </p:sp>
      <p:sp>
        <p:nvSpPr>
          <p:cNvPr id="3" name="Content Placeholder 2">
            <a:extLst>
              <a:ext uri="{FF2B5EF4-FFF2-40B4-BE49-F238E27FC236}">
                <a16:creationId xmlns:a16="http://schemas.microsoft.com/office/drawing/2014/main" id="{EA21635E-FF07-D5B8-9778-BCAEECA143DF}"/>
              </a:ext>
            </a:extLst>
          </p:cNvPr>
          <p:cNvSpPr>
            <a:spLocks noGrp="1"/>
          </p:cNvSpPr>
          <p:nvPr>
            <p:ph idx="1"/>
          </p:nvPr>
        </p:nvSpPr>
        <p:spPr/>
        <p:txBody>
          <a:bodyPr/>
          <a:lstStyle/>
          <a:p>
            <a:r>
              <a:rPr lang="en-US" dirty="0"/>
              <a:t>An Internet Protocol address (IP address) is a numerical label such as 192.0.2.1 that is assigned to a device connected to a computer network that uses the Internet Protocol for communication.</a:t>
            </a:r>
          </a:p>
          <a:p>
            <a:r>
              <a:rPr lang="en-US" dirty="0"/>
              <a:t>IP addresses serve two main functions: network interface identification, and location addressing.</a:t>
            </a:r>
          </a:p>
          <a:p>
            <a:r>
              <a:rPr lang="en-US" dirty="0"/>
              <a:t>MAC address: 48-bit</a:t>
            </a:r>
          </a:p>
          <a:p>
            <a:r>
              <a:rPr lang="en-US" dirty="0"/>
              <a:t>IP address: Two versions IPv4 and IPv6</a:t>
            </a:r>
          </a:p>
        </p:txBody>
      </p:sp>
    </p:spTree>
    <p:extLst>
      <p:ext uri="{BB962C8B-B14F-4D97-AF65-F5344CB8AC3E}">
        <p14:creationId xmlns:p14="http://schemas.microsoft.com/office/powerpoint/2010/main" val="4163670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FF8EC-3A58-2A1C-CA72-375D475B8653}"/>
              </a:ext>
            </a:extLst>
          </p:cNvPr>
          <p:cNvSpPr>
            <a:spLocks noGrp="1"/>
          </p:cNvSpPr>
          <p:nvPr>
            <p:ph type="title"/>
          </p:nvPr>
        </p:nvSpPr>
        <p:spPr/>
        <p:txBody>
          <a:bodyPr/>
          <a:lstStyle/>
          <a:p>
            <a:r>
              <a:rPr lang="en-US" b="1" dirty="0"/>
              <a:t>Formats of  IP Address</a:t>
            </a:r>
          </a:p>
        </p:txBody>
      </p:sp>
      <p:sp>
        <p:nvSpPr>
          <p:cNvPr id="3" name="Content Placeholder 2">
            <a:extLst>
              <a:ext uri="{FF2B5EF4-FFF2-40B4-BE49-F238E27FC236}">
                <a16:creationId xmlns:a16="http://schemas.microsoft.com/office/drawing/2014/main" id="{A91DDB93-FD22-9D90-D5D4-1A58AE1F6FB5}"/>
              </a:ext>
            </a:extLst>
          </p:cNvPr>
          <p:cNvSpPr>
            <a:spLocks noGrp="1"/>
          </p:cNvSpPr>
          <p:nvPr>
            <p:ph idx="1"/>
          </p:nvPr>
        </p:nvSpPr>
        <p:spPr/>
        <p:txBody>
          <a:bodyPr/>
          <a:lstStyle/>
          <a:p>
            <a:r>
              <a:rPr lang="en-US" dirty="0"/>
              <a:t>Internet Protocol version 4 (IPv4) defines an IP address as a 32-bit number.</a:t>
            </a:r>
          </a:p>
          <a:p>
            <a:r>
              <a:rPr lang="en-US" dirty="0"/>
              <a:t>Total addresses: 4,294,967,296</a:t>
            </a:r>
          </a:p>
          <a:p>
            <a:r>
              <a:rPr lang="en-US" dirty="0"/>
              <a:t>However, because of the growth of the Internet and the depletion of available IPv4 addresses, a new version of IP (IPv6), using 128 bits for the IP address, was standardized in 1998. </a:t>
            </a:r>
          </a:p>
          <a:p>
            <a:r>
              <a:rPr lang="en-US" dirty="0"/>
              <a:t>IPv6 deployment has been ongoing since the mid-2000s.</a:t>
            </a:r>
          </a:p>
          <a:p>
            <a:r>
              <a:rPr lang="en-US" dirty="0">
                <a:solidFill>
                  <a:srgbClr val="202122"/>
                </a:solidFill>
                <a:latin typeface="Arial" panose="020B0604020202020204" pitchFamily="34" charset="0"/>
              </a:rPr>
              <a:t>T</a:t>
            </a:r>
            <a:r>
              <a:rPr lang="en-US" b="0" i="0" dirty="0">
                <a:solidFill>
                  <a:srgbClr val="202122"/>
                </a:solidFill>
                <a:effectLst/>
                <a:latin typeface="Arial" panose="020B0604020202020204" pitchFamily="34" charset="0"/>
              </a:rPr>
              <a:t>heoretically allowing 2</a:t>
            </a:r>
            <a:r>
              <a:rPr lang="en-US" b="0" i="0" baseline="30000" dirty="0">
                <a:solidFill>
                  <a:srgbClr val="202122"/>
                </a:solidFill>
                <a:effectLst/>
                <a:latin typeface="Arial" panose="020B0604020202020204" pitchFamily="34" charset="0"/>
              </a:rPr>
              <a:t>128</a:t>
            </a:r>
            <a:r>
              <a:rPr lang="en-US" b="0" i="0" dirty="0">
                <a:solidFill>
                  <a:srgbClr val="202122"/>
                </a:solidFill>
                <a:effectLst/>
                <a:latin typeface="Arial" panose="020B0604020202020204" pitchFamily="34" charset="0"/>
              </a:rPr>
              <a:t>, or approximately 3.4×10</a:t>
            </a:r>
            <a:r>
              <a:rPr lang="en-US" b="0" i="0" baseline="30000" dirty="0">
                <a:solidFill>
                  <a:srgbClr val="202122"/>
                </a:solidFill>
                <a:effectLst/>
                <a:latin typeface="Arial" panose="020B0604020202020204" pitchFamily="34" charset="0"/>
              </a:rPr>
              <a:t>38</a:t>
            </a:r>
            <a:r>
              <a:rPr lang="en-US" b="0" i="0" dirty="0">
                <a:solidFill>
                  <a:srgbClr val="202122"/>
                </a:solidFill>
                <a:effectLst/>
                <a:latin typeface="Arial" panose="020B0604020202020204" pitchFamily="34" charset="0"/>
              </a:rPr>
              <a:t> total addresses.</a:t>
            </a:r>
            <a:endParaRPr lang="en-US" dirty="0"/>
          </a:p>
        </p:txBody>
      </p:sp>
    </p:spTree>
    <p:extLst>
      <p:ext uri="{BB962C8B-B14F-4D97-AF65-F5344CB8AC3E}">
        <p14:creationId xmlns:p14="http://schemas.microsoft.com/office/powerpoint/2010/main" val="439254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003E0-F2AB-5CEF-DD3E-45FAEA6490A4}"/>
              </a:ext>
            </a:extLst>
          </p:cNvPr>
          <p:cNvSpPr>
            <a:spLocks noGrp="1"/>
          </p:cNvSpPr>
          <p:nvPr>
            <p:ph type="title"/>
          </p:nvPr>
        </p:nvSpPr>
        <p:spPr/>
        <p:txBody>
          <a:bodyPr/>
          <a:lstStyle/>
          <a:p>
            <a:r>
              <a:rPr lang="en-US" b="1" dirty="0"/>
              <a:t>Distribution Authorities</a:t>
            </a:r>
          </a:p>
        </p:txBody>
      </p:sp>
      <p:sp>
        <p:nvSpPr>
          <p:cNvPr id="3" name="Content Placeholder 2">
            <a:extLst>
              <a:ext uri="{FF2B5EF4-FFF2-40B4-BE49-F238E27FC236}">
                <a16:creationId xmlns:a16="http://schemas.microsoft.com/office/drawing/2014/main" id="{0A58378B-A8C4-5B27-2DA9-098CDA727FDF}"/>
              </a:ext>
            </a:extLst>
          </p:cNvPr>
          <p:cNvSpPr>
            <a:spLocks noGrp="1"/>
          </p:cNvSpPr>
          <p:nvPr>
            <p:ph idx="1"/>
          </p:nvPr>
        </p:nvSpPr>
        <p:spPr/>
        <p:txBody>
          <a:bodyPr/>
          <a:lstStyle/>
          <a:p>
            <a:r>
              <a:rPr lang="en-US" dirty="0"/>
              <a:t>The IP address space is managed globally by the Internet Assigned Numbers Authority (IANA), and by five regional Internet registries (RIRs) responsible in their designated territories for assignment to local Internet registries, such as Internet service providers (ISPs), and other end users.</a:t>
            </a:r>
          </a:p>
          <a:p>
            <a:endParaRPr lang="en-US" dirty="0"/>
          </a:p>
        </p:txBody>
      </p:sp>
    </p:spTree>
    <p:extLst>
      <p:ext uri="{BB962C8B-B14F-4D97-AF65-F5344CB8AC3E}">
        <p14:creationId xmlns:p14="http://schemas.microsoft.com/office/powerpoint/2010/main" val="916049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12C1D-2979-499A-B366-8389F13AF489}"/>
              </a:ext>
            </a:extLst>
          </p:cNvPr>
          <p:cNvSpPr>
            <a:spLocks noGrp="1"/>
          </p:cNvSpPr>
          <p:nvPr>
            <p:ph type="title"/>
          </p:nvPr>
        </p:nvSpPr>
        <p:spPr/>
        <p:txBody>
          <a:bodyPr/>
          <a:lstStyle/>
          <a:p>
            <a:r>
              <a:rPr lang="en-US" b="1" dirty="0"/>
              <a:t>Network ID &amp; Host ID</a:t>
            </a:r>
          </a:p>
        </p:txBody>
      </p:sp>
      <p:sp>
        <p:nvSpPr>
          <p:cNvPr id="3" name="Content Placeholder 2">
            <a:extLst>
              <a:ext uri="{FF2B5EF4-FFF2-40B4-BE49-F238E27FC236}">
                <a16:creationId xmlns:a16="http://schemas.microsoft.com/office/drawing/2014/main" id="{CE6462E4-CC97-890B-AF08-6DEA82001B26}"/>
              </a:ext>
            </a:extLst>
          </p:cNvPr>
          <p:cNvSpPr>
            <a:spLocks noGrp="1"/>
          </p:cNvSpPr>
          <p:nvPr>
            <p:ph idx="1"/>
          </p:nvPr>
        </p:nvSpPr>
        <p:spPr/>
        <p:txBody>
          <a:bodyPr/>
          <a:lstStyle/>
          <a:p>
            <a:r>
              <a:rPr lang="en-US" dirty="0"/>
              <a:t>An IP address is divided into two parts:</a:t>
            </a:r>
          </a:p>
          <a:p>
            <a:r>
              <a:rPr lang="en-US" b="1" dirty="0"/>
              <a:t>Network ID: </a:t>
            </a:r>
            <a:r>
              <a:rPr lang="en-US" dirty="0"/>
              <a:t>Identifies the network to which the device belongs. It is used by routers to route packets to the correct network.</a:t>
            </a:r>
          </a:p>
          <a:p>
            <a:r>
              <a:rPr lang="en-US" b="1" dirty="0"/>
              <a:t>Host ID: </a:t>
            </a:r>
            <a:r>
              <a:rPr lang="en-US" dirty="0"/>
              <a:t>Identifies the specific device within that network.</a:t>
            </a:r>
          </a:p>
          <a:p>
            <a:r>
              <a:rPr lang="en-US" dirty="0"/>
              <a:t>For example, in an IPv4 address 192.168.1.10 with a subnet mask 255.255.255.0:</a:t>
            </a:r>
          </a:p>
          <a:p>
            <a:r>
              <a:rPr lang="en-US" dirty="0"/>
              <a:t>Network ID: 192.168.1.0</a:t>
            </a:r>
          </a:p>
          <a:p>
            <a:r>
              <a:rPr lang="en-US" dirty="0"/>
              <a:t>Host ID: 10</a:t>
            </a:r>
          </a:p>
        </p:txBody>
      </p:sp>
    </p:spTree>
    <p:extLst>
      <p:ext uri="{BB962C8B-B14F-4D97-AF65-F5344CB8AC3E}">
        <p14:creationId xmlns:p14="http://schemas.microsoft.com/office/powerpoint/2010/main" val="617779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1A919-2B0A-1C28-6479-FC9135D32F03}"/>
              </a:ext>
            </a:extLst>
          </p:cNvPr>
          <p:cNvSpPr>
            <a:spLocks noGrp="1"/>
          </p:cNvSpPr>
          <p:nvPr>
            <p:ph type="title"/>
          </p:nvPr>
        </p:nvSpPr>
        <p:spPr/>
        <p:txBody>
          <a:bodyPr/>
          <a:lstStyle/>
          <a:p>
            <a:r>
              <a:rPr lang="en-US" b="1" dirty="0"/>
              <a:t>Classes of IP Addresses</a:t>
            </a:r>
          </a:p>
        </p:txBody>
      </p:sp>
      <p:sp>
        <p:nvSpPr>
          <p:cNvPr id="3" name="Content Placeholder 2">
            <a:extLst>
              <a:ext uri="{FF2B5EF4-FFF2-40B4-BE49-F238E27FC236}">
                <a16:creationId xmlns:a16="http://schemas.microsoft.com/office/drawing/2014/main" id="{DC437ACA-B341-334D-A4BD-0476A26A5C86}"/>
              </a:ext>
            </a:extLst>
          </p:cNvPr>
          <p:cNvSpPr>
            <a:spLocks noGrp="1"/>
          </p:cNvSpPr>
          <p:nvPr>
            <p:ph idx="1"/>
          </p:nvPr>
        </p:nvSpPr>
        <p:spPr/>
        <p:txBody>
          <a:bodyPr>
            <a:normAutofit/>
          </a:bodyPr>
          <a:lstStyle/>
          <a:p>
            <a:r>
              <a:rPr lang="en-US" dirty="0"/>
              <a:t>IPv4 addresses are classified into five classes (A, B, C, D, and E), each with a different range of IP addresses and use cases:</a:t>
            </a:r>
          </a:p>
          <a:p>
            <a:endParaRPr lang="en-US" dirty="0"/>
          </a:p>
          <a:p>
            <a:r>
              <a:rPr lang="en-US" b="1" dirty="0"/>
              <a:t>Class A:</a:t>
            </a:r>
          </a:p>
          <a:p>
            <a:r>
              <a:rPr lang="en-US" dirty="0"/>
              <a:t>Range: 0.0.0.0 to 127.255.255.255</a:t>
            </a:r>
          </a:p>
          <a:p>
            <a:r>
              <a:rPr lang="en-US" dirty="0"/>
              <a:t>Default Subnet Mask: 255.0.0.0</a:t>
            </a:r>
          </a:p>
          <a:p>
            <a:r>
              <a:rPr lang="en-US" dirty="0"/>
              <a:t>Network ID is the first octet, and the remaining three octets are for Host IDs.</a:t>
            </a:r>
          </a:p>
          <a:p>
            <a:r>
              <a:rPr lang="en-US" dirty="0"/>
              <a:t>Used for large networks.</a:t>
            </a:r>
          </a:p>
          <a:p>
            <a:endParaRPr lang="en-US" dirty="0"/>
          </a:p>
        </p:txBody>
      </p:sp>
    </p:spTree>
    <p:extLst>
      <p:ext uri="{BB962C8B-B14F-4D97-AF65-F5344CB8AC3E}">
        <p14:creationId xmlns:p14="http://schemas.microsoft.com/office/powerpoint/2010/main" val="461885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CDF7B-BA25-89BD-2F4B-71BA7056ADB4}"/>
              </a:ext>
            </a:extLst>
          </p:cNvPr>
          <p:cNvSpPr>
            <a:spLocks noGrp="1"/>
          </p:cNvSpPr>
          <p:nvPr>
            <p:ph type="title"/>
          </p:nvPr>
        </p:nvSpPr>
        <p:spPr/>
        <p:txBody>
          <a:bodyPr/>
          <a:lstStyle/>
          <a:p>
            <a:r>
              <a:rPr lang="en-US" b="1" dirty="0"/>
              <a:t>Network</a:t>
            </a:r>
          </a:p>
        </p:txBody>
      </p:sp>
      <p:sp>
        <p:nvSpPr>
          <p:cNvPr id="3" name="Content Placeholder 2">
            <a:extLst>
              <a:ext uri="{FF2B5EF4-FFF2-40B4-BE49-F238E27FC236}">
                <a16:creationId xmlns:a16="http://schemas.microsoft.com/office/drawing/2014/main" id="{AD838291-7234-97C5-5524-329BAE5DCFEA}"/>
              </a:ext>
            </a:extLst>
          </p:cNvPr>
          <p:cNvSpPr>
            <a:spLocks noGrp="1"/>
          </p:cNvSpPr>
          <p:nvPr>
            <p:ph idx="1"/>
          </p:nvPr>
        </p:nvSpPr>
        <p:spPr>
          <a:xfrm>
            <a:off x="800100" y="1576748"/>
            <a:ext cx="10515600" cy="4351338"/>
          </a:xfrm>
        </p:spPr>
        <p:txBody>
          <a:bodyPr/>
          <a:lstStyle/>
          <a:p>
            <a:r>
              <a:rPr lang="en-US" dirty="0"/>
              <a:t>A network consists of two or </a:t>
            </a:r>
            <a:r>
              <a:rPr lang="en-US"/>
              <a:t>more devices </a:t>
            </a:r>
            <a:r>
              <a:rPr lang="en-US" dirty="0"/>
              <a:t>that are linked in order to share resources (such as printers and CDs), exchange files, or allow electronic communications. </a:t>
            </a:r>
          </a:p>
          <a:p>
            <a:endParaRPr lang="en-US" dirty="0"/>
          </a:p>
        </p:txBody>
      </p:sp>
      <p:pic>
        <p:nvPicPr>
          <p:cNvPr id="2050" name="Picture 2" descr="What Is a Network: An Overview of Necessary Networking Components - dummies">
            <a:extLst>
              <a:ext uri="{FF2B5EF4-FFF2-40B4-BE49-F238E27FC236}">
                <a16:creationId xmlns:a16="http://schemas.microsoft.com/office/drawing/2014/main" id="{EFA6BC75-7454-552B-0869-C8C9E83635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7900" y="2868155"/>
            <a:ext cx="5295900" cy="38290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ntroduction to LANs">
            <a:extLst>
              <a:ext uri="{FF2B5EF4-FFF2-40B4-BE49-F238E27FC236}">
                <a16:creationId xmlns:a16="http://schemas.microsoft.com/office/drawing/2014/main" id="{04567837-1840-A6C0-851B-026BEBFA8F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148" y="3692067"/>
            <a:ext cx="4800600" cy="218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560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575A1E-4593-F98F-7E77-4D33DFE9B83D}"/>
              </a:ext>
            </a:extLst>
          </p:cNvPr>
          <p:cNvSpPr>
            <a:spLocks noGrp="1"/>
          </p:cNvSpPr>
          <p:nvPr>
            <p:ph idx="1"/>
          </p:nvPr>
        </p:nvSpPr>
        <p:spPr>
          <a:xfrm>
            <a:off x="517688" y="119373"/>
            <a:ext cx="11162121" cy="6649072"/>
          </a:xfrm>
        </p:spPr>
        <p:txBody>
          <a:bodyPr>
            <a:normAutofit/>
          </a:bodyPr>
          <a:lstStyle/>
          <a:p>
            <a:r>
              <a:rPr lang="en-US" b="1" dirty="0"/>
              <a:t>Class B:</a:t>
            </a:r>
          </a:p>
          <a:p>
            <a:r>
              <a:rPr lang="en-US" dirty="0"/>
              <a:t>Range: 128.0.0.0 to 191.255.255.255</a:t>
            </a:r>
          </a:p>
          <a:p>
            <a:r>
              <a:rPr lang="en-US" dirty="0"/>
              <a:t>Default Subnet Mask: 255.255.0.0</a:t>
            </a:r>
          </a:p>
          <a:p>
            <a:r>
              <a:rPr lang="en-US" dirty="0"/>
              <a:t>Network ID is the first two octets, and the remaining two octets are for Host IDs.</a:t>
            </a:r>
          </a:p>
          <a:p>
            <a:r>
              <a:rPr lang="en-US" dirty="0"/>
              <a:t>Used for medium-sized networks.</a:t>
            </a:r>
          </a:p>
          <a:p>
            <a:endParaRPr lang="en-US" dirty="0"/>
          </a:p>
          <a:p>
            <a:r>
              <a:rPr lang="en-US" b="1" dirty="0"/>
              <a:t>Class C:</a:t>
            </a:r>
          </a:p>
          <a:p>
            <a:r>
              <a:rPr lang="en-US" dirty="0"/>
              <a:t>Range: 192.0.0.0 to 223.255.255.255</a:t>
            </a:r>
          </a:p>
          <a:p>
            <a:r>
              <a:rPr lang="en-US" dirty="0"/>
              <a:t>Default Subnet Mask: 255.255.255.0</a:t>
            </a:r>
          </a:p>
          <a:p>
            <a:r>
              <a:rPr lang="en-US" dirty="0"/>
              <a:t>Network ID is the first three octets, and the remaining octet is for Host IDs.</a:t>
            </a:r>
          </a:p>
          <a:p>
            <a:r>
              <a:rPr lang="en-US" dirty="0"/>
              <a:t>Commonly used for small networks.</a:t>
            </a:r>
          </a:p>
          <a:p>
            <a:endParaRPr lang="en-US" dirty="0"/>
          </a:p>
          <a:p>
            <a:endParaRPr lang="en-US" dirty="0"/>
          </a:p>
        </p:txBody>
      </p:sp>
    </p:spTree>
    <p:extLst>
      <p:ext uri="{BB962C8B-B14F-4D97-AF65-F5344CB8AC3E}">
        <p14:creationId xmlns:p14="http://schemas.microsoft.com/office/powerpoint/2010/main" val="1984284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407F0B-93F2-2730-503E-75CFA42E7DE6}"/>
              </a:ext>
            </a:extLst>
          </p:cNvPr>
          <p:cNvSpPr>
            <a:spLocks noGrp="1"/>
          </p:cNvSpPr>
          <p:nvPr>
            <p:ph idx="1"/>
          </p:nvPr>
        </p:nvSpPr>
        <p:spPr>
          <a:xfrm>
            <a:off x="838200" y="1206631"/>
            <a:ext cx="10515600" cy="6082695"/>
          </a:xfrm>
        </p:spPr>
        <p:txBody>
          <a:bodyPr/>
          <a:lstStyle/>
          <a:p>
            <a:r>
              <a:rPr lang="en-US" b="1" dirty="0"/>
              <a:t>Class D (Multicast):</a:t>
            </a:r>
          </a:p>
          <a:p>
            <a:r>
              <a:rPr lang="en-US" dirty="0"/>
              <a:t>Range: 224.0.0.0 to 239.255.255.255</a:t>
            </a:r>
          </a:p>
          <a:p>
            <a:r>
              <a:rPr lang="en-US" dirty="0"/>
              <a:t>Used for multicast groups, not for typical IP addressing.</a:t>
            </a:r>
          </a:p>
          <a:p>
            <a:endParaRPr lang="en-US" dirty="0"/>
          </a:p>
          <a:p>
            <a:r>
              <a:rPr lang="en-US" b="1" dirty="0"/>
              <a:t>Class E (Reserved):</a:t>
            </a:r>
          </a:p>
          <a:p>
            <a:r>
              <a:rPr lang="en-US" dirty="0"/>
              <a:t>Range: 240.0.0.0 to 255.255.255.255</a:t>
            </a:r>
          </a:p>
          <a:p>
            <a:r>
              <a:rPr lang="en-US" dirty="0"/>
              <a:t>Reserved for experimental purposes and not used for general network traffic.</a:t>
            </a:r>
          </a:p>
        </p:txBody>
      </p:sp>
    </p:spTree>
    <p:extLst>
      <p:ext uri="{BB962C8B-B14F-4D97-AF65-F5344CB8AC3E}">
        <p14:creationId xmlns:p14="http://schemas.microsoft.com/office/powerpoint/2010/main" val="180949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59CCC-636B-C86A-993A-9B7D54CAE72D}"/>
              </a:ext>
            </a:extLst>
          </p:cNvPr>
          <p:cNvSpPr>
            <a:spLocks noGrp="1"/>
          </p:cNvSpPr>
          <p:nvPr>
            <p:ph type="title"/>
          </p:nvPr>
        </p:nvSpPr>
        <p:spPr/>
        <p:txBody>
          <a:bodyPr/>
          <a:lstStyle/>
          <a:p>
            <a:r>
              <a:rPr lang="en-US" b="1" dirty="0"/>
              <a:t>IP Address Assignment in Windows</a:t>
            </a:r>
          </a:p>
        </p:txBody>
      </p:sp>
      <p:sp>
        <p:nvSpPr>
          <p:cNvPr id="3" name="Content Placeholder 2">
            <a:extLst>
              <a:ext uri="{FF2B5EF4-FFF2-40B4-BE49-F238E27FC236}">
                <a16:creationId xmlns:a16="http://schemas.microsoft.com/office/drawing/2014/main" id="{8A90D6B9-1FD5-A37E-061A-88E87B62FFA4}"/>
              </a:ext>
            </a:extLst>
          </p:cNvPr>
          <p:cNvSpPr>
            <a:spLocks noGrp="1"/>
          </p:cNvSpPr>
          <p:nvPr>
            <p:ph idx="1"/>
          </p:nvPr>
        </p:nvSpPr>
        <p:spPr/>
        <p:txBody>
          <a:bodyPr>
            <a:normAutofit fontScale="77500" lnSpcReduction="20000"/>
          </a:bodyPr>
          <a:lstStyle/>
          <a:p>
            <a:r>
              <a:rPr lang="en-US" dirty="0"/>
              <a:t>There are two main methods for assigning an IP address in Windows:</a:t>
            </a:r>
          </a:p>
          <a:p>
            <a:endParaRPr lang="en-US" dirty="0"/>
          </a:p>
          <a:p>
            <a:r>
              <a:rPr lang="en-US" b="1" dirty="0"/>
              <a:t>Automatically (DHCP - Dynamic Host Configuration Protocol):</a:t>
            </a:r>
          </a:p>
          <a:p>
            <a:endParaRPr lang="en-US" dirty="0"/>
          </a:p>
          <a:p>
            <a:r>
              <a:rPr lang="en-US" dirty="0"/>
              <a:t>DHCP automatically assigns IP addresses to devices on a network.</a:t>
            </a:r>
          </a:p>
          <a:p>
            <a:r>
              <a:rPr lang="en-US" dirty="0"/>
              <a:t>Steps:</a:t>
            </a:r>
          </a:p>
          <a:p>
            <a:r>
              <a:rPr lang="en-US" dirty="0"/>
              <a:t>Go to Control Panel → Network and Sharing Center.</a:t>
            </a:r>
          </a:p>
          <a:p>
            <a:r>
              <a:rPr lang="en-US" dirty="0"/>
              <a:t>Click on Change adapter settings.</a:t>
            </a:r>
          </a:p>
          <a:p>
            <a:r>
              <a:rPr lang="en-US" dirty="0"/>
              <a:t>Right-click on the network adapter and select Properties.</a:t>
            </a:r>
          </a:p>
          <a:p>
            <a:r>
              <a:rPr lang="en-US" dirty="0"/>
              <a:t>Select Internet Protocol Version 4 (TCP/IPv4) and click Properties.</a:t>
            </a:r>
          </a:p>
          <a:p>
            <a:r>
              <a:rPr lang="en-US" dirty="0"/>
              <a:t>Choose Obtain an IP address automatically and Obtain DNS server address automatically.</a:t>
            </a:r>
          </a:p>
          <a:p>
            <a:endParaRPr lang="en-US" dirty="0"/>
          </a:p>
        </p:txBody>
      </p:sp>
    </p:spTree>
    <p:extLst>
      <p:ext uri="{BB962C8B-B14F-4D97-AF65-F5344CB8AC3E}">
        <p14:creationId xmlns:p14="http://schemas.microsoft.com/office/powerpoint/2010/main" val="2459868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345DBA-AD1A-02B8-1CF1-A830C06A2F77}"/>
              </a:ext>
            </a:extLst>
          </p:cNvPr>
          <p:cNvSpPr>
            <a:spLocks noGrp="1"/>
          </p:cNvSpPr>
          <p:nvPr>
            <p:ph idx="1"/>
          </p:nvPr>
        </p:nvSpPr>
        <p:spPr>
          <a:xfrm>
            <a:off x="838200" y="1414021"/>
            <a:ext cx="10515600" cy="4326903"/>
          </a:xfrm>
        </p:spPr>
        <p:txBody>
          <a:bodyPr/>
          <a:lstStyle/>
          <a:p>
            <a:r>
              <a:rPr lang="en-US" b="1" dirty="0"/>
              <a:t>Manually (Static IP):</a:t>
            </a:r>
            <a:endParaRPr lang="en-US" dirty="0"/>
          </a:p>
          <a:p>
            <a:r>
              <a:rPr lang="en-US" dirty="0"/>
              <a:t>Users manually set a fixed IP address for a device.</a:t>
            </a:r>
          </a:p>
          <a:p>
            <a:r>
              <a:rPr lang="en-US" dirty="0"/>
              <a:t>Steps:</a:t>
            </a:r>
          </a:p>
          <a:p>
            <a:r>
              <a:rPr lang="en-US" dirty="0"/>
              <a:t>Follow steps 1-4 as above.</a:t>
            </a:r>
          </a:p>
          <a:p>
            <a:r>
              <a:rPr lang="en-US" dirty="0"/>
              <a:t>Select Use the following IP address.</a:t>
            </a:r>
          </a:p>
          <a:p>
            <a:r>
              <a:rPr lang="en-US" dirty="0"/>
              <a:t>Enter the IP address, Subnet mask, Default gateway, and DNS server.</a:t>
            </a:r>
          </a:p>
          <a:p>
            <a:r>
              <a:rPr lang="en-US" dirty="0"/>
              <a:t>Click OK to apply the settings.</a:t>
            </a:r>
          </a:p>
        </p:txBody>
      </p:sp>
    </p:spTree>
    <p:extLst>
      <p:ext uri="{BB962C8B-B14F-4D97-AF65-F5344CB8AC3E}">
        <p14:creationId xmlns:p14="http://schemas.microsoft.com/office/powerpoint/2010/main" val="2298704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A3BB0-9883-205D-93ED-F341393E51BC}"/>
              </a:ext>
            </a:extLst>
          </p:cNvPr>
          <p:cNvSpPr>
            <a:spLocks noGrp="1"/>
          </p:cNvSpPr>
          <p:nvPr>
            <p:ph type="title"/>
          </p:nvPr>
        </p:nvSpPr>
        <p:spPr/>
        <p:txBody>
          <a:bodyPr/>
          <a:lstStyle/>
          <a:p>
            <a:r>
              <a:rPr lang="en-US" b="1" dirty="0"/>
              <a:t>Ping Tool for Testing Connectivity</a:t>
            </a:r>
            <a:endParaRPr lang="en-US" dirty="0"/>
          </a:p>
        </p:txBody>
      </p:sp>
      <p:sp>
        <p:nvSpPr>
          <p:cNvPr id="4" name="Rectangle 1">
            <a:extLst>
              <a:ext uri="{FF2B5EF4-FFF2-40B4-BE49-F238E27FC236}">
                <a16:creationId xmlns:a16="http://schemas.microsoft.com/office/drawing/2014/main" id="{973B50B7-0C05-F670-05BC-08FFAAD0CFC9}"/>
              </a:ext>
            </a:extLst>
          </p:cNvPr>
          <p:cNvSpPr>
            <a:spLocks noGrp="1" noChangeArrowheads="1"/>
          </p:cNvSpPr>
          <p:nvPr>
            <p:ph idx="1"/>
          </p:nvPr>
        </p:nvSpPr>
        <p:spPr bwMode="auto">
          <a:xfrm>
            <a:off x="838200" y="1874901"/>
            <a:ext cx="1037027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Use the ping command to verify connectivity between devices.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t>Open a command prompt or terminal on a connected device and type ping [IP address] (e.g., ping 192.168.1.1).</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t>A successful ping shows that the devices can communicate over the network.</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p:txBody>
      </p:sp>
    </p:spTree>
    <p:extLst>
      <p:ext uri="{BB962C8B-B14F-4D97-AF65-F5344CB8AC3E}">
        <p14:creationId xmlns:p14="http://schemas.microsoft.com/office/powerpoint/2010/main" val="13777876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FC626-DAFC-E131-FBCC-EB1B1FE67545}"/>
              </a:ext>
            </a:extLst>
          </p:cNvPr>
          <p:cNvSpPr>
            <a:spLocks noGrp="1"/>
          </p:cNvSpPr>
          <p:nvPr>
            <p:ph type="title"/>
          </p:nvPr>
        </p:nvSpPr>
        <p:spPr/>
        <p:txBody>
          <a:bodyPr/>
          <a:lstStyle/>
          <a:p>
            <a:r>
              <a:rPr lang="en-US" b="1" dirty="0"/>
              <a:t>Building a small network</a:t>
            </a:r>
          </a:p>
        </p:txBody>
      </p:sp>
      <p:sp>
        <p:nvSpPr>
          <p:cNvPr id="3" name="Content Placeholder 2">
            <a:extLst>
              <a:ext uri="{FF2B5EF4-FFF2-40B4-BE49-F238E27FC236}">
                <a16:creationId xmlns:a16="http://schemas.microsoft.com/office/drawing/2014/main" id="{A027EE8E-39E9-AE41-1587-BCE6BA925DB2}"/>
              </a:ext>
            </a:extLst>
          </p:cNvPr>
          <p:cNvSpPr>
            <a:spLocks noGrp="1"/>
          </p:cNvSpPr>
          <p:nvPr>
            <p:ph idx="1"/>
          </p:nvPr>
        </p:nvSpPr>
        <p:spPr/>
        <p:txBody>
          <a:bodyPr/>
          <a:lstStyle/>
          <a:p>
            <a:r>
              <a:rPr lang="en-US" dirty="0"/>
              <a:t>Move to Packet Tracer</a:t>
            </a:r>
          </a:p>
        </p:txBody>
      </p:sp>
    </p:spTree>
    <p:extLst>
      <p:ext uri="{BB962C8B-B14F-4D97-AF65-F5344CB8AC3E}">
        <p14:creationId xmlns:p14="http://schemas.microsoft.com/office/powerpoint/2010/main" val="3033796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D18FFF4-5159-4C3B-A236-4DF3D6B06298}"/>
              </a:ext>
            </a:extLst>
          </p:cNvPr>
          <p:cNvSpPr>
            <a:spLocks noGrp="1"/>
          </p:cNvSpPr>
          <p:nvPr>
            <p:ph type="ctrTitle"/>
          </p:nvPr>
        </p:nvSpPr>
        <p:spPr/>
        <p:txBody>
          <a:bodyPr>
            <a:normAutofit/>
          </a:bodyPr>
          <a:lstStyle/>
          <a:p>
            <a:r>
              <a:rPr lang="en-US" sz="8000" dirty="0">
                <a:latin typeface="Brush Script MT" panose="03060802040406070304" pitchFamily="66" charset="0"/>
              </a:rPr>
              <a:t>Thank You.</a:t>
            </a:r>
          </a:p>
        </p:txBody>
      </p:sp>
      <p:sp>
        <p:nvSpPr>
          <p:cNvPr id="6" name="Subtitle 5">
            <a:extLst>
              <a:ext uri="{FF2B5EF4-FFF2-40B4-BE49-F238E27FC236}">
                <a16:creationId xmlns:a16="http://schemas.microsoft.com/office/drawing/2014/main" id="{B43CC4BE-972F-4278-BBBC-2760E16AFD5C}"/>
              </a:ext>
            </a:extLst>
          </p:cNvPr>
          <p:cNvSpPr>
            <a:spLocks noGrp="1"/>
          </p:cNvSpPr>
          <p:nvPr>
            <p:ph type="subTitle" idx="1"/>
          </p:nvPr>
        </p:nvSpPr>
        <p:spPr>
          <a:xfrm>
            <a:off x="1524000" y="4327902"/>
            <a:ext cx="9144000" cy="1655762"/>
          </a:xfrm>
        </p:spPr>
        <p:txBody>
          <a:bodyPr/>
          <a:lstStyle/>
          <a:p>
            <a:r>
              <a:rPr lang="en-US" dirty="0"/>
              <a:t>The End</a:t>
            </a:r>
          </a:p>
        </p:txBody>
      </p:sp>
    </p:spTree>
    <p:extLst>
      <p:ext uri="{BB962C8B-B14F-4D97-AF65-F5344CB8AC3E}">
        <p14:creationId xmlns:p14="http://schemas.microsoft.com/office/powerpoint/2010/main" val="1093065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What is a Network?">
            <a:extLst>
              <a:ext uri="{FF2B5EF4-FFF2-40B4-BE49-F238E27FC236}">
                <a16:creationId xmlns:a16="http://schemas.microsoft.com/office/drawing/2014/main" id="{06C7584C-FACE-1595-A77C-AE34538EBE5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641" b="7485"/>
          <a:stretch/>
        </p:blipFill>
        <p:spPr bwMode="auto">
          <a:xfrm>
            <a:off x="1715678" y="1686201"/>
            <a:ext cx="7692272" cy="484657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E5DA730-8B6C-AF1B-78DD-88D6CCDCE8DC}"/>
              </a:ext>
            </a:extLst>
          </p:cNvPr>
          <p:cNvSpPr txBox="1"/>
          <p:nvPr/>
        </p:nvSpPr>
        <p:spPr>
          <a:xfrm>
            <a:off x="2545236" y="424207"/>
            <a:ext cx="6702458" cy="830997"/>
          </a:xfrm>
          <a:prstGeom prst="rect">
            <a:avLst/>
          </a:prstGeom>
          <a:noFill/>
        </p:spPr>
        <p:txBody>
          <a:bodyPr wrap="square" rtlCol="0">
            <a:spAutoFit/>
          </a:bodyPr>
          <a:lstStyle/>
          <a:p>
            <a:pPr algn="ctr"/>
            <a:r>
              <a:rPr lang="en-US" sz="4800" b="1" dirty="0"/>
              <a:t>TOPOLOGIES</a:t>
            </a:r>
          </a:p>
        </p:txBody>
      </p:sp>
    </p:spTree>
    <p:extLst>
      <p:ext uri="{BB962C8B-B14F-4D97-AF65-F5344CB8AC3E}">
        <p14:creationId xmlns:p14="http://schemas.microsoft.com/office/powerpoint/2010/main" val="220406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ypes of Networks: The Top 5 Computer Networks You Should Know About –  Router Switch Blog">
            <a:extLst>
              <a:ext uri="{FF2B5EF4-FFF2-40B4-BE49-F238E27FC236}">
                <a16:creationId xmlns:a16="http://schemas.microsoft.com/office/drawing/2014/main" id="{2E5928AD-2429-0BE3-EF2C-077C916DAB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10325" y="0"/>
            <a:ext cx="9209987" cy="6907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553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D7678-8585-305F-E315-EDF845A51D01}"/>
              </a:ext>
            </a:extLst>
          </p:cNvPr>
          <p:cNvSpPr>
            <a:spLocks noGrp="1"/>
          </p:cNvSpPr>
          <p:nvPr>
            <p:ph type="title"/>
          </p:nvPr>
        </p:nvSpPr>
        <p:spPr/>
        <p:txBody>
          <a:bodyPr/>
          <a:lstStyle/>
          <a:p>
            <a:r>
              <a:rPr lang="en-US" b="1" i="0" dirty="0">
                <a:solidFill>
                  <a:srgbClr val="273239"/>
                </a:solidFill>
                <a:effectLst/>
                <a:latin typeface="Nunito" panose="020F0502020204030204" pitchFamily="2" charset="0"/>
              </a:rPr>
              <a:t>Network Devices: </a:t>
            </a:r>
            <a:endParaRPr lang="en-US" dirty="0"/>
          </a:p>
        </p:txBody>
      </p:sp>
      <p:sp>
        <p:nvSpPr>
          <p:cNvPr id="3" name="Content Placeholder 2">
            <a:extLst>
              <a:ext uri="{FF2B5EF4-FFF2-40B4-BE49-F238E27FC236}">
                <a16:creationId xmlns:a16="http://schemas.microsoft.com/office/drawing/2014/main" id="{1A139CE2-AA4C-6E4B-0FAE-4FD3597B705B}"/>
              </a:ext>
            </a:extLst>
          </p:cNvPr>
          <p:cNvSpPr>
            <a:spLocks noGrp="1"/>
          </p:cNvSpPr>
          <p:nvPr>
            <p:ph idx="1"/>
          </p:nvPr>
        </p:nvSpPr>
        <p:spPr/>
        <p:txBody>
          <a:bodyPr>
            <a:normAutofit/>
          </a:bodyPr>
          <a:lstStyle/>
          <a:p>
            <a:r>
              <a:rPr lang="en-US" sz="3200" b="0" i="0" dirty="0">
                <a:solidFill>
                  <a:srgbClr val="273239"/>
                </a:solidFill>
                <a:effectLst/>
                <a:latin typeface="Nunito" panose="020F0502020204030204" pitchFamily="2" charset="0"/>
              </a:rPr>
              <a:t>Networking hardware</a:t>
            </a:r>
          </a:p>
          <a:p>
            <a:r>
              <a:rPr lang="en-US" sz="3200" dirty="0">
                <a:solidFill>
                  <a:srgbClr val="273239"/>
                </a:solidFill>
                <a:latin typeface="Nunito" panose="020F0502020204030204" pitchFamily="2" charset="0"/>
              </a:rPr>
              <a:t>P</a:t>
            </a:r>
            <a:r>
              <a:rPr lang="en-US" sz="3200" b="0" i="0" dirty="0">
                <a:solidFill>
                  <a:srgbClr val="273239"/>
                </a:solidFill>
                <a:effectLst/>
                <a:latin typeface="Nunito" panose="020F0502020204030204" pitchFamily="2" charset="0"/>
              </a:rPr>
              <a:t>hysical devices that allow hardware on a computer network to communicate and interact with one another. </a:t>
            </a:r>
          </a:p>
          <a:p>
            <a:r>
              <a:rPr lang="en-US" sz="3200" dirty="0">
                <a:solidFill>
                  <a:srgbClr val="273239"/>
                </a:solidFill>
                <a:latin typeface="Nunito" panose="020F0502020204030204" pitchFamily="2" charset="0"/>
              </a:rPr>
              <a:t>Hardware (Computers, Printers, Scanners, Projectors etc.)</a:t>
            </a:r>
          </a:p>
          <a:p>
            <a:r>
              <a:rPr lang="en-US" sz="3200" dirty="0">
                <a:solidFill>
                  <a:srgbClr val="273239"/>
                </a:solidFill>
                <a:latin typeface="Nunito" panose="020F0502020204030204" pitchFamily="2" charset="0"/>
              </a:rPr>
              <a:t>These hardware are </a:t>
            </a:r>
            <a:r>
              <a:rPr lang="en-US" sz="3200">
                <a:solidFill>
                  <a:srgbClr val="273239"/>
                </a:solidFill>
                <a:latin typeface="Nunito" panose="020F0502020204030204" pitchFamily="2" charset="0"/>
              </a:rPr>
              <a:t>also known as Nodes, End Points.</a:t>
            </a:r>
            <a:endParaRPr lang="en-US" sz="3200" dirty="0">
              <a:solidFill>
                <a:srgbClr val="273239"/>
              </a:solidFill>
              <a:latin typeface="Nunito" panose="020F0502020204030204" pitchFamily="2" charset="0"/>
            </a:endParaRPr>
          </a:p>
          <a:p>
            <a:r>
              <a:rPr lang="en-US" sz="3200" dirty="0">
                <a:solidFill>
                  <a:srgbClr val="273239"/>
                </a:solidFill>
                <a:latin typeface="Nunito" panose="020F0502020204030204" pitchFamily="2" charset="0"/>
              </a:rPr>
              <a:t>Internetwork VS </a:t>
            </a:r>
            <a:r>
              <a:rPr lang="en-US" sz="3200" dirty="0" err="1">
                <a:solidFill>
                  <a:srgbClr val="273239"/>
                </a:solidFill>
                <a:latin typeface="Nunito" panose="020F0502020204030204" pitchFamily="2" charset="0"/>
              </a:rPr>
              <a:t>Intranetwork</a:t>
            </a:r>
            <a:endParaRPr lang="en-US" sz="3200" dirty="0"/>
          </a:p>
        </p:txBody>
      </p:sp>
    </p:spTree>
    <p:extLst>
      <p:ext uri="{BB962C8B-B14F-4D97-AF65-F5344CB8AC3E}">
        <p14:creationId xmlns:p14="http://schemas.microsoft.com/office/powerpoint/2010/main" val="1038901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7B4D-04D9-0FB6-A1A7-B131D9B5244E}"/>
              </a:ext>
            </a:extLst>
          </p:cNvPr>
          <p:cNvSpPr>
            <a:spLocks noGrp="1"/>
          </p:cNvSpPr>
          <p:nvPr>
            <p:ph type="title"/>
          </p:nvPr>
        </p:nvSpPr>
        <p:spPr/>
        <p:txBody>
          <a:bodyPr/>
          <a:lstStyle/>
          <a:p>
            <a:r>
              <a:rPr lang="en-US" b="1" i="0" dirty="0">
                <a:solidFill>
                  <a:srgbClr val="273239"/>
                </a:solidFill>
                <a:effectLst/>
                <a:latin typeface="Nunito" panose="020F0502020204030204" pitchFamily="2" charset="0"/>
              </a:rPr>
              <a:t>Repeater</a:t>
            </a:r>
            <a:endParaRPr lang="en-US" dirty="0"/>
          </a:p>
        </p:txBody>
      </p:sp>
      <p:sp>
        <p:nvSpPr>
          <p:cNvPr id="3" name="Content Placeholder 2">
            <a:extLst>
              <a:ext uri="{FF2B5EF4-FFF2-40B4-BE49-F238E27FC236}">
                <a16:creationId xmlns:a16="http://schemas.microsoft.com/office/drawing/2014/main" id="{BF49CE54-4615-AC58-8B49-FF96A0FE052E}"/>
              </a:ext>
            </a:extLst>
          </p:cNvPr>
          <p:cNvSpPr>
            <a:spLocks noGrp="1"/>
          </p:cNvSpPr>
          <p:nvPr>
            <p:ph idx="1"/>
          </p:nvPr>
        </p:nvSpPr>
        <p:spPr>
          <a:xfrm>
            <a:off x="838200" y="1825625"/>
            <a:ext cx="10515600" cy="2284462"/>
          </a:xfrm>
        </p:spPr>
        <p:txBody>
          <a:bodyPr/>
          <a:lstStyle/>
          <a:p>
            <a:r>
              <a:rPr lang="en-US" dirty="0">
                <a:solidFill>
                  <a:srgbClr val="273239"/>
                </a:solidFill>
                <a:latin typeface="Nunito" panose="020F0502020204030204" pitchFamily="2" charset="0"/>
              </a:rPr>
              <a:t>O</a:t>
            </a:r>
            <a:r>
              <a:rPr lang="en-US" b="0" i="0" dirty="0">
                <a:solidFill>
                  <a:srgbClr val="273239"/>
                </a:solidFill>
                <a:effectLst/>
                <a:latin typeface="Nunito" panose="020F0502020204030204" pitchFamily="2" charset="0"/>
              </a:rPr>
              <a:t>perates at the physical layer. </a:t>
            </a:r>
          </a:p>
          <a:p>
            <a:r>
              <a:rPr lang="en-US" dirty="0">
                <a:solidFill>
                  <a:srgbClr val="273239"/>
                </a:solidFill>
                <a:latin typeface="Nunito" panose="020F0502020204030204" pitchFamily="2" charset="0"/>
              </a:rPr>
              <a:t>A</a:t>
            </a:r>
            <a:r>
              <a:rPr lang="en-US" b="0" i="0" dirty="0">
                <a:solidFill>
                  <a:srgbClr val="273239"/>
                </a:solidFill>
                <a:effectLst/>
                <a:latin typeface="Nunito" panose="020F0502020204030204" pitchFamily="2" charset="0"/>
              </a:rPr>
              <a:t>mplifies/regenerates the signal over the same network before the signal becomes too weak or corrupted to extend the length to which the signal can be transmitted over the same network. </a:t>
            </a:r>
            <a:endParaRPr lang="en-US" dirty="0">
              <a:solidFill>
                <a:srgbClr val="273239"/>
              </a:solidFill>
              <a:latin typeface="Nunito" panose="020F0502020204030204" pitchFamily="2" charset="0"/>
            </a:endParaRPr>
          </a:p>
          <a:p>
            <a:r>
              <a:rPr lang="en-US" b="0" i="0" dirty="0">
                <a:solidFill>
                  <a:srgbClr val="273239"/>
                </a:solidFill>
                <a:effectLst/>
                <a:latin typeface="Nunito" panose="020F0502020204030204" pitchFamily="2" charset="0"/>
              </a:rPr>
              <a:t>It is a 2-port device.</a:t>
            </a:r>
            <a:endParaRPr lang="en-US" dirty="0"/>
          </a:p>
        </p:txBody>
      </p:sp>
      <p:pic>
        <p:nvPicPr>
          <p:cNvPr id="4098" name="Picture 2" descr="Difference Between Repeaters, Bridges, Routers, Cables And Gateway">
            <a:extLst>
              <a:ext uri="{FF2B5EF4-FFF2-40B4-BE49-F238E27FC236}">
                <a16:creationId xmlns:a16="http://schemas.microsoft.com/office/drawing/2014/main" id="{E403888F-67BA-4CAB-F6F4-0F4ABFE2C6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3661" y="4348931"/>
            <a:ext cx="6211348" cy="228446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Network Devices in Computer Network : Different Types">
            <a:extLst>
              <a:ext uri="{FF2B5EF4-FFF2-40B4-BE49-F238E27FC236}">
                <a16:creationId xmlns:a16="http://schemas.microsoft.com/office/drawing/2014/main" id="{E792FA0C-6FB9-4D10-6B6B-A987F5A07D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124325"/>
            <a:ext cx="4257675" cy="273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549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A3986-37E0-5ACF-3218-4BFDC64E8DB3}"/>
              </a:ext>
            </a:extLst>
          </p:cNvPr>
          <p:cNvSpPr>
            <a:spLocks noGrp="1"/>
          </p:cNvSpPr>
          <p:nvPr>
            <p:ph type="title"/>
          </p:nvPr>
        </p:nvSpPr>
        <p:spPr/>
        <p:txBody>
          <a:bodyPr/>
          <a:lstStyle/>
          <a:p>
            <a:r>
              <a:rPr lang="en-US" b="1" i="0" dirty="0">
                <a:solidFill>
                  <a:srgbClr val="273239"/>
                </a:solidFill>
                <a:effectLst/>
                <a:latin typeface="Nunito" panose="020F0502020204030204" pitchFamily="2" charset="0"/>
              </a:rPr>
              <a:t>Hub</a:t>
            </a:r>
            <a:endParaRPr lang="en-US" dirty="0"/>
          </a:p>
        </p:txBody>
      </p:sp>
      <p:sp>
        <p:nvSpPr>
          <p:cNvPr id="3" name="Content Placeholder 2">
            <a:extLst>
              <a:ext uri="{FF2B5EF4-FFF2-40B4-BE49-F238E27FC236}">
                <a16:creationId xmlns:a16="http://schemas.microsoft.com/office/drawing/2014/main" id="{C632EFBC-7CC2-67C0-3DEB-433C25B00CB7}"/>
              </a:ext>
            </a:extLst>
          </p:cNvPr>
          <p:cNvSpPr>
            <a:spLocks noGrp="1"/>
          </p:cNvSpPr>
          <p:nvPr>
            <p:ph idx="1"/>
          </p:nvPr>
        </p:nvSpPr>
        <p:spPr>
          <a:xfrm>
            <a:off x="413993" y="1415559"/>
            <a:ext cx="6345025" cy="5442441"/>
          </a:xfrm>
        </p:spPr>
        <p:txBody>
          <a:bodyPr>
            <a:normAutofit lnSpcReduction="10000"/>
          </a:bodyPr>
          <a:lstStyle/>
          <a:p>
            <a:pPr algn="l" rtl="0" fontAlgn="base"/>
            <a:r>
              <a:rPr lang="en-US" b="0" i="0" dirty="0">
                <a:solidFill>
                  <a:srgbClr val="273239"/>
                </a:solidFill>
                <a:effectLst/>
                <a:latin typeface="Nunito" panose="020F0502020204030204" pitchFamily="2" charset="0"/>
              </a:rPr>
              <a:t>Basically multi-port repeater. </a:t>
            </a:r>
          </a:p>
          <a:p>
            <a:pPr algn="l" rtl="0" fontAlgn="base"/>
            <a:r>
              <a:rPr lang="en-US" b="0" i="0" dirty="0">
                <a:solidFill>
                  <a:srgbClr val="273239"/>
                </a:solidFill>
                <a:effectLst/>
                <a:latin typeface="Nunito" panose="020F0502020204030204" pitchFamily="2" charset="0"/>
              </a:rPr>
              <a:t>A hub connects multiple wires coming from different branches, for example, the connector in star topology which connects different stations. </a:t>
            </a:r>
          </a:p>
          <a:p>
            <a:pPr algn="l" rtl="0" fontAlgn="base"/>
            <a:r>
              <a:rPr lang="en-US" b="0" i="0" dirty="0">
                <a:solidFill>
                  <a:srgbClr val="273239"/>
                </a:solidFill>
                <a:effectLst/>
                <a:latin typeface="Nunito" panose="020F0502020204030204" pitchFamily="2" charset="0"/>
              </a:rPr>
              <a:t>Hubs cannot filter data, so data packets are sent to all connected devices.  </a:t>
            </a:r>
          </a:p>
          <a:p>
            <a:pPr algn="l" rtl="0" fontAlgn="base"/>
            <a:r>
              <a:rPr lang="en-US" b="0" i="0" dirty="0">
                <a:solidFill>
                  <a:srgbClr val="273239"/>
                </a:solidFill>
                <a:effectLst/>
                <a:latin typeface="Nunito" panose="020F0502020204030204" pitchFamily="2" charset="0"/>
              </a:rPr>
              <a:t>They do not have the intelligence to find out the best path for data packets which leads to inefficiencies and wastage.</a:t>
            </a:r>
          </a:p>
          <a:p>
            <a:endParaRPr lang="en-US" dirty="0"/>
          </a:p>
        </p:txBody>
      </p:sp>
      <p:pic>
        <p:nvPicPr>
          <p:cNvPr id="5122" name="Picture 2" descr="What is Hub in Networking | Types of ...">
            <a:extLst>
              <a:ext uri="{FF2B5EF4-FFF2-40B4-BE49-F238E27FC236}">
                <a16:creationId xmlns:a16="http://schemas.microsoft.com/office/drawing/2014/main" id="{5E0F918A-CC51-B9C0-06C1-740BCB27C3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793"/>
          <a:stretch/>
        </p:blipFill>
        <p:spPr bwMode="auto">
          <a:xfrm>
            <a:off x="6566673" y="0"/>
            <a:ext cx="5625327" cy="337975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Ethernet hub - Wikipedia">
            <a:extLst>
              <a:ext uri="{FF2B5EF4-FFF2-40B4-BE49-F238E27FC236}">
                <a16:creationId xmlns:a16="http://schemas.microsoft.com/office/drawing/2014/main" id="{4E591FC2-031B-5C00-DBAE-A8D91BAFA8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9842" y="3129219"/>
            <a:ext cx="5211334" cy="3436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401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42D3C-22F8-CEC1-CC21-5E9E87D98E26}"/>
              </a:ext>
            </a:extLst>
          </p:cNvPr>
          <p:cNvSpPr>
            <a:spLocks noGrp="1"/>
          </p:cNvSpPr>
          <p:nvPr>
            <p:ph type="title"/>
          </p:nvPr>
        </p:nvSpPr>
        <p:spPr/>
        <p:txBody>
          <a:bodyPr/>
          <a:lstStyle/>
          <a:p>
            <a:r>
              <a:rPr lang="en-US" b="1" i="0" dirty="0">
                <a:solidFill>
                  <a:srgbClr val="273239"/>
                </a:solidFill>
                <a:effectLst/>
                <a:latin typeface="Nunito" panose="020F0502020204030204" pitchFamily="2" charset="0"/>
              </a:rPr>
              <a:t>Types of Hub</a:t>
            </a:r>
            <a:endParaRPr lang="en-US" dirty="0"/>
          </a:p>
        </p:txBody>
      </p:sp>
      <p:sp>
        <p:nvSpPr>
          <p:cNvPr id="3" name="Content Placeholder 2">
            <a:extLst>
              <a:ext uri="{FF2B5EF4-FFF2-40B4-BE49-F238E27FC236}">
                <a16:creationId xmlns:a16="http://schemas.microsoft.com/office/drawing/2014/main" id="{98A3D36B-BCDF-B826-0308-F831646C09C4}"/>
              </a:ext>
            </a:extLst>
          </p:cNvPr>
          <p:cNvSpPr>
            <a:spLocks noGrp="1"/>
          </p:cNvSpPr>
          <p:nvPr>
            <p:ph idx="1"/>
          </p:nvPr>
        </p:nvSpPr>
        <p:spPr/>
        <p:txBody>
          <a:bodyPr>
            <a:normAutofit fontScale="92500" lnSpcReduction="20000"/>
          </a:bodyPr>
          <a:lstStyle/>
          <a:p>
            <a:pPr algn="l" fontAlgn="base">
              <a:buFont typeface="Arial" panose="020B0604020202020204" pitchFamily="34" charset="0"/>
              <a:buChar char="•"/>
            </a:pPr>
            <a:r>
              <a:rPr lang="en-US" b="1" i="0" dirty="0">
                <a:solidFill>
                  <a:srgbClr val="273239"/>
                </a:solidFill>
                <a:effectLst/>
                <a:latin typeface="Nunito" panose="020F0502020204030204" pitchFamily="2" charset="0"/>
              </a:rPr>
              <a:t>Active Hub:- </a:t>
            </a:r>
            <a:r>
              <a:rPr lang="en-US" b="0" i="0" dirty="0">
                <a:solidFill>
                  <a:srgbClr val="273239"/>
                </a:solidFill>
                <a:effectLst/>
                <a:latin typeface="Nunito" panose="020F0502020204030204" pitchFamily="2" charset="0"/>
              </a:rPr>
              <a:t>These are the hubs that have their power supply and can clean, boost, and relay the signal along with the network. It serves both as a repeater as well as a wiring center. These are used to extend the maximum distance between nodes.</a:t>
            </a:r>
          </a:p>
          <a:p>
            <a:pPr algn="l" fontAlgn="base">
              <a:buFont typeface="Arial" panose="020B0604020202020204" pitchFamily="34" charset="0"/>
              <a:buChar char="•"/>
            </a:pPr>
            <a:r>
              <a:rPr lang="en-US" b="1" i="0" dirty="0">
                <a:solidFill>
                  <a:srgbClr val="273239"/>
                </a:solidFill>
                <a:effectLst/>
                <a:latin typeface="Nunito" panose="020F0502020204030204" pitchFamily="2" charset="0"/>
              </a:rPr>
              <a:t>Passive Hub:- </a:t>
            </a:r>
            <a:r>
              <a:rPr lang="en-US" b="0" i="0" dirty="0">
                <a:solidFill>
                  <a:srgbClr val="273239"/>
                </a:solidFill>
                <a:effectLst/>
                <a:latin typeface="Nunito" panose="020F0502020204030204" pitchFamily="2" charset="0"/>
              </a:rPr>
              <a:t>These are the hubs that collect wiring from nodes and power supply from the active hub. These hubs relay signals onto the network without cleaning and boosting them and can’t be used to extend the distance between nodes.</a:t>
            </a:r>
          </a:p>
          <a:p>
            <a:pPr algn="l" fontAlgn="base">
              <a:buFont typeface="Arial" panose="020B0604020202020204" pitchFamily="34" charset="0"/>
              <a:buChar char="•"/>
            </a:pPr>
            <a:r>
              <a:rPr lang="en-US" b="1" i="0" dirty="0">
                <a:solidFill>
                  <a:srgbClr val="273239"/>
                </a:solidFill>
                <a:effectLst/>
                <a:latin typeface="Nunito" panose="020F0502020204030204" pitchFamily="2" charset="0"/>
              </a:rPr>
              <a:t>Intelligent Hub:- </a:t>
            </a:r>
            <a:r>
              <a:rPr lang="en-US" b="0" i="0" dirty="0">
                <a:solidFill>
                  <a:srgbClr val="273239"/>
                </a:solidFill>
                <a:effectLst/>
                <a:latin typeface="Nunito" panose="020F0502020204030204" pitchFamily="2" charset="0"/>
              </a:rPr>
              <a:t>It works like an active hub and includes remote management capabilities. They also provide flexible data rates to network devices. It also enables an administrator to monitor the traffic passing through the hub and to configure each port in the hub.</a:t>
            </a:r>
          </a:p>
          <a:p>
            <a:endParaRPr lang="en-US" dirty="0"/>
          </a:p>
        </p:txBody>
      </p:sp>
    </p:spTree>
    <p:extLst>
      <p:ext uri="{BB962C8B-B14F-4D97-AF65-F5344CB8AC3E}">
        <p14:creationId xmlns:p14="http://schemas.microsoft.com/office/powerpoint/2010/main" val="503384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A9473-7C2C-B4E8-6345-450DBE00070B}"/>
              </a:ext>
            </a:extLst>
          </p:cNvPr>
          <p:cNvSpPr>
            <a:spLocks noGrp="1"/>
          </p:cNvSpPr>
          <p:nvPr>
            <p:ph type="title"/>
          </p:nvPr>
        </p:nvSpPr>
        <p:spPr/>
        <p:txBody>
          <a:bodyPr/>
          <a:lstStyle/>
          <a:p>
            <a:r>
              <a:rPr lang="en-US" b="1" dirty="0"/>
              <a:t>NIC</a:t>
            </a:r>
          </a:p>
        </p:txBody>
      </p:sp>
      <p:sp>
        <p:nvSpPr>
          <p:cNvPr id="3" name="Content Placeholder 2">
            <a:extLst>
              <a:ext uri="{FF2B5EF4-FFF2-40B4-BE49-F238E27FC236}">
                <a16:creationId xmlns:a16="http://schemas.microsoft.com/office/drawing/2014/main" id="{84A24483-CFC9-10C0-E255-DE3FFCA2406F}"/>
              </a:ext>
            </a:extLst>
          </p:cNvPr>
          <p:cNvSpPr>
            <a:spLocks noGrp="1"/>
          </p:cNvSpPr>
          <p:nvPr>
            <p:ph idx="1"/>
          </p:nvPr>
        </p:nvSpPr>
        <p:spPr/>
        <p:txBody>
          <a:bodyPr/>
          <a:lstStyle/>
          <a:p>
            <a:r>
              <a:rPr lang="en-US" dirty="0">
                <a:solidFill>
                  <a:srgbClr val="273239"/>
                </a:solidFill>
                <a:latin typeface="Nunito" panose="020F0502020204030204" pitchFamily="2" charset="0"/>
              </a:rPr>
              <a:t>N</a:t>
            </a:r>
            <a:r>
              <a:rPr lang="en-US" b="0" i="0" dirty="0">
                <a:solidFill>
                  <a:srgbClr val="273239"/>
                </a:solidFill>
                <a:effectLst/>
                <a:latin typeface="Nunito" panose="020F0502020204030204" pitchFamily="2" charset="0"/>
              </a:rPr>
              <a:t>etwork interface card is a network adapter that is used to connect the computer to the network. </a:t>
            </a:r>
          </a:p>
          <a:p>
            <a:r>
              <a:rPr lang="en-US" b="0" i="0" dirty="0">
                <a:solidFill>
                  <a:srgbClr val="273239"/>
                </a:solidFill>
                <a:effectLst/>
                <a:latin typeface="Nunito" panose="020F0502020204030204" pitchFamily="2" charset="0"/>
              </a:rPr>
              <a:t>It has a unique id that is written on the chip, and it has a connector to connect the cable to it. The cable acts as an interface between the computer and the router or modem. </a:t>
            </a:r>
            <a:endParaRPr lang="en-US" dirty="0"/>
          </a:p>
        </p:txBody>
      </p:sp>
    </p:spTree>
    <p:extLst>
      <p:ext uri="{BB962C8B-B14F-4D97-AF65-F5344CB8AC3E}">
        <p14:creationId xmlns:p14="http://schemas.microsoft.com/office/powerpoint/2010/main" val="3291104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1286</Words>
  <Application>Microsoft Office PowerPoint</Application>
  <PresentationFormat>Widescreen</PresentationFormat>
  <Paragraphs>120</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Brush Script MT</vt:lpstr>
      <vt:lpstr>Calibri</vt:lpstr>
      <vt:lpstr>Calibri Light</vt:lpstr>
      <vt:lpstr>Nunito</vt:lpstr>
      <vt:lpstr>Office Theme</vt:lpstr>
      <vt:lpstr>Applications of Information &amp; Communication Technology</vt:lpstr>
      <vt:lpstr>Network</vt:lpstr>
      <vt:lpstr>PowerPoint Presentation</vt:lpstr>
      <vt:lpstr>PowerPoint Presentation</vt:lpstr>
      <vt:lpstr>Network Devices: </vt:lpstr>
      <vt:lpstr>Repeater</vt:lpstr>
      <vt:lpstr>Hub</vt:lpstr>
      <vt:lpstr>Types of Hub</vt:lpstr>
      <vt:lpstr>NIC</vt:lpstr>
      <vt:lpstr>Bridges</vt:lpstr>
      <vt:lpstr>Switches</vt:lpstr>
      <vt:lpstr>Routers</vt:lpstr>
      <vt:lpstr>Wireless Access Point</vt:lpstr>
      <vt:lpstr>IP Address</vt:lpstr>
      <vt:lpstr>IP Address</vt:lpstr>
      <vt:lpstr>Formats of  IP Address</vt:lpstr>
      <vt:lpstr>Distribution Authorities</vt:lpstr>
      <vt:lpstr>Network ID &amp; Host ID</vt:lpstr>
      <vt:lpstr>Classes of IP Addresses</vt:lpstr>
      <vt:lpstr>PowerPoint Presentation</vt:lpstr>
      <vt:lpstr>PowerPoint Presentation</vt:lpstr>
      <vt:lpstr>IP Address Assignment in Windows</vt:lpstr>
      <vt:lpstr>PowerPoint Presentation</vt:lpstr>
      <vt:lpstr>Ping Tool for Testing Connectivity</vt:lpstr>
      <vt:lpstr>Building a small network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Haider</dc:creator>
  <cp:lastModifiedBy>Ali Haider</cp:lastModifiedBy>
  <cp:revision>13</cp:revision>
  <dcterms:created xsi:type="dcterms:W3CDTF">2024-10-08T02:16:15Z</dcterms:created>
  <dcterms:modified xsi:type="dcterms:W3CDTF">2024-10-15T04:07:39Z</dcterms:modified>
</cp:coreProperties>
</file>