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2" r:id="rId4"/>
    <p:sldId id="293" r:id="rId5"/>
    <p:sldId id="298" r:id="rId6"/>
    <p:sldId id="295" r:id="rId7"/>
    <p:sldId id="296" r:id="rId8"/>
    <p:sldId id="297" r:id="rId9"/>
    <p:sldId id="294" r:id="rId10"/>
    <p:sldId id="299" r:id="rId11"/>
    <p:sldId id="260" r:id="rId12"/>
    <p:sldId id="261" r:id="rId13"/>
    <p:sldId id="262" r:id="rId14"/>
    <p:sldId id="282" r:id="rId15"/>
    <p:sldId id="283" r:id="rId16"/>
    <p:sldId id="284" r:id="rId17"/>
    <p:sldId id="285" r:id="rId18"/>
    <p:sldId id="286" r:id="rId19"/>
    <p:sldId id="287" r:id="rId20"/>
    <p:sldId id="288" r:id="rId21"/>
    <p:sldId id="289" r:id="rId22"/>
    <p:sldId id="290" r:id="rId23"/>
    <p:sldId id="291" r:id="rId24"/>
    <p:sldId id="25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5" d="100"/>
          <a:sy n="85" d="100"/>
        </p:scale>
        <p:origin x="45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308397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52494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669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3302443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044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663609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2091329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334609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296353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30350E-948C-41B6-9E2D-6580C621D67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400777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0350E-948C-41B6-9E2D-6580C621D67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424425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0350E-948C-41B6-9E2D-6580C621D67E}"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51891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0350E-948C-41B6-9E2D-6580C621D67E}"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373101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0350E-948C-41B6-9E2D-6580C621D67E}"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203413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30350E-948C-41B6-9E2D-6580C621D67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262607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30350E-948C-41B6-9E2D-6580C621D67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FD2B25-70D8-47C5-87B2-A6D7B53C724E}" type="slidenum">
              <a:rPr lang="en-US" smtClean="0"/>
              <a:t>‹#›</a:t>
            </a:fld>
            <a:endParaRPr lang="en-US"/>
          </a:p>
        </p:txBody>
      </p:sp>
    </p:spTree>
    <p:extLst>
      <p:ext uri="{BB962C8B-B14F-4D97-AF65-F5344CB8AC3E}">
        <p14:creationId xmlns:p14="http://schemas.microsoft.com/office/powerpoint/2010/main" val="104271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30350E-948C-41B6-9E2D-6580C621D67E}" type="datetimeFigureOut">
              <a:rPr lang="en-US" smtClean="0"/>
              <a:t>4/7/2025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FD2B25-70D8-47C5-87B2-A6D7B53C724E}" type="slidenum">
              <a:rPr lang="en-US" smtClean="0"/>
              <a:t>‹#›</a:t>
            </a:fld>
            <a:endParaRPr lang="en-US"/>
          </a:p>
        </p:txBody>
      </p:sp>
    </p:spTree>
    <p:extLst>
      <p:ext uri="{BB962C8B-B14F-4D97-AF65-F5344CB8AC3E}">
        <p14:creationId xmlns:p14="http://schemas.microsoft.com/office/powerpoint/2010/main" val="358555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data_structures_algorithms/breadth_first_traversal.htm" TargetMode="External"/><Relationship Id="rId2" Type="http://schemas.openxmlformats.org/officeDocument/2006/relationships/hyperlink" Target="https://www.geeksforgeeks.org/search-algorithms-in-ai/" TargetMode="External"/><Relationship Id="rId1" Type="http://schemas.openxmlformats.org/officeDocument/2006/relationships/slideLayout" Target="../slideLayouts/slideLayout2.xml"/><Relationship Id="rId4" Type="http://schemas.openxmlformats.org/officeDocument/2006/relationships/hyperlink" Target="http://www.aiai.ed.ac.uk/~gwickler/eightpuzzle-uninf.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AI - Popular Search Algorithms</a:t>
            </a:r>
            <a:br>
              <a:rPr lang="en-US" b="1" dirty="0"/>
            </a:br>
            <a:endParaRPr lang="en-US" dirty="0"/>
          </a:p>
        </p:txBody>
      </p:sp>
      <p:sp>
        <p:nvSpPr>
          <p:cNvPr id="3" name="Subtitle 2"/>
          <p:cNvSpPr>
            <a:spLocks noGrp="1"/>
          </p:cNvSpPr>
          <p:nvPr>
            <p:ph type="subTitle" idx="1"/>
          </p:nvPr>
        </p:nvSpPr>
        <p:spPr>
          <a:xfrm>
            <a:off x="1507067" y="4050833"/>
            <a:ext cx="7766936" cy="1096899"/>
          </a:xfrm>
        </p:spPr>
        <p:txBody>
          <a:bodyPr>
            <a:normAutofit lnSpcReduction="10000"/>
          </a:bodyPr>
          <a:lstStyle/>
          <a:p>
            <a:pPr algn="ctr"/>
            <a:r>
              <a:rPr lang="en-US" b="1" dirty="0">
                <a:solidFill>
                  <a:schemeClr val="tx1"/>
                </a:solidFill>
              </a:rPr>
              <a:t>Mr. Ali Haider</a:t>
            </a:r>
          </a:p>
          <a:p>
            <a:pPr algn="ctr"/>
            <a:r>
              <a:rPr lang="en-US" dirty="0"/>
              <a:t>Lab Instructor</a:t>
            </a:r>
          </a:p>
          <a:p>
            <a:pPr algn="ctr"/>
            <a:r>
              <a:rPr lang="en-US" dirty="0"/>
              <a:t>Institute of Management Sciences, Peshawar.</a:t>
            </a:r>
          </a:p>
        </p:txBody>
      </p:sp>
    </p:spTree>
    <p:extLst>
      <p:ext uri="{BB962C8B-B14F-4D97-AF65-F5344CB8AC3E}">
        <p14:creationId xmlns:p14="http://schemas.microsoft.com/office/powerpoint/2010/main" val="108338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Terminology</a:t>
            </a:r>
            <a:br>
              <a:rPr lang="en-US" b="1" dirty="0"/>
            </a:br>
            <a:endParaRPr lang="en-US" dirty="0"/>
          </a:p>
        </p:txBody>
      </p:sp>
      <p:sp>
        <p:nvSpPr>
          <p:cNvPr id="3" name="Content Placeholder 2"/>
          <p:cNvSpPr>
            <a:spLocks noGrp="1"/>
          </p:cNvSpPr>
          <p:nvPr>
            <p:ph idx="1"/>
          </p:nvPr>
        </p:nvSpPr>
        <p:spPr>
          <a:xfrm>
            <a:off x="677334" y="2160589"/>
            <a:ext cx="6714066" cy="3880773"/>
          </a:xfrm>
        </p:spPr>
        <p:txBody>
          <a:bodyPr>
            <a:normAutofit fontScale="85000" lnSpcReduction="20000"/>
          </a:bodyPr>
          <a:lstStyle/>
          <a:p>
            <a:r>
              <a:rPr lang="en-US" b="1" dirty="0"/>
              <a:t>Problem Space</a:t>
            </a:r>
            <a:r>
              <a:rPr lang="en-US" dirty="0"/>
              <a:t> − It is the environment in which the search takes place. (A set of states and set of operators to change those states)</a:t>
            </a:r>
          </a:p>
          <a:p>
            <a:r>
              <a:rPr lang="en-US" b="1" dirty="0"/>
              <a:t>Problem Instance</a:t>
            </a:r>
            <a:r>
              <a:rPr lang="en-US" dirty="0"/>
              <a:t> − It is Initial state + Goal state.</a:t>
            </a:r>
          </a:p>
          <a:p>
            <a:r>
              <a:rPr lang="en-US" b="1" dirty="0"/>
              <a:t>Problem Space Graph</a:t>
            </a:r>
            <a:r>
              <a:rPr lang="en-US" dirty="0"/>
              <a:t> − It represents problem state. States are shown by nodes and operators are shown by edges.</a:t>
            </a:r>
          </a:p>
          <a:p>
            <a:r>
              <a:rPr lang="en-US" b="1" dirty="0"/>
              <a:t>Depth of a problem</a:t>
            </a:r>
            <a:r>
              <a:rPr lang="en-US" dirty="0"/>
              <a:t> − Length of a shortest path or shortest sequence of operators from Initial State to goal state.</a:t>
            </a:r>
          </a:p>
          <a:p>
            <a:r>
              <a:rPr lang="en-US" b="1" dirty="0"/>
              <a:t>Space Complexity</a:t>
            </a:r>
            <a:r>
              <a:rPr lang="en-US" dirty="0"/>
              <a:t> − The maximum number of nodes that are stored in memory.</a:t>
            </a:r>
          </a:p>
          <a:p>
            <a:r>
              <a:rPr lang="en-US" b="1" dirty="0"/>
              <a:t>Time Complexity</a:t>
            </a:r>
            <a:r>
              <a:rPr lang="en-US" dirty="0"/>
              <a:t> − The maximum number of nodes that are created.</a:t>
            </a:r>
          </a:p>
          <a:p>
            <a:r>
              <a:rPr lang="en-US" b="1" dirty="0"/>
              <a:t>Admissibility</a:t>
            </a:r>
            <a:r>
              <a:rPr lang="en-US" dirty="0"/>
              <a:t> − A property of an algorithm to always find an optimal solution.</a:t>
            </a:r>
          </a:p>
          <a:p>
            <a:r>
              <a:rPr lang="en-US" b="1" dirty="0"/>
              <a:t>Branching Factor</a:t>
            </a:r>
            <a:r>
              <a:rPr lang="en-US" dirty="0"/>
              <a:t> − The average number of child nodes in the problem space graph.</a:t>
            </a:r>
          </a:p>
          <a:p>
            <a:r>
              <a:rPr lang="en-US" b="1" dirty="0"/>
              <a:t>Depth</a:t>
            </a:r>
            <a:r>
              <a:rPr lang="en-US" dirty="0"/>
              <a:t> − Length of the shortest path from initial state to goal state.</a:t>
            </a:r>
          </a:p>
          <a:p>
            <a:endParaRPr lang="en-US" dirty="0"/>
          </a:p>
        </p:txBody>
      </p:sp>
      <p:pic>
        <p:nvPicPr>
          <p:cNvPr id="5" name="Picture 4"/>
          <p:cNvPicPr>
            <a:picLocks noChangeAspect="1"/>
          </p:cNvPicPr>
          <p:nvPr/>
        </p:nvPicPr>
        <p:blipFill>
          <a:blip r:embed="rId2"/>
          <a:stretch>
            <a:fillRect/>
          </a:stretch>
        </p:blipFill>
        <p:spPr>
          <a:xfrm>
            <a:off x="7864465" y="2695861"/>
            <a:ext cx="4055393" cy="2688609"/>
          </a:xfrm>
          <a:prstGeom prst="rect">
            <a:avLst/>
          </a:prstGeom>
        </p:spPr>
      </p:pic>
      <p:pic>
        <p:nvPicPr>
          <p:cNvPr id="6" name="Picture 5"/>
          <p:cNvPicPr>
            <a:picLocks noChangeAspect="1"/>
          </p:cNvPicPr>
          <p:nvPr/>
        </p:nvPicPr>
        <p:blipFill>
          <a:blip r:embed="rId3"/>
          <a:stretch>
            <a:fillRect/>
          </a:stretch>
        </p:blipFill>
        <p:spPr>
          <a:xfrm>
            <a:off x="8919345" y="1253906"/>
            <a:ext cx="1988684" cy="1407274"/>
          </a:xfrm>
          <a:prstGeom prst="rect">
            <a:avLst/>
          </a:prstGeom>
        </p:spPr>
      </p:pic>
      <p:pic>
        <p:nvPicPr>
          <p:cNvPr id="7" name="Picture 6"/>
          <p:cNvPicPr>
            <a:picLocks noChangeAspect="1"/>
          </p:cNvPicPr>
          <p:nvPr/>
        </p:nvPicPr>
        <p:blipFill>
          <a:blip r:embed="rId4"/>
          <a:stretch>
            <a:fillRect/>
          </a:stretch>
        </p:blipFill>
        <p:spPr>
          <a:xfrm>
            <a:off x="8919345" y="5438755"/>
            <a:ext cx="1945631" cy="1419245"/>
          </a:xfrm>
          <a:prstGeom prst="rect">
            <a:avLst/>
          </a:prstGeom>
        </p:spPr>
      </p:pic>
    </p:spTree>
    <p:extLst>
      <p:ext uri="{BB962C8B-B14F-4D97-AF65-F5344CB8AC3E}">
        <p14:creationId xmlns:p14="http://schemas.microsoft.com/office/powerpoint/2010/main" val="4121486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search algorithms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2160589"/>
            <a:ext cx="8791575" cy="3505200"/>
          </a:xfrm>
          <a:prstGeom prst="rect">
            <a:avLst/>
          </a:prstGeom>
        </p:spPr>
      </p:pic>
    </p:spTree>
    <p:extLst>
      <p:ext uri="{BB962C8B-B14F-4D97-AF65-F5344CB8AC3E}">
        <p14:creationId xmlns:p14="http://schemas.microsoft.com/office/powerpoint/2010/main" val="3427542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Uninformed Search Algorithms </a:t>
            </a:r>
            <a:br>
              <a:rPr lang="en-US" b="1" dirty="0"/>
            </a:br>
            <a:endParaRPr lang="en-US" dirty="0"/>
          </a:p>
        </p:txBody>
      </p:sp>
      <p:sp>
        <p:nvSpPr>
          <p:cNvPr id="3" name="Content Placeholder 2"/>
          <p:cNvSpPr>
            <a:spLocks noGrp="1"/>
          </p:cNvSpPr>
          <p:nvPr>
            <p:ph idx="1"/>
          </p:nvPr>
        </p:nvSpPr>
        <p:spPr/>
        <p:txBody>
          <a:bodyPr/>
          <a:lstStyle/>
          <a:p>
            <a:r>
              <a:rPr lang="en-US" dirty="0"/>
              <a:t>The search algorithms in this section have no additional information on the goal node other than the one provided in the problem definition. </a:t>
            </a:r>
          </a:p>
          <a:p>
            <a:r>
              <a:rPr lang="en-US" dirty="0"/>
              <a:t>The plans to reach the goal state from the start state differ only by the order and/or length of actions. </a:t>
            </a:r>
          </a:p>
          <a:p>
            <a:r>
              <a:rPr lang="en-US" dirty="0"/>
              <a:t>Uninformed search is also called </a:t>
            </a:r>
            <a:r>
              <a:rPr lang="en-US" b="1" dirty="0"/>
              <a:t>Blind search</a:t>
            </a:r>
            <a:r>
              <a:rPr lang="en-US" dirty="0"/>
              <a:t>.</a:t>
            </a:r>
          </a:p>
        </p:txBody>
      </p:sp>
    </p:spTree>
    <p:extLst>
      <p:ext uri="{BB962C8B-B14F-4D97-AF65-F5344CB8AC3E}">
        <p14:creationId xmlns:p14="http://schemas.microsoft.com/office/powerpoint/2010/main" val="1200018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Uninformed Search Algorithms</a:t>
            </a:r>
          </a:p>
        </p:txBody>
      </p:sp>
      <p:sp>
        <p:nvSpPr>
          <p:cNvPr id="3" name="Content Placeholder 2"/>
          <p:cNvSpPr>
            <a:spLocks noGrp="1"/>
          </p:cNvSpPr>
          <p:nvPr>
            <p:ph idx="1"/>
          </p:nvPr>
        </p:nvSpPr>
        <p:spPr/>
        <p:txBody>
          <a:bodyPr>
            <a:normAutofit/>
          </a:bodyPr>
          <a:lstStyle/>
          <a:p>
            <a:r>
              <a:rPr lang="en-US" dirty="0"/>
              <a:t>The following uninformed search algorithms are discussed in this section.</a:t>
            </a:r>
          </a:p>
          <a:p>
            <a:pPr lvl="1"/>
            <a:r>
              <a:rPr lang="en-US" dirty="0"/>
              <a:t>Depth First Search</a:t>
            </a:r>
          </a:p>
          <a:p>
            <a:pPr lvl="1"/>
            <a:r>
              <a:rPr lang="en-US" dirty="0"/>
              <a:t>Breath First Search</a:t>
            </a:r>
          </a:p>
          <a:p>
            <a:pPr lvl="1"/>
            <a:endParaRPr lang="en-US" dirty="0"/>
          </a:p>
          <a:p>
            <a:pPr lvl="1"/>
            <a:endParaRPr lang="en-US" dirty="0"/>
          </a:p>
          <a:p>
            <a:endParaRPr lang="en-US" dirty="0"/>
          </a:p>
        </p:txBody>
      </p:sp>
    </p:spTree>
    <p:extLst>
      <p:ext uri="{BB962C8B-B14F-4D97-AF65-F5344CB8AC3E}">
        <p14:creationId xmlns:p14="http://schemas.microsoft.com/office/powerpoint/2010/main" val="19060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idx="1"/>
          </p:nvPr>
        </p:nvSpPr>
        <p:spPr>
          <a:xfrm>
            <a:off x="677334" y="2160589"/>
            <a:ext cx="7933266" cy="3880773"/>
          </a:xfrm>
        </p:spPr>
        <p:txBody>
          <a:bodyPr>
            <a:normAutofit/>
          </a:bodyPr>
          <a:lstStyle/>
          <a:p>
            <a:r>
              <a:rPr lang="en-US" dirty="0"/>
              <a:t>Depth First Search (DFS) algorithm traverses a graph in a </a:t>
            </a:r>
            <a:r>
              <a:rPr lang="en-US" dirty="0" err="1"/>
              <a:t>depthward</a:t>
            </a:r>
            <a:r>
              <a:rPr lang="en-US" dirty="0"/>
              <a:t> motion and uses a stack to remember to get the next vertex to start a search, when a dead end occurs in any iteration.</a:t>
            </a:r>
          </a:p>
          <a:p>
            <a:r>
              <a:rPr lang="en-US" dirty="0"/>
              <a:t>As in the example given above, DFS algorithm traverses from S to A to D to G to E to B first, then to F and lastly to C. </a:t>
            </a:r>
          </a:p>
          <a:p>
            <a:r>
              <a:rPr lang="en-US" dirty="0"/>
              <a:t>It employs the following rules.</a:t>
            </a:r>
          </a:p>
          <a:p>
            <a:pPr lvl="1"/>
            <a:r>
              <a:rPr lang="en-US" b="1" dirty="0"/>
              <a:t>Rule 1</a:t>
            </a:r>
            <a:r>
              <a:rPr lang="en-US" dirty="0"/>
              <a:t> − Visit the adjacent unvisited vertex. Mark it as visited. Display it. Push it in a stack.</a:t>
            </a:r>
          </a:p>
          <a:p>
            <a:pPr lvl="1"/>
            <a:r>
              <a:rPr lang="en-US" b="1" dirty="0"/>
              <a:t>Rule 2</a:t>
            </a:r>
            <a:r>
              <a:rPr lang="en-US" dirty="0"/>
              <a:t> − If no adjacent vertex is found, pop up a vertex from the stack. (It will pop up all the vertices from the stack, which do not have adjacent vertices.)</a:t>
            </a:r>
          </a:p>
          <a:p>
            <a:pPr lvl="1"/>
            <a:r>
              <a:rPr lang="en-US" b="1" dirty="0"/>
              <a:t>Rule 3</a:t>
            </a:r>
            <a:r>
              <a:rPr lang="en-US" dirty="0"/>
              <a:t> − Repeat Rule 1 and Rule 2 until the stack is empty.</a:t>
            </a:r>
          </a:p>
          <a:p>
            <a:endParaRPr lang="en-US" dirty="0"/>
          </a:p>
        </p:txBody>
      </p:sp>
      <p:pic>
        <p:nvPicPr>
          <p:cNvPr id="4" name="Picture 3"/>
          <p:cNvPicPr>
            <a:picLocks noChangeAspect="1"/>
          </p:cNvPicPr>
          <p:nvPr/>
        </p:nvPicPr>
        <p:blipFill>
          <a:blip r:embed="rId2"/>
          <a:stretch>
            <a:fillRect/>
          </a:stretch>
        </p:blipFill>
        <p:spPr>
          <a:xfrm>
            <a:off x="8610600" y="2160589"/>
            <a:ext cx="3581400" cy="3686175"/>
          </a:xfrm>
          <a:prstGeom prst="rect">
            <a:avLst/>
          </a:prstGeom>
        </p:spPr>
      </p:pic>
    </p:spTree>
    <p:extLst>
      <p:ext uri="{BB962C8B-B14F-4D97-AF65-F5344CB8AC3E}">
        <p14:creationId xmlns:p14="http://schemas.microsoft.com/office/powerpoint/2010/main" val="20315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pic>
        <p:nvPicPr>
          <p:cNvPr id="7" name="Picture 6"/>
          <p:cNvPicPr>
            <a:picLocks noChangeAspect="1"/>
          </p:cNvPicPr>
          <p:nvPr/>
        </p:nvPicPr>
        <p:blipFill>
          <a:blip r:embed="rId2"/>
          <a:stretch>
            <a:fillRect/>
          </a:stretch>
        </p:blipFill>
        <p:spPr>
          <a:xfrm>
            <a:off x="677333" y="1349829"/>
            <a:ext cx="8596669" cy="5508171"/>
          </a:xfrm>
          <a:prstGeom prst="rect">
            <a:avLst/>
          </a:prstGeom>
        </p:spPr>
      </p:pic>
    </p:spTree>
    <p:extLst>
      <p:ext uri="{BB962C8B-B14F-4D97-AF65-F5344CB8AC3E}">
        <p14:creationId xmlns:p14="http://schemas.microsoft.com/office/powerpoint/2010/main" val="12627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77334" y="1666875"/>
            <a:ext cx="8572500" cy="5191125"/>
          </a:xfrm>
          <a:prstGeom prst="rect">
            <a:avLst/>
          </a:prstGeom>
        </p:spPr>
      </p:pic>
    </p:spTree>
    <p:extLst>
      <p:ext uri="{BB962C8B-B14F-4D97-AF65-F5344CB8AC3E}">
        <p14:creationId xmlns:p14="http://schemas.microsoft.com/office/powerpoint/2010/main" val="43308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677334" y="1628775"/>
            <a:ext cx="8591550" cy="5229225"/>
          </a:xfrm>
          <a:prstGeom prst="rect">
            <a:avLst/>
          </a:prstGeom>
        </p:spPr>
      </p:pic>
    </p:spTree>
    <p:extLst>
      <p:ext uri="{BB962C8B-B14F-4D97-AF65-F5344CB8AC3E}">
        <p14:creationId xmlns:p14="http://schemas.microsoft.com/office/powerpoint/2010/main" val="358331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pic>
        <p:nvPicPr>
          <p:cNvPr id="4" name="Picture 3"/>
          <p:cNvPicPr>
            <a:picLocks noChangeAspect="1"/>
          </p:cNvPicPr>
          <p:nvPr/>
        </p:nvPicPr>
        <p:blipFill rotWithShape="1">
          <a:blip r:embed="rId2"/>
          <a:srcRect t="49463"/>
          <a:stretch/>
        </p:blipFill>
        <p:spPr>
          <a:xfrm>
            <a:off x="577472" y="3157093"/>
            <a:ext cx="8601075" cy="2623457"/>
          </a:xfrm>
          <a:prstGeom prst="rect">
            <a:avLst/>
          </a:prstGeom>
        </p:spPr>
      </p:pic>
      <p:sp>
        <p:nvSpPr>
          <p:cNvPr id="6" name="Rectangle 5"/>
          <p:cNvSpPr/>
          <p:nvPr/>
        </p:nvSpPr>
        <p:spPr>
          <a:xfrm>
            <a:off x="677334" y="1930400"/>
            <a:ext cx="8401352" cy="923330"/>
          </a:xfrm>
          <a:prstGeom prst="rect">
            <a:avLst/>
          </a:prstGeom>
        </p:spPr>
        <p:txBody>
          <a:bodyPr wrap="square">
            <a:spAutoFit/>
          </a:bodyPr>
          <a:lstStyle/>
          <a:p>
            <a:r>
              <a:rPr lang="en-US" dirty="0"/>
              <a:t>As </a:t>
            </a:r>
            <a:r>
              <a:rPr lang="en-US" b="1" dirty="0"/>
              <a:t>C</a:t>
            </a:r>
            <a:r>
              <a:rPr lang="en-US" dirty="0"/>
              <a:t> does not have any unvisited adjacent node so we keep popping the stack until we find a node that has an unvisited adjacent node. In this case, there's none and we keep popping until the stack is empty.</a:t>
            </a:r>
          </a:p>
        </p:txBody>
      </p:sp>
    </p:spTree>
    <p:extLst>
      <p:ext uri="{BB962C8B-B14F-4D97-AF65-F5344CB8AC3E}">
        <p14:creationId xmlns:p14="http://schemas.microsoft.com/office/powerpoint/2010/main" val="208900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3" name="Content Placeholder 2"/>
          <p:cNvSpPr>
            <a:spLocks noGrp="1"/>
          </p:cNvSpPr>
          <p:nvPr>
            <p:ph idx="1"/>
          </p:nvPr>
        </p:nvSpPr>
        <p:spPr>
          <a:xfrm>
            <a:off x="677334" y="2160589"/>
            <a:ext cx="7867952" cy="3880773"/>
          </a:xfrm>
        </p:spPr>
        <p:txBody>
          <a:bodyPr>
            <a:noAutofit/>
          </a:bodyPr>
          <a:lstStyle/>
          <a:p>
            <a:r>
              <a:rPr lang="en-US" sz="2000" dirty="0"/>
              <a:t>Breadth First Search (BFS) algorithm traverses a graph in a </a:t>
            </a:r>
            <a:r>
              <a:rPr lang="en-US" sz="2000" dirty="0" err="1"/>
              <a:t>breadthward</a:t>
            </a:r>
            <a:r>
              <a:rPr lang="en-US" sz="2000" dirty="0"/>
              <a:t> motion and uses a queue to remember to get the next vertex to start a search, when a dead end occurs in any iteration.</a:t>
            </a:r>
          </a:p>
          <a:p>
            <a:r>
              <a:rPr lang="en-US" sz="2000" dirty="0"/>
              <a:t>As in the example given above, BFS algorithm traverses from A to B to E to F first then to C and G lastly to D. </a:t>
            </a:r>
          </a:p>
          <a:p>
            <a:r>
              <a:rPr lang="en-US" sz="2000" dirty="0"/>
              <a:t>It employs the following rules.</a:t>
            </a:r>
          </a:p>
          <a:p>
            <a:pPr lvl="1"/>
            <a:r>
              <a:rPr lang="en-US" sz="1800" b="1" dirty="0"/>
              <a:t>Rule 1</a:t>
            </a:r>
            <a:r>
              <a:rPr lang="en-US" sz="1800" dirty="0"/>
              <a:t> − Visit the adjacent unvisited vertex. Mark it as visited. Display it. Insert it in a queue.</a:t>
            </a:r>
          </a:p>
          <a:p>
            <a:pPr lvl="1"/>
            <a:r>
              <a:rPr lang="en-US" sz="1800" b="1" dirty="0"/>
              <a:t>Rule 2</a:t>
            </a:r>
            <a:r>
              <a:rPr lang="en-US" sz="1800" dirty="0"/>
              <a:t> − If no adjacent vertex is found, remove the first vertex from the queue.</a:t>
            </a:r>
          </a:p>
          <a:p>
            <a:pPr lvl="1"/>
            <a:r>
              <a:rPr lang="en-US" sz="1800" b="1" dirty="0"/>
              <a:t>Rule 3</a:t>
            </a:r>
            <a:r>
              <a:rPr lang="en-US" sz="1800" dirty="0"/>
              <a:t> − Repeat Rule 1 and Rule 2 until the queue is empty.</a:t>
            </a:r>
          </a:p>
          <a:p>
            <a:pPr lvl="1"/>
            <a:endParaRPr lang="en-US" sz="1800" dirty="0"/>
          </a:p>
        </p:txBody>
      </p:sp>
      <p:pic>
        <p:nvPicPr>
          <p:cNvPr id="4" name="Picture 3"/>
          <p:cNvPicPr>
            <a:picLocks noChangeAspect="1"/>
          </p:cNvPicPr>
          <p:nvPr/>
        </p:nvPicPr>
        <p:blipFill>
          <a:blip r:embed="rId2"/>
          <a:stretch>
            <a:fillRect/>
          </a:stretch>
        </p:blipFill>
        <p:spPr>
          <a:xfrm>
            <a:off x="8343900" y="1910225"/>
            <a:ext cx="3848100" cy="4381500"/>
          </a:xfrm>
          <a:prstGeom prst="rect">
            <a:avLst/>
          </a:prstGeom>
        </p:spPr>
      </p:pic>
    </p:spTree>
    <p:extLst>
      <p:ext uri="{BB962C8B-B14F-4D97-AF65-F5344CB8AC3E}">
        <p14:creationId xmlns:p14="http://schemas.microsoft.com/office/powerpoint/2010/main" val="253420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a:t>
            </a:r>
          </a:p>
        </p:txBody>
      </p:sp>
      <p:sp>
        <p:nvSpPr>
          <p:cNvPr id="3" name="Content Placeholder 2"/>
          <p:cNvSpPr>
            <a:spLocks noGrp="1"/>
          </p:cNvSpPr>
          <p:nvPr>
            <p:ph idx="1"/>
          </p:nvPr>
        </p:nvSpPr>
        <p:spPr/>
        <p:txBody>
          <a:bodyPr/>
          <a:lstStyle/>
          <a:p>
            <a:r>
              <a:rPr lang="en-US" dirty="0"/>
              <a:t>Searching is the universal technique of problem solving in AI. </a:t>
            </a:r>
          </a:p>
          <a:p>
            <a:r>
              <a:rPr lang="en-US" dirty="0"/>
              <a:t>There are some single-player games such as tile games, Sudoku, crossword, etc. </a:t>
            </a:r>
          </a:p>
          <a:p>
            <a:r>
              <a:rPr lang="en-US" dirty="0"/>
              <a:t>The search algorithms help you to search for a particular position in such games.</a:t>
            </a:r>
          </a:p>
        </p:txBody>
      </p:sp>
    </p:spTree>
    <p:extLst>
      <p:ext uri="{BB962C8B-B14F-4D97-AF65-F5344CB8AC3E}">
        <p14:creationId xmlns:p14="http://schemas.microsoft.com/office/powerpoint/2010/main" val="1226896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500650"/>
            <a:ext cx="8582025" cy="5200650"/>
          </a:xfrm>
          <a:prstGeom prst="rect">
            <a:avLst/>
          </a:prstGeom>
        </p:spPr>
      </p:pic>
    </p:spTree>
    <p:extLst>
      <p:ext uri="{BB962C8B-B14F-4D97-AF65-F5344CB8AC3E}">
        <p14:creationId xmlns:p14="http://schemas.microsoft.com/office/powerpoint/2010/main" val="2300712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930400"/>
            <a:ext cx="8534400" cy="4752975"/>
          </a:xfrm>
          <a:prstGeom prst="rect">
            <a:avLst/>
          </a:prstGeom>
        </p:spPr>
      </p:pic>
    </p:spTree>
    <p:extLst>
      <p:ext uri="{BB962C8B-B14F-4D97-AF65-F5344CB8AC3E}">
        <p14:creationId xmlns:p14="http://schemas.microsoft.com/office/powerpoint/2010/main" val="309470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930400"/>
            <a:ext cx="8591550" cy="4791075"/>
          </a:xfrm>
          <a:prstGeom prst="rect">
            <a:avLst/>
          </a:prstGeom>
        </p:spPr>
      </p:pic>
    </p:spTree>
    <p:extLst>
      <p:ext uri="{BB962C8B-B14F-4D97-AF65-F5344CB8AC3E}">
        <p14:creationId xmlns:p14="http://schemas.microsoft.com/office/powerpoint/2010/main" val="256815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At this stage, we are left with no unmarked (unvisited) nodes. But as per the algorithm we keep on </a:t>
            </a:r>
            <a:r>
              <a:rPr lang="en-US" dirty="0" err="1"/>
              <a:t>dequeuing</a:t>
            </a:r>
            <a:r>
              <a:rPr lang="en-US" dirty="0"/>
              <a:t> in order to get all unvisited nodes. When the queue gets emptied, the program is over.</a:t>
            </a:r>
          </a:p>
        </p:txBody>
      </p:sp>
      <p:pic>
        <p:nvPicPr>
          <p:cNvPr id="4" name="Picture 3"/>
          <p:cNvPicPr>
            <a:picLocks noChangeAspect="1"/>
          </p:cNvPicPr>
          <p:nvPr/>
        </p:nvPicPr>
        <p:blipFill>
          <a:blip r:embed="rId2"/>
          <a:stretch>
            <a:fillRect/>
          </a:stretch>
        </p:blipFill>
        <p:spPr>
          <a:xfrm>
            <a:off x="663402" y="3650362"/>
            <a:ext cx="8610600" cy="2419350"/>
          </a:xfrm>
          <a:prstGeom prst="rect">
            <a:avLst/>
          </a:prstGeom>
        </p:spPr>
      </p:pic>
    </p:spTree>
    <p:extLst>
      <p:ext uri="{BB962C8B-B14F-4D97-AF65-F5344CB8AC3E}">
        <p14:creationId xmlns:p14="http://schemas.microsoft.com/office/powerpoint/2010/main" val="43649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https://www.geeksforgeeks.org/search-algorithms-in-ai/</a:t>
            </a:r>
            <a:endParaRPr lang="en-US" dirty="0"/>
          </a:p>
          <a:p>
            <a:r>
              <a:rPr lang="en-US" dirty="0">
                <a:hlinkClick r:id="rId3"/>
              </a:rPr>
              <a:t>https://www.tutorialspoint.com/data_structures_algorithms/breadth_first_traversal.htm</a:t>
            </a:r>
            <a:endParaRPr lang="en-US" dirty="0"/>
          </a:p>
          <a:p>
            <a:r>
              <a:rPr lang="en-US" dirty="0">
                <a:hlinkClick r:id="rId4"/>
              </a:rPr>
              <a:t>http://www.aiai.ed.ac.uk/~gwickler/eightpuzzle-uninf.html</a:t>
            </a:r>
            <a:endParaRPr lang="en-US" dirty="0"/>
          </a:p>
          <a:p>
            <a:r>
              <a:rPr lang="en-US" dirty="0"/>
              <a:t>https://www.tutorialandexample.com/heuristic-functions/</a:t>
            </a:r>
          </a:p>
        </p:txBody>
      </p:sp>
    </p:spTree>
    <p:extLst>
      <p:ext uri="{BB962C8B-B14F-4D97-AF65-F5344CB8AC3E}">
        <p14:creationId xmlns:p14="http://schemas.microsoft.com/office/powerpoint/2010/main" val="3424800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Agent Pathfinding Problems</a:t>
            </a:r>
            <a:br>
              <a:rPr lang="en-US" b="1" dirty="0"/>
            </a:br>
            <a:endParaRPr lang="en-US" dirty="0"/>
          </a:p>
        </p:txBody>
      </p:sp>
      <p:sp>
        <p:nvSpPr>
          <p:cNvPr id="3" name="Content Placeholder 2"/>
          <p:cNvSpPr>
            <a:spLocks noGrp="1"/>
          </p:cNvSpPr>
          <p:nvPr>
            <p:ph idx="1"/>
          </p:nvPr>
        </p:nvSpPr>
        <p:spPr/>
        <p:txBody>
          <a:bodyPr/>
          <a:lstStyle/>
          <a:p>
            <a:r>
              <a:rPr lang="en-US" dirty="0"/>
              <a:t>The games such as 3X3 eight-tile, 4X4 fifteen-tile, and 5X5 twenty four tile puzzles are single-agent-path-finding challenges. </a:t>
            </a:r>
          </a:p>
          <a:p>
            <a:r>
              <a:rPr lang="en-US" dirty="0"/>
              <a:t>They consist of a matrix of tiles with a blank tile. The player is required to arrange the tiles by sliding a tile either vertically or horizontally into a blank space with the aim of accomplishing some objective.</a:t>
            </a:r>
          </a:p>
          <a:p>
            <a:endParaRPr lang="en-US" dirty="0"/>
          </a:p>
          <a:p>
            <a:endParaRPr lang="en-US" dirty="0"/>
          </a:p>
          <a:p>
            <a:endParaRPr lang="en-US" dirty="0"/>
          </a:p>
          <a:p>
            <a:endParaRPr lang="en-US" dirty="0"/>
          </a:p>
          <a:p>
            <a:r>
              <a:rPr lang="en-US" dirty="0"/>
              <a:t>The other examples of single agent pathfinding problems are Travelling Salesman Problem, Rubik’s Cube, and Theorem Proving.</a:t>
            </a:r>
          </a:p>
          <a:p>
            <a:endParaRPr lang="en-US" dirty="0"/>
          </a:p>
        </p:txBody>
      </p:sp>
      <p:pic>
        <p:nvPicPr>
          <p:cNvPr id="4" name="Picture 3"/>
          <p:cNvPicPr>
            <a:picLocks noChangeAspect="1"/>
          </p:cNvPicPr>
          <p:nvPr/>
        </p:nvPicPr>
        <p:blipFill>
          <a:blip r:embed="rId2"/>
          <a:stretch>
            <a:fillRect/>
          </a:stretch>
        </p:blipFill>
        <p:spPr>
          <a:xfrm>
            <a:off x="5141460" y="3882107"/>
            <a:ext cx="1988684" cy="1407274"/>
          </a:xfrm>
          <a:prstGeom prst="rect">
            <a:avLst/>
          </a:prstGeom>
        </p:spPr>
      </p:pic>
      <p:pic>
        <p:nvPicPr>
          <p:cNvPr id="5" name="Picture 4"/>
          <p:cNvPicPr>
            <a:picLocks noChangeAspect="1"/>
          </p:cNvPicPr>
          <p:nvPr/>
        </p:nvPicPr>
        <p:blipFill>
          <a:blip r:embed="rId3"/>
          <a:stretch>
            <a:fillRect/>
          </a:stretch>
        </p:blipFill>
        <p:spPr>
          <a:xfrm>
            <a:off x="2343340" y="3882107"/>
            <a:ext cx="1945631" cy="1419245"/>
          </a:xfrm>
          <a:prstGeom prst="rect">
            <a:avLst/>
          </a:prstGeom>
        </p:spPr>
      </p:pic>
      <p:sp>
        <p:nvSpPr>
          <p:cNvPr id="6" name="Right Arrow 5"/>
          <p:cNvSpPr/>
          <p:nvPr/>
        </p:nvSpPr>
        <p:spPr>
          <a:xfrm>
            <a:off x="4463143" y="4376057"/>
            <a:ext cx="58782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68425" y="3939413"/>
            <a:ext cx="1001486" cy="646331"/>
          </a:xfrm>
          <a:prstGeom prst="rect">
            <a:avLst/>
          </a:prstGeom>
          <a:noFill/>
        </p:spPr>
        <p:txBody>
          <a:bodyPr wrap="square" rtlCol="0">
            <a:spAutoFit/>
          </a:bodyPr>
          <a:lstStyle/>
          <a:p>
            <a:r>
              <a:rPr lang="en-US" dirty="0"/>
              <a:t>Initial State</a:t>
            </a:r>
          </a:p>
        </p:txBody>
      </p:sp>
      <p:sp>
        <p:nvSpPr>
          <p:cNvPr id="8" name="TextBox 7"/>
          <p:cNvSpPr txBox="1"/>
          <p:nvPr/>
        </p:nvSpPr>
        <p:spPr>
          <a:xfrm>
            <a:off x="6981147" y="3939413"/>
            <a:ext cx="1001486" cy="646331"/>
          </a:xfrm>
          <a:prstGeom prst="rect">
            <a:avLst/>
          </a:prstGeom>
          <a:noFill/>
        </p:spPr>
        <p:txBody>
          <a:bodyPr wrap="square" rtlCol="0">
            <a:spAutoFit/>
          </a:bodyPr>
          <a:lstStyle/>
          <a:p>
            <a:r>
              <a:rPr lang="en-US" dirty="0"/>
              <a:t>Final State</a:t>
            </a:r>
          </a:p>
        </p:txBody>
      </p:sp>
    </p:spTree>
    <p:extLst>
      <p:ext uri="{BB962C8B-B14F-4D97-AF65-F5344CB8AC3E}">
        <p14:creationId xmlns:p14="http://schemas.microsoft.com/office/powerpoint/2010/main" val="5051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puzzle problem</a:t>
            </a:r>
          </a:p>
        </p:txBody>
      </p:sp>
      <p:sp>
        <p:nvSpPr>
          <p:cNvPr id="3" name="Content Placeholder 2"/>
          <p:cNvSpPr>
            <a:spLocks noGrp="1"/>
          </p:cNvSpPr>
          <p:nvPr>
            <p:ph idx="1"/>
          </p:nvPr>
        </p:nvSpPr>
        <p:spPr/>
        <p:txBody>
          <a:bodyPr/>
          <a:lstStyle/>
          <a:p>
            <a:r>
              <a:rPr lang="en-US" i="1" dirty="0"/>
              <a:t>Given a 3×3 board with 8 tiles (every tile has one number from 1 to 8) and one empty space. The objective is to place the numbers on tiles to match final configuration using the empty space. We can slide four adjacent (left, right, above and below) tiles into the empty space.</a:t>
            </a:r>
            <a:endParaRPr lang="en-US" dirty="0"/>
          </a:p>
        </p:txBody>
      </p:sp>
      <p:pic>
        <p:nvPicPr>
          <p:cNvPr id="4" name="Picture 3"/>
          <p:cNvPicPr>
            <a:picLocks noChangeAspect="1"/>
          </p:cNvPicPr>
          <p:nvPr/>
        </p:nvPicPr>
        <p:blipFill>
          <a:blip r:embed="rId2"/>
          <a:stretch>
            <a:fillRect/>
          </a:stretch>
        </p:blipFill>
        <p:spPr>
          <a:xfrm>
            <a:off x="9909963" y="1511754"/>
            <a:ext cx="2231829" cy="2673123"/>
          </a:xfrm>
          <a:prstGeom prst="rect">
            <a:avLst/>
          </a:prstGeom>
        </p:spPr>
      </p:pic>
      <p:pic>
        <p:nvPicPr>
          <p:cNvPr id="5" name="Picture 4"/>
          <p:cNvPicPr>
            <a:picLocks noChangeAspect="1"/>
          </p:cNvPicPr>
          <p:nvPr/>
        </p:nvPicPr>
        <p:blipFill>
          <a:blip r:embed="rId3"/>
          <a:stretch>
            <a:fillRect/>
          </a:stretch>
        </p:blipFill>
        <p:spPr>
          <a:xfrm>
            <a:off x="9909963" y="4184877"/>
            <a:ext cx="2282037" cy="2673123"/>
          </a:xfrm>
          <a:prstGeom prst="rect">
            <a:avLst/>
          </a:prstGeom>
        </p:spPr>
      </p:pic>
      <p:pic>
        <p:nvPicPr>
          <p:cNvPr id="6" name="Picture 5"/>
          <p:cNvPicPr>
            <a:picLocks noChangeAspect="1"/>
          </p:cNvPicPr>
          <p:nvPr/>
        </p:nvPicPr>
        <p:blipFill>
          <a:blip r:embed="rId4"/>
          <a:stretch>
            <a:fillRect/>
          </a:stretch>
        </p:blipFill>
        <p:spPr>
          <a:xfrm>
            <a:off x="862677" y="3487497"/>
            <a:ext cx="6735551" cy="3208918"/>
          </a:xfrm>
          <a:prstGeom prst="rect">
            <a:avLst/>
          </a:prstGeom>
        </p:spPr>
      </p:pic>
    </p:spTree>
    <p:extLst>
      <p:ext uri="{BB962C8B-B14F-4D97-AF65-F5344CB8AC3E}">
        <p14:creationId xmlns:p14="http://schemas.microsoft.com/office/powerpoint/2010/main" val="311168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79893" y="940253"/>
            <a:ext cx="8591550" cy="5695950"/>
          </a:xfrm>
          <a:prstGeom prst="rect">
            <a:avLst/>
          </a:prstGeom>
        </p:spPr>
      </p:pic>
    </p:spTree>
    <p:extLst>
      <p:ext uri="{BB962C8B-B14F-4D97-AF65-F5344CB8AC3E}">
        <p14:creationId xmlns:p14="http://schemas.microsoft.com/office/powerpoint/2010/main" val="208570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Travelling Salesman Problem (TSP)</a:t>
            </a:r>
            <a:endParaRPr lang="en-US" dirty="0"/>
          </a:p>
        </p:txBody>
      </p:sp>
      <p:sp>
        <p:nvSpPr>
          <p:cNvPr id="3" name="Content Placeholder 2"/>
          <p:cNvSpPr>
            <a:spLocks noGrp="1"/>
          </p:cNvSpPr>
          <p:nvPr>
            <p:ph idx="1"/>
          </p:nvPr>
        </p:nvSpPr>
        <p:spPr/>
        <p:txBody>
          <a:bodyPr/>
          <a:lstStyle/>
          <a:p>
            <a:r>
              <a:rPr lang="en-US" dirty="0"/>
              <a:t>Given a set of cities and distance between every pair of cities, the problem is to find the shortest possible route that visits every city exactly once and returns to the starting point.</a:t>
            </a:r>
          </a:p>
          <a:p>
            <a:r>
              <a:rPr lang="en-US" dirty="0"/>
              <a:t>For example, </a:t>
            </a:r>
          </a:p>
          <a:p>
            <a:pPr lvl="1"/>
            <a:r>
              <a:rPr lang="en-US" dirty="0"/>
              <a:t>consider the graph shown in figure on right side. </a:t>
            </a:r>
          </a:p>
          <a:p>
            <a:pPr lvl="1"/>
            <a:r>
              <a:rPr lang="en-US" dirty="0"/>
              <a:t>A TSP tour in the graph is 1-2-4-3-1. </a:t>
            </a:r>
          </a:p>
          <a:p>
            <a:pPr lvl="1"/>
            <a:r>
              <a:rPr lang="en-US" dirty="0"/>
              <a:t>The cost of the tour is 10+25+30+15 which is 80.</a:t>
            </a:r>
          </a:p>
        </p:txBody>
      </p:sp>
      <p:pic>
        <p:nvPicPr>
          <p:cNvPr id="4" name="Picture 3"/>
          <p:cNvPicPr>
            <a:picLocks noChangeAspect="1"/>
          </p:cNvPicPr>
          <p:nvPr/>
        </p:nvPicPr>
        <p:blipFill>
          <a:blip r:embed="rId2"/>
          <a:stretch>
            <a:fillRect/>
          </a:stretch>
        </p:blipFill>
        <p:spPr>
          <a:xfrm>
            <a:off x="7324725" y="3108551"/>
            <a:ext cx="4867275" cy="3667125"/>
          </a:xfrm>
          <a:prstGeom prst="rect">
            <a:avLst/>
          </a:prstGeom>
        </p:spPr>
      </p:pic>
    </p:spTree>
    <p:extLst>
      <p:ext uri="{BB962C8B-B14F-4D97-AF65-F5344CB8AC3E}">
        <p14:creationId xmlns:p14="http://schemas.microsoft.com/office/powerpoint/2010/main" val="424635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Rubik's Cube</a:t>
            </a:r>
            <a:br>
              <a:rPr lang="en-US" b="1"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43" y="2066272"/>
            <a:ext cx="6258604" cy="3211232"/>
          </a:xfrm>
          <a:prstGeom prst="rect">
            <a:avLst/>
          </a:prstGeom>
        </p:spPr>
      </p:pic>
      <p:pic>
        <p:nvPicPr>
          <p:cNvPr id="5" name="Picture 4"/>
          <p:cNvPicPr>
            <a:picLocks noChangeAspect="1"/>
          </p:cNvPicPr>
          <p:nvPr/>
        </p:nvPicPr>
        <p:blipFill>
          <a:blip r:embed="rId3"/>
          <a:stretch>
            <a:fillRect/>
          </a:stretch>
        </p:blipFill>
        <p:spPr>
          <a:xfrm>
            <a:off x="5553075" y="4272653"/>
            <a:ext cx="6638925" cy="2571750"/>
          </a:xfrm>
          <a:prstGeom prst="rect">
            <a:avLst/>
          </a:prstGeom>
        </p:spPr>
      </p:pic>
    </p:spTree>
    <p:extLst>
      <p:ext uri="{BB962C8B-B14F-4D97-AF65-F5344CB8AC3E}">
        <p14:creationId xmlns:p14="http://schemas.microsoft.com/office/powerpoint/2010/main" val="316716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 queen problem</a:t>
            </a:r>
            <a:br>
              <a:rPr lang="en-US" b="1" dirty="0"/>
            </a:br>
            <a:endParaRPr lang="en-US" dirty="0"/>
          </a:p>
        </p:txBody>
      </p:sp>
      <p:sp>
        <p:nvSpPr>
          <p:cNvPr id="3" name="Content Placeholder 2"/>
          <p:cNvSpPr>
            <a:spLocks noGrp="1"/>
          </p:cNvSpPr>
          <p:nvPr>
            <p:ph idx="1"/>
          </p:nvPr>
        </p:nvSpPr>
        <p:spPr/>
        <p:txBody>
          <a:bodyPr/>
          <a:lstStyle/>
          <a:p>
            <a:r>
              <a:rPr lang="en-US" dirty="0"/>
              <a:t>The eight queens problem is the problem of placing eight queens on an 8×8 chessboard such that none of them attack one another (no two are in the same row, column, or diagonal). More generally, the n queens problem places n queens on an </a:t>
            </a:r>
            <a:r>
              <a:rPr lang="en-US" dirty="0" err="1"/>
              <a:t>n×n</a:t>
            </a:r>
            <a:r>
              <a:rPr lang="en-US" dirty="0"/>
              <a:t> chessboard. </a:t>
            </a:r>
          </a:p>
        </p:txBody>
      </p:sp>
      <p:pic>
        <p:nvPicPr>
          <p:cNvPr id="4" name="Picture 3"/>
          <p:cNvPicPr>
            <a:picLocks noChangeAspect="1"/>
          </p:cNvPicPr>
          <p:nvPr/>
        </p:nvPicPr>
        <p:blipFill>
          <a:blip r:embed="rId2"/>
          <a:stretch>
            <a:fillRect/>
          </a:stretch>
        </p:blipFill>
        <p:spPr>
          <a:xfrm>
            <a:off x="1432368" y="3348011"/>
            <a:ext cx="3543300" cy="3543300"/>
          </a:xfrm>
          <a:prstGeom prst="rect">
            <a:avLst/>
          </a:prstGeom>
        </p:spPr>
      </p:pic>
      <p:pic>
        <p:nvPicPr>
          <p:cNvPr id="5" name="Picture 4"/>
          <p:cNvPicPr>
            <a:picLocks noChangeAspect="1"/>
          </p:cNvPicPr>
          <p:nvPr/>
        </p:nvPicPr>
        <p:blipFill>
          <a:blip r:embed="rId3"/>
          <a:stretch>
            <a:fillRect/>
          </a:stretch>
        </p:blipFill>
        <p:spPr>
          <a:xfrm>
            <a:off x="9018814" y="3769832"/>
            <a:ext cx="2901043" cy="2120699"/>
          </a:xfrm>
          <a:prstGeom prst="rect">
            <a:avLst/>
          </a:prstGeom>
        </p:spPr>
      </p:pic>
    </p:spTree>
    <p:extLst>
      <p:ext uri="{BB962C8B-B14F-4D97-AF65-F5344CB8AC3E}">
        <p14:creationId xmlns:p14="http://schemas.microsoft.com/office/powerpoint/2010/main" val="100161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Searching for a Solution</a:t>
            </a:r>
            <a:br>
              <a:rPr lang="en-US" b="1" dirty="0"/>
            </a:br>
            <a:endParaRPr lang="en-US" dirty="0"/>
          </a:p>
        </p:txBody>
      </p:sp>
      <p:sp>
        <p:nvSpPr>
          <p:cNvPr id="3" name="Content Placeholder 2"/>
          <p:cNvSpPr>
            <a:spLocks noGrp="1"/>
          </p:cNvSpPr>
          <p:nvPr>
            <p:ph idx="1"/>
          </p:nvPr>
        </p:nvSpPr>
        <p:spPr>
          <a:xfrm>
            <a:off x="677334" y="2160589"/>
            <a:ext cx="11166324" cy="3880773"/>
          </a:xfrm>
        </p:spPr>
        <p:txBody>
          <a:bodyPr/>
          <a:lstStyle/>
          <a:p>
            <a:r>
              <a:rPr lang="en-US" dirty="0"/>
              <a:t>This problem can be solved by searching for a solution, which is a sequence of actions (tile moves) that leads from the initial state to the goal state. </a:t>
            </a:r>
          </a:p>
          <a:p>
            <a:r>
              <a:rPr lang="en-US" dirty="0"/>
              <a:t>Two possible states of the 8-puzzle are shown in figure 1. The state on the right is a typical goal state. The state on the left is a configuration that represents a worst case: transforming this state into the goal state requires at least 31 actions, which is the diameter of the search space. For search algorithms the problem is often to find the shortest solution, that is, one which consists of the least number of tile moves. </a:t>
            </a:r>
          </a:p>
          <a:p>
            <a:endParaRPr lang="en-US" dirty="0"/>
          </a:p>
        </p:txBody>
      </p:sp>
      <p:pic>
        <p:nvPicPr>
          <p:cNvPr id="4" name="Picture 3"/>
          <p:cNvPicPr>
            <a:picLocks noChangeAspect="1"/>
          </p:cNvPicPr>
          <p:nvPr/>
        </p:nvPicPr>
        <p:blipFill>
          <a:blip r:embed="rId2"/>
          <a:stretch>
            <a:fillRect/>
          </a:stretch>
        </p:blipFill>
        <p:spPr>
          <a:xfrm>
            <a:off x="8232306" y="4910597"/>
            <a:ext cx="3611352" cy="1720503"/>
          </a:xfrm>
          <a:prstGeom prst="rect">
            <a:avLst/>
          </a:prstGeom>
        </p:spPr>
      </p:pic>
    </p:spTree>
    <p:extLst>
      <p:ext uri="{BB962C8B-B14F-4D97-AF65-F5344CB8AC3E}">
        <p14:creationId xmlns:p14="http://schemas.microsoft.com/office/powerpoint/2010/main" val="2775363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1575</TotalTime>
  <Words>1158</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AI - Popular Search Algorithms </vt:lpstr>
      <vt:lpstr>Searching</vt:lpstr>
      <vt:lpstr>Single Agent Pathfinding Problems </vt:lpstr>
      <vt:lpstr>8 puzzle problem</vt:lpstr>
      <vt:lpstr>PowerPoint Presentation</vt:lpstr>
      <vt:lpstr>Travelling Salesman Problem (TSP)</vt:lpstr>
      <vt:lpstr>Rubik's Cube </vt:lpstr>
      <vt:lpstr>8 queen problem </vt:lpstr>
      <vt:lpstr>Searching for a Solution </vt:lpstr>
      <vt:lpstr>Search Terminology </vt:lpstr>
      <vt:lpstr>Types of search algorithms</vt:lpstr>
      <vt:lpstr>Uninformed Search Algorithms  </vt:lpstr>
      <vt:lpstr>Uninformed Search Algorithms</vt:lpstr>
      <vt:lpstr>Depth First Search</vt:lpstr>
      <vt:lpstr>Depth First Search</vt:lpstr>
      <vt:lpstr>Depth First Search</vt:lpstr>
      <vt:lpstr>Depth First Search</vt:lpstr>
      <vt:lpstr>Depth First Search</vt:lpstr>
      <vt:lpstr>Breadth First Search (BFS)</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Popular Search Algorithms</dc:title>
  <dc:creator>ICP</dc:creator>
  <cp:lastModifiedBy>Ali Haider</cp:lastModifiedBy>
  <cp:revision>43</cp:revision>
  <dcterms:created xsi:type="dcterms:W3CDTF">2020-06-24T12:13:40Z</dcterms:created>
  <dcterms:modified xsi:type="dcterms:W3CDTF">2025-04-07T12:29:24Z</dcterms:modified>
</cp:coreProperties>
</file>