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548152-1F88-45C6-8FBA-16E1C3E63C74}"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BE090C-06E5-4B83-8BC7-AF65A6E2C2FC}" type="slidenum">
              <a:rPr lang="en-US" smtClean="0"/>
              <a:t>‹#›</a:t>
            </a:fld>
            <a:endParaRPr lang="en-US"/>
          </a:p>
        </p:txBody>
      </p:sp>
    </p:spTree>
    <p:extLst>
      <p:ext uri="{BB962C8B-B14F-4D97-AF65-F5344CB8AC3E}">
        <p14:creationId xmlns:p14="http://schemas.microsoft.com/office/powerpoint/2010/main" val="2222854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E548152-1F88-45C6-8FBA-16E1C3E63C74}"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BE090C-06E5-4B83-8BC7-AF65A6E2C2FC}" type="slidenum">
              <a:rPr lang="en-US" smtClean="0"/>
              <a:t>‹#›</a:t>
            </a:fld>
            <a:endParaRPr lang="en-US"/>
          </a:p>
        </p:txBody>
      </p:sp>
    </p:spTree>
    <p:extLst>
      <p:ext uri="{BB962C8B-B14F-4D97-AF65-F5344CB8AC3E}">
        <p14:creationId xmlns:p14="http://schemas.microsoft.com/office/powerpoint/2010/main" val="3174227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E548152-1F88-45C6-8FBA-16E1C3E63C74}"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BE090C-06E5-4B83-8BC7-AF65A6E2C2F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28662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E548152-1F88-45C6-8FBA-16E1C3E63C74}"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BE090C-06E5-4B83-8BC7-AF65A6E2C2FC}" type="slidenum">
              <a:rPr lang="en-US" smtClean="0"/>
              <a:t>‹#›</a:t>
            </a:fld>
            <a:endParaRPr lang="en-US"/>
          </a:p>
        </p:txBody>
      </p:sp>
    </p:spTree>
    <p:extLst>
      <p:ext uri="{BB962C8B-B14F-4D97-AF65-F5344CB8AC3E}">
        <p14:creationId xmlns:p14="http://schemas.microsoft.com/office/powerpoint/2010/main" val="2529188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E548152-1F88-45C6-8FBA-16E1C3E63C74}"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BE090C-06E5-4B83-8BC7-AF65A6E2C2F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65825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E548152-1F88-45C6-8FBA-16E1C3E63C74}"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BE090C-06E5-4B83-8BC7-AF65A6E2C2FC}" type="slidenum">
              <a:rPr lang="en-US" smtClean="0"/>
              <a:t>‹#›</a:t>
            </a:fld>
            <a:endParaRPr lang="en-US"/>
          </a:p>
        </p:txBody>
      </p:sp>
    </p:spTree>
    <p:extLst>
      <p:ext uri="{BB962C8B-B14F-4D97-AF65-F5344CB8AC3E}">
        <p14:creationId xmlns:p14="http://schemas.microsoft.com/office/powerpoint/2010/main" val="37933888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548152-1F88-45C6-8FBA-16E1C3E63C74}"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BE090C-06E5-4B83-8BC7-AF65A6E2C2FC}" type="slidenum">
              <a:rPr lang="en-US" smtClean="0"/>
              <a:t>‹#›</a:t>
            </a:fld>
            <a:endParaRPr lang="en-US"/>
          </a:p>
        </p:txBody>
      </p:sp>
    </p:spTree>
    <p:extLst>
      <p:ext uri="{BB962C8B-B14F-4D97-AF65-F5344CB8AC3E}">
        <p14:creationId xmlns:p14="http://schemas.microsoft.com/office/powerpoint/2010/main" val="4870015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548152-1F88-45C6-8FBA-16E1C3E63C74}"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BE090C-06E5-4B83-8BC7-AF65A6E2C2FC}" type="slidenum">
              <a:rPr lang="en-US" smtClean="0"/>
              <a:t>‹#›</a:t>
            </a:fld>
            <a:endParaRPr lang="en-US"/>
          </a:p>
        </p:txBody>
      </p:sp>
    </p:spTree>
    <p:extLst>
      <p:ext uri="{BB962C8B-B14F-4D97-AF65-F5344CB8AC3E}">
        <p14:creationId xmlns:p14="http://schemas.microsoft.com/office/powerpoint/2010/main" val="1345671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548152-1F88-45C6-8FBA-16E1C3E63C74}"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BE090C-06E5-4B83-8BC7-AF65A6E2C2FC}" type="slidenum">
              <a:rPr lang="en-US" smtClean="0"/>
              <a:t>‹#›</a:t>
            </a:fld>
            <a:endParaRPr lang="en-US"/>
          </a:p>
        </p:txBody>
      </p:sp>
    </p:spTree>
    <p:extLst>
      <p:ext uri="{BB962C8B-B14F-4D97-AF65-F5344CB8AC3E}">
        <p14:creationId xmlns:p14="http://schemas.microsoft.com/office/powerpoint/2010/main" val="1489122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E548152-1F88-45C6-8FBA-16E1C3E63C74}"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BE090C-06E5-4B83-8BC7-AF65A6E2C2FC}" type="slidenum">
              <a:rPr lang="en-US" smtClean="0"/>
              <a:t>‹#›</a:t>
            </a:fld>
            <a:endParaRPr lang="en-US"/>
          </a:p>
        </p:txBody>
      </p:sp>
    </p:spTree>
    <p:extLst>
      <p:ext uri="{BB962C8B-B14F-4D97-AF65-F5344CB8AC3E}">
        <p14:creationId xmlns:p14="http://schemas.microsoft.com/office/powerpoint/2010/main" val="185999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548152-1F88-45C6-8FBA-16E1C3E63C74}" type="datetimeFigureOut">
              <a:rPr lang="en-US" smtClean="0"/>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BE090C-06E5-4B83-8BC7-AF65A6E2C2FC}" type="slidenum">
              <a:rPr lang="en-US" smtClean="0"/>
              <a:t>‹#›</a:t>
            </a:fld>
            <a:endParaRPr lang="en-US"/>
          </a:p>
        </p:txBody>
      </p:sp>
    </p:spTree>
    <p:extLst>
      <p:ext uri="{BB962C8B-B14F-4D97-AF65-F5344CB8AC3E}">
        <p14:creationId xmlns:p14="http://schemas.microsoft.com/office/powerpoint/2010/main" val="3929195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548152-1F88-45C6-8FBA-16E1C3E63C74}" type="datetimeFigureOut">
              <a:rPr lang="en-US" smtClean="0"/>
              <a:t>4/7/2025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BE090C-06E5-4B83-8BC7-AF65A6E2C2FC}" type="slidenum">
              <a:rPr lang="en-US" smtClean="0"/>
              <a:t>‹#›</a:t>
            </a:fld>
            <a:endParaRPr lang="en-US"/>
          </a:p>
        </p:txBody>
      </p:sp>
    </p:spTree>
    <p:extLst>
      <p:ext uri="{BB962C8B-B14F-4D97-AF65-F5344CB8AC3E}">
        <p14:creationId xmlns:p14="http://schemas.microsoft.com/office/powerpoint/2010/main" val="1708726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548152-1F88-45C6-8FBA-16E1C3E63C74}" type="datetimeFigureOut">
              <a:rPr lang="en-US" smtClean="0"/>
              <a:t>4/7/2025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BE090C-06E5-4B83-8BC7-AF65A6E2C2FC}" type="slidenum">
              <a:rPr lang="en-US" smtClean="0"/>
              <a:t>‹#›</a:t>
            </a:fld>
            <a:endParaRPr lang="en-US"/>
          </a:p>
        </p:txBody>
      </p:sp>
    </p:spTree>
    <p:extLst>
      <p:ext uri="{BB962C8B-B14F-4D97-AF65-F5344CB8AC3E}">
        <p14:creationId xmlns:p14="http://schemas.microsoft.com/office/powerpoint/2010/main" val="102898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548152-1F88-45C6-8FBA-16E1C3E63C74}" type="datetimeFigureOut">
              <a:rPr lang="en-US" smtClean="0"/>
              <a:t>4/7/2025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BE090C-06E5-4B83-8BC7-AF65A6E2C2FC}" type="slidenum">
              <a:rPr lang="en-US" smtClean="0"/>
              <a:t>‹#›</a:t>
            </a:fld>
            <a:endParaRPr lang="en-US"/>
          </a:p>
        </p:txBody>
      </p:sp>
    </p:spTree>
    <p:extLst>
      <p:ext uri="{BB962C8B-B14F-4D97-AF65-F5344CB8AC3E}">
        <p14:creationId xmlns:p14="http://schemas.microsoft.com/office/powerpoint/2010/main" val="4286297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548152-1F88-45C6-8FBA-16E1C3E63C74}" type="datetimeFigureOut">
              <a:rPr lang="en-US" smtClean="0"/>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BE090C-06E5-4B83-8BC7-AF65A6E2C2FC}" type="slidenum">
              <a:rPr lang="en-US" smtClean="0"/>
              <a:t>‹#›</a:t>
            </a:fld>
            <a:endParaRPr lang="en-US"/>
          </a:p>
        </p:txBody>
      </p:sp>
    </p:spTree>
    <p:extLst>
      <p:ext uri="{BB962C8B-B14F-4D97-AF65-F5344CB8AC3E}">
        <p14:creationId xmlns:p14="http://schemas.microsoft.com/office/powerpoint/2010/main" val="13895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E548152-1F88-45C6-8FBA-16E1C3E63C74}" type="datetimeFigureOut">
              <a:rPr lang="en-US" smtClean="0"/>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BE090C-06E5-4B83-8BC7-AF65A6E2C2FC}" type="slidenum">
              <a:rPr lang="en-US" smtClean="0"/>
              <a:t>‹#›</a:t>
            </a:fld>
            <a:endParaRPr lang="en-US"/>
          </a:p>
        </p:txBody>
      </p:sp>
    </p:spTree>
    <p:extLst>
      <p:ext uri="{BB962C8B-B14F-4D97-AF65-F5344CB8AC3E}">
        <p14:creationId xmlns:p14="http://schemas.microsoft.com/office/powerpoint/2010/main" val="4064680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E548152-1F88-45C6-8FBA-16E1C3E63C74}" type="datetimeFigureOut">
              <a:rPr lang="en-US" smtClean="0"/>
              <a:t>4/7/2025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CBE090C-06E5-4B83-8BC7-AF65A6E2C2FC}" type="slidenum">
              <a:rPr lang="en-US" smtClean="0"/>
              <a:t>‹#›</a:t>
            </a:fld>
            <a:endParaRPr lang="en-US"/>
          </a:p>
        </p:txBody>
      </p:sp>
    </p:spTree>
    <p:extLst>
      <p:ext uri="{BB962C8B-B14F-4D97-AF65-F5344CB8AC3E}">
        <p14:creationId xmlns:p14="http://schemas.microsoft.com/office/powerpoint/2010/main" val="13806751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Search and problem solving</a:t>
            </a:r>
            <a:br>
              <a:rPr lang="en-US" b="1" dirty="0"/>
            </a:br>
            <a:endParaRPr lang="en-US" dirty="0"/>
          </a:p>
        </p:txBody>
      </p:sp>
      <p:sp>
        <p:nvSpPr>
          <p:cNvPr id="5" name="Subtitle 2">
            <a:extLst>
              <a:ext uri="{FF2B5EF4-FFF2-40B4-BE49-F238E27FC236}">
                <a16:creationId xmlns:a16="http://schemas.microsoft.com/office/drawing/2014/main" id="{0ADDDF35-BEB1-3704-486A-D3D0819946A4}"/>
              </a:ext>
            </a:extLst>
          </p:cNvPr>
          <p:cNvSpPr>
            <a:spLocks noGrp="1"/>
          </p:cNvSpPr>
          <p:nvPr>
            <p:ph type="subTitle" idx="1"/>
          </p:nvPr>
        </p:nvSpPr>
        <p:spPr>
          <a:xfrm>
            <a:off x="1506538" y="4051300"/>
            <a:ext cx="7767637" cy="1096963"/>
          </a:xfrm>
        </p:spPr>
        <p:txBody>
          <a:bodyPr>
            <a:normAutofit lnSpcReduction="10000"/>
          </a:bodyPr>
          <a:lstStyle/>
          <a:p>
            <a:pPr algn="ctr"/>
            <a:r>
              <a:rPr lang="en-US" b="1" dirty="0">
                <a:solidFill>
                  <a:schemeClr val="tx1"/>
                </a:solidFill>
              </a:rPr>
              <a:t>Mr. Ali Haider</a:t>
            </a:r>
          </a:p>
          <a:p>
            <a:pPr algn="ctr"/>
            <a:r>
              <a:rPr lang="en-US" dirty="0"/>
              <a:t>Lab Instructor</a:t>
            </a:r>
          </a:p>
          <a:p>
            <a:pPr algn="ctr"/>
            <a:r>
              <a:rPr lang="en-US" dirty="0"/>
              <a:t>Institute of Management Sciences, Peshawar.</a:t>
            </a:r>
          </a:p>
        </p:txBody>
      </p:sp>
    </p:spTree>
    <p:extLst>
      <p:ext uri="{BB962C8B-B14F-4D97-AF65-F5344CB8AC3E}">
        <p14:creationId xmlns:p14="http://schemas.microsoft.com/office/powerpoint/2010/main" val="1433125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chicken crossing</a:t>
            </a:r>
            <a:endParaRPr lang="en-US" dirty="0"/>
          </a:p>
        </p:txBody>
      </p:sp>
      <p:sp>
        <p:nvSpPr>
          <p:cNvPr id="3" name="Content Placeholder 2"/>
          <p:cNvSpPr>
            <a:spLocks noGrp="1"/>
          </p:cNvSpPr>
          <p:nvPr>
            <p:ph idx="1"/>
          </p:nvPr>
        </p:nvSpPr>
        <p:spPr/>
        <p:txBody>
          <a:bodyPr/>
          <a:lstStyle/>
          <a:p>
            <a:r>
              <a:rPr lang="en-US" dirty="0"/>
              <a:t>Next we will figure out which state transitions are possible, meaning simply that as the robot rows the boat with some of the items as cargo, what the resulting state is in each case. </a:t>
            </a:r>
          </a:p>
          <a:p>
            <a:r>
              <a:rPr lang="en-US" dirty="0"/>
              <a:t>It’s best to draw a diagram of the transitions, and since in any transition the first letter alternates between N and F, it is convenient to draw the states starting with N (so the robot is on the near side) in one row and the states starting with F in another row:</a:t>
            </a:r>
          </a:p>
        </p:txBody>
      </p:sp>
      <p:pic>
        <p:nvPicPr>
          <p:cNvPr id="4" name="Picture 3"/>
          <p:cNvPicPr>
            <a:picLocks noChangeAspect="1"/>
          </p:cNvPicPr>
          <p:nvPr/>
        </p:nvPicPr>
        <p:blipFill>
          <a:blip r:embed="rId2"/>
          <a:stretch>
            <a:fillRect/>
          </a:stretch>
        </p:blipFill>
        <p:spPr>
          <a:xfrm>
            <a:off x="950730" y="4250055"/>
            <a:ext cx="8601075" cy="2381250"/>
          </a:xfrm>
          <a:prstGeom prst="rect">
            <a:avLst/>
          </a:prstGeom>
        </p:spPr>
      </p:pic>
    </p:spTree>
    <p:extLst>
      <p:ext uri="{BB962C8B-B14F-4D97-AF65-F5344CB8AC3E}">
        <p14:creationId xmlns:p14="http://schemas.microsoft.com/office/powerpoint/2010/main" val="2659641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chicken crossing</a:t>
            </a:r>
            <a:endParaRPr lang="en-US" dirty="0"/>
          </a:p>
        </p:txBody>
      </p:sp>
      <p:sp>
        <p:nvSpPr>
          <p:cNvPr id="3" name="Content Placeholder 2"/>
          <p:cNvSpPr>
            <a:spLocks noGrp="1"/>
          </p:cNvSpPr>
          <p:nvPr>
            <p:ph idx="1"/>
          </p:nvPr>
        </p:nvSpPr>
        <p:spPr>
          <a:xfrm>
            <a:off x="677334" y="2160589"/>
            <a:ext cx="4452015" cy="3880773"/>
          </a:xfrm>
        </p:spPr>
        <p:txBody>
          <a:bodyPr>
            <a:normAutofit lnSpcReduction="10000"/>
          </a:bodyPr>
          <a:lstStyle/>
          <a:p>
            <a:r>
              <a:rPr lang="en-US" dirty="0"/>
              <a:t>Now let's draw the transitions. </a:t>
            </a:r>
          </a:p>
          <a:p>
            <a:r>
              <a:rPr lang="en-US" dirty="0"/>
              <a:t>We could draw arrows that have a direction so that they point from one node to another, but in this puzzle the transitions are symmetric: if the robot can row from state NNNN to state FNFF, it can equally well row the other way from FNFF to NNNN. </a:t>
            </a:r>
          </a:p>
          <a:p>
            <a:r>
              <a:rPr lang="en-US" dirty="0"/>
              <a:t>Thus it is simpler to draw the transitions simply with lines that don't have a direction. Starting from NNNN, we can go to FNFN, FNFF, FFNF, and FFFN:</a:t>
            </a:r>
          </a:p>
        </p:txBody>
      </p:sp>
      <p:pic>
        <p:nvPicPr>
          <p:cNvPr id="4" name="Picture 3"/>
          <p:cNvPicPr>
            <a:picLocks noChangeAspect="1"/>
          </p:cNvPicPr>
          <p:nvPr/>
        </p:nvPicPr>
        <p:blipFill>
          <a:blip r:embed="rId2"/>
          <a:stretch>
            <a:fillRect/>
          </a:stretch>
        </p:blipFill>
        <p:spPr>
          <a:xfrm>
            <a:off x="5262417" y="2243909"/>
            <a:ext cx="6303246" cy="3426686"/>
          </a:xfrm>
          <a:prstGeom prst="rect">
            <a:avLst/>
          </a:prstGeom>
        </p:spPr>
      </p:pic>
    </p:spTree>
    <p:extLst>
      <p:ext uri="{BB962C8B-B14F-4D97-AF65-F5344CB8AC3E}">
        <p14:creationId xmlns:p14="http://schemas.microsoft.com/office/powerpoint/2010/main" val="4294800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chicken crossing</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58845" y="1245326"/>
            <a:ext cx="9210675" cy="5423126"/>
          </a:xfrm>
          <a:prstGeom prst="rect">
            <a:avLst/>
          </a:prstGeom>
        </p:spPr>
      </p:pic>
    </p:spTree>
    <p:extLst>
      <p:ext uri="{BB962C8B-B14F-4D97-AF65-F5344CB8AC3E}">
        <p14:creationId xmlns:p14="http://schemas.microsoft.com/office/powerpoint/2010/main" val="2403334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chicken crossing</a:t>
            </a:r>
            <a:endParaRPr lang="en-US" dirty="0"/>
          </a:p>
        </p:txBody>
      </p:sp>
      <p:sp>
        <p:nvSpPr>
          <p:cNvPr id="3" name="Content Placeholder 2"/>
          <p:cNvSpPr>
            <a:spLocks noGrp="1"/>
          </p:cNvSpPr>
          <p:nvPr>
            <p:ph idx="1"/>
          </p:nvPr>
        </p:nvSpPr>
        <p:spPr/>
        <p:txBody>
          <a:bodyPr/>
          <a:lstStyle/>
          <a:p>
            <a:r>
              <a:rPr lang="en-US" dirty="0"/>
              <a:t>We have now done quite a bit of work on the puzzle without seeming any closer to the solution, and there is little doubt that you could have solved the whole puzzle already by using your “natural intelligence”. </a:t>
            </a:r>
          </a:p>
          <a:p>
            <a:r>
              <a:rPr lang="en-US" dirty="0"/>
              <a:t>But for more complex problems, where the number of possible solutions grows in the thousands and in the millions, our systematic or mechanical approach will shine since the hard part will be suitable for a simple computer to do. </a:t>
            </a:r>
          </a:p>
          <a:p>
            <a:r>
              <a:rPr lang="en-US" dirty="0"/>
              <a:t>Now that we have formulated the alternative states and transitions between them, the rest becomes a mechanical task: find a path from the initial state NNNN to the final state FFFF.</a:t>
            </a:r>
          </a:p>
        </p:txBody>
      </p:sp>
    </p:spTree>
    <p:extLst>
      <p:ext uri="{BB962C8B-B14F-4D97-AF65-F5344CB8AC3E}">
        <p14:creationId xmlns:p14="http://schemas.microsoft.com/office/powerpoint/2010/main" val="449567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chicken crossing</a:t>
            </a:r>
            <a:endParaRPr lang="en-US" dirty="0"/>
          </a:p>
        </p:txBody>
      </p:sp>
      <p:sp>
        <p:nvSpPr>
          <p:cNvPr id="3" name="Content Placeholder 2"/>
          <p:cNvSpPr>
            <a:spLocks noGrp="1"/>
          </p:cNvSpPr>
          <p:nvPr>
            <p:ph idx="1"/>
          </p:nvPr>
        </p:nvSpPr>
        <p:spPr/>
        <p:txBody>
          <a:bodyPr/>
          <a:lstStyle/>
          <a:p>
            <a:r>
              <a:rPr lang="en-US" dirty="0"/>
              <a:t>One such path is colored in the following picture. The path proceeds from NNNN to FFFN (the robot takes the fox and the chicken to the other side), thence to NFNN (the robot takes the chicken back on the starting side) and finally to FFFF (the robot can now move the chicken and the chicken-feed to the other side).</a:t>
            </a:r>
          </a:p>
        </p:txBody>
      </p:sp>
      <p:pic>
        <p:nvPicPr>
          <p:cNvPr id="4" name="Picture 3"/>
          <p:cNvPicPr>
            <a:picLocks noChangeAspect="1"/>
          </p:cNvPicPr>
          <p:nvPr/>
        </p:nvPicPr>
        <p:blipFill>
          <a:blip r:embed="rId2"/>
          <a:stretch>
            <a:fillRect/>
          </a:stretch>
        </p:blipFill>
        <p:spPr>
          <a:xfrm>
            <a:off x="2962412" y="3414986"/>
            <a:ext cx="5911624" cy="3295104"/>
          </a:xfrm>
          <a:prstGeom prst="rect">
            <a:avLst/>
          </a:prstGeom>
        </p:spPr>
      </p:pic>
    </p:spTree>
    <p:extLst>
      <p:ext uri="{BB962C8B-B14F-4D97-AF65-F5344CB8AC3E}">
        <p14:creationId xmlns:p14="http://schemas.microsoft.com/office/powerpoint/2010/main" val="1044214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State space, transitions, and costs</a:t>
            </a:r>
            <a:br>
              <a:rPr lang="en-US" b="1" dirty="0"/>
            </a:br>
            <a:endParaRPr lang="en-US" dirty="0"/>
          </a:p>
        </p:txBody>
      </p:sp>
      <p:sp>
        <p:nvSpPr>
          <p:cNvPr id="3" name="Content Placeholder 2"/>
          <p:cNvSpPr>
            <a:spLocks noGrp="1"/>
          </p:cNvSpPr>
          <p:nvPr>
            <p:ph idx="1"/>
          </p:nvPr>
        </p:nvSpPr>
        <p:spPr/>
        <p:txBody>
          <a:bodyPr/>
          <a:lstStyle/>
          <a:p>
            <a:r>
              <a:rPr lang="en-US" dirty="0"/>
              <a:t>To formalize a planning problem, we use concepts such as the </a:t>
            </a:r>
            <a:r>
              <a:rPr lang="en-US" sz="2000" b="1" dirty="0"/>
              <a:t>state space, transitions, and costs.</a:t>
            </a:r>
            <a:endParaRPr lang="en-US" b="1" dirty="0"/>
          </a:p>
          <a:p>
            <a:r>
              <a:rPr lang="en-US" b="1" dirty="0"/>
              <a:t>The state space </a:t>
            </a:r>
            <a:r>
              <a:rPr lang="en-US" dirty="0"/>
              <a:t>means the set of possible situations. </a:t>
            </a:r>
          </a:p>
          <a:p>
            <a:pPr lvl="1"/>
            <a:r>
              <a:rPr lang="en-US" dirty="0"/>
              <a:t>In the chicken-crossing puzzle, the state space consisted of ten allowed states NNNN through to FFFF (but not for example NFFF, which the puzzle rules don´t allow). </a:t>
            </a:r>
          </a:p>
          <a:p>
            <a:pPr lvl="1"/>
            <a:r>
              <a:rPr lang="en-US" dirty="0"/>
              <a:t>If the task is to navigate from place A to place B, the state space could be the set of locations defined by their (</a:t>
            </a:r>
            <a:r>
              <a:rPr lang="en-US" dirty="0" err="1"/>
              <a:t>x,y</a:t>
            </a:r>
            <a:r>
              <a:rPr lang="en-US" dirty="0"/>
              <a:t>) coordinates that can be reached from the starting point A. </a:t>
            </a:r>
          </a:p>
          <a:p>
            <a:endParaRPr lang="en-US" dirty="0"/>
          </a:p>
        </p:txBody>
      </p:sp>
    </p:spTree>
    <p:extLst>
      <p:ext uri="{BB962C8B-B14F-4D97-AF65-F5344CB8AC3E}">
        <p14:creationId xmlns:p14="http://schemas.microsoft.com/office/powerpoint/2010/main" val="1056317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State space, transitions, and costs</a:t>
            </a:r>
            <a:br>
              <a:rPr lang="en-US" b="1" dirty="0"/>
            </a:br>
            <a:endParaRPr lang="en-US" dirty="0"/>
          </a:p>
        </p:txBody>
      </p:sp>
      <p:sp>
        <p:nvSpPr>
          <p:cNvPr id="3" name="Content Placeholder 2"/>
          <p:cNvSpPr>
            <a:spLocks noGrp="1"/>
          </p:cNvSpPr>
          <p:nvPr>
            <p:ph idx="1"/>
          </p:nvPr>
        </p:nvSpPr>
        <p:spPr/>
        <p:txBody>
          <a:bodyPr/>
          <a:lstStyle/>
          <a:p>
            <a:r>
              <a:rPr lang="en-US" b="1" dirty="0"/>
              <a:t>Transitions </a:t>
            </a:r>
            <a:r>
              <a:rPr lang="en-US" dirty="0"/>
              <a:t>are possible moves between one state and another, such as NNNN to FNFN. </a:t>
            </a:r>
          </a:p>
          <a:p>
            <a:r>
              <a:rPr lang="en-US" dirty="0"/>
              <a:t>It is important to note that we only count direct transitions that can be accomplished with a single action as transitions. </a:t>
            </a:r>
          </a:p>
          <a:p>
            <a:r>
              <a:rPr lang="en-US" dirty="0"/>
              <a:t>A sequence of multiple transitions, for example, from A to C, from C to D, and from D to B (the goal), is a </a:t>
            </a:r>
            <a:r>
              <a:rPr lang="en-US" b="1" dirty="0"/>
              <a:t>path</a:t>
            </a:r>
            <a:r>
              <a:rPr lang="en-US" dirty="0"/>
              <a:t> rather than a transition.</a:t>
            </a:r>
          </a:p>
          <a:p>
            <a:endParaRPr lang="en-US" dirty="0"/>
          </a:p>
        </p:txBody>
      </p:sp>
    </p:spTree>
    <p:extLst>
      <p:ext uri="{BB962C8B-B14F-4D97-AF65-F5344CB8AC3E}">
        <p14:creationId xmlns:p14="http://schemas.microsoft.com/office/powerpoint/2010/main" val="4213116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State space, transitions, and costs</a:t>
            </a:r>
            <a:br>
              <a:rPr lang="en-US" b="1" dirty="0"/>
            </a:br>
            <a:endParaRPr lang="en-US" dirty="0"/>
          </a:p>
        </p:txBody>
      </p:sp>
      <p:sp>
        <p:nvSpPr>
          <p:cNvPr id="3" name="Content Placeholder 2"/>
          <p:cNvSpPr>
            <a:spLocks noGrp="1"/>
          </p:cNvSpPr>
          <p:nvPr>
            <p:ph idx="1"/>
          </p:nvPr>
        </p:nvSpPr>
        <p:spPr/>
        <p:txBody>
          <a:bodyPr/>
          <a:lstStyle/>
          <a:p>
            <a:r>
              <a:rPr lang="en-US" b="1" dirty="0"/>
              <a:t>Costs </a:t>
            </a:r>
            <a:r>
              <a:rPr lang="en-US" dirty="0"/>
              <a:t>refer to the fact that, oftentimes the different transitions aren´t all alike. </a:t>
            </a:r>
          </a:p>
          <a:p>
            <a:r>
              <a:rPr lang="en-US" dirty="0"/>
              <a:t>They can differ in ways that make some transitions more preferable or cheaper (in a not necessarily monetary sense of the word) and others more costly. </a:t>
            </a:r>
          </a:p>
          <a:p>
            <a:r>
              <a:rPr lang="en-US" dirty="0"/>
              <a:t>We can express this by associating with each transition a certain cost. </a:t>
            </a:r>
          </a:p>
          <a:p>
            <a:r>
              <a:rPr lang="en-US" dirty="0"/>
              <a:t>If the goal is to minimize the total distance traveled, then a natural cost is the geographical distance between states. </a:t>
            </a:r>
          </a:p>
          <a:p>
            <a:r>
              <a:rPr lang="en-US" dirty="0"/>
              <a:t>On the other hand, the goal could actually be to minimize the time instead of the distance, in which case the natural cost would obviously be the time. If all the transitions are equal, then we can ignore the costs.</a:t>
            </a:r>
          </a:p>
          <a:p>
            <a:endParaRPr lang="en-US" dirty="0"/>
          </a:p>
        </p:txBody>
      </p:sp>
    </p:spTree>
    <p:extLst>
      <p:ext uri="{BB962C8B-B14F-4D97-AF65-F5344CB8AC3E}">
        <p14:creationId xmlns:p14="http://schemas.microsoft.com/office/powerpoint/2010/main" val="3665647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and Materials</a:t>
            </a:r>
          </a:p>
        </p:txBody>
      </p:sp>
      <p:sp>
        <p:nvSpPr>
          <p:cNvPr id="3" name="Content Placeholder 2"/>
          <p:cNvSpPr>
            <a:spLocks noGrp="1"/>
          </p:cNvSpPr>
          <p:nvPr>
            <p:ph idx="1"/>
          </p:nvPr>
        </p:nvSpPr>
        <p:spPr/>
        <p:txBody>
          <a:bodyPr/>
          <a:lstStyle/>
          <a:p>
            <a:r>
              <a:rPr lang="en-US" dirty="0"/>
              <a:t>https://course.elementsofai.com/2/1</a:t>
            </a:r>
          </a:p>
        </p:txBody>
      </p:sp>
    </p:spTree>
    <p:extLst>
      <p:ext uri="{BB962C8B-B14F-4D97-AF65-F5344CB8AC3E}">
        <p14:creationId xmlns:p14="http://schemas.microsoft.com/office/powerpoint/2010/main" val="223446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Search in practice: getting from A to B</a:t>
            </a:r>
            <a:br>
              <a:rPr lang="en-US" b="1" dirty="0"/>
            </a:br>
            <a:endParaRPr lang="en-US" dirty="0"/>
          </a:p>
        </p:txBody>
      </p:sp>
      <p:sp>
        <p:nvSpPr>
          <p:cNvPr id="3" name="Content Placeholder 2"/>
          <p:cNvSpPr>
            <a:spLocks noGrp="1"/>
          </p:cNvSpPr>
          <p:nvPr>
            <p:ph idx="1"/>
          </p:nvPr>
        </p:nvSpPr>
        <p:spPr/>
        <p:txBody>
          <a:bodyPr/>
          <a:lstStyle/>
          <a:p>
            <a:r>
              <a:rPr lang="en-US" dirty="0"/>
              <a:t>Imagine you’re in a foreign city, at some address (say a hotel) and want to use public transport to get to another address (a nice restaurant, perhaps). </a:t>
            </a:r>
          </a:p>
          <a:p>
            <a:r>
              <a:rPr lang="en-US" dirty="0"/>
              <a:t>What do you do? If you are like many people, you pull out your smartphone, type in the destination and start following the instructions.</a:t>
            </a:r>
          </a:p>
          <a:p>
            <a:endParaRPr lang="en-US" dirty="0"/>
          </a:p>
        </p:txBody>
      </p:sp>
      <p:pic>
        <p:nvPicPr>
          <p:cNvPr id="4" name="Picture 3"/>
          <p:cNvPicPr>
            <a:picLocks noChangeAspect="1"/>
          </p:cNvPicPr>
          <p:nvPr/>
        </p:nvPicPr>
        <p:blipFill>
          <a:blip r:embed="rId2"/>
          <a:stretch>
            <a:fillRect/>
          </a:stretch>
        </p:blipFill>
        <p:spPr>
          <a:xfrm>
            <a:off x="3387634" y="3668897"/>
            <a:ext cx="2619783" cy="2814089"/>
          </a:xfrm>
          <a:prstGeom prst="rect">
            <a:avLst/>
          </a:prstGeom>
        </p:spPr>
      </p:pic>
    </p:spTree>
    <p:extLst>
      <p:ext uri="{BB962C8B-B14F-4D97-AF65-F5344CB8AC3E}">
        <p14:creationId xmlns:p14="http://schemas.microsoft.com/office/powerpoint/2010/main" val="355408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Search in practice: getting from A to B</a:t>
            </a:r>
            <a:br>
              <a:rPr lang="en-US" b="1" dirty="0"/>
            </a:br>
            <a:endParaRPr lang="en-US" dirty="0"/>
          </a:p>
        </p:txBody>
      </p:sp>
      <p:sp>
        <p:nvSpPr>
          <p:cNvPr id="3" name="Content Placeholder 2"/>
          <p:cNvSpPr>
            <a:spLocks noGrp="1"/>
          </p:cNvSpPr>
          <p:nvPr>
            <p:ph idx="1"/>
          </p:nvPr>
        </p:nvSpPr>
        <p:spPr/>
        <p:txBody>
          <a:bodyPr/>
          <a:lstStyle/>
          <a:p>
            <a:r>
              <a:rPr lang="en-US" dirty="0"/>
              <a:t>This question belongs to the class of search and planning problems. Similar problems need to be solved by self-driving cars, and (perhaps less obviously) AI for playing games.</a:t>
            </a:r>
          </a:p>
          <a:p>
            <a:r>
              <a:rPr lang="en-US" dirty="0"/>
              <a:t>Often there are many different ways to solve the problem, some of which may be more preferable in terms of time, effort, cost or other criteria.</a:t>
            </a:r>
          </a:p>
          <a:p>
            <a:r>
              <a:rPr lang="en-US" dirty="0"/>
              <a:t>Different search techniques may lead to different solutions, and developing advanced search algorithms is an established research area.</a:t>
            </a:r>
          </a:p>
        </p:txBody>
      </p:sp>
      <p:pic>
        <p:nvPicPr>
          <p:cNvPr id="4" name="Picture 3"/>
          <p:cNvPicPr>
            <a:picLocks noChangeAspect="1"/>
          </p:cNvPicPr>
          <p:nvPr/>
        </p:nvPicPr>
        <p:blipFill>
          <a:blip r:embed="rId2"/>
          <a:stretch>
            <a:fillRect/>
          </a:stretch>
        </p:blipFill>
        <p:spPr>
          <a:xfrm>
            <a:off x="4244477" y="4598125"/>
            <a:ext cx="3893152" cy="1983377"/>
          </a:xfrm>
          <a:prstGeom prst="rect">
            <a:avLst/>
          </a:prstGeom>
        </p:spPr>
      </p:pic>
    </p:spTree>
    <p:extLst>
      <p:ext uri="{BB962C8B-B14F-4D97-AF65-F5344CB8AC3E}">
        <p14:creationId xmlns:p14="http://schemas.microsoft.com/office/powerpoint/2010/main" val="539812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Toy problem: chicken crossing</a:t>
            </a:r>
            <a:br>
              <a:rPr lang="en-US" b="1" dirty="0"/>
            </a:br>
            <a:endParaRPr lang="en-US" dirty="0"/>
          </a:p>
        </p:txBody>
      </p:sp>
      <p:sp>
        <p:nvSpPr>
          <p:cNvPr id="3" name="Content Placeholder 2"/>
          <p:cNvSpPr>
            <a:spLocks noGrp="1"/>
          </p:cNvSpPr>
          <p:nvPr>
            <p:ph idx="1"/>
          </p:nvPr>
        </p:nvSpPr>
        <p:spPr>
          <a:xfrm>
            <a:off x="677334" y="2160589"/>
            <a:ext cx="6775192" cy="3880773"/>
          </a:xfrm>
        </p:spPr>
        <p:txBody>
          <a:bodyPr>
            <a:normAutofit lnSpcReduction="10000"/>
          </a:bodyPr>
          <a:lstStyle/>
          <a:p>
            <a:r>
              <a:rPr lang="en-US" dirty="0"/>
              <a:t>We’ll start from a simple puzzle to illustrate the ideas. </a:t>
            </a:r>
          </a:p>
          <a:p>
            <a:r>
              <a:rPr lang="en-US" dirty="0"/>
              <a:t>A robot on a rowboat needs to move three pieces of cargo across a river: </a:t>
            </a:r>
            <a:r>
              <a:rPr lang="en-US" dirty="0">
                <a:solidFill>
                  <a:srgbClr val="7030A0"/>
                </a:solidFill>
              </a:rPr>
              <a:t>a fox, a chicken, and a sack of chicken-feed</a:t>
            </a:r>
            <a:r>
              <a:rPr lang="en-US" dirty="0"/>
              <a:t>. </a:t>
            </a:r>
          </a:p>
          <a:p>
            <a:r>
              <a:rPr lang="en-US" b="1" dirty="0">
                <a:solidFill>
                  <a:srgbClr val="FF0000"/>
                </a:solidFill>
              </a:rPr>
              <a:t>The fox will eat the chicken if it has the chance</a:t>
            </a:r>
            <a:r>
              <a:rPr lang="en-US" dirty="0"/>
              <a:t>, and the </a:t>
            </a:r>
            <a:r>
              <a:rPr lang="en-US" b="1" dirty="0">
                <a:solidFill>
                  <a:srgbClr val="FF0000"/>
                </a:solidFill>
              </a:rPr>
              <a:t>chicken will eat the chicken-feed </a:t>
            </a:r>
            <a:r>
              <a:rPr lang="en-US" dirty="0"/>
              <a:t>if it has the chance, and </a:t>
            </a:r>
            <a:r>
              <a:rPr lang="en-US" dirty="0">
                <a:solidFill>
                  <a:srgbClr val="FF0000"/>
                </a:solidFill>
              </a:rPr>
              <a:t>neither is a desirable outcome</a:t>
            </a:r>
            <a:r>
              <a:rPr lang="en-US" dirty="0"/>
              <a:t>. </a:t>
            </a:r>
          </a:p>
          <a:p>
            <a:r>
              <a:rPr lang="en-US" dirty="0"/>
              <a:t>The robot is capable of keeping the animals from doing harm when it is near them, but only the robot can operate the rowboat and only two of the pieces of cargo can fit on the rowboat together with the robot. </a:t>
            </a:r>
          </a:p>
          <a:p>
            <a:r>
              <a:rPr lang="en-US" dirty="0"/>
              <a:t>How can the robot move all of its cargo to the opposite bank of the river?</a:t>
            </a:r>
          </a:p>
        </p:txBody>
      </p:sp>
      <p:pic>
        <p:nvPicPr>
          <p:cNvPr id="4" name="Picture 3"/>
          <p:cNvPicPr>
            <a:picLocks noChangeAspect="1"/>
          </p:cNvPicPr>
          <p:nvPr/>
        </p:nvPicPr>
        <p:blipFill>
          <a:blip r:embed="rId2"/>
          <a:stretch>
            <a:fillRect/>
          </a:stretch>
        </p:blipFill>
        <p:spPr>
          <a:xfrm>
            <a:off x="7452526" y="3134814"/>
            <a:ext cx="4739474" cy="3531598"/>
          </a:xfrm>
          <a:prstGeom prst="rect">
            <a:avLst/>
          </a:prstGeom>
        </p:spPr>
      </p:pic>
    </p:spTree>
    <p:extLst>
      <p:ext uri="{BB962C8B-B14F-4D97-AF65-F5344CB8AC3E}">
        <p14:creationId xmlns:p14="http://schemas.microsoft.com/office/powerpoint/2010/main" val="4270967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chicken crossing</a:t>
            </a:r>
            <a:endParaRPr lang="en-US" dirty="0"/>
          </a:p>
        </p:txBody>
      </p:sp>
      <p:sp>
        <p:nvSpPr>
          <p:cNvPr id="3" name="Content Placeholder 2"/>
          <p:cNvSpPr>
            <a:spLocks noGrp="1"/>
          </p:cNvSpPr>
          <p:nvPr>
            <p:ph idx="1"/>
          </p:nvPr>
        </p:nvSpPr>
        <p:spPr>
          <a:xfrm>
            <a:off x="677334" y="2160589"/>
            <a:ext cx="6698826" cy="3880773"/>
          </a:xfrm>
        </p:spPr>
        <p:txBody>
          <a:bodyPr/>
          <a:lstStyle/>
          <a:p>
            <a:r>
              <a:rPr lang="en-US" dirty="0"/>
              <a:t>We will model the puzzle by noting that five movable things have been identified: </a:t>
            </a:r>
          </a:p>
          <a:p>
            <a:pPr lvl="1"/>
            <a:r>
              <a:rPr lang="en-US" sz="1800" b="1" dirty="0">
                <a:solidFill>
                  <a:srgbClr val="7030A0"/>
                </a:solidFill>
              </a:rPr>
              <a:t>the robot, the rowboat, the fox, the chicken, and the chicken-feed. </a:t>
            </a:r>
          </a:p>
          <a:p>
            <a:r>
              <a:rPr lang="en-US" dirty="0"/>
              <a:t>In principle, each of the five can be on either side of the river, but since only the robot can operate the rowboat, the two will always be on the same side. </a:t>
            </a:r>
          </a:p>
          <a:p>
            <a:r>
              <a:rPr lang="en-US" dirty="0"/>
              <a:t>Thus there are four things with two possible positions for each, which makes for sixteen combinations, which we will call states:</a:t>
            </a:r>
          </a:p>
        </p:txBody>
      </p:sp>
      <p:pic>
        <p:nvPicPr>
          <p:cNvPr id="4" name="Picture 3"/>
          <p:cNvPicPr>
            <a:picLocks noChangeAspect="1"/>
          </p:cNvPicPr>
          <p:nvPr/>
        </p:nvPicPr>
        <p:blipFill>
          <a:blip r:embed="rId2"/>
          <a:stretch>
            <a:fillRect/>
          </a:stretch>
        </p:blipFill>
        <p:spPr>
          <a:xfrm>
            <a:off x="7452526" y="3134814"/>
            <a:ext cx="4739474" cy="3531598"/>
          </a:xfrm>
          <a:prstGeom prst="rect">
            <a:avLst/>
          </a:prstGeom>
        </p:spPr>
      </p:pic>
    </p:spTree>
    <p:extLst>
      <p:ext uri="{BB962C8B-B14F-4D97-AF65-F5344CB8AC3E}">
        <p14:creationId xmlns:p14="http://schemas.microsoft.com/office/powerpoint/2010/main" val="4152693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chicken crossing</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1930400"/>
            <a:ext cx="9014991" cy="4689475"/>
          </a:xfrm>
          <a:prstGeom prst="rect">
            <a:avLst/>
          </a:prstGeom>
        </p:spPr>
      </p:pic>
      <p:pic>
        <p:nvPicPr>
          <p:cNvPr id="5" name="Picture 4"/>
          <p:cNvPicPr>
            <a:picLocks noChangeAspect="1"/>
          </p:cNvPicPr>
          <p:nvPr/>
        </p:nvPicPr>
        <p:blipFill>
          <a:blip r:embed="rId3"/>
          <a:stretch>
            <a:fillRect/>
          </a:stretch>
        </p:blipFill>
        <p:spPr>
          <a:xfrm>
            <a:off x="9369570" y="4563290"/>
            <a:ext cx="2822430" cy="2103121"/>
          </a:xfrm>
          <a:prstGeom prst="rect">
            <a:avLst/>
          </a:prstGeom>
        </p:spPr>
      </p:pic>
    </p:spTree>
    <p:extLst>
      <p:ext uri="{BB962C8B-B14F-4D97-AF65-F5344CB8AC3E}">
        <p14:creationId xmlns:p14="http://schemas.microsoft.com/office/powerpoint/2010/main" val="3351979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chicken crossing</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414" y="2098767"/>
            <a:ext cx="9291416" cy="4339360"/>
          </a:xfrm>
          <a:prstGeom prst="rect">
            <a:avLst/>
          </a:prstGeom>
        </p:spPr>
      </p:pic>
      <p:pic>
        <p:nvPicPr>
          <p:cNvPr id="5" name="Picture 4"/>
          <p:cNvPicPr>
            <a:picLocks noChangeAspect="1"/>
          </p:cNvPicPr>
          <p:nvPr/>
        </p:nvPicPr>
        <p:blipFill>
          <a:blip r:embed="rId3"/>
          <a:stretch>
            <a:fillRect/>
          </a:stretch>
        </p:blipFill>
        <p:spPr>
          <a:xfrm>
            <a:off x="9369570" y="4563290"/>
            <a:ext cx="2822430" cy="2103121"/>
          </a:xfrm>
          <a:prstGeom prst="rect">
            <a:avLst/>
          </a:prstGeom>
        </p:spPr>
      </p:pic>
    </p:spTree>
    <p:extLst>
      <p:ext uri="{BB962C8B-B14F-4D97-AF65-F5344CB8AC3E}">
        <p14:creationId xmlns:p14="http://schemas.microsoft.com/office/powerpoint/2010/main" val="4084125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chicken crossing</a:t>
            </a:r>
            <a:endParaRPr lang="en-US" dirty="0"/>
          </a:p>
        </p:txBody>
      </p:sp>
      <p:sp>
        <p:nvSpPr>
          <p:cNvPr id="3" name="Content Placeholder 2"/>
          <p:cNvSpPr>
            <a:spLocks noGrp="1"/>
          </p:cNvSpPr>
          <p:nvPr>
            <p:ph idx="1"/>
          </p:nvPr>
        </p:nvSpPr>
        <p:spPr/>
        <p:txBody>
          <a:bodyPr/>
          <a:lstStyle/>
          <a:p>
            <a:r>
              <a:rPr lang="en-US" dirty="0"/>
              <a:t>We have given short names to the states, because otherwise it would be cumbersome to talk about them. </a:t>
            </a:r>
          </a:p>
          <a:p>
            <a:r>
              <a:rPr lang="en-US" dirty="0"/>
              <a:t>Now we can say that the starting state is NNNN and the goal state is FFFF, instead of something like “in the starting state, the robot is on the near side, the fox is on the near side, the chicken is on the near side, and also the chicken-feed is on the near side, and in the goal state the robot is on the far side”, and so on.</a:t>
            </a:r>
          </a:p>
        </p:txBody>
      </p:sp>
      <p:pic>
        <p:nvPicPr>
          <p:cNvPr id="4" name="Picture 3"/>
          <p:cNvPicPr>
            <a:picLocks noChangeAspect="1"/>
          </p:cNvPicPr>
          <p:nvPr/>
        </p:nvPicPr>
        <p:blipFill>
          <a:blip r:embed="rId2"/>
          <a:stretch>
            <a:fillRect/>
          </a:stretch>
        </p:blipFill>
        <p:spPr>
          <a:xfrm>
            <a:off x="9369570" y="4563290"/>
            <a:ext cx="2822430" cy="2103121"/>
          </a:xfrm>
          <a:prstGeom prst="rect">
            <a:avLst/>
          </a:prstGeom>
        </p:spPr>
      </p:pic>
    </p:spTree>
    <p:extLst>
      <p:ext uri="{BB962C8B-B14F-4D97-AF65-F5344CB8AC3E}">
        <p14:creationId xmlns:p14="http://schemas.microsoft.com/office/powerpoint/2010/main" val="272351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chicken crossing</a:t>
            </a:r>
            <a:endParaRPr lang="en-US" dirty="0"/>
          </a:p>
        </p:txBody>
      </p:sp>
      <p:sp>
        <p:nvSpPr>
          <p:cNvPr id="3" name="Content Placeholder 2"/>
          <p:cNvSpPr>
            <a:spLocks noGrp="1"/>
          </p:cNvSpPr>
          <p:nvPr>
            <p:ph idx="1"/>
          </p:nvPr>
        </p:nvSpPr>
        <p:spPr>
          <a:xfrm>
            <a:off x="677334" y="2160589"/>
            <a:ext cx="4213057" cy="3880773"/>
          </a:xfrm>
        </p:spPr>
        <p:txBody>
          <a:bodyPr>
            <a:normAutofit lnSpcReduction="10000"/>
          </a:bodyPr>
          <a:lstStyle/>
          <a:p>
            <a:r>
              <a:rPr lang="en-US" dirty="0"/>
              <a:t>Some of these states are forbidden by the puzzle conditions. For example, in state NFFN (meaning that the robot is on the near side with the chicken-feed but the fox and the chicken are on the far side), the fox will eat the chicken, which we cannot have. </a:t>
            </a:r>
          </a:p>
          <a:p>
            <a:r>
              <a:rPr lang="en-US" dirty="0"/>
              <a:t>Thus we can rule out states NFFN, NFFF, FNNF, FNNN, NNFF, and FFNN (you can check each one if you doubt our reasoning). </a:t>
            </a:r>
          </a:p>
          <a:p>
            <a:r>
              <a:rPr lang="en-US" dirty="0"/>
              <a:t>We are left with the following ten states:</a:t>
            </a:r>
          </a:p>
        </p:txBody>
      </p:sp>
      <p:pic>
        <p:nvPicPr>
          <p:cNvPr id="4" name="Picture 3"/>
          <p:cNvPicPr>
            <a:picLocks noChangeAspect="1"/>
          </p:cNvPicPr>
          <p:nvPr/>
        </p:nvPicPr>
        <p:blipFill>
          <a:blip r:embed="rId2"/>
          <a:stretch>
            <a:fillRect/>
          </a:stretch>
        </p:blipFill>
        <p:spPr>
          <a:xfrm>
            <a:off x="4890391" y="1584960"/>
            <a:ext cx="7301609" cy="5273040"/>
          </a:xfrm>
          <a:prstGeom prst="rect">
            <a:avLst/>
          </a:prstGeom>
        </p:spPr>
      </p:pic>
    </p:spTree>
    <p:extLst>
      <p:ext uri="{BB962C8B-B14F-4D97-AF65-F5344CB8AC3E}">
        <p14:creationId xmlns:p14="http://schemas.microsoft.com/office/powerpoint/2010/main" val="18546523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1477</TotalTime>
  <Words>1330</Words>
  <Application>Microsoft Office PowerPoint</Application>
  <PresentationFormat>Widescreen</PresentationFormat>
  <Paragraphs>62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Wingdings 3</vt:lpstr>
      <vt:lpstr>Facet</vt:lpstr>
      <vt:lpstr>Search and problem solving </vt:lpstr>
      <vt:lpstr>Search in practice: getting from A to B </vt:lpstr>
      <vt:lpstr>Search in practice: getting from A to B </vt:lpstr>
      <vt:lpstr>Toy problem: chicken crossing </vt:lpstr>
      <vt:lpstr>chicken crossing</vt:lpstr>
      <vt:lpstr>chicken crossing</vt:lpstr>
      <vt:lpstr>chicken crossing</vt:lpstr>
      <vt:lpstr>chicken crossing</vt:lpstr>
      <vt:lpstr>chicken crossing</vt:lpstr>
      <vt:lpstr>chicken crossing</vt:lpstr>
      <vt:lpstr>chicken crossing</vt:lpstr>
      <vt:lpstr>chicken crossing</vt:lpstr>
      <vt:lpstr>chicken crossing</vt:lpstr>
      <vt:lpstr>chicken crossing</vt:lpstr>
      <vt:lpstr>State space, transitions, and costs </vt:lpstr>
      <vt:lpstr>State space, transitions, and costs </vt:lpstr>
      <vt:lpstr>State space, transitions, and costs </vt:lpstr>
      <vt:lpstr>References and Materials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and problem solving</dc:title>
  <dc:creator>ICP</dc:creator>
  <cp:lastModifiedBy>Ali Haider</cp:lastModifiedBy>
  <cp:revision>14</cp:revision>
  <dcterms:created xsi:type="dcterms:W3CDTF">2020-06-25T19:40:13Z</dcterms:created>
  <dcterms:modified xsi:type="dcterms:W3CDTF">2025-04-07T12:30:59Z</dcterms:modified>
</cp:coreProperties>
</file>