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76" r:id="rId6"/>
    <p:sldId id="277" r:id="rId7"/>
    <p:sldId id="278" r:id="rId8"/>
    <p:sldId id="258" r:id="rId9"/>
    <p:sldId id="259" r:id="rId10"/>
    <p:sldId id="260" r:id="rId11"/>
    <p:sldId id="261" r:id="rId12"/>
    <p:sldId id="262" r:id="rId13"/>
    <p:sldId id="263" r:id="rId14"/>
    <p:sldId id="264" r:id="rId15"/>
    <p:sldId id="265"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137449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291354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072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2875690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07443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3021176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3128903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183768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397414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8DAE42-259C-4354-96C1-248FBE877D9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33667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8DAE42-259C-4354-96C1-248FBE877D90}"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306880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8DAE42-259C-4354-96C1-248FBE877D90}"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2460290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8DAE42-259C-4354-96C1-248FBE877D90}"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2177687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DAE42-259C-4354-96C1-248FBE877D90}"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133562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8DAE42-259C-4354-96C1-248FBE877D90}"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1377160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88DAE42-259C-4354-96C1-248FBE877D90}"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43C13B-DB8B-4328-8783-907438774608}" type="slidenum">
              <a:rPr lang="en-US" smtClean="0"/>
              <a:t>‹#›</a:t>
            </a:fld>
            <a:endParaRPr lang="en-US"/>
          </a:p>
        </p:txBody>
      </p:sp>
    </p:spTree>
    <p:extLst>
      <p:ext uri="{BB962C8B-B14F-4D97-AF65-F5344CB8AC3E}">
        <p14:creationId xmlns:p14="http://schemas.microsoft.com/office/powerpoint/2010/main" val="96585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8DAE42-259C-4354-96C1-248FBE877D90}" type="datetimeFigureOut">
              <a:rPr lang="en-US" smtClean="0"/>
              <a:t>4/7/2025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143C13B-DB8B-4328-8783-907438774608}" type="slidenum">
              <a:rPr lang="en-US" smtClean="0"/>
              <a:t>‹#›</a:t>
            </a:fld>
            <a:endParaRPr lang="en-US"/>
          </a:p>
        </p:txBody>
      </p:sp>
    </p:spTree>
    <p:extLst>
      <p:ext uri="{BB962C8B-B14F-4D97-AF65-F5344CB8AC3E}">
        <p14:creationId xmlns:p14="http://schemas.microsoft.com/office/powerpoint/2010/main" val="19557407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Informed Search/Heuristic Search</a:t>
            </a:r>
            <a:br>
              <a:rPr lang="en-US" b="1" dirty="0"/>
            </a:br>
            <a:endParaRPr lang="en-US" dirty="0"/>
          </a:p>
        </p:txBody>
      </p:sp>
      <p:sp>
        <p:nvSpPr>
          <p:cNvPr id="4" name="Subtitle 2">
            <a:extLst>
              <a:ext uri="{FF2B5EF4-FFF2-40B4-BE49-F238E27FC236}">
                <a16:creationId xmlns:a16="http://schemas.microsoft.com/office/drawing/2014/main" id="{AEBD32BA-19AA-08C4-5B67-CD2D4929FAA0}"/>
              </a:ext>
            </a:extLst>
          </p:cNvPr>
          <p:cNvSpPr>
            <a:spLocks noGrp="1"/>
          </p:cNvSpPr>
          <p:nvPr>
            <p:ph type="subTitle" idx="1"/>
          </p:nvPr>
        </p:nvSpPr>
        <p:spPr>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b="1" dirty="0">
                <a:solidFill>
                  <a:schemeClr val="tx1"/>
                </a:solidFill>
              </a:rPr>
              <a:t>Mr. Ali Haider</a:t>
            </a:r>
          </a:p>
          <a:p>
            <a:pPr algn="ctr"/>
            <a:r>
              <a:rPr lang="en-US" dirty="0"/>
              <a:t>Lab Instructor</a:t>
            </a:r>
          </a:p>
          <a:p>
            <a:pPr algn="ctr"/>
            <a:r>
              <a:rPr lang="en-US" dirty="0"/>
              <a:t>Institute of Management Sciences, Peshawar.</a:t>
            </a:r>
          </a:p>
        </p:txBody>
      </p:sp>
    </p:spTree>
    <p:extLst>
      <p:ext uri="{BB962C8B-B14F-4D97-AF65-F5344CB8AC3E}">
        <p14:creationId xmlns:p14="http://schemas.microsoft.com/office/powerpoint/2010/main" val="352173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82031" y="1636304"/>
            <a:ext cx="7709969" cy="5221696"/>
          </a:xfrm>
          <a:prstGeom prst="rect">
            <a:avLst/>
          </a:prstGeom>
        </p:spPr>
      </p:pic>
      <p:sp>
        <p:nvSpPr>
          <p:cNvPr id="2" name="Title 1"/>
          <p:cNvSpPr>
            <a:spLocks noGrp="1"/>
          </p:cNvSpPr>
          <p:nvPr>
            <p:ph type="title"/>
          </p:nvPr>
        </p:nvSpPr>
        <p:spPr/>
        <p:txBody>
          <a:bodyPr/>
          <a:lstStyle/>
          <a:p>
            <a:r>
              <a:rPr lang="en-US" b="1" dirty="0"/>
              <a:t>Best-first search Algorithm</a:t>
            </a:r>
            <a:br>
              <a:rPr lang="en-US" b="1" dirty="0"/>
            </a:br>
            <a:endParaRPr lang="en-US" dirty="0"/>
          </a:p>
        </p:txBody>
      </p:sp>
      <p:sp>
        <p:nvSpPr>
          <p:cNvPr id="3" name="Content Placeholder 2"/>
          <p:cNvSpPr>
            <a:spLocks noGrp="1"/>
          </p:cNvSpPr>
          <p:nvPr>
            <p:ph idx="1"/>
          </p:nvPr>
        </p:nvSpPr>
        <p:spPr>
          <a:xfrm>
            <a:off x="677334" y="2160589"/>
            <a:ext cx="4730689" cy="3880773"/>
          </a:xfrm>
        </p:spPr>
        <p:txBody>
          <a:bodyPr/>
          <a:lstStyle/>
          <a:p>
            <a:r>
              <a:rPr lang="en-US" dirty="0"/>
              <a:t>In the above figure, the root node is </a:t>
            </a:r>
            <a:r>
              <a:rPr lang="en-US" b="1" dirty="0"/>
              <a:t>A, </a:t>
            </a:r>
            <a:r>
              <a:rPr lang="en-US" dirty="0"/>
              <a:t>and its next level successor nodes are </a:t>
            </a:r>
            <a:r>
              <a:rPr lang="en-US" b="1" dirty="0"/>
              <a:t>B</a:t>
            </a:r>
            <a:r>
              <a:rPr lang="en-US" dirty="0"/>
              <a:t> and </a:t>
            </a:r>
            <a:r>
              <a:rPr lang="en-US" b="1" dirty="0"/>
              <a:t>C</a:t>
            </a:r>
            <a:r>
              <a:rPr lang="en-US" dirty="0"/>
              <a:t> with </a:t>
            </a:r>
            <a:r>
              <a:rPr lang="en-US" b="1" dirty="0"/>
              <a:t>h(B)=2</a:t>
            </a:r>
            <a:r>
              <a:rPr lang="en-US" dirty="0"/>
              <a:t> and </a:t>
            </a:r>
            <a:r>
              <a:rPr lang="en-US" b="1" dirty="0"/>
              <a:t>h(C)=4.</a:t>
            </a:r>
            <a:r>
              <a:rPr lang="en-US" dirty="0"/>
              <a:t> </a:t>
            </a:r>
          </a:p>
          <a:p>
            <a:r>
              <a:rPr lang="en-US" dirty="0"/>
              <a:t>Our task is to explore that node which has the </a:t>
            </a:r>
            <a:r>
              <a:rPr lang="en-US" b="1" dirty="0"/>
              <a:t>lowest h(n) value</a:t>
            </a:r>
            <a:r>
              <a:rPr lang="en-US" dirty="0"/>
              <a:t>. So, we will select node</a:t>
            </a:r>
            <a:r>
              <a:rPr lang="en-US" b="1" dirty="0"/>
              <a:t> B</a:t>
            </a:r>
            <a:r>
              <a:rPr lang="en-US" dirty="0"/>
              <a:t> and expand it further to node</a:t>
            </a:r>
            <a:r>
              <a:rPr lang="en-US" b="1" dirty="0"/>
              <a:t> D</a:t>
            </a:r>
            <a:r>
              <a:rPr lang="en-US" dirty="0"/>
              <a:t> and </a:t>
            </a:r>
            <a:r>
              <a:rPr lang="en-US" b="1" dirty="0"/>
              <a:t>E</a:t>
            </a:r>
            <a:r>
              <a:rPr lang="en-US" dirty="0"/>
              <a:t>. </a:t>
            </a:r>
          </a:p>
          <a:p>
            <a:r>
              <a:rPr lang="en-US" dirty="0"/>
              <a:t>Again, search out that node which has the lowest h(n) value and explore it further.</a:t>
            </a:r>
          </a:p>
        </p:txBody>
      </p:sp>
    </p:spTree>
    <p:extLst>
      <p:ext uri="{BB962C8B-B14F-4D97-AF65-F5344CB8AC3E}">
        <p14:creationId xmlns:p14="http://schemas.microsoft.com/office/powerpoint/2010/main" val="251459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performance measure of Best-first search Algorithm:</a:t>
            </a:r>
            <a:br>
              <a:rPr lang="en-US" dirty="0"/>
            </a:br>
            <a:endParaRPr lang="en-US" dirty="0"/>
          </a:p>
        </p:txBody>
      </p:sp>
      <p:sp>
        <p:nvSpPr>
          <p:cNvPr id="3" name="Content Placeholder 2"/>
          <p:cNvSpPr>
            <a:spLocks noGrp="1"/>
          </p:cNvSpPr>
          <p:nvPr>
            <p:ph idx="1"/>
          </p:nvPr>
        </p:nvSpPr>
        <p:spPr/>
        <p:txBody>
          <a:bodyPr/>
          <a:lstStyle/>
          <a:p>
            <a:r>
              <a:rPr lang="en-US" b="1" dirty="0"/>
              <a:t>Completeness:</a:t>
            </a:r>
            <a:r>
              <a:rPr lang="en-US" dirty="0"/>
              <a:t> Best-first search is incomplete even in finite state space.</a:t>
            </a:r>
          </a:p>
          <a:p>
            <a:r>
              <a:rPr lang="en-US" b="1" dirty="0"/>
              <a:t>Optimality:</a:t>
            </a:r>
            <a:r>
              <a:rPr lang="en-US" dirty="0"/>
              <a:t> It does not provide an optimal solution.</a:t>
            </a:r>
          </a:p>
          <a:p>
            <a:r>
              <a:rPr lang="en-US" b="1" dirty="0"/>
              <a:t>Time and Space complexity:</a:t>
            </a:r>
            <a:r>
              <a:rPr lang="en-US" dirty="0"/>
              <a:t> It has </a:t>
            </a:r>
            <a:r>
              <a:rPr lang="en-US" b="1" dirty="0"/>
              <a:t>O(</a:t>
            </a:r>
            <a:r>
              <a:rPr lang="en-US" b="1" dirty="0" err="1"/>
              <a:t>b</a:t>
            </a:r>
            <a:r>
              <a:rPr lang="en-US" b="1" baseline="30000" dirty="0" err="1"/>
              <a:t>m</a:t>
            </a:r>
            <a:r>
              <a:rPr lang="en-US" b="1" dirty="0"/>
              <a:t>)</a:t>
            </a:r>
            <a:r>
              <a:rPr lang="en-US" dirty="0"/>
              <a:t> worst time and space complexity, where </a:t>
            </a:r>
            <a:r>
              <a:rPr lang="en-US" b="1" dirty="0"/>
              <a:t>m is the maximum depth of the search tree</a:t>
            </a:r>
            <a:r>
              <a:rPr lang="en-US" dirty="0"/>
              <a:t>. If the quality of the heuristic function is good, the complexities could be reduced substantially.</a:t>
            </a:r>
          </a:p>
          <a:p>
            <a:r>
              <a:rPr lang="en-US" dirty="0"/>
              <a:t>Note: Best first searches combines the advantage of BFS and DFS to find the best solution.</a:t>
            </a:r>
          </a:p>
          <a:p>
            <a:endParaRPr lang="en-US" dirty="0"/>
          </a:p>
        </p:txBody>
      </p:sp>
    </p:spTree>
    <p:extLst>
      <p:ext uri="{BB962C8B-B14F-4D97-AF65-F5344CB8AC3E}">
        <p14:creationId xmlns:p14="http://schemas.microsoft.com/office/powerpoint/2010/main" val="28607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performance measure of Best-first search Algorithm:</a:t>
            </a:r>
            <a:br>
              <a:rPr lang="en-US" dirty="0"/>
            </a:br>
            <a:endParaRPr lang="en-US" dirty="0"/>
          </a:p>
        </p:txBody>
      </p:sp>
      <p:sp>
        <p:nvSpPr>
          <p:cNvPr id="3" name="Content Placeholder 2"/>
          <p:cNvSpPr>
            <a:spLocks noGrp="1"/>
          </p:cNvSpPr>
          <p:nvPr>
            <p:ph idx="1"/>
          </p:nvPr>
        </p:nvSpPr>
        <p:spPr/>
        <p:txBody>
          <a:bodyPr/>
          <a:lstStyle/>
          <a:p>
            <a:r>
              <a:rPr lang="en-US" b="1" dirty="0"/>
              <a:t>Completeness:</a:t>
            </a:r>
            <a:r>
              <a:rPr lang="en-US" dirty="0"/>
              <a:t> Best-first search is incomplete even in finite state space.</a:t>
            </a:r>
          </a:p>
          <a:p>
            <a:r>
              <a:rPr lang="en-US" b="1" dirty="0"/>
              <a:t>Optimality:</a:t>
            </a:r>
            <a:r>
              <a:rPr lang="en-US" dirty="0"/>
              <a:t> It does not provide an optimal solution.</a:t>
            </a:r>
          </a:p>
          <a:p>
            <a:r>
              <a:rPr lang="en-US" b="1" dirty="0"/>
              <a:t>Time and Space complexity:</a:t>
            </a:r>
            <a:r>
              <a:rPr lang="en-US" dirty="0"/>
              <a:t> It has </a:t>
            </a:r>
            <a:r>
              <a:rPr lang="en-US" b="1" dirty="0"/>
              <a:t>O(</a:t>
            </a:r>
            <a:r>
              <a:rPr lang="en-US" b="1" dirty="0" err="1"/>
              <a:t>b</a:t>
            </a:r>
            <a:r>
              <a:rPr lang="en-US" b="1" baseline="30000" dirty="0" err="1"/>
              <a:t>m</a:t>
            </a:r>
            <a:r>
              <a:rPr lang="en-US" b="1" dirty="0"/>
              <a:t>)</a:t>
            </a:r>
            <a:r>
              <a:rPr lang="en-US" dirty="0"/>
              <a:t> worst time and space complexity, where </a:t>
            </a:r>
            <a:r>
              <a:rPr lang="en-US" b="1" dirty="0"/>
              <a:t>m is the maximum depth of the search tree</a:t>
            </a:r>
            <a:r>
              <a:rPr lang="en-US" dirty="0"/>
              <a:t>. </a:t>
            </a:r>
          </a:p>
          <a:p>
            <a:r>
              <a:rPr lang="en-US" dirty="0"/>
              <a:t>If the quality of the heuristic function is good, the complexities could be reduced substantially.</a:t>
            </a:r>
          </a:p>
          <a:p>
            <a:r>
              <a:rPr lang="en-US" dirty="0"/>
              <a:t>Note: Best first searches combines the advantage of BFS and DFS to find the best solution.</a:t>
            </a:r>
          </a:p>
          <a:p>
            <a:endParaRPr lang="en-US" dirty="0"/>
          </a:p>
        </p:txBody>
      </p:sp>
    </p:spTree>
    <p:extLst>
      <p:ext uri="{BB962C8B-B14F-4D97-AF65-F5344CB8AC3E}">
        <p14:creationId xmlns:p14="http://schemas.microsoft.com/office/powerpoint/2010/main" val="255607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Best-first search</a:t>
            </a:r>
            <a:br>
              <a:rPr lang="en-US" b="1" dirty="0"/>
            </a:br>
            <a:endParaRPr lang="en-US" dirty="0"/>
          </a:p>
        </p:txBody>
      </p:sp>
      <p:sp>
        <p:nvSpPr>
          <p:cNvPr id="3" name="Content Placeholder 2"/>
          <p:cNvSpPr>
            <a:spLocks noGrp="1"/>
          </p:cNvSpPr>
          <p:nvPr>
            <p:ph idx="1"/>
          </p:nvPr>
        </p:nvSpPr>
        <p:spPr/>
        <p:txBody>
          <a:bodyPr/>
          <a:lstStyle/>
          <a:p>
            <a:r>
              <a:rPr lang="en-US" dirty="0"/>
              <a:t>BFS does not guarantees to reach the goal state.</a:t>
            </a:r>
          </a:p>
          <a:p>
            <a:r>
              <a:rPr lang="en-US" dirty="0"/>
              <a:t>Since the best-first search is a greedy approach, it does not give an optimized solution.</a:t>
            </a:r>
          </a:p>
          <a:p>
            <a:r>
              <a:rPr lang="en-US" dirty="0"/>
              <a:t>It may cover a long distance in some cases.</a:t>
            </a:r>
          </a:p>
          <a:p>
            <a:endParaRPr lang="en-US" dirty="0"/>
          </a:p>
        </p:txBody>
      </p:sp>
    </p:spTree>
    <p:extLst>
      <p:ext uri="{BB962C8B-B14F-4D97-AF65-F5344CB8AC3E}">
        <p14:creationId xmlns:p14="http://schemas.microsoft.com/office/powerpoint/2010/main" val="246796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Search Algorithm</a:t>
            </a:r>
            <a:br>
              <a:rPr lang="en-US" b="1" dirty="0"/>
            </a:br>
            <a:endParaRPr lang="en-US" dirty="0"/>
          </a:p>
        </p:txBody>
      </p:sp>
      <p:sp>
        <p:nvSpPr>
          <p:cNvPr id="3" name="Content Placeholder 2"/>
          <p:cNvSpPr>
            <a:spLocks noGrp="1"/>
          </p:cNvSpPr>
          <p:nvPr>
            <p:ph idx="1"/>
          </p:nvPr>
        </p:nvSpPr>
        <p:spPr/>
        <p:txBody>
          <a:bodyPr/>
          <a:lstStyle/>
          <a:p>
            <a:r>
              <a:rPr lang="en-US" dirty="0"/>
              <a:t>A* search is the most widely used informed search algorithm where a node n is evaluated by combining values of the functions </a:t>
            </a:r>
            <a:r>
              <a:rPr lang="en-US" b="1" dirty="0"/>
              <a:t>g(n)</a:t>
            </a:r>
            <a:r>
              <a:rPr lang="en-US" dirty="0"/>
              <a:t>and</a:t>
            </a:r>
            <a:r>
              <a:rPr lang="en-US" b="1" dirty="0"/>
              <a:t> h(n)</a:t>
            </a:r>
            <a:r>
              <a:rPr lang="en-US" dirty="0"/>
              <a:t>. </a:t>
            </a:r>
          </a:p>
          <a:p>
            <a:r>
              <a:rPr lang="en-US" dirty="0"/>
              <a:t>The function </a:t>
            </a:r>
            <a:r>
              <a:rPr lang="en-US" b="1" dirty="0"/>
              <a:t>g(n) is the path cost from the start/initial node to a node n </a:t>
            </a:r>
            <a:r>
              <a:rPr lang="en-US" dirty="0"/>
              <a:t>and</a:t>
            </a:r>
            <a:r>
              <a:rPr lang="en-US" b="1" dirty="0"/>
              <a:t> h(n) is the estimated cost of the cheapest path from node n to the goal node.</a:t>
            </a:r>
            <a:r>
              <a:rPr lang="en-US" dirty="0"/>
              <a:t> Therefore, we have</a:t>
            </a:r>
          </a:p>
          <a:p>
            <a:pPr marL="0" indent="0">
              <a:buNone/>
            </a:pPr>
            <a:r>
              <a:rPr lang="en-US" b="1" dirty="0"/>
              <a:t>                                                f(n)=g(n)+h(n)</a:t>
            </a:r>
            <a:endParaRPr lang="en-US" dirty="0"/>
          </a:p>
          <a:p>
            <a:r>
              <a:rPr lang="en-US" dirty="0"/>
              <a:t>where </a:t>
            </a:r>
            <a:r>
              <a:rPr lang="en-US" b="1" dirty="0"/>
              <a:t>f(n) is the estimated cost of the cheapest solution through n.</a:t>
            </a:r>
            <a:r>
              <a:rPr lang="en-US" dirty="0"/>
              <a:t> So, in order to find the cheapest solution, try to find the lowest values of f(n).</a:t>
            </a:r>
          </a:p>
          <a:p>
            <a:endParaRPr lang="en-US" dirty="0"/>
          </a:p>
        </p:txBody>
      </p:sp>
    </p:spTree>
    <p:extLst>
      <p:ext uri="{BB962C8B-B14F-4D97-AF65-F5344CB8AC3E}">
        <p14:creationId xmlns:p14="http://schemas.microsoft.com/office/powerpoint/2010/main" val="93158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651414" y="1343519"/>
            <a:ext cx="5540585" cy="5148721"/>
          </a:xfrm>
          <a:prstGeom prst="rect">
            <a:avLst/>
          </a:prstGeom>
        </p:spPr>
      </p:pic>
      <p:sp>
        <p:nvSpPr>
          <p:cNvPr id="6" name="Content Placeholder 2"/>
          <p:cNvSpPr txBox="1">
            <a:spLocks/>
          </p:cNvSpPr>
          <p:nvPr/>
        </p:nvSpPr>
        <p:spPr>
          <a:xfrm>
            <a:off x="261256" y="1846217"/>
            <a:ext cx="6749143"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dirty="0"/>
              <a:t>In the above example,  S is the root node, and G is the goal node. Starting from the root node </a:t>
            </a:r>
            <a:r>
              <a:rPr lang="en-US" b="1" dirty="0"/>
              <a:t>S</a:t>
            </a:r>
            <a:r>
              <a:rPr lang="en-US" dirty="0"/>
              <a:t> and moving  towards its next successive nodes </a:t>
            </a:r>
            <a:r>
              <a:rPr lang="en-US" b="1" dirty="0"/>
              <a:t>A </a:t>
            </a:r>
            <a:r>
              <a:rPr lang="en-US" dirty="0"/>
              <a:t>and </a:t>
            </a:r>
            <a:r>
              <a:rPr lang="en-US" b="1" dirty="0"/>
              <a:t>B</a:t>
            </a:r>
            <a:r>
              <a:rPr lang="en-US" dirty="0"/>
              <a:t>. In order to reach the goal node </a:t>
            </a:r>
            <a:r>
              <a:rPr lang="en-US" b="1" dirty="0"/>
              <a:t>G</a:t>
            </a:r>
            <a:r>
              <a:rPr lang="en-US" dirty="0"/>
              <a:t>, calculate the f(n) value of node </a:t>
            </a:r>
            <a:r>
              <a:rPr lang="en-US" b="1" dirty="0"/>
              <a:t>S, A</a:t>
            </a:r>
            <a:r>
              <a:rPr lang="en-US" dirty="0"/>
              <a:t> and </a:t>
            </a:r>
            <a:r>
              <a:rPr lang="en-US" b="1" dirty="0"/>
              <a:t>B</a:t>
            </a:r>
            <a:r>
              <a:rPr lang="en-US" dirty="0"/>
              <a:t> using the evaluation equation i.e.   </a:t>
            </a:r>
            <a:r>
              <a:rPr lang="en-US" b="1" dirty="0"/>
              <a:t>f(n)=g(n)+h(n)</a:t>
            </a:r>
            <a:endParaRPr lang="en-US" dirty="0"/>
          </a:p>
          <a:p>
            <a:pPr algn="just"/>
            <a:r>
              <a:rPr lang="en-US" b="1" dirty="0"/>
              <a:t>Calculation of f(n) for node S: </a:t>
            </a:r>
            <a:r>
              <a:rPr lang="en-US" dirty="0"/>
              <a:t>f(S)=(distance from node S to S) + h(S)=0+10=10.</a:t>
            </a:r>
          </a:p>
          <a:p>
            <a:pPr algn="just"/>
            <a:r>
              <a:rPr lang="en-US" b="1" dirty="0"/>
              <a:t>Calculation of f(n) for node A: </a:t>
            </a:r>
            <a:r>
              <a:rPr lang="en-US" dirty="0"/>
              <a:t>f(A)=(distance from node S to A)+h(A) = 2+12=14</a:t>
            </a:r>
          </a:p>
          <a:p>
            <a:pPr algn="just"/>
            <a:r>
              <a:rPr lang="en-US" b="1" dirty="0"/>
              <a:t>Calculation of f(n) for node B: </a:t>
            </a:r>
            <a:r>
              <a:rPr lang="en-US" dirty="0"/>
              <a:t>f(B)=(distance from node S to B)+h(B) = 3+14=17</a:t>
            </a:r>
          </a:p>
          <a:p>
            <a:pPr algn="just"/>
            <a:r>
              <a:rPr lang="en-US" dirty="0"/>
              <a:t>Therefore, node A has the lowest f(n) value. </a:t>
            </a:r>
          </a:p>
          <a:p>
            <a:pPr algn="just"/>
            <a:r>
              <a:rPr lang="en-US" dirty="0"/>
              <a:t>Hence, node A will be explored to its next level nodes C and D and again calculate the lowest f(n) value. After calculating, the sequence we get is </a:t>
            </a:r>
            <a:r>
              <a:rPr lang="en-US" b="1" dirty="0"/>
              <a:t>S-&gt;A</a:t>
            </a:r>
            <a:r>
              <a:rPr lang="en-US" dirty="0"/>
              <a:t>–</a:t>
            </a:r>
            <a:r>
              <a:rPr lang="en-US" b="1" dirty="0"/>
              <a:t>&gt;D-&gt;G</a:t>
            </a:r>
            <a:r>
              <a:rPr lang="en-US" dirty="0"/>
              <a:t> with f(n)=13(lowest value).</a:t>
            </a:r>
          </a:p>
          <a:p>
            <a:pPr algn="just"/>
            <a:endParaRPr lang="en-US" dirty="0"/>
          </a:p>
        </p:txBody>
      </p:sp>
      <p:sp>
        <p:nvSpPr>
          <p:cNvPr id="7" name="Title 1"/>
          <p:cNvSpPr>
            <a:spLocks noGrp="1"/>
          </p:cNvSpPr>
          <p:nvPr>
            <p:ph type="title"/>
          </p:nvPr>
        </p:nvSpPr>
        <p:spPr>
          <a:xfrm>
            <a:off x="677334" y="609600"/>
            <a:ext cx="8596668" cy="1320800"/>
          </a:xfrm>
        </p:spPr>
        <p:txBody>
          <a:bodyPr/>
          <a:lstStyle/>
          <a:p>
            <a:r>
              <a:rPr lang="en-US" b="1" dirty="0"/>
              <a:t>A* Search Algorithm</a:t>
            </a:r>
            <a:br>
              <a:rPr lang="en-US" b="1" dirty="0"/>
            </a:br>
            <a:endParaRPr lang="en-US" dirty="0"/>
          </a:p>
        </p:txBody>
      </p:sp>
    </p:spTree>
    <p:extLst>
      <p:ext uri="{BB962C8B-B14F-4D97-AF65-F5344CB8AC3E}">
        <p14:creationId xmlns:p14="http://schemas.microsoft.com/office/powerpoint/2010/main" val="120982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make A* search admissible to get an optimized solution?</a:t>
            </a:r>
            <a:br>
              <a:rPr lang="en-US" b="1" dirty="0"/>
            </a:br>
            <a:endParaRPr lang="en-US" dirty="0"/>
          </a:p>
        </p:txBody>
      </p:sp>
      <p:sp>
        <p:nvSpPr>
          <p:cNvPr id="3" name="Content Placeholder 2"/>
          <p:cNvSpPr>
            <a:spLocks noGrp="1"/>
          </p:cNvSpPr>
          <p:nvPr>
            <p:ph idx="1"/>
          </p:nvPr>
        </p:nvSpPr>
        <p:spPr/>
        <p:txBody>
          <a:bodyPr/>
          <a:lstStyle/>
          <a:p>
            <a:r>
              <a:rPr lang="en-US" dirty="0"/>
              <a:t>A* search finds an optimal solution as it has the </a:t>
            </a:r>
            <a:r>
              <a:rPr lang="en-US" i="1" dirty="0"/>
              <a:t>admissible heuristic function h(n) which believes that the cost of solving a problem is less than its actual cost</a:t>
            </a:r>
            <a:r>
              <a:rPr lang="en-US" dirty="0"/>
              <a:t>. </a:t>
            </a:r>
          </a:p>
          <a:p>
            <a:r>
              <a:rPr lang="en-US" dirty="0"/>
              <a:t>A heuristic function can either </a:t>
            </a:r>
            <a:r>
              <a:rPr lang="en-US" b="1" dirty="0"/>
              <a:t>underestimate</a:t>
            </a:r>
            <a:r>
              <a:rPr lang="en-US" dirty="0"/>
              <a:t> or </a:t>
            </a:r>
            <a:r>
              <a:rPr lang="en-US" b="1" dirty="0"/>
              <a:t>overestimate</a:t>
            </a:r>
            <a:r>
              <a:rPr lang="en-US" dirty="0"/>
              <a:t> the cost required to reach the goal node. </a:t>
            </a:r>
          </a:p>
          <a:p>
            <a:r>
              <a:rPr lang="en-US" dirty="0"/>
              <a:t>But an admissible heuristic function never overestimates the cost value required to reach the goal state. Underestimating the cost value means the cost we assumed in our mind is less than the actual cost, while, overestimating the cost value means the cost we assumed is greater than the actual cost </a:t>
            </a:r>
          </a:p>
          <a:p>
            <a:endParaRPr lang="en-US" dirty="0"/>
          </a:p>
        </p:txBody>
      </p:sp>
      <p:pic>
        <p:nvPicPr>
          <p:cNvPr id="7" name="Picture 6"/>
          <p:cNvPicPr>
            <a:picLocks noChangeAspect="1"/>
          </p:cNvPicPr>
          <p:nvPr/>
        </p:nvPicPr>
        <p:blipFill>
          <a:blip r:embed="rId2"/>
          <a:stretch>
            <a:fillRect/>
          </a:stretch>
        </p:blipFill>
        <p:spPr>
          <a:xfrm>
            <a:off x="2855050" y="5111931"/>
            <a:ext cx="4890341" cy="1544002"/>
          </a:xfrm>
          <a:prstGeom prst="rect">
            <a:avLst/>
          </a:prstGeom>
        </p:spPr>
      </p:pic>
    </p:spTree>
    <p:extLst>
      <p:ext uri="{BB962C8B-B14F-4D97-AF65-F5344CB8AC3E}">
        <p14:creationId xmlns:p14="http://schemas.microsoft.com/office/powerpoint/2010/main" val="151168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performance measure of A* search</a:t>
            </a:r>
            <a:br>
              <a:rPr lang="en-US" dirty="0"/>
            </a:br>
            <a:endParaRPr lang="en-US" dirty="0"/>
          </a:p>
        </p:txBody>
      </p:sp>
      <p:sp>
        <p:nvSpPr>
          <p:cNvPr id="3" name="Content Placeholder 2"/>
          <p:cNvSpPr>
            <a:spLocks noGrp="1"/>
          </p:cNvSpPr>
          <p:nvPr>
            <p:ph idx="1"/>
          </p:nvPr>
        </p:nvSpPr>
        <p:spPr/>
        <p:txBody>
          <a:bodyPr/>
          <a:lstStyle/>
          <a:p>
            <a:r>
              <a:rPr lang="en-US" b="1" dirty="0"/>
              <a:t>Completeness:</a:t>
            </a:r>
            <a:r>
              <a:rPr lang="en-US" dirty="0"/>
              <a:t> The star(*) in A* search guarantees to reach the goal node.</a:t>
            </a:r>
          </a:p>
          <a:p>
            <a:r>
              <a:rPr lang="en-US" b="1" dirty="0"/>
              <a:t>Optimality:</a:t>
            </a:r>
            <a:r>
              <a:rPr lang="en-US" dirty="0"/>
              <a:t> An underestimated cost will always give an optimal solution.</a:t>
            </a:r>
          </a:p>
          <a:p>
            <a:r>
              <a:rPr lang="en-US" b="1" dirty="0"/>
              <a:t>Space and time complexity:</a:t>
            </a:r>
            <a:r>
              <a:rPr lang="en-US" dirty="0"/>
              <a:t> A* search has </a:t>
            </a:r>
            <a:r>
              <a:rPr lang="en-US" b="1" dirty="0"/>
              <a:t>O(</a:t>
            </a:r>
            <a:r>
              <a:rPr lang="en-US" b="1" dirty="0" err="1"/>
              <a:t>b</a:t>
            </a:r>
            <a:r>
              <a:rPr lang="en-US" b="1" baseline="30000" dirty="0" err="1"/>
              <a:t>d</a:t>
            </a:r>
            <a:r>
              <a:rPr lang="en-US" b="1" dirty="0"/>
              <a:t>) space and time </a:t>
            </a:r>
            <a:r>
              <a:rPr lang="en-US" dirty="0"/>
              <a:t>complexities.</a:t>
            </a:r>
          </a:p>
          <a:p>
            <a:endParaRPr lang="en-US" dirty="0"/>
          </a:p>
        </p:txBody>
      </p:sp>
    </p:spTree>
    <p:extLst>
      <p:ext uri="{BB962C8B-B14F-4D97-AF65-F5344CB8AC3E}">
        <p14:creationId xmlns:p14="http://schemas.microsoft.com/office/powerpoint/2010/main" val="101183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https://www.tutorialandexample.com/informed-search-heuristic-search/</a:t>
            </a:r>
          </a:p>
        </p:txBody>
      </p:sp>
    </p:spTree>
    <p:extLst>
      <p:ext uri="{BB962C8B-B14F-4D97-AF65-F5344CB8AC3E}">
        <p14:creationId xmlns:p14="http://schemas.microsoft.com/office/powerpoint/2010/main" val="366177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Heuristic Functions in Artificial Intelligence</a:t>
            </a:r>
            <a:br>
              <a:rPr lang="en-US" b="1" dirty="0"/>
            </a:br>
            <a:endParaRPr lang="en-US" dirty="0"/>
          </a:p>
        </p:txBody>
      </p:sp>
      <p:sp>
        <p:nvSpPr>
          <p:cNvPr id="3" name="Content Placeholder 2"/>
          <p:cNvSpPr>
            <a:spLocks noGrp="1"/>
          </p:cNvSpPr>
          <p:nvPr>
            <p:ph idx="1"/>
          </p:nvPr>
        </p:nvSpPr>
        <p:spPr/>
        <p:txBody>
          <a:bodyPr/>
          <a:lstStyle/>
          <a:p>
            <a:r>
              <a:rPr lang="en-US" dirty="0"/>
              <a:t>As we have already seen that an informed search make use of heuristic functions in order to reach the goal node in a more prominent way.</a:t>
            </a:r>
          </a:p>
          <a:p>
            <a:r>
              <a:rPr lang="en-US" dirty="0"/>
              <a:t>Therefore, there are several pathways in a search tree to reach the goal node from the current node. </a:t>
            </a:r>
          </a:p>
          <a:p>
            <a:r>
              <a:rPr lang="en-US" dirty="0"/>
              <a:t>The selection of a good heuristic function matters certainly. </a:t>
            </a:r>
            <a:r>
              <a:rPr lang="en-US" i="1" dirty="0"/>
              <a:t>A good heuristic function is determined by its efficiency. More is the information about the problem, more is the processing time.</a:t>
            </a:r>
            <a:endParaRPr lang="en-US" dirty="0"/>
          </a:p>
          <a:p>
            <a:r>
              <a:rPr lang="en-US" dirty="0"/>
              <a:t>Some toy problems, such as 8-puzzle, 8-queen, tic-tac-toe, etc., can be solved more efficiently with the help of a heuristic function. Let’s see how:</a:t>
            </a:r>
          </a:p>
          <a:p>
            <a:endParaRPr lang="en-US" dirty="0"/>
          </a:p>
        </p:txBody>
      </p:sp>
      <p:pic>
        <p:nvPicPr>
          <p:cNvPr id="4" name="Picture 3"/>
          <p:cNvPicPr>
            <a:picLocks noChangeAspect="1"/>
          </p:cNvPicPr>
          <p:nvPr/>
        </p:nvPicPr>
        <p:blipFill>
          <a:blip r:embed="rId2"/>
          <a:stretch>
            <a:fillRect/>
          </a:stretch>
        </p:blipFill>
        <p:spPr>
          <a:xfrm>
            <a:off x="8850689" y="5059680"/>
            <a:ext cx="2884383" cy="1429021"/>
          </a:xfrm>
          <a:prstGeom prst="rect">
            <a:avLst/>
          </a:prstGeom>
        </p:spPr>
      </p:pic>
    </p:spTree>
    <p:extLst>
      <p:ext uri="{BB962C8B-B14F-4D97-AF65-F5344CB8AC3E}">
        <p14:creationId xmlns:p14="http://schemas.microsoft.com/office/powerpoint/2010/main" val="3805507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Heuristic Functions in Artificial Intelligence</a:t>
            </a:r>
            <a:br>
              <a:rPr lang="en-US" b="1" dirty="0"/>
            </a:br>
            <a:endParaRPr lang="en-US" dirty="0"/>
          </a:p>
        </p:txBody>
      </p:sp>
      <p:sp>
        <p:nvSpPr>
          <p:cNvPr id="3" name="Content Placeholder 2"/>
          <p:cNvSpPr>
            <a:spLocks noGrp="1"/>
          </p:cNvSpPr>
          <p:nvPr>
            <p:ph idx="1"/>
          </p:nvPr>
        </p:nvSpPr>
        <p:spPr>
          <a:xfrm>
            <a:off x="677334" y="2160589"/>
            <a:ext cx="7360677" cy="3880773"/>
          </a:xfrm>
        </p:spPr>
        <p:txBody>
          <a:bodyPr/>
          <a:lstStyle/>
          <a:p>
            <a:r>
              <a:rPr lang="en-US" dirty="0"/>
              <a:t>Consider the following 8-puzzle problem where we have a start state and a goal state. </a:t>
            </a:r>
          </a:p>
          <a:p>
            <a:r>
              <a:rPr lang="en-US" dirty="0"/>
              <a:t>Our task is to slide the tiles of the current/start state and place it in an order followed in the goal state. </a:t>
            </a:r>
          </a:p>
          <a:p>
            <a:r>
              <a:rPr lang="en-US" dirty="0"/>
              <a:t>There can be four moves either </a:t>
            </a:r>
            <a:r>
              <a:rPr lang="en-US" b="1" dirty="0"/>
              <a:t>left, right, up, or down</a:t>
            </a:r>
            <a:r>
              <a:rPr lang="en-US" dirty="0"/>
              <a:t>. </a:t>
            </a:r>
          </a:p>
          <a:p>
            <a:r>
              <a:rPr lang="en-US" dirty="0"/>
              <a:t>There can be several ways to convert the current/start state to the goal state, but, we can use a heuristic function h(n) to solve the problem more efficiently.</a:t>
            </a:r>
          </a:p>
        </p:txBody>
      </p:sp>
      <p:pic>
        <p:nvPicPr>
          <p:cNvPr id="4" name="Picture 3"/>
          <p:cNvPicPr>
            <a:picLocks noChangeAspect="1"/>
          </p:cNvPicPr>
          <p:nvPr/>
        </p:nvPicPr>
        <p:blipFill>
          <a:blip r:embed="rId2"/>
          <a:stretch>
            <a:fillRect/>
          </a:stretch>
        </p:blipFill>
        <p:spPr>
          <a:xfrm>
            <a:off x="7885340" y="3507376"/>
            <a:ext cx="4171950" cy="2066925"/>
          </a:xfrm>
          <a:prstGeom prst="rect">
            <a:avLst/>
          </a:prstGeom>
        </p:spPr>
      </p:pic>
      <p:pic>
        <p:nvPicPr>
          <p:cNvPr id="5" name="Picture 4"/>
          <p:cNvPicPr>
            <a:picLocks noChangeAspect="1"/>
          </p:cNvPicPr>
          <p:nvPr/>
        </p:nvPicPr>
        <p:blipFill>
          <a:blip r:embed="rId3"/>
          <a:stretch>
            <a:fillRect/>
          </a:stretch>
        </p:blipFill>
        <p:spPr>
          <a:xfrm>
            <a:off x="5856515" y="5574301"/>
            <a:ext cx="6200775" cy="1133475"/>
          </a:xfrm>
          <a:prstGeom prst="rect">
            <a:avLst/>
          </a:prstGeom>
        </p:spPr>
      </p:pic>
    </p:spTree>
    <p:extLst>
      <p:ext uri="{BB962C8B-B14F-4D97-AF65-F5344CB8AC3E}">
        <p14:creationId xmlns:p14="http://schemas.microsoft.com/office/powerpoint/2010/main" val="171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Heuristic Functions in Artificial Intelligence</a:t>
            </a:r>
            <a:br>
              <a:rPr lang="en-US" sz="3200" b="1" dirty="0"/>
            </a:br>
            <a:endParaRPr lang="en-US" sz="3200" dirty="0">
              <a:solidFill>
                <a:schemeClr val="tx1"/>
              </a:solidFill>
            </a:endParaRPr>
          </a:p>
        </p:txBody>
      </p:sp>
      <p:sp>
        <p:nvSpPr>
          <p:cNvPr id="3" name="Content Placeholder 2"/>
          <p:cNvSpPr>
            <a:spLocks noGrp="1"/>
          </p:cNvSpPr>
          <p:nvPr>
            <p:ph idx="1"/>
          </p:nvPr>
        </p:nvSpPr>
        <p:spPr>
          <a:xfrm>
            <a:off x="677334" y="2160589"/>
            <a:ext cx="6245027" cy="3880773"/>
          </a:xfrm>
        </p:spPr>
        <p:txBody>
          <a:bodyPr/>
          <a:lstStyle/>
          <a:p>
            <a:r>
              <a:rPr lang="en-US" dirty="0">
                <a:solidFill>
                  <a:schemeClr val="tx1"/>
                </a:solidFill>
              </a:rPr>
              <a:t>So, there is total of three tiles out of position i.e., 6,5 and 4. </a:t>
            </a:r>
          </a:p>
          <a:p>
            <a:r>
              <a:rPr lang="en-US" dirty="0">
                <a:solidFill>
                  <a:schemeClr val="tx1"/>
                </a:solidFill>
              </a:rPr>
              <a:t>Do not count the empty tile present in the goal state). i.e. h(n)=3. Now, we require to minimize the value of </a:t>
            </a:r>
            <a:r>
              <a:rPr lang="en-US" b="1" dirty="0">
                <a:solidFill>
                  <a:schemeClr val="tx1"/>
                </a:solidFill>
              </a:rPr>
              <a:t>h(n) =0.</a:t>
            </a:r>
          </a:p>
          <a:p>
            <a:r>
              <a:rPr lang="en-US" dirty="0">
                <a:solidFill>
                  <a:schemeClr val="tx1"/>
                </a:solidFill>
              </a:rPr>
              <a:t>We can construct a state-space tree to minimize the h(n) value to 0, as shown below:</a:t>
            </a:r>
            <a:br>
              <a:rPr lang="en-US" dirty="0">
                <a:solidFill>
                  <a:schemeClr val="tx1"/>
                </a:solidFill>
              </a:rPr>
            </a:br>
            <a:endParaRPr lang="en-US" dirty="0"/>
          </a:p>
        </p:txBody>
      </p:sp>
      <p:pic>
        <p:nvPicPr>
          <p:cNvPr id="4" name="Picture 3"/>
          <p:cNvPicPr>
            <a:picLocks noChangeAspect="1"/>
          </p:cNvPicPr>
          <p:nvPr/>
        </p:nvPicPr>
        <p:blipFill>
          <a:blip r:embed="rId2"/>
          <a:stretch>
            <a:fillRect/>
          </a:stretch>
        </p:blipFill>
        <p:spPr>
          <a:xfrm>
            <a:off x="6922361" y="1429620"/>
            <a:ext cx="5000625" cy="5342709"/>
          </a:xfrm>
          <a:prstGeom prst="rect">
            <a:avLst/>
          </a:prstGeom>
        </p:spPr>
      </p:pic>
    </p:spTree>
    <p:extLst>
      <p:ext uri="{BB962C8B-B14F-4D97-AF65-F5344CB8AC3E}">
        <p14:creationId xmlns:p14="http://schemas.microsoft.com/office/powerpoint/2010/main" val="7071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Heuristic Functions in Artificial Intelligence</a:t>
            </a:r>
            <a:br>
              <a:rPr lang="en-US" b="1" dirty="0"/>
            </a:br>
            <a:endParaRPr lang="en-US" dirty="0"/>
          </a:p>
        </p:txBody>
      </p:sp>
      <p:sp>
        <p:nvSpPr>
          <p:cNvPr id="3" name="Content Placeholder 2"/>
          <p:cNvSpPr>
            <a:spLocks noGrp="1"/>
          </p:cNvSpPr>
          <p:nvPr>
            <p:ph idx="1"/>
          </p:nvPr>
        </p:nvSpPr>
        <p:spPr/>
        <p:txBody>
          <a:bodyPr/>
          <a:lstStyle/>
          <a:p>
            <a:r>
              <a:rPr lang="en-US" dirty="0"/>
              <a:t>It is seen from the above state space tree that the goal state is minimized from h(n)=3 to h(n)=0. </a:t>
            </a:r>
          </a:p>
          <a:p>
            <a:r>
              <a:rPr lang="en-US" dirty="0"/>
              <a:t>However, we can create and use several heuristic functions as per the </a:t>
            </a:r>
            <a:r>
              <a:rPr lang="en-US" dirty="0" err="1"/>
              <a:t>reqirement</a:t>
            </a:r>
            <a:r>
              <a:rPr lang="en-US" dirty="0"/>
              <a:t>. </a:t>
            </a:r>
          </a:p>
          <a:p>
            <a:r>
              <a:rPr lang="en-US" dirty="0"/>
              <a:t>It is also clear from the above example that a heuristic function h(n) can be defined as the information required to solve a given problem more efficiently.</a:t>
            </a:r>
          </a:p>
          <a:p>
            <a:r>
              <a:rPr lang="en-US" dirty="0"/>
              <a:t>The information can be related to the </a:t>
            </a:r>
            <a:r>
              <a:rPr lang="en-US" b="1" dirty="0"/>
              <a:t>nature of the state, cost of transforming from one state to another, goal node </a:t>
            </a:r>
            <a:r>
              <a:rPr lang="en-US" b="1" dirty="0" err="1"/>
              <a:t>characterstics</a:t>
            </a:r>
            <a:r>
              <a:rPr lang="en-US" b="1" dirty="0"/>
              <a:t>,</a:t>
            </a:r>
            <a:r>
              <a:rPr lang="en-US" dirty="0"/>
              <a:t> etc., which is expressed as a heuristic function.</a:t>
            </a:r>
          </a:p>
        </p:txBody>
      </p:sp>
      <p:pic>
        <p:nvPicPr>
          <p:cNvPr id="4" name="Picture 3"/>
          <p:cNvPicPr>
            <a:picLocks noChangeAspect="1"/>
          </p:cNvPicPr>
          <p:nvPr/>
        </p:nvPicPr>
        <p:blipFill>
          <a:blip r:embed="rId2"/>
          <a:stretch>
            <a:fillRect/>
          </a:stretch>
        </p:blipFill>
        <p:spPr>
          <a:xfrm>
            <a:off x="8094346" y="4791075"/>
            <a:ext cx="4171950" cy="2066925"/>
          </a:xfrm>
          <a:prstGeom prst="rect">
            <a:avLst/>
          </a:prstGeom>
        </p:spPr>
      </p:pic>
    </p:spTree>
    <p:extLst>
      <p:ext uri="{BB962C8B-B14F-4D97-AF65-F5344CB8AC3E}">
        <p14:creationId xmlns:p14="http://schemas.microsoft.com/office/powerpoint/2010/main" val="326922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Properties of a Heuristic search Algorithm</a:t>
            </a:r>
            <a:br>
              <a:rPr lang="en-US" b="1" dirty="0"/>
            </a:br>
            <a:endParaRPr lang="en-US" dirty="0"/>
          </a:p>
        </p:txBody>
      </p:sp>
      <p:sp>
        <p:nvSpPr>
          <p:cNvPr id="3" name="Content Placeholder 2"/>
          <p:cNvSpPr>
            <a:spLocks noGrp="1"/>
          </p:cNvSpPr>
          <p:nvPr>
            <p:ph idx="1"/>
          </p:nvPr>
        </p:nvSpPr>
        <p:spPr/>
        <p:txBody>
          <a:bodyPr>
            <a:normAutofit/>
          </a:bodyPr>
          <a:lstStyle/>
          <a:p>
            <a:r>
              <a:rPr lang="en-US" dirty="0"/>
              <a:t>Use of heuristic function in a heuristic search algorithm leads to following properties of a heuristic search algorithm:</a:t>
            </a:r>
          </a:p>
          <a:p>
            <a:pPr lvl="1"/>
            <a:r>
              <a:rPr lang="en-US" b="1" dirty="0"/>
              <a:t>Admissible Condition:</a:t>
            </a:r>
            <a:r>
              <a:rPr lang="en-US" dirty="0"/>
              <a:t> An algorithm is said to be admissible, if it returns an optimal solution.</a:t>
            </a:r>
          </a:p>
          <a:p>
            <a:pPr lvl="1"/>
            <a:r>
              <a:rPr lang="en-US" b="1" dirty="0"/>
              <a:t>Completeness:</a:t>
            </a:r>
            <a:r>
              <a:rPr lang="en-US" dirty="0"/>
              <a:t> An algorithm is said to be complete, if it terminates with a solution (if the solution exists).</a:t>
            </a:r>
          </a:p>
          <a:p>
            <a:pPr lvl="1"/>
            <a:r>
              <a:rPr lang="en-US" b="1" dirty="0"/>
              <a:t>Dominance Property:</a:t>
            </a:r>
            <a:r>
              <a:rPr lang="en-US" dirty="0"/>
              <a:t> If there are two admissible heuristic algorithms </a:t>
            </a:r>
            <a:r>
              <a:rPr lang="en-US" b="1" dirty="0"/>
              <a:t>A1 </a:t>
            </a:r>
            <a:r>
              <a:rPr lang="en-US" dirty="0"/>
              <a:t>and</a:t>
            </a:r>
            <a:r>
              <a:rPr lang="en-US" b="1" dirty="0"/>
              <a:t> A2</a:t>
            </a:r>
            <a:r>
              <a:rPr lang="en-US" dirty="0"/>
              <a:t> having </a:t>
            </a:r>
            <a:r>
              <a:rPr lang="en-US" b="1" dirty="0"/>
              <a:t>h1</a:t>
            </a:r>
            <a:r>
              <a:rPr lang="en-US" dirty="0"/>
              <a:t> and</a:t>
            </a:r>
            <a:r>
              <a:rPr lang="en-US" b="1" dirty="0"/>
              <a:t> h2</a:t>
            </a:r>
            <a:r>
              <a:rPr lang="en-US" dirty="0"/>
              <a:t> heuristic functions, then </a:t>
            </a:r>
            <a:r>
              <a:rPr lang="en-US" b="1" dirty="0"/>
              <a:t>A1</a:t>
            </a:r>
            <a:r>
              <a:rPr lang="en-US" dirty="0"/>
              <a:t> is said to dominate </a:t>
            </a:r>
            <a:r>
              <a:rPr lang="en-US" b="1" dirty="0"/>
              <a:t>A2 </a:t>
            </a:r>
            <a:r>
              <a:rPr lang="en-US" dirty="0"/>
              <a:t> if </a:t>
            </a:r>
            <a:r>
              <a:rPr lang="en-US" b="1" dirty="0"/>
              <a:t>h1</a:t>
            </a:r>
            <a:r>
              <a:rPr lang="en-US" dirty="0"/>
              <a:t> is better than </a:t>
            </a:r>
            <a:r>
              <a:rPr lang="en-US" b="1" dirty="0"/>
              <a:t>h2</a:t>
            </a:r>
            <a:r>
              <a:rPr lang="en-US" dirty="0"/>
              <a:t> for all the values of node </a:t>
            </a:r>
            <a:r>
              <a:rPr lang="en-US" b="1" dirty="0"/>
              <a:t>n.</a:t>
            </a:r>
            <a:endParaRPr lang="en-US" dirty="0"/>
          </a:p>
          <a:p>
            <a:pPr lvl="1"/>
            <a:r>
              <a:rPr lang="en-US" b="1" dirty="0"/>
              <a:t>Optimality Property:</a:t>
            </a:r>
            <a:r>
              <a:rPr lang="en-US" dirty="0"/>
              <a:t> If an algorithm is </a:t>
            </a:r>
            <a:r>
              <a:rPr lang="en-US" b="1" dirty="0"/>
              <a:t>complete, admissible</a:t>
            </a:r>
            <a:r>
              <a:rPr lang="en-US" dirty="0"/>
              <a:t>, and </a:t>
            </a:r>
            <a:r>
              <a:rPr lang="en-US" b="1" dirty="0"/>
              <a:t>dominating</a:t>
            </a:r>
            <a:r>
              <a:rPr lang="en-US" dirty="0"/>
              <a:t> other algorithms, it will be the best one and will definitely give an optimal solution.</a:t>
            </a:r>
          </a:p>
          <a:p>
            <a:endParaRPr lang="en-US" dirty="0"/>
          </a:p>
        </p:txBody>
      </p:sp>
    </p:spTree>
    <p:extLst>
      <p:ext uri="{BB962C8B-B14F-4D97-AF65-F5344CB8AC3E}">
        <p14:creationId xmlns:p14="http://schemas.microsoft.com/office/powerpoint/2010/main" val="405373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Informed Search/Heuristic Search</a:t>
            </a:r>
            <a:endParaRPr lang="en-US" dirty="0"/>
          </a:p>
        </p:txBody>
      </p:sp>
      <p:sp>
        <p:nvSpPr>
          <p:cNvPr id="3" name="Content Placeholder 2"/>
          <p:cNvSpPr>
            <a:spLocks noGrp="1"/>
          </p:cNvSpPr>
          <p:nvPr>
            <p:ph idx="1"/>
          </p:nvPr>
        </p:nvSpPr>
        <p:spPr/>
        <p:txBody>
          <a:bodyPr/>
          <a:lstStyle/>
          <a:p>
            <a:r>
              <a:rPr lang="en-US" dirty="0"/>
              <a:t>An informed search is more efficient than an uninformed search because in informed search, along with the current state information,  some additional information is also present, which make it easy to reach the goal state.</a:t>
            </a:r>
          </a:p>
          <a:p>
            <a:r>
              <a:rPr lang="en-US" dirty="0"/>
              <a:t>Below we have discussed different types of informed search:</a:t>
            </a:r>
          </a:p>
          <a:p>
            <a:r>
              <a:rPr lang="en-US" dirty="0"/>
              <a:t>Best-First Search or Greedy Search</a:t>
            </a:r>
          </a:p>
          <a:p>
            <a:r>
              <a:rPr lang="en-US" dirty="0"/>
              <a:t>A* Algorithm</a:t>
            </a:r>
          </a:p>
        </p:txBody>
      </p:sp>
    </p:spTree>
    <p:extLst>
      <p:ext uri="{BB962C8B-B14F-4D97-AF65-F5344CB8AC3E}">
        <p14:creationId xmlns:p14="http://schemas.microsoft.com/office/powerpoint/2010/main" val="230395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Best-first Search (Greedy search)</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best-first search is a general approach of informed search. Here, a node is selected for expansion based on an </a:t>
            </a:r>
            <a:r>
              <a:rPr lang="en-US" b="1" dirty="0"/>
              <a:t>evaluation function f(n)</a:t>
            </a:r>
            <a:r>
              <a:rPr lang="en-US" dirty="0"/>
              <a:t>, </a:t>
            </a:r>
            <a:r>
              <a:rPr lang="en-US" b="1" dirty="0"/>
              <a:t>where f(n) interprets the cost estimate value</a:t>
            </a:r>
            <a:r>
              <a:rPr lang="en-US" dirty="0"/>
              <a:t>. </a:t>
            </a:r>
          </a:p>
          <a:p>
            <a:r>
              <a:rPr lang="en-US" dirty="0"/>
              <a:t>The evaluation function expands that node first, which has the lowest cost. </a:t>
            </a:r>
          </a:p>
          <a:p>
            <a:r>
              <a:rPr lang="en-US" dirty="0"/>
              <a:t>A component of f(n) is </a:t>
            </a:r>
            <a:r>
              <a:rPr lang="en-US" b="1" dirty="0"/>
              <a:t>h(n) </a:t>
            </a:r>
            <a:r>
              <a:rPr lang="en-US" dirty="0"/>
              <a:t>which carries the additional information required for the search algorithm, i.e.,</a:t>
            </a:r>
          </a:p>
          <a:p>
            <a:r>
              <a:rPr lang="en-US" b="1" dirty="0"/>
              <a:t>h(n)= estimated cost of the cheapest path from the current node n to the goal node.  </a:t>
            </a:r>
            <a:endParaRPr lang="en-US" dirty="0"/>
          </a:p>
          <a:p>
            <a:r>
              <a:rPr lang="en-US" b="1" dirty="0"/>
              <a:t>Note:</a:t>
            </a:r>
            <a:r>
              <a:rPr lang="en-US" dirty="0"/>
              <a:t> If the current node n is a goal node, the value of h(n) will be 0.</a:t>
            </a:r>
          </a:p>
          <a:p>
            <a:r>
              <a:rPr lang="en-US" b="1" dirty="0">
                <a:solidFill>
                  <a:srgbClr val="00B050"/>
                </a:solidFill>
              </a:rPr>
              <a:t>Best-first search is known as a greedy search because it always tries to explore the node which is nearest to the goal node and selects that path, which gives a quick solution. Thus, it evaluates nodes with the help of the heuristic function, i.e., f(n)=h(n).</a:t>
            </a:r>
          </a:p>
          <a:p>
            <a:endParaRPr lang="en-US" dirty="0"/>
          </a:p>
        </p:txBody>
      </p:sp>
    </p:spTree>
    <p:extLst>
      <p:ext uri="{BB962C8B-B14F-4D97-AF65-F5344CB8AC3E}">
        <p14:creationId xmlns:p14="http://schemas.microsoft.com/office/powerpoint/2010/main" val="247729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Best-first search Algorithm</a:t>
            </a:r>
            <a:br>
              <a:rPr lang="en-US" b="1" dirty="0"/>
            </a:br>
            <a:endParaRPr lang="en-US" dirty="0"/>
          </a:p>
        </p:txBody>
      </p:sp>
      <p:sp>
        <p:nvSpPr>
          <p:cNvPr id="5" name="Content Placeholder 4"/>
          <p:cNvSpPr>
            <a:spLocks noGrp="1"/>
          </p:cNvSpPr>
          <p:nvPr>
            <p:ph idx="1"/>
          </p:nvPr>
        </p:nvSpPr>
        <p:spPr/>
        <p:txBody>
          <a:bodyPr/>
          <a:lstStyle/>
          <a:p>
            <a:r>
              <a:rPr lang="en-US" dirty="0"/>
              <a:t>Set an </a:t>
            </a:r>
            <a:r>
              <a:rPr lang="en-US" b="1" dirty="0"/>
              <a:t>OPEN</a:t>
            </a:r>
            <a:r>
              <a:rPr lang="en-US" dirty="0"/>
              <a:t> list and a </a:t>
            </a:r>
            <a:r>
              <a:rPr lang="en-US" b="1" dirty="0"/>
              <a:t>CLOSE </a:t>
            </a:r>
            <a:r>
              <a:rPr lang="en-US" dirty="0"/>
              <a:t>list where</a:t>
            </a:r>
            <a:r>
              <a:rPr lang="en-US" b="1" dirty="0"/>
              <a:t> the OPEN</a:t>
            </a:r>
            <a:r>
              <a:rPr lang="en-US" dirty="0"/>
              <a:t> list contains visited but unexpanded nodes and</a:t>
            </a:r>
            <a:r>
              <a:rPr lang="en-US" b="1" dirty="0"/>
              <a:t> the CLOSE</a:t>
            </a:r>
            <a:r>
              <a:rPr lang="en-US" dirty="0"/>
              <a:t> list contains visited as well as expanded nodes.</a:t>
            </a:r>
          </a:p>
          <a:p>
            <a:r>
              <a:rPr lang="en-US" dirty="0"/>
              <a:t>Initially, traverse the root node and visit its next successor nodes and place them in the </a:t>
            </a:r>
            <a:r>
              <a:rPr lang="en-US" b="1" dirty="0"/>
              <a:t>OPEN  </a:t>
            </a:r>
            <a:r>
              <a:rPr lang="en-US" dirty="0"/>
              <a:t>list in ascending order of their heuristic value.</a:t>
            </a:r>
          </a:p>
          <a:p>
            <a:r>
              <a:rPr lang="en-US" dirty="0"/>
              <a:t>Select the first successor node from the </a:t>
            </a:r>
            <a:r>
              <a:rPr lang="en-US" b="1" dirty="0"/>
              <a:t>OPEN</a:t>
            </a:r>
            <a:r>
              <a:rPr lang="en-US" dirty="0"/>
              <a:t> list with the lowest heuristic value and expand further</a:t>
            </a:r>
            <a:r>
              <a:rPr lang="en-US" b="1" dirty="0"/>
              <a:t>.</a:t>
            </a:r>
            <a:endParaRPr lang="en-US" dirty="0"/>
          </a:p>
          <a:p>
            <a:r>
              <a:rPr lang="en-US" dirty="0"/>
              <a:t>Now, rearrange all the remaining unexpanded nodes in the </a:t>
            </a:r>
            <a:r>
              <a:rPr lang="en-US" b="1" dirty="0"/>
              <a:t>OPEN </a:t>
            </a:r>
            <a:r>
              <a:rPr lang="en-US" dirty="0"/>
              <a:t>list and repeat above two steps.</a:t>
            </a:r>
          </a:p>
          <a:p>
            <a:r>
              <a:rPr lang="en-US" dirty="0"/>
              <a:t>If the goal node is reached, terminate the search, else expand further.</a:t>
            </a:r>
          </a:p>
          <a:p>
            <a:endParaRPr lang="en-US" dirty="0"/>
          </a:p>
        </p:txBody>
      </p:sp>
    </p:spTree>
    <p:extLst>
      <p:ext uri="{BB962C8B-B14F-4D97-AF65-F5344CB8AC3E}">
        <p14:creationId xmlns:p14="http://schemas.microsoft.com/office/powerpoint/2010/main" val="3600314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TotalTime>
  <Words>1800</Words>
  <Application>Microsoft Office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Informed Search/Heuristic Search </vt:lpstr>
      <vt:lpstr>Heuristic Functions in Artificial Intelligence </vt:lpstr>
      <vt:lpstr>Heuristic Functions in Artificial Intelligence </vt:lpstr>
      <vt:lpstr>Heuristic Functions in Artificial Intelligence </vt:lpstr>
      <vt:lpstr>Heuristic Functions in Artificial Intelligence </vt:lpstr>
      <vt:lpstr>Properties of a Heuristic search Algorithm </vt:lpstr>
      <vt:lpstr>Informed Search/Heuristic Search</vt:lpstr>
      <vt:lpstr>Best-first Search (Greedy search) </vt:lpstr>
      <vt:lpstr>Best-first search Algorithm </vt:lpstr>
      <vt:lpstr>Best-first search Algorithm </vt:lpstr>
      <vt:lpstr>The performance measure of Best-first search Algorithm: </vt:lpstr>
      <vt:lpstr>The performance measure of Best-first search Algorithm: </vt:lpstr>
      <vt:lpstr>Disadvantages of Best-first search </vt:lpstr>
      <vt:lpstr>A* Search Algorithm </vt:lpstr>
      <vt:lpstr>A* Search Algorithm </vt:lpstr>
      <vt:lpstr>How to make A* search admissible to get an optimized solution? </vt:lpstr>
      <vt:lpstr>The performance measure of A* search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Informed Search/Heuristic Search </dc:title>
  <dc:creator>ICP</dc:creator>
  <cp:lastModifiedBy>Ali Haider</cp:lastModifiedBy>
  <cp:revision>11</cp:revision>
  <dcterms:created xsi:type="dcterms:W3CDTF">2020-06-27T12:26:47Z</dcterms:created>
  <dcterms:modified xsi:type="dcterms:W3CDTF">2025-04-07T12:31:24Z</dcterms:modified>
</cp:coreProperties>
</file>