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00107-0DD6-43D5-8E53-129F29EA13DC}" type="datetimeFigureOut">
              <a:rPr lang="en-US" smtClean="0"/>
              <a:t>7/6/2020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B616E-F844-4CCC-8B16-D8AB092B369B}" type="slidenum">
              <a:rPr lang="en-US" smtClean="0"/>
              <a:t>‹#›</a:t>
            </a:fld>
            <a:endParaRPr lang="en-US"/>
          </a:p>
        </p:txBody>
      </p:sp>
    </p:spTree>
    <p:extLst>
      <p:ext uri="{BB962C8B-B14F-4D97-AF65-F5344CB8AC3E}">
        <p14:creationId xmlns:p14="http://schemas.microsoft.com/office/powerpoint/2010/main" val="48585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23F14A-DF9D-4202-9795-FDAECE611821}"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382515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22EA13-FC0C-4CDF-AE33-0F078DF011D7}"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407476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05DB63-C1F2-4147-BAEF-D65F16A32A63}"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0130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5204BC-2011-41F5-A2CE-3B14C16BA14A}"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3727333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323087-BFB8-4CC2-A255-4CD55ED59425}"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88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E96CD5-4D31-4A16-947F-A29B84886FB7}"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229134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A0F80-79E3-4487-B2FA-9BFD79AE6F4F}"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2151154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1C18D-D6BF-4F75-BE94-731D69541BB2}"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395703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EA446-7B00-4217-8B99-17487F4B22B3}"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32090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932EAF-6D37-407C-95C2-3A465FA2F504}" type="datetime1">
              <a:rPr lang="en-US" smtClean="0"/>
              <a:t>7/6/2020</a:t>
            </a:fld>
            <a:endParaRPr lang="en-US"/>
          </a:p>
        </p:txBody>
      </p:sp>
      <p:sp>
        <p:nvSpPr>
          <p:cNvPr id="5" name="Footer Placeholder 4"/>
          <p:cNvSpPr>
            <a:spLocks noGrp="1"/>
          </p:cNvSpPr>
          <p:nvPr>
            <p:ph type="ftr" sz="quarter" idx="11"/>
          </p:nvPr>
        </p:nvSpPr>
        <p:spPr/>
        <p:txBody>
          <a:bodyPr/>
          <a:lstStyle/>
          <a:p>
            <a:r>
              <a:rPr lang="en-US" smtClean="0"/>
              <a:t>https://www.javatpoint.com/k-nearest-neighbor-algorithm-for-machine-learning</a:t>
            </a:r>
            <a:endParaRPr lang="en-US"/>
          </a:p>
        </p:txBody>
      </p:sp>
      <p:sp>
        <p:nvSpPr>
          <p:cNvPr id="6" name="Slide Number Placeholder 5"/>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39261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AC521A-50DB-4375-832E-5F9E76FCA342}" type="datetime1">
              <a:rPr lang="en-US" smtClean="0"/>
              <a:t>7/6/2020</a:t>
            </a:fld>
            <a:endParaRPr lang="en-US"/>
          </a:p>
        </p:txBody>
      </p:sp>
      <p:sp>
        <p:nvSpPr>
          <p:cNvPr id="6" name="Footer Placeholder 5"/>
          <p:cNvSpPr>
            <a:spLocks noGrp="1"/>
          </p:cNvSpPr>
          <p:nvPr>
            <p:ph type="ftr" sz="quarter" idx="11"/>
          </p:nvPr>
        </p:nvSpPr>
        <p:spPr/>
        <p:txBody>
          <a:bodyPr/>
          <a:lstStyle/>
          <a:p>
            <a:r>
              <a:rPr lang="en-US" smtClean="0"/>
              <a:t>https://www.javatpoint.com/k-nearest-neighbor-algorithm-for-machine-learning</a:t>
            </a:r>
            <a:endParaRPr lang="en-US"/>
          </a:p>
        </p:txBody>
      </p:sp>
      <p:sp>
        <p:nvSpPr>
          <p:cNvPr id="7" name="Slide Number Placeholder 6"/>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402114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893BCC-1923-4ACF-86E8-7229A23F60CC}" type="datetime1">
              <a:rPr lang="en-US" smtClean="0"/>
              <a:t>7/6/2020</a:t>
            </a:fld>
            <a:endParaRPr lang="en-US"/>
          </a:p>
        </p:txBody>
      </p:sp>
      <p:sp>
        <p:nvSpPr>
          <p:cNvPr id="8" name="Footer Placeholder 7"/>
          <p:cNvSpPr>
            <a:spLocks noGrp="1"/>
          </p:cNvSpPr>
          <p:nvPr>
            <p:ph type="ftr" sz="quarter" idx="11"/>
          </p:nvPr>
        </p:nvSpPr>
        <p:spPr/>
        <p:txBody>
          <a:bodyPr/>
          <a:lstStyle/>
          <a:p>
            <a:r>
              <a:rPr lang="en-US" smtClean="0"/>
              <a:t>https://www.javatpoint.com/k-nearest-neighbor-algorithm-for-machine-learning</a:t>
            </a:r>
            <a:endParaRPr lang="en-US"/>
          </a:p>
        </p:txBody>
      </p:sp>
      <p:sp>
        <p:nvSpPr>
          <p:cNvPr id="9" name="Slide Number Placeholder 8"/>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276616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422D2F-DEC6-477A-92C3-6976AEBD8F91}" type="datetime1">
              <a:rPr lang="en-US" smtClean="0"/>
              <a:t>7/6/2020</a:t>
            </a:fld>
            <a:endParaRPr lang="en-US"/>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30013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01CE8-4A50-448B-8E84-6BC6D6EE20B5}" type="datetime1">
              <a:rPr lang="en-US" smtClean="0"/>
              <a:t>7/6/2020</a:t>
            </a:fld>
            <a:endParaRPr lang="en-US"/>
          </a:p>
        </p:txBody>
      </p:sp>
      <p:sp>
        <p:nvSpPr>
          <p:cNvPr id="3" name="Footer Placeholder 2"/>
          <p:cNvSpPr>
            <a:spLocks noGrp="1"/>
          </p:cNvSpPr>
          <p:nvPr>
            <p:ph type="ftr" sz="quarter" idx="11"/>
          </p:nvPr>
        </p:nvSpPr>
        <p:spPr/>
        <p:txBody>
          <a:bodyPr/>
          <a:lstStyle/>
          <a:p>
            <a:r>
              <a:rPr lang="en-US" smtClean="0"/>
              <a:t>https://www.javatpoint.com/k-nearest-neighbor-algorithm-for-machine-learning</a:t>
            </a:r>
            <a:endParaRPr lang="en-US"/>
          </a:p>
        </p:txBody>
      </p:sp>
      <p:sp>
        <p:nvSpPr>
          <p:cNvPr id="4" name="Slide Number Placeholder 3"/>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161942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48FE8E-8BE8-4B84-910B-97B1162328DA}" type="datetime1">
              <a:rPr lang="en-US" smtClean="0"/>
              <a:t>7/6/2020</a:t>
            </a:fld>
            <a:endParaRPr lang="en-US"/>
          </a:p>
        </p:txBody>
      </p:sp>
      <p:sp>
        <p:nvSpPr>
          <p:cNvPr id="6" name="Footer Placeholder 5"/>
          <p:cNvSpPr>
            <a:spLocks noGrp="1"/>
          </p:cNvSpPr>
          <p:nvPr>
            <p:ph type="ftr" sz="quarter" idx="11"/>
          </p:nvPr>
        </p:nvSpPr>
        <p:spPr/>
        <p:txBody>
          <a:bodyPr/>
          <a:lstStyle/>
          <a:p>
            <a:r>
              <a:rPr lang="en-US" smtClean="0"/>
              <a:t>https://www.javatpoint.com/k-nearest-neighbor-algorithm-for-machine-learning</a:t>
            </a:r>
            <a:endParaRPr lang="en-US"/>
          </a:p>
        </p:txBody>
      </p:sp>
      <p:sp>
        <p:nvSpPr>
          <p:cNvPr id="7" name="Slide Number Placeholder 6"/>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1890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08DBD78-63BC-4B10-A14A-E8645FC865D5}" type="datetime1">
              <a:rPr lang="en-US" smtClean="0"/>
              <a:t>7/6/2020</a:t>
            </a:fld>
            <a:endParaRPr lang="en-US"/>
          </a:p>
        </p:txBody>
      </p:sp>
      <p:sp>
        <p:nvSpPr>
          <p:cNvPr id="6" name="Footer Placeholder 5"/>
          <p:cNvSpPr>
            <a:spLocks noGrp="1"/>
          </p:cNvSpPr>
          <p:nvPr>
            <p:ph type="ftr" sz="quarter" idx="11"/>
          </p:nvPr>
        </p:nvSpPr>
        <p:spPr/>
        <p:txBody>
          <a:bodyPr/>
          <a:lstStyle/>
          <a:p>
            <a:r>
              <a:rPr lang="en-US" smtClean="0"/>
              <a:t>https://www.javatpoint.com/k-nearest-neighbor-algorithm-for-machine-learning</a:t>
            </a:r>
            <a:endParaRPr lang="en-US"/>
          </a:p>
        </p:txBody>
      </p:sp>
      <p:sp>
        <p:nvSpPr>
          <p:cNvPr id="7" name="Slide Number Placeholder 6"/>
          <p:cNvSpPr>
            <a:spLocks noGrp="1"/>
          </p:cNvSpPr>
          <p:nvPr>
            <p:ph type="sldNum" sz="quarter" idx="12"/>
          </p:nvPr>
        </p:nvSpPr>
        <p:spPr/>
        <p:txBody>
          <a:bodyPr/>
          <a:lstStyle/>
          <a:p>
            <a:fld id="{2A5ED258-2E7D-4BE5-80DA-7119C1DC9422}" type="slidenum">
              <a:rPr lang="en-US" smtClean="0"/>
              <a:t>‹#›</a:t>
            </a:fld>
            <a:endParaRPr lang="en-US"/>
          </a:p>
        </p:txBody>
      </p:sp>
    </p:spTree>
    <p:extLst>
      <p:ext uri="{BB962C8B-B14F-4D97-AF65-F5344CB8AC3E}">
        <p14:creationId xmlns:p14="http://schemas.microsoft.com/office/powerpoint/2010/main" val="150346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A428EF-42F1-4713-97B6-D29FB9018B2E}" type="datetime1">
              <a:rPr lang="en-US" smtClean="0"/>
              <a:t>7/6/2020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https://www.javatpoint.com/k-nearest-neighbor-algorithm-for-machine-learning</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5ED258-2E7D-4BE5-80DA-7119C1DC9422}" type="slidenum">
              <a:rPr lang="en-US" smtClean="0"/>
              <a:t>‹#›</a:t>
            </a:fld>
            <a:endParaRPr lang="en-US"/>
          </a:p>
        </p:txBody>
      </p:sp>
    </p:spTree>
    <p:extLst>
      <p:ext uri="{BB962C8B-B14F-4D97-AF65-F5344CB8AC3E}">
        <p14:creationId xmlns:p14="http://schemas.microsoft.com/office/powerpoint/2010/main" val="2351319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2743198"/>
          </a:xfrm>
        </p:spPr>
        <p:txBody>
          <a:bodyPr/>
          <a:lstStyle/>
          <a:p>
            <a:r>
              <a:rPr lang="en-US" b="1" dirty="0"/>
              <a:t>K-Nearest Neighbor(KNN) Algorithm for Machine Learning</a:t>
            </a:r>
            <a:br>
              <a:rPr lang="en-US" b="1" dirty="0"/>
            </a:b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a:t>
            </a:fld>
            <a:endParaRPr lang="en-US"/>
          </a:p>
        </p:txBody>
      </p:sp>
    </p:spTree>
    <p:extLst>
      <p:ext uri="{BB962C8B-B14F-4D97-AF65-F5344CB8AC3E}">
        <p14:creationId xmlns:p14="http://schemas.microsoft.com/office/powerpoint/2010/main" val="428189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Advantages of KNN Algorithm:</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It is simple to implement.</a:t>
            </a:r>
          </a:p>
          <a:p>
            <a:r>
              <a:rPr lang="en-US" dirty="0"/>
              <a:t>It is robust to the noisy training data</a:t>
            </a:r>
          </a:p>
          <a:p>
            <a:r>
              <a:rPr lang="en-US" dirty="0"/>
              <a:t>It can be more effective if the training data is large.</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10</a:t>
            </a:fld>
            <a:endParaRPr lang="en-US"/>
          </a:p>
        </p:txBody>
      </p:sp>
    </p:spTree>
    <p:extLst>
      <p:ext uri="{BB962C8B-B14F-4D97-AF65-F5344CB8AC3E}">
        <p14:creationId xmlns:p14="http://schemas.microsoft.com/office/powerpoint/2010/main" val="15648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KNN Algorithm:</a:t>
            </a:r>
            <a:br>
              <a:rPr lang="en-US" b="1" dirty="0"/>
            </a:br>
            <a:endParaRPr lang="en-US" dirty="0"/>
          </a:p>
        </p:txBody>
      </p:sp>
      <p:sp>
        <p:nvSpPr>
          <p:cNvPr id="3" name="Content Placeholder 2"/>
          <p:cNvSpPr>
            <a:spLocks noGrp="1"/>
          </p:cNvSpPr>
          <p:nvPr>
            <p:ph idx="1"/>
          </p:nvPr>
        </p:nvSpPr>
        <p:spPr/>
        <p:txBody>
          <a:bodyPr/>
          <a:lstStyle/>
          <a:p>
            <a:r>
              <a:rPr lang="en-US" dirty="0"/>
              <a:t>Always needs to determine the value of K which may be complex some time.</a:t>
            </a:r>
          </a:p>
          <a:p>
            <a:r>
              <a:rPr lang="en-US" dirty="0"/>
              <a:t>The computation cost is high because of calculating the distance between the data points for all the training samples.</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11</a:t>
            </a:fld>
            <a:endParaRPr lang="en-US"/>
          </a:p>
        </p:txBody>
      </p:sp>
    </p:spTree>
    <p:extLst>
      <p:ext uri="{BB962C8B-B14F-4D97-AF65-F5344CB8AC3E}">
        <p14:creationId xmlns:p14="http://schemas.microsoft.com/office/powerpoint/2010/main" val="13751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Python implementation of the KNN algorithm</a:t>
            </a:r>
            <a:r>
              <a:rPr lang="en-US" b="1" dirty="0"/>
              <a:t/>
            </a:r>
            <a:br>
              <a:rPr lang="en-US" b="1" dirty="0"/>
            </a:br>
            <a:endParaRPr lang="en-US" dirty="0"/>
          </a:p>
        </p:txBody>
      </p:sp>
      <p:sp>
        <p:nvSpPr>
          <p:cNvPr id="3" name="Content Placeholder 2"/>
          <p:cNvSpPr>
            <a:spLocks noGrp="1"/>
          </p:cNvSpPr>
          <p:nvPr>
            <p:ph idx="1"/>
          </p:nvPr>
        </p:nvSpPr>
        <p:spPr>
          <a:xfrm>
            <a:off x="677334" y="2160589"/>
            <a:ext cx="5261912" cy="3880773"/>
          </a:xfrm>
        </p:spPr>
        <p:txBody>
          <a:bodyPr/>
          <a:lstStyle/>
          <a:p>
            <a:r>
              <a:rPr lang="en-US" b="1" dirty="0" smtClean="0"/>
              <a:t>Problem </a:t>
            </a:r>
            <a:r>
              <a:rPr lang="en-US" b="1" dirty="0"/>
              <a:t>for K-NN Algorithm:</a:t>
            </a:r>
            <a:r>
              <a:rPr lang="en-US" dirty="0"/>
              <a:t> There is a Car manufacturer company that has manufactured a new SUV car. The company wants to give the ads to the users who are interested in buying that SUV. So for this problem, we have a dataset that contains multiple user's information through the social network. The dataset contains lots of information but the </a:t>
            </a:r>
            <a:r>
              <a:rPr lang="en-US" b="1" dirty="0"/>
              <a:t>Estimated Salary</a:t>
            </a:r>
            <a:r>
              <a:rPr lang="en-US" dirty="0"/>
              <a:t> and </a:t>
            </a:r>
            <a:r>
              <a:rPr lang="en-US" b="1" dirty="0"/>
              <a:t>Age</a:t>
            </a:r>
            <a:r>
              <a:rPr lang="en-US" dirty="0"/>
              <a:t> we will consider for the independent variable and the </a:t>
            </a:r>
            <a:r>
              <a:rPr lang="en-US" b="1" dirty="0"/>
              <a:t>Purchased variable</a:t>
            </a:r>
            <a:r>
              <a:rPr lang="en-US" dirty="0"/>
              <a:t> is for the dependent variable. </a:t>
            </a:r>
            <a:endParaRPr lang="en-US" dirty="0" smtClean="0"/>
          </a:p>
          <a:p>
            <a:r>
              <a:rPr lang="en-US" dirty="0" smtClean="0"/>
              <a:t>Here </a:t>
            </a:r>
            <a:r>
              <a:rPr lang="en-US" dirty="0"/>
              <a:t>is the dataset:</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12</a:t>
            </a:fld>
            <a:endParaRPr lang="en-US"/>
          </a:p>
        </p:txBody>
      </p:sp>
      <p:pic>
        <p:nvPicPr>
          <p:cNvPr id="6" name="Picture 5"/>
          <p:cNvPicPr>
            <a:picLocks noChangeAspect="1"/>
          </p:cNvPicPr>
          <p:nvPr/>
        </p:nvPicPr>
        <p:blipFill>
          <a:blip r:embed="rId2"/>
          <a:stretch>
            <a:fillRect/>
          </a:stretch>
        </p:blipFill>
        <p:spPr>
          <a:xfrm>
            <a:off x="6010275" y="1257300"/>
            <a:ext cx="6181725" cy="5600700"/>
          </a:xfrm>
          <a:prstGeom prst="rect">
            <a:avLst/>
          </a:prstGeom>
        </p:spPr>
      </p:pic>
    </p:spTree>
    <p:extLst>
      <p:ext uri="{BB962C8B-B14F-4D97-AF65-F5344CB8AC3E}">
        <p14:creationId xmlns:p14="http://schemas.microsoft.com/office/powerpoint/2010/main" val="3443785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13</a:t>
            </a:fld>
            <a:endParaRPr lang="en-US"/>
          </a:p>
        </p:txBody>
      </p:sp>
      <p:pic>
        <p:nvPicPr>
          <p:cNvPr id="6" name="Picture 5"/>
          <p:cNvPicPr>
            <a:picLocks noChangeAspect="1"/>
          </p:cNvPicPr>
          <p:nvPr/>
        </p:nvPicPr>
        <p:blipFill>
          <a:blip r:embed="rId2"/>
          <a:stretch>
            <a:fillRect/>
          </a:stretch>
        </p:blipFill>
        <p:spPr>
          <a:xfrm>
            <a:off x="6010275" y="916033"/>
            <a:ext cx="6181725" cy="5600700"/>
          </a:xfrm>
          <a:prstGeom prst="rect">
            <a:avLst/>
          </a:prstGeom>
        </p:spPr>
      </p:pic>
    </p:spTree>
    <p:extLst>
      <p:ext uri="{BB962C8B-B14F-4D97-AF65-F5344CB8AC3E}">
        <p14:creationId xmlns:p14="http://schemas.microsoft.com/office/powerpoint/2010/main" val="186183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Steps to implement the K-NN algorithm:</a:t>
            </a:r>
            <a:endParaRPr lang="en-US" dirty="0"/>
          </a:p>
          <a:p>
            <a:r>
              <a:rPr lang="en-US" dirty="0"/>
              <a:t>Data Pre-processing step</a:t>
            </a:r>
          </a:p>
          <a:p>
            <a:r>
              <a:rPr lang="en-US" dirty="0"/>
              <a:t>Fitting the K-NN algorithm to the Training set</a:t>
            </a:r>
          </a:p>
          <a:p>
            <a:r>
              <a:rPr lang="en-US" dirty="0"/>
              <a:t>Predicting the test result</a:t>
            </a:r>
          </a:p>
          <a:p>
            <a:r>
              <a:rPr lang="en-US" dirty="0"/>
              <a:t>Test accuracy of the result(Creation of Confusion matrix)</a:t>
            </a:r>
          </a:p>
          <a:p>
            <a:r>
              <a:rPr lang="en-US" dirty="0"/>
              <a:t>Visualizing the test set result</a:t>
            </a:r>
            <a:r>
              <a:rPr lang="en-US" dirty="0" smtClean="0"/>
              <a:t>.</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14</a:t>
            </a:fld>
            <a:endParaRPr lang="en-US"/>
          </a:p>
        </p:txBody>
      </p:sp>
    </p:spTree>
    <p:extLst>
      <p:ext uri="{BB962C8B-B14F-4D97-AF65-F5344CB8AC3E}">
        <p14:creationId xmlns:p14="http://schemas.microsoft.com/office/powerpoint/2010/main" val="125796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4243009" cy="3880773"/>
          </a:xfrm>
        </p:spPr>
        <p:txBody>
          <a:bodyPr/>
          <a:lstStyle/>
          <a:p>
            <a:pPr marL="0" indent="0">
              <a:buNone/>
            </a:pPr>
            <a:r>
              <a:rPr lang="en-US" b="1" dirty="0"/>
              <a:t>Data Pre-Processing Step:</a:t>
            </a:r>
            <a:endParaRPr lang="en-US" dirty="0"/>
          </a:p>
          <a:p>
            <a:r>
              <a:rPr lang="en-US" dirty="0"/>
              <a:t>The Data Pre-processing step will remain exactly the same as Logistic Regression. Below is the code for it:</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15</a:t>
            </a:fld>
            <a:endParaRPr lang="en-US"/>
          </a:p>
        </p:txBody>
      </p:sp>
      <p:pic>
        <p:nvPicPr>
          <p:cNvPr id="6" name="Picture 5"/>
          <p:cNvPicPr>
            <a:picLocks noChangeAspect="1"/>
          </p:cNvPicPr>
          <p:nvPr/>
        </p:nvPicPr>
        <p:blipFill>
          <a:blip r:embed="rId2"/>
          <a:stretch>
            <a:fillRect/>
          </a:stretch>
        </p:blipFill>
        <p:spPr>
          <a:xfrm>
            <a:off x="5000625" y="466725"/>
            <a:ext cx="7191375" cy="6391275"/>
          </a:xfrm>
          <a:prstGeom prst="rect">
            <a:avLst/>
          </a:prstGeom>
        </p:spPr>
      </p:pic>
    </p:spTree>
    <p:extLst>
      <p:ext uri="{BB962C8B-B14F-4D97-AF65-F5344CB8AC3E}">
        <p14:creationId xmlns:p14="http://schemas.microsoft.com/office/powerpoint/2010/main" val="316771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2658049" cy="3880773"/>
          </a:xfrm>
        </p:spPr>
        <p:txBody>
          <a:bodyPr/>
          <a:lstStyle/>
          <a:p>
            <a:r>
              <a:rPr lang="en-US" dirty="0"/>
              <a:t>By executing the above code, our dataset is imported to our program and well pre-processed. After feature scaling our test dataset will look like:</a:t>
            </a:r>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16</a:t>
            </a:fld>
            <a:endParaRPr lang="en-US"/>
          </a:p>
        </p:txBody>
      </p:sp>
      <p:pic>
        <p:nvPicPr>
          <p:cNvPr id="6" name="Picture 5"/>
          <p:cNvPicPr>
            <a:picLocks noChangeAspect="1"/>
          </p:cNvPicPr>
          <p:nvPr/>
        </p:nvPicPr>
        <p:blipFill>
          <a:blip r:embed="rId2"/>
          <a:stretch>
            <a:fillRect/>
          </a:stretch>
        </p:blipFill>
        <p:spPr>
          <a:xfrm>
            <a:off x="3880211" y="1371731"/>
            <a:ext cx="8311789" cy="5458488"/>
          </a:xfrm>
          <a:prstGeom prst="rect">
            <a:avLst/>
          </a:prstGeom>
        </p:spPr>
      </p:pic>
    </p:spTree>
    <p:extLst>
      <p:ext uri="{BB962C8B-B14F-4D97-AF65-F5344CB8AC3E}">
        <p14:creationId xmlns:p14="http://schemas.microsoft.com/office/powerpoint/2010/main" val="21273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From the above output image, we can see that our data is successfully scaled. </a:t>
            </a:r>
          </a:p>
          <a:p>
            <a:r>
              <a:rPr lang="en-US" b="1" dirty="0"/>
              <a:t>Fitting K-NN classifier to the Training data:</a:t>
            </a:r>
            <a:r>
              <a:rPr lang="en-US" dirty="0"/>
              <a:t/>
            </a:r>
            <a:br>
              <a:rPr lang="en-US" dirty="0"/>
            </a:br>
            <a:r>
              <a:rPr lang="en-US" dirty="0"/>
              <a:t>Now we will fit the K-NN classifier to the training data. To do this we will import the </a:t>
            </a:r>
            <a:r>
              <a:rPr lang="en-US" b="1" dirty="0" err="1"/>
              <a:t>KNeighborsClassifier</a:t>
            </a:r>
            <a:r>
              <a:rPr lang="en-US" dirty="0"/>
              <a:t> class of </a:t>
            </a:r>
            <a:r>
              <a:rPr lang="en-US" b="1" dirty="0" err="1"/>
              <a:t>Sklearn</a:t>
            </a:r>
            <a:r>
              <a:rPr lang="en-US" b="1" dirty="0"/>
              <a:t> Neighbors</a:t>
            </a:r>
            <a:r>
              <a:rPr lang="en-US" dirty="0"/>
              <a:t> library. After importing the class, we will create the </a:t>
            </a:r>
            <a:r>
              <a:rPr lang="en-US" b="1" dirty="0"/>
              <a:t>Classifier</a:t>
            </a:r>
            <a:r>
              <a:rPr lang="en-US" dirty="0"/>
              <a:t> object of the class. The Parameter of this class will be </a:t>
            </a:r>
          </a:p>
          <a:p>
            <a:pPr lvl="1"/>
            <a:r>
              <a:rPr lang="en-US" b="1" dirty="0" err="1"/>
              <a:t>n_neighbors</a:t>
            </a:r>
            <a:r>
              <a:rPr lang="en-US" b="1" dirty="0"/>
              <a:t>:</a:t>
            </a:r>
            <a:r>
              <a:rPr lang="en-US" dirty="0"/>
              <a:t> To define the required neighbors of the algorithm. Usually, it takes 5.</a:t>
            </a:r>
          </a:p>
          <a:p>
            <a:pPr lvl="1"/>
            <a:r>
              <a:rPr lang="en-US" b="1" dirty="0"/>
              <a:t>metric='</a:t>
            </a:r>
            <a:r>
              <a:rPr lang="en-US" b="1" dirty="0" err="1"/>
              <a:t>minkowski</a:t>
            </a:r>
            <a:r>
              <a:rPr lang="en-US" b="1" dirty="0"/>
              <a:t>':</a:t>
            </a:r>
            <a:r>
              <a:rPr lang="en-US" dirty="0"/>
              <a:t> This is the default parameter and it decides the distance between the points.</a:t>
            </a:r>
          </a:p>
          <a:p>
            <a:pPr lvl="1"/>
            <a:r>
              <a:rPr lang="en-US" b="1" dirty="0"/>
              <a:t>p=2:</a:t>
            </a:r>
            <a:r>
              <a:rPr lang="en-US" dirty="0"/>
              <a:t> It is equivalent to the standard Euclidean metric.</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17</a:t>
            </a:fld>
            <a:endParaRPr lang="en-US"/>
          </a:p>
        </p:txBody>
      </p:sp>
    </p:spTree>
    <p:extLst>
      <p:ext uri="{BB962C8B-B14F-4D97-AF65-F5344CB8AC3E}">
        <p14:creationId xmlns:p14="http://schemas.microsoft.com/office/powerpoint/2010/main" val="92707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And then we will fit the classifier to the training data. Below is the code for it:</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18</a:t>
            </a:fld>
            <a:endParaRPr lang="en-US"/>
          </a:p>
        </p:txBody>
      </p:sp>
      <p:pic>
        <p:nvPicPr>
          <p:cNvPr id="6" name="Picture 5"/>
          <p:cNvPicPr>
            <a:picLocks noChangeAspect="1"/>
          </p:cNvPicPr>
          <p:nvPr/>
        </p:nvPicPr>
        <p:blipFill>
          <a:blip r:embed="rId2"/>
          <a:stretch>
            <a:fillRect/>
          </a:stretch>
        </p:blipFill>
        <p:spPr>
          <a:xfrm>
            <a:off x="677334" y="2820760"/>
            <a:ext cx="7210425" cy="3829050"/>
          </a:xfrm>
          <a:prstGeom prst="rect">
            <a:avLst/>
          </a:prstGeom>
        </p:spPr>
      </p:pic>
    </p:spTree>
    <p:extLst>
      <p:ext uri="{BB962C8B-B14F-4D97-AF65-F5344CB8AC3E}">
        <p14:creationId xmlns:p14="http://schemas.microsoft.com/office/powerpoint/2010/main" val="138533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7095066" cy="3880773"/>
          </a:xfrm>
        </p:spPr>
        <p:txBody>
          <a:bodyPr/>
          <a:lstStyle/>
          <a:p>
            <a:r>
              <a:rPr lang="en-US" b="1" dirty="0"/>
              <a:t>Predicting the Test Result:</a:t>
            </a:r>
            <a:r>
              <a:rPr lang="en-US" dirty="0"/>
              <a:t> To predict the test set result, we will create a </a:t>
            </a:r>
            <a:r>
              <a:rPr lang="en-US" b="1" dirty="0" err="1"/>
              <a:t>y_pred</a:t>
            </a:r>
            <a:r>
              <a:rPr lang="en-US" dirty="0"/>
              <a:t> vector as we did in Logistic Regression. Below is the code for it:</a:t>
            </a:r>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19</a:t>
            </a:fld>
            <a:endParaRPr lang="en-US"/>
          </a:p>
        </p:txBody>
      </p:sp>
      <p:pic>
        <p:nvPicPr>
          <p:cNvPr id="6" name="Picture 5"/>
          <p:cNvPicPr>
            <a:picLocks noChangeAspect="1"/>
          </p:cNvPicPr>
          <p:nvPr/>
        </p:nvPicPr>
        <p:blipFill>
          <a:blip r:embed="rId2"/>
          <a:stretch>
            <a:fillRect/>
          </a:stretch>
        </p:blipFill>
        <p:spPr>
          <a:xfrm>
            <a:off x="7903028" y="609600"/>
            <a:ext cx="4288972" cy="6236495"/>
          </a:xfrm>
          <a:prstGeom prst="rect">
            <a:avLst/>
          </a:prstGeom>
        </p:spPr>
      </p:pic>
    </p:spTree>
    <p:extLst>
      <p:ext uri="{BB962C8B-B14F-4D97-AF65-F5344CB8AC3E}">
        <p14:creationId xmlns:p14="http://schemas.microsoft.com/office/powerpoint/2010/main" val="282508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K-Nearest </a:t>
            </a:r>
            <a:r>
              <a:rPr lang="en-US" dirty="0" err="1"/>
              <a:t>Neighbour</a:t>
            </a:r>
            <a:r>
              <a:rPr lang="en-US" dirty="0"/>
              <a:t> is one of the simplest Machine Learning algorithms based on Supervised Learning technique</a:t>
            </a:r>
            <a:r>
              <a:rPr lang="en-US" dirty="0" smtClean="0"/>
              <a:t>.</a:t>
            </a:r>
          </a:p>
          <a:p>
            <a:r>
              <a:rPr lang="en-US" dirty="0"/>
              <a:t>K-NN algorithm assumes the similarity between the new case/data and available cases and put the new case into the category that is most similar to the available categories</a:t>
            </a:r>
            <a:r>
              <a:rPr lang="en-US" dirty="0" smtClean="0"/>
              <a:t>.</a:t>
            </a:r>
          </a:p>
          <a:p>
            <a:r>
              <a:rPr lang="en-US" dirty="0"/>
              <a:t>K-NN algorithm stores all the available data and classifies a new data point based on the similarity. This means when new data appears then it can be easily classified into a well suite category by using K- NN algorithm. </a:t>
            </a:r>
            <a:endParaRPr lang="en-US" dirty="0" smtClean="0"/>
          </a:p>
          <a:p>
            <a:r>
              <a:rPr lang="en-US" dirty="0"/>
              <a:t>K-NN algorithm can be used for Regression as well as for Classification but mostly it is used for the Classification problems.</a:t>
            </a:r>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2</a:t>
            </a:fld>
            <a:endParaRPr lang="en-US"/>
          </a:p>
        </p:txBody>
      </p:sp>
    </p:spTree>
    <p:extLst>
      <p:ext uri="{BB962C8B-B14F-4D97-AF65-F5344CB8AC3E}">
        <p14:creationId xmlns:p14="http://schemas.microsoft.com/office/powerpoint/2010/main" val="339768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4995331" cy="3880773"/>
          </a:xfrm>
        </p:spPr>
        <p:txBody>
          <a:bodyPr/>
          <a:lstStyle/>
          <a:p>
            <a:r>
              <a:rPr lang="en-US" b="1" dirty="0"/>
              <a:t>Creating the Confusion Matrix:</a:t>
            </a:r>
            <a:r>
              <a:rPr lang="en-US" dirty="0"/>
              <a:t/>
            </a:r>
            <a:br>
              <a:rPr lang="en-US" dirty="0"/>
            </a:br>
            <a:r>
              <a:rPr lang="en-US" dirty="0"/>
              <a:t>Now we will create the Confusion Matrix for our K-NN model to see the accuracy of the classifier. Below is the code for it:</a:t>
            </a:r>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20</a:t>
            </a:fld>
            <a:endParaRPr lang="en-US"/>
          </a:p>
        </p:txBody>
      </p:sp>
      <p:pic>
        <p:nvPicPr>
          <p:cNvPr id="6" name="Picture 5"/>
          <p:cNvPicPr>
            <a:picLocks noChangeAspect="1"/>
          </p:cNvPicPr>
          <p:nvPr/>
        </p:nvPicPr>
        <p:blipFill>
          <a:blip r:embed="rId2"/>
          <a:stretch>
            <a:fillRect/>
          </a:stretch>
        </p:blipFill>
        <p:spPr>
          <a:xfrm>
            <a:off x="5725206" y="1930399"/>
            <a:ext cx="6466794" cy="4959607"/>
          </a:xfrm>
          <a:prstGeom prst="rect">
            <a:avLst/>
          </a:prstGeom>
        </p:spPr>
      </p:pic>
    </p:spTree>
    <p:extLst>
      <p:ext uri="{BB962C8B-B14F-4D97-AF65-F5344CB8AC3E}">
        <p14:creationId xmlns:p14="http://schemas.microsoft.com/office/powerpoint/2010/main" val="41772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above image, we can see there are 64+29= 93 correct predictions and 3+4= 7 incorrect predictions, whereas, in Logistic Regression, there were 11 incorrect predictions. So we can say that the performance of the model is improved by using the K-NN algorithm.</a:t>
            </a:r>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21</a:t>
            </a:fld>
            <a:endParaRPr lang="en-US"/>
          </a:p>
        </p:txBody>
      </p:sp>
    </p:spTree>
    <p:extLst>
      <p:ext uri="{BB962C8B-B14F-4D97-AF65-F5344CB8AC3E}">
        <p14:creationId xmlns:p14="http://schemas.microsoft.com/office/powerpoint/2010/main" val="58874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22</a:t>
            </a:fld>
            <a:endParaRPr lang="en-US"/>
          </a:p>
        </p:txBody>
      </p:sp>
    </p:spTree>
    <p:extLst>
      <p:ext uri="{BB962C8B-B14F-4D97-AF65-F5344CB8AC3E}">
        <p14:creationId xmlns:p14="http://schemas.microsoft.com/office/powerpoint/2010/main" val="1199046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23</a:t>
            </a:fld>
            <a:endParaRPr lang="en-US"/>
          </a:p>
        </p:txBody>
      </p:sp>
    </p:spTree>
    <p:extLst>
      <p:ext uri="{BB962C8B-B14F-4D97-AF65-F5344CB8AC3E}">
        <p14:creationId xmlns:p14="http://schemas.microsoft.com/office/powerpoint/2010/main" val="118475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24</a:t>
            </a:fld>
            <a:endParaRPr lang="en-US"/>
          </a:p>
        </p:txBody>
      </p:sp>
    </p:spTree>
    <p:extLst>
      <p:ext uri="{BB962C8B-B14F-4D97-AF65-F5344CB8AC3E}">
        <p14:creationId xmlns:p14="http://schemas.microsoft.com/office/powerpoint/2010/main" val="1057627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25</a:t>
            </a:fld>
            <a:endParaRPr lang="en-US"/>
          </a:p>
        </p:txBody>
      </p:sp>
    </p:spTree>
    <p:extLst>
      <p:ext uri="{BB962C8B-B14F-4D97-AF65-F5344CB8AC3E}">
        <p14:creationId xmlns:p14="http://schemas.microsoft.com/office/powerpoint/2010/main" val="113282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K-NN is a </a:t>
            </a:r>
            <a:r>
              <a:rPr lang="en-US" b="1" dirty="0"/>
              <a:t>non-parametric algorithm</a:t>
            </a:r>
            <a:r>
              <a:rPr lang="en-US" dirty="0"/>
              <a:t>, which means it does not make any assumption on underlying data</a:t>
            </a:r>
            <a:r>
              <a:rPr lang="en-US" dirty="0" smtClean="0"/>
              <a:t>.</a:t>
            </a:r>
          </a:p>
          <a:p>
            <a:r>
              <a:rPr lang="en-US" dirty="0"/>
              <a:t>It is also called a </a:t>
            </a:r>
            <a:r>
              <a:rPr lang="en-US" b="1" dirty="0"/>
              <a:t>lazy learner algorithm</a:t>
            </a:r>
            <a:r>
              <a:rPr lang="en-US" dirty="0"/>
              <a:t> because it does not learn from the training set immediately instead it stores the dataset and at the time of classification, it performs an action on the dataset</a:t>
            </a:r>
            <a:r>
              <a:rPr lang="en-US" dirty="0" smtClean="0"/>
              <a:t>.</a:t>
            </a:r>
          </a:p>
          <a:p>
            <a:r>
              <a:rPr lang="en-US" dirty="0"/>
              <a:t>KNN algorithm at the training phase just stores the dataset and when it gets new data, then it classifies that data into a category that is much similar to the new data.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3</a:t>
            </a:fld>
            <a:endParaRPr lang="en-US"/>
          </a:p>
        </p:txBody>
      </p:sp>
    </p:spTree>
    <p:extLst>
      <p:ext uri="{BB962C8B-B14F-4D97-AF65-F5344CB8AC3E}">
        <p14:creationId xmlns:p14="http://schemas.microsoft.com/office/powerpoint/2010/main" val="411071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Example:</a:t>
            </a:r>
            <a:r>
              <a:rPr lang="en-US" dirty="0"/>
              <a:t>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4</a:t>
            </a:fld>
            <a:endParaRPr lang="en-US"/>
          </a:p>
        </p:txBody>
      </p:sp>
      <p:pic>
        <p:nvPicPr>
          <p:cNvPr id="6" name="Picture 5"/>
          <p:cNvPicPr>
            <a:picLocks noChangeAspect="1"/>
          </p:cNvPicPr>
          <p:nvPr/>
        </p:nvPicPr>
        <p:blipFill>
          <a:blip r:embed="rId2"/>
          <a:stretch>
            <a:fillRect/>
          </a:stretch>
        </p:blipFill>
        <p:spPr>
          <a:xfrm>
            <a:off x="4290604" y="3685208"/>
            <a:ext cx="4531179" cy="2224890"/>
          </a:xfrm>
          <a:prstGeom prst="rect">
            <a:avLst/>
          </a:prstGeom>
        </p:spPr>
      </p:pic>
    </p:spTree>
    <p:extLst>
      <p:ext uri="{BB962C8B-B14F-4D97-AF65-F5344CB8AC3E}">
        <p14:creationId xmlns:p14="http://schemas.microsoft.com/office/powerpoint/2010/main" val="127824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Why do we need a K-NN Algorithm?</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5</a:t>
            </a:fld>
            <a:endParaRPr lang="en-US"/>
          </a:p>
        </p:txBody>
      </p:sp>
      <p:pic>
        <p:nvPicPr>
          <p:cNvPr id="6" name="Picture 5"/>
          <p:cNvPicPr>
            <a:picLocks noChangeAspect="1"/>
          </p:cNvPicPr>
          <p:nvPr/>
        </p:nvPicPr>
        <p:blipFill>
          <a:blip r:embed="rId2"/>
          <a:stretch>
            <a:fillRect/>
          </a:stretch>
        </p:blipFill>
        <p:spPr>
          <a:xfrm>
            <a:off x="1030740" y="3691026"/>
            <a:ext cx="6231589" cy="2966268"/>
          </a:xfrm>
          <a:prstGeom prst="rect">
            <a:avLst/>
          </a:prstGeom>
        </p:spPr>
      </p:pic>
    </p:spTree>
    <p:extLst>
      <p:ext uri="{BB962C8B-B14F-4D97-AF65-F5344CB8AC3E}">
        <p14:creationId xmlns:p14="http://schemas.microsoft.com/office/powerpoint/2010/main" val="359001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How does K-NN work?</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The K-NN working can be explained on the basis of the below algorithm:</a:t>
            </a:r>
          </a:p>
          <a:p>
            <a:r>
              <a:rPr lang="en-US" b="1" dirty="0"/>
              <a:t>Step-1:</a:t>
            </a:r>
            <a:r>
              <a:rPr lang="en-US" dirty="0"/>
              <a:t> Select the number K of the neighbors</a:t>
            </a:r>
          </a:p>
          <a:p>
            <a:r>
              <a:rPr lang="en-US" b="1" dirty="0"/>
              <a:t>Step-2:</a:t>
            </a:r>
            <a:r>
              <a:rPr lang="en-US" dirty="0"/>
              <a:t> Calculate the Euclidean distance of </a:t>
            </a:r>
            <a:r>
              <a:rPr lang="en-US" b="1" dirty="0"/>
              <a:t>K number of neighbors</a:t>
            </a:r>
            <a:endParaRPr lang="en-US" dirty="0"/>
          </a:p>
          <a:p>
            <a:r>
              <a:rPr lang="en-US" b="1" dirty="0"/>
              <a:t>Step-3:</a:t>
            </a:r>
            <a:r>
              <a:rPr lang="en-US" dirty="0"/>
              <a:t> Take the K nearest neighbors as per the calculated Euclidean distance.</a:t>
            </a:r>
          </a:p>
          <a:p>
            <a:r>
              <a:rPr lang="en-US" b="1" dirty="0"/>
              <a:t>Step-4:</a:t>
            </a:r>
            <a:r>
              <a:rPr lang="en-US" dirty="0"/>
              <a:t> Among these k neighbors, count the number of the data points in each category.</a:t>
            </a:r>
          </a:p>
          <a:p>
            <a:r>
              <a:rPr lang="en-US" b="1" dirty="0"/>
              <a:t>Step-5:</a:t>
            </a:r>
            <a:r>
              <a:rPr lang="en-US" dirty="0"/>
              <a:t> Assign the new data points to that category for which the number of the neighbor is maximum.</a:t>
            </a:r>
          </a:p>
          <a:p>
            <a:r>
              <a:rPr lang="en-US" b="1" dirty="0"/>
              <a:t>Step-6:</a:t>
            </a:r>
            <a:r>
              <a:rPr lang="en-US" dirty="0"/>
              <a:t> Our model is ready.</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6</a:t>
            </a:fld>
            <a:endParaRPr lang="en-US"/>
          </a:p>
        </p:txBody>
      </p:sp>
    </p:spTree>
    <p:extLst>
      <p:ext uri="{BB962C8B-B14F-4D97-AF65-F5344CB8AC3E}">
        <p14:creationId xmlns:p14="http://schemas.microsoft.com/office/powerpoint/2010/main" val="11262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6297612" cy="3880773"/>
          </a:xfrm>
        </p:spPr>
        <p:txBody>
          <a:bodyPr/>
          <a:lstStyle/>
          <a:p>
            <a:r>
              <a:rPr lang="en-US" dirty="0"/>
              <a:t>Suppose we have a new data point and we need to put it in the required category. Consider the below image</a:t>
            </a:r>
            <a:r>
              <a:rPr lang="en-US" dirty="0" smtClean="0"/>
              <a:t>:</a:t>
            </a:r>
          </a:p>
          <a:p>
            <a:r>
              <a:rPr lang="en-US" dirty="0"/>
              <a:t>Firstly, we will choose the number of neighbors, so we will choose the k=5.</a:t>
            </a:r>
          </a:p>
          <a:p>
            <a:r>
              <a:rPr lang="en-US" dirty="0"/>
              <a:t>Next, we will calculate the </a:t>
            </a:r>
            <a:r>
              <a:rPr lang="en-US" b="1" dirty="0"/>
              <a:t>Euclidean distance</a:t>
            </a:r>
            <a:r>
              <a:rPr lang="en-US" dirty="0"/>
              <a:t> between the data points. The Euclidean distance is the distance between two points, which we have already studied in geometry. It can be calculated as:</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7</a:t>
            </a:fld>
            <a:endParaRPr lang="en-US"/>
          </a:p>
        </p:txBody>
      </p:sp>
      <p:pic>
        <p:nvPicPr>
          <p:cNvPr id="6" name="Picture 5"/>
          <p:cNvPicPr>
            <a:picLocks noChangeAspect="1"/>
          </p:cNvPicPr>
          <p:nvPr/>
        </p:nvPicPr>
        <p:blipFill>
          <a:blip r:embed="rId2"/>
          <a:stretch>
            <a:fillRect/>
          </a:stretch>
        </p:blipFill>
        <p:spPr>
          <a:xfrm>
            <a:off x="6974946" y="2011561"/>
            <a:ext cx="4895578" cy="4029801"/>
          </a:xfrm>
          <a:prstGeom prst="rect">
            <a:avLst/>
          </a:prstGeom>
        </p:spPr>
      </p:pic>
      <p:pic>
        <p:nvPicPr>
          <p:cNvPr id="7" name="Picture 6"/>
          <p:cNvPicPr>
            <a:picLocks noChangeAspect="1"/>
          </p:cNvPicPr>
          <p:nvPr/>
        </p:nvPicPr>
        <p:blipFill>
          <a:blip r:embed="rId3"/>
          <a:stretch>
            <a:fillRect/>
          </a:stretch>
        </p:blipFill>
        <p:spPr>
          <a:xfrm>
            <a:off x="2388598" y="4631744"/>
            <a:ext cx="2662374" cy="2150056"/>
          </a:xfrm>
          <a:prstGeom prst="rect">
            <a:avLst/>
          </a:prstGeom>
        </p:spPr>
      </p:pic>
    </p:spTree>
    <p:extLst>
      <p:ext uri="{BB962C8B-B14F-4D97-AF65-F5344CB8AC3E}">
        <p14:creationId xmlns:p14="http://schemas.microsoft.com/office/powerpoint/2010/main" val="218567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5679923" cy="3880773"/>
          </a:xfrm>
        </p:spPr>
        <p:txBody>
          <a:bodyPr/>
          <a:lstStyle/>
          <a:p>
            <a:r>
              <a:rPr lang="en-US" dirty="0"/>
              <a:t>By calculating the Euclidean distance we got the nearest neighbors, as three nearest neighbors in category A and two nearest neighbors in category B. Consider the below image</a:t>
            </a:r>
            <a:r>
              <a:rPr lang="en-US" dirty="0" smtClean="0"/>
              <a:t>:</a:t>
            </a:r>
          </a:p>
          <a:p>
            <a:endParaRPr lang="en-US" dirty="0"/>
          </a:p>
          <a:p>
            <a:endParaRPr lang="en-US" dirty="0" smtClean="0"/>
          </a:p>
          <a:p>
            <a:endParaRPr lang="en-US" dirty="0"/>
          </a:p>
          <a:p>
            <a:endParaRPr lang="en-US" dirty="0" smtClean="0"/>
          </a:p>
          <a:p>
            <a:r>
              <a:rPr lang="en-US" dirty="0"/>
              <a:t>As we can see the 3 nearest neighbors are from category A, hence this new data point must belong to category A. </a:t>
            </a:r>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8</a:t>
            </a:fld>
            <a:endParaRPr lang="en-US"/>
          </a:p>
        </p:txBody>
      </p:sp>
      <p:pic>
        <p:nvPicPr>
          <p:cNvPr id="6" name="Picture 5"/>
          <p:cNvPicPr>
            <a:picLocks noChangeAspect="1"/>
          </p:cNvPicPr>
          <p:nvPr/>
        </p:nvPicPr>
        <p:blipFill>
          <a:blip r:embed="rId2"/>
          <a:stretch>
            <a:fillRect/>
          </a:stretch>
        </p:blipFill>
        <p:spPr>
          <a:xfrm>
            <a:off x="6618978" y="2333897"/>
            <a:ext cx="5091561" cy="3951305"/>
          </a:xfrm>
          <a:prstGeom prst="rect">
            <a:avLst/>
          </a:prstGeom>
        </p:spPr>
      </p:pic>
    </p:spTree>
    <p:extLst>
      <p:ext uri="{BB962C8B-B14F-4D97-AF65-F5344CB8AC3E}">
        <p14:creationId xmlns:p14="http://schemas.microsoft.com/office/powerpoint/2010/main" val="390557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select the value of K in the K-NN Algorithm?</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Below are some points to remember while selecting the value of K in the K-NN algorithm:</a:t>
            </a:r>
          </a:p>
          <a:p>
            <a:r>
              <a:rPr lang="en-US" dirty="0"/>
              <a:t>There is no particular way to determine the best value for "K", so we need to try some values to find the best out of them. The most preferred value for K is 5. </a:t>
            </a:r>
          </a:p>
          <a:p>
            <a:r>
              <a:rPr lang="en-US" dirty="0"/>
              <a:t>A very low value for K such as K=1 or K=2, can be noisy and lead to the effects of outliers in the model.</a:t>
            </a:r>
          </a:p>
          <a:p>
            <a:r>
              <a:rPr lang="en-US" dirty="0"/>
              <a:t>Large values for K are good, but it may find some difficulties.</a:t>
            </a:r>
          </a:p>
          <a:p>
            <a:endParaRPr lang="en-US" dirty="0"/>
          </a:p>
        </p:txBody>
      </p:sp>
      <p:sp>
        <p:nvSpPr>
          <p:cNvPr id="4" name="Footer Placeholder 3"/>
          <p:cNvSpPr>
            <a:spLocks noGrp="1"/>
          </p:cNvSpPr>
          <p:nvPr>
            <p:ph type="ftr" sz="quarter" idx="11"/>
          </p:nvPr>
        </p:nvSpPr>
        <p:spPr/>
        <p:txBody>
          <a:bodyPr/>
          <a:lstStyle/>
          <a:p>
            <a:r>
              <a:rPr lang="en-US" smtClean="0"/>
              <a:t>https://www.javatpoint.com/k-nearest-neighbor-algorithm-for-machine-learning</a:t>
            </a:r>
            <a:endParaRPr lang="en-US"/>
          </a:p>
        </p:txBody>
      </p:sp>
      <p:sp>
        <p:nvSpPr>
          <p:cNvPr id="5" name="Slide Number Placeholder 4"/>
          <p:cNvSpPr>
            <a:spLocks noGrp="1"/>
          </p:cNvSpPr>
          <p:nvPr>
            <p:ph type="sldNum" sz="quarter" idx="12"/>
          </p:nvPr>
        </p:nvSpPr>
        <p:spPr/>
        <p:txBody>
          <a:bodyPr/>
          <a:lstStyle/>
          <a:p>
            <a:fld id="{2A5ED258-2E7D-4BE5-80DA-7119C1DC9422}" type="slidenum">
              <a:rPr lang="en-US" smtClean="0"/>
              <a:t>9</a:t>
            </a:fld>
            <a:endParaRPr lang="en-US"/>
          </a:p>
        </p:txBody>
      </p:sp>
    </p:spTree>
    <p:extLst>
      <p:ext uri="{BB962C8B-B14F-4D97-AF65-F5344CB8AC3E}">
        <p14:creationId xmlns:p14="http://schemas.microsoft.com/office/powerpoint/2010/main" val="40319582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TotalTime>
  <Words>1198</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Wingdings 3</vt:lpstr>
      <vt:lpstr>Facet</vt:lpstr>
      <vt:lpstr>K-Nearest Neighbor(KNN) Algorithm for Machine Learning </vt:lpstr>
      <vt:lpstr>PowerPoint Presentation</vt:lpstr>
      <vt:lpstr>PowerPoint Presentation</vt:lpstr>
      <vt:lpstr>PowerPoint Presentation</vt:lpstr>
      <vt:lpstr>Why do we need a K-NN Algorithm? </vt:lpstr>
      <vt:lpstr>How does K-NN work? </vt:lpstr>
      <vt:lpstr>PowerPoint Presentation</vt:lpstr>
      <vt:lpstr>PowerPoint Presentation</vt:lpstr>
      <vt:lpstr>How to select the value of K in the K-NN Algorithm? </vt:lpstr>
      <vt:lpstr>Advantages of KNN Algorithm: </vt:lpstr>
      <vt:lpstr>Disadvantages of KNN Algorithm: </vt:lpstr>
      <vt:lpstr>Python implementation of the KNN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Neighbor(KNN) Algorithm for Machine Learning</dc:title>
  <dc:creator>ICP</dc:creator>
  <cp:lastModifiedBy>ICP</cp:lastModifiedBy>
  <cp:revision>2</cp:revision>
  <dcterms:created xsi:type="dcterms:W3CDTF">2020-07-06T11:10:17Z</dcterms:created>
  <dcterms:modified xsi:type="dcterms:W3CDTF">2020-07-06T11:24:11Z</dcterms:modified>
</cp:coreProperties>
</file>