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5115" y="96138"/>
            <a:ext cx="908176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59281"/>
            <a:ext cx="10240010" cy="416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png"/><Relationship Id="rId5" Type="http://schemas.openxmlformats.org/officeDocument/2006/relationships/image" Target="../media/image26.jp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1734800" h="6858000">
                  <a:moveTo>
                    <a:pt x="0" y="6858000"/>
                  </a:moveTo>
                  <a:lnTo>
                    <a:pt x="11734800" y="6858000"/>
                  </a:lnTo>
                  <a:lnTo>
                    <a:pt x="1173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57200" cy="6858000"/>
            </a:xfrm>
            <a:custGeom>
              <a:avLst/>
              <a:gdLst/>
              <a:ahLst/>
              <a:cxnLst/>
              <a:rect l="l" t="t" r="r" b="b"/>
              <a:pathLst>
                <a:path w="457200" h="6858000">
                  <a:moveTo>
                    <a:pt x="457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" y="6858000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322" y="1503457"/>
            <a:ext cx="8773795" cy="1427480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64"/>
              </a:spcBef>
            </a:pPr>
            <a:r>
              <a:rPr sz="4400" b="0" spc="80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4400" b="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4400" b="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spc="28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4400" b="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spc="135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b="0" spc="13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r>
              <a:rPr sz="2400" b="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Cambria"/>
                <a:cs typeface="Cambria"/>
              </a:rPr>
              <a:t>Course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13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Lecture</a:t>
            </a:r>
            <a:r>
              <a:rPr sz="2400" b="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918" y="4911090"/>
            <a:ext cx="2752725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50"/>
              </a:spcBef>
            </a:pP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Dr.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 Muhammad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Sajjad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918" y="5357621"/>
            <a:ext cx="2752725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7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55"/>
              </a:spcBef>
            </a:pP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R.A: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Imran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Nawar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8666" y="6272021"/>
            <a:ext cx="1972310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7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September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2024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C7B4D9-A495-D928-0132-1949355BFFCD}"/>
              </a:ext>
            </a:extLst>
          </p:cNvPr>
          <p:cNvSpPr txBox="1">
            <a:spLocks/>
          </p:cNvSpPr>
          <p:nvPr/>
        </p:nvSpPr>
        <p:spPr>
          <a:xfrm>
            <a:off x="1614678" y="2067546"/>
            <a:ext cx="9144000" cy="23876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algn="ctr"/>
            <a:r>
              <a:rPr lang="en-US" sz="6600" dirty="0"/>
              <a:t>Artificial Intelligence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7C133C3-2BC1-30B6-1C40-B1C6CEB4F967}"/>
              </a:ext>
            </a:extLst>
          </p:cNvPr>
          <p:cNvSpPr txBox="1">
            <a:spLocks/>
          </p:cNvSpPr>
          <p:nvPr/>
        </p:nvSpPr>
        <p:spPr>
          <a:xfrm>
            <a:off x="1524000" y="4354279"/>
            <a:ext cx="91440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Mr. Ali Haider</a:t>
            </a:r>
          </a:p>
          <a:p>
            <a:pPr algn="ctr"/>
            <a:r>
              <a:rPr lang="en-US" sz="3200" dirty="0"/>
              <a:t>Institute Of Management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030" rIns="0" bIns="0" rtlCol="0">
            <a:spAutoFit/>
          </a:bodyPr>
          <a:lstStyle/>
          <a:p>
            <a:pPr marL="290703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Autonomous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3952" y="1110996"/>
            <a:ext cx="3535679" cy="2597150"/>
            <a:chOff x="6473952" y="1110996"/>
            <a:chExt cx="3535679" cy="2597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952" y="1110996"/>
              <a:ext cx="3535679" cy="2596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58634" y="1991106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0" y="1295400"/>
                  </a:moveTo>
                  <a:lnTo>
                    <a:pt x="1447800" y="1295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3035" y="1100327"/>
            <a:ext cx="3826764" cy="25100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0951" y="3581780"/>
            <a:ext cx="4506595" cy="313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63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Nevada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made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legal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autonomous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cars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drive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on </a:t>
            </a:r>
            <a:r>
              <a:rPr sz="2300" dirty="0">
                <a:latin typeface="Calibri"/>
                <a:cs typeface="Calibri"/>
              </a:rPr>
              <a:t>roads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June</a:t>
            </a:r>
            <a:r>
              <a:rPr sz="2300" spc="-20" dirty="0">
                <a:latin typeface="Calibri"/>
                <a:cs typeface="Calibri"/>
              </a:rPr>
              <a:t> 2011</a:t>
            </a:r>
            <a:endParaRPr sz="2300">
              <a:latin typeface="Calibri"/>
              <a:cs typeface="Calibri"/>
            </a:endParaRPr>
          </a:p>
          <a:p>
            <a:pPr marL="355600" marR="405765" indent="-3429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As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2013,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four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(Nevada, </a:t>
            </a:r>
            <a:r>
              <a:rPr sz="2300" dirty="0">
                <a:latin typeface="Calibri"/>
                <a:cs typeface="Calibri"/>
              </a:rPr>
              <a:t>Florida,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California,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dirty="0">
                <a:latin typeface="Calibri"/>
                <a:cs typeface="Calibri"/>
              </a:rPr>
              <a:t>Michigan)</a:t>
            </a:r>
            <a:r>
              <a:rPr sz="2300" spc="-1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1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legalized </a:t>
            </a:r>
            <a:r>
              <a:rPr sz="2300" dirty="0">
                <a:latin typeface="Calibri"/>
                <a:cs typeface="Calibri"/>
              </a:rPr>
              <a:t>autonomous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cars</a:t>
            </a:r>
            <a:endParaRPr sz="2300">
              <a:latin typeface="Calibri"/>
              <a:cs typeface="Calibri"/>
            </a:endParaRPr>
          </a:p>
          <a:p>
            <a:pPr marL="2004060">
              <a:lnSpc>
                <a:spcPts val="2120"/>
              </a:lnSpc>
              <a:spcBef>
                <a:spcPts val="395"/>
              </a:spcBef>
            </a:pP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Penn’s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Autonomous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  <a:p>
            <a:pPr marL="2004060">
              <a:lnSpc>
                <a:spcPts val="212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(Ben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Franklin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Racing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Team)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52006" y="3831094"/>
            <a:ext cx="3192145" cy="2824480"/>
            <a:chOff x="6652006" y="3831094"/>
            <a:chExt cx="3192145" cy="28244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5976" y="3845052"/>
              <a:ext cx="3165348" cy="2798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58356" y="3837444"/>
              <a:ext cx="3179445" cy="2811780"/>
            </a:xfrm>
            <a:custGeom>
              <a:avLst/>
              <a:gdLst/>
              <a:ahLst/>
              <a:cxnLst/>
              <a:rect l="l" t="t" r="r" b="b"/>
              <a:pathLst>
                <a:path w="3179445" h="2811779">
                  <a:moveTo>
                    <a:pt x="0" y="2811526"/>
                  </a:moveTo>
                  <a:lnTo>
                    <a:pt x="3178936" y="2811526"/>
                  </a:lnTo>
                  <a:lnTo>
                    <a:pt x="3178936" y="0"/>
                  </a:lnTo>
                  <a:lnTo>
                    <a:pt x="0" y="0"/>
                  </a:lnTo>
                  <a:lnTo>
                    <a:pt x="0" y="28115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3351" y="403097"/>
            <a:ext cx="467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Autonomous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Car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Sensors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0" y="1218691"/>
            <a:ext cx="9017000" cy="4838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6" rIns="0" bIns="0" rtlCol="0">
            <a:spAutoFit/>
          </a:bodyPr>
          <a:lstStyle/>
          <a:p>
            <a:pPr marL="131254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Autonomous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Car</a:t>
            </a:r>
            <a:r>
              <a:rPr sz="4400" spc="-13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Technology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4672" y="1510283"/>
            <a:ext cx="4805680" cy="2229485"/>
            <a:chOff x="804672" y="1510283"/>
            <a:chExt cx="4805680" cy="2229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2" y="1510283"/>
              <a:ext cx="4805172" cy="2209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46960" y="2154935"/>
              <a:ext cx="2717165" cy="1562100"/>
            </a:xfrm>
            <a:custGeom>
              <a:avLst/>
              <a:gdLst/>
              <a:ahLst/>
              <a:cxnLst/>
              <a:rect l="l" t="t" r="r" b="b"/>
              <a:pathLst>
                <a:path w="2717165" h="1562100">
                  <a:moveTo>
                    <a:pt x="2217547" y="523494"/>
                  </a:moveTo>
                  <a:lnTo>
                    <a:pt x="2216531" y="524002"/>
                  </a:lnTo>
                  <a:lnTo>
                    <a:pt x="2217293" y="523748"/>
                  </a:lnTo>
                  <a:lnTo>
                    <a:pt x="2217547" y="523494"/>
                  </a:lnTo>
                  <a:close/>
                </a:path>
                <a:path w="2717165" h="1562100">
                  <a:moveTo>
                    <a:pt x="2290064" y="481584"/>
                  </a:moveTo>
                  <a:lnTo>
                    <a:pt x="2267077" y="437134"/>
                  </a:lnTo>
                  <a:lnTo>
                    <a:pt x="2221357" y="397637"/>
                  </a:lnTo>
                  <a:lnTo>
                    <a:pt x="2195957" y="391668"/>
                  </a:lnTo>
                  <a:lnTo>
                    <a:pt x="2166620" y="392303"/>
                  </a:lnTo>
                  <a:lnTo>
                    <a:pt x="2135759" y="395732"/>
                  </a:lnTo>
                  <a:lnTo>
                    <a:pt x="2105533" y="397637"/>
                  </a:lnTo>
                  <a:lnTo>
                    <a:pt x="2075307" y="396240"/>
                  </a:lnTo>
                  <a:lnTo>
                    <a:pt x="2044065" y="393827"/>
                  </a:lnTo>
                  <a:lnTo>
                    <a:pt x="2014728" y="393319"/>
                  </a:lnTo>
                  <a:lnTo>
                    <a:pt x="1989836" y="397637"/>
                  </a:lnTo>
                  <a:lnTo>
                    <a:pt x="1966341" y="410083"/>
                  </a:lnTo>
                  <a:lnTo>
                    <a:pt x="1944116" y="428117"/>
                  </a:lnTo>
                  <a:lnTo>
                    <a:pt x="1930273" y="446532"/>
                  </a:lnTo>
                  <a:lnTo>
                    <a:pt x="1931924" y="459613"/>
                  </a:lnTo>
                  <a:lnTo>
                    <a:pt x="1948561" y="460121"/>
                  </a:lnTo>
                  <a:lnTo>
                    <a:pt x="2015236" y="446532"/>
                  </a:lnTo>
                  <a:lnTo>
                    <a:pt x="2050161" y="444119"/>
                  </a:lnTo>
                  <a:lnTo>
                    <a:pt x="2124837" y="457454"/>
                  </a:lnTo>
                  <a:lnTo>
                    <a:pt x="2204212" y="487553"/>
                  </a:lnTo>
                  <a:lnTo>
                    <a:pt x="2219198" y="521208"/>
                  </a:lnTo>
                  <a:lnTo>
                    <a:pt x="2217547" y="523494"/>
                  </a:lnTo>
                  <a:lnTo>
                    <a:pt x="2221357" y="521462"/>
                  </a:lnTo>
                  <a:lnTo>
                    <a:pt x="2237232" y="516001"/>
                  </a:lnTo>
                  <a:lnTo>
                    <a:pt x="2260219" y="507365"/>
                  </a:lnTo>
                  <a:lnTo>
                    <a:pt x="2281047" y="495808"/>
                  </a:lnTo>
                  <a:lnTo>
                    <a:pt x="2290064" y="481584"/>
                  </a:lnTo>
                  <a:close/>
                </a:path>
                <a:path w="2717165" h="1562100">
                  <a:moveTo>
                    <a:pt x="2717038" y="896874"/>
                  </a:moveTo>
                  <a:lnTo>
                    <a:pt x="2687574" y="842264"/>
                  </a:lnTo>
                  <a:lnTo>
                    <a:pt x="2652776" y="817499"/>
                  </a:lnTo>
                  <a:lnTo>
                    <a:pt x="2604897" y="798322"/>
                  </a:lnTo>
                  <a:lnTo>
                    <a:pt x="2547747" y="791464"/>
                  </a:lnTo>
                  <a:lnTo>
                    <a:pt x="2503805" y="788670"/>
                  </a:lnTo>
                  <a:lnTo>
                    <a:pt x="2313686" y="778891"/>
                  </a:lnTo>
                  <a:lnTo>
                    <a:pt x="2281682" y="776605"/>
                  </a:lnTo>
                  <a:lnTo>
                    <a:pt x="2258441" y="771398"/>
                  </a:lnTo>
                  <a:lnTo>
                    <a:pt x="2251710" y="763270"/>
                  </a:lnTo>
                  <a:lnTo>
                    <a:pt x="2252980" y="753110"/>
                  </a:lnTo>
                  <a:lnTo>
                    <a:pt x="2253742" y="742188"/>
                  </a:lnTo>
                  <a:lnTo>
                    <a:pt x="2218944" y="722884"/>
                  </a:lnTo>
                  <a:lnTo>
                    <a:pt x="2169160" y="715645"/>
                  </a:lnTo>
                  <a:lnTo>
                    <a:pt x="2127758" y="713867"/>
                  </a:lnTo>
                  <a:lnTo>
                    <a:pt x="2086102" y="713105"/>
                  </a:lnTo>
                  <a:lnTo>
                    <a:pt x="2035683" y="708787"/>
                  </a:lnTo>
                  <a:lnTo>
                    <a:pt x="1964944" y="698881"/>
                  </a:lnTo>
                  <a:lnTo>
                    <a:pt x="1918970" y="691896"/>
                  </a:lnTo>
                  <a:lnTo>
                    <a:pt x="1869440" y="683895"/>
                  </a:lnTo>
                  <a:lnTo>
                    <a:pt x="1818767" y="675005"/>
                  </a:lnTo>
                  <a:lnTo>
                    <a:pt x="1769618" y="665607"/>
                  </a:lnTo>
                  <a:lnTo>
                    <a:pt x="1724533" y="655701"/>
                  </a:lnTo>
                  <a:lnTo>
                    <a:pt x="1686179" y="645795"/>
                  </a:lnTo>
                  <a:lnTo>
                    <a:pt x="1656969" y="635889"/>
                  </a:lnTo>
                  <a:lnTo>
                    <a:pt x="1656969" y="501523"/>
                  </a:lnTo>
                  <a:lnTo>
                    <a:pt x="1820926" y="373507"/>
                  </a:lnTo>
                  <a:lnTo>
                    <a:pt x="0" y="0"/>
                  </a:lnTo>
                  <a:lnTo>
                    <a:pt x="171069" y="205740"/>
                  </a:lnTo>
                  <a:lnTo>
                    <a:pt x="565277" y="678815"/>
                  </a:lnTo>
                  <a:lnTo>
                    <a:pt x="1004316" y="1203071"/>
                  </a:lnTo>
                  <a:lnTo>
                    <a:pt x="1309624" y="1562100"/>
                  </a:lnTo>
                  <a:lnTo>
                    <a:pt x="1426337" y="1526794"/>
                  </a:lnTo>
                  <a:lnTo>
                    <a:pt x="1525016" y="1496187"/>
                  </a:lnTo>
                  <a:lnTo>
                    <a:pt x="1568069" y="1482344"/>
                  </a:lnTo>
                  <a:lnTo>
                    <a:pt x="1607439" y="1469390"/>
                  </a:lnTo>
                  <a:lnTo>
                    <a:pt x="1675511" y="1446034"/>
                  </a:lnTo>
                  <a:lnTo>
                    <a:pt x="1731010" y="1425575"/>
                  </a:lnTo>
                  <a:lnTo>
                    <a:pt x="1793621" y="1395476"/>
                  </a:lnTo>
                  <a:lnTo>
                    <a:pt x="1801241" y="1381252"/>
                  </a:lnTo>
                  <a:lnTo>
                    <a:pt x="1798193" y="1371092"/>
                  </a:lnTo>
                  <a:lnTo>
                    <a:pt x="1805305" y="1362456"/>
                  </a:lnTo>
                  <a:lnTo>
                    <a:pt x="1824736" y="1358900"/>
                  </a:lnTo>
                  <a:lnTo>
                    <a:pt x="1846961" y="1360551"/>
                  </a:lnTo>
                  <a:lnTo>
                    <a:pt x="1874520" y="1360297"/>
                  </a:lnTo>
                  <a:lnTo>
                    <a:pt x="1910207" y="1351026"/>
                  </a:lnTo>
                  <a:lnTo>
                    <a:pt x="1972310" y="1335405"/>
                  </a:lnTo>
                  <a:lnTo>
                    <a:pt x="2016379" y="1319403"/>
                  </a:lnTo>
                  <a:lnTo>
                    <a:pt x="2046605" y="1303401"/>
                  </a:lnTo>
                  <a:lnTo>
                    <a:pt x="2067052" y="1287653"/>
                  </a:lnTo>
                  <a:lnTo>
                    <a:pt x="2081403" y="1272413"/>
                  </a:lnTo>
                  <a:lnTo>
                    <a:pt x="2094103" y="1257808"/>
                  </a:lnTo>
                  <a:lnTo>
                    <a:pt x="2108835" y="1244219"/>
                  </a:lnTo>
                  <a:lnTo>
                    <a:pt x="2129663" y="1232027"/>
                  </a:lnTo>
                  <a:lnTo>
                    <a:pt x="2169541" y="1217041"/>
                  </a:lnTo>
                  <a:lnTo>
                    <a:pt x="2208657" y="1206627"/>
                  </a:lnTo>
                  <a:lnTo>
                    <a:pt x="2247392" y="1196975"/>
                  </a:lnTo>
                  <a:lnTo>
                    <a:pt x="2286381" y="1184021"/>
                  </a:lnTo>
                  <a:lnTo>
                    <a:pt x="2326259" y="1164209"/>
                  </a:lnTo>
                  <a:lnTo>
                    <a:pt x="2359660" y="1145159"/>
                  </a:lnTo>
                  <a:lnTo>
                    <a:pt x="2400173" y="1123569"/>
                  </a:lnTo>
                  <a:lnTo>
                    <a:pt x="2491105" y="1075817"/>
                  </a:lnTo>
                  <a:lnTo>
                    <a:pt x="2535809" y="1051179"/>
                  </a:lnTo>
                  <a:lnTo>
                    <a:pt x="2576322" y="1027176"/>
                  </a:lnTo>
                  <a:lnTo>
                    <a:pt x="2609723" y="1004316"/>
                  </a:lnTo>
                  <a:lnTo>
                    <a:pt x="2655062" y="970788"/>
                  </a:lnTo>
                  <a:lnTo>
                    <a:pt x="2689098" y="944372"/>
                  </a:lnTo>
                  <a:lnTo>
                    <a:pt x="2710180" y="921004"/>
                  </a:lnTo>
                  <a:lnTo>
                    <a:pt x="2717038" y="896874"/>
                  </a:lnTo>
                  <a:close/>
                </a:path>
              </a:pathLst>
            </a:custGeom>
            <a:solidFill>
              <a:srgbClr val="FF00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4457" y="2830830"/>
              <a:ext cx="1409700" cy="890269"/>
            </a:xfrm>
            <a:custGeom>
              <a:avLst/>
              <a:gdLst/>
              <a:ahLst/>
              <a:cxnLst/>
              <a:rect l="l" t="t" r="r" b="b"/>
              <a:pathLst>
                <a:path w="1409700" h="890270">
                  <a:moveTo>
                    <a:pt x="0" y="889762"/>
                  </a:moveTo>
                  <a:lnTo>
                    <a:pt x="41147" y="876681"/>
                  </a:lnTo>
                  <a:lnTo>
                    <a:pt x="80899" y="863854"/>
                  </a:lnTo>
                  <a:lnTo>
                    <a:pt x="118109" y="851662"/>
                  </a:lnTo>
                  <a:lnTo>
                    <a:pt x="181101" y="828294"/>
                  </a:lnTo>
                  <a:lnTo>
                    <a:pt x="229996" y="804926"/>
                  </a:lnTo>
                  <a:lnTo>
                    <a:pt x="253111" y="793877"/>
                  </a:lnTo>
                  <a:lnTo>
                    <a:pt x="299212" y="774319"/>
                  </a:lnTo>
                  <a:lnTo>
                    <a:pt x="339978" y="759460"/>
                  </a:lnTo>
                  <a:lnTo>
                    <a:pt x="371982" y="752729"/>
                  </a:lnTo>
                  <a:lnTo>
                    <a:pt x="386588" y="750824"/>
                  </a:lnTo>
                  <a:lnTo>
                    <a:pt x="401446" y="747903"/>
                  </a:lnTo>
                  <a:lnTo>
                    <a:pt x="436625" y="737870"/>
                  </a:lnTo>
                  <a:lnTo>
                    <a:pt x="466470" y="724916"/>
                  </a:lnTo>
                  <a:lnTo>
                    <a:pt x="469900" y="718058"/>
                  </a:lnTo>
                  <a:lnTo>
                    <a:pt x="466978" y="710946"/>
                  </a:lnTo>
                  <a:lnTo>
                    <a:pt x="468375" y="703072"/>
                  </a:lnTo>
                  <a:lnTo>
                    <a:pt x="515492" y="685038"/>
                  </a:lnTo>
                  <a:lnTo>
                    <a:pt x="559180" y="674116"/>
                  </a:lnTo>
                  <a:lnTo>
                    <a:pt x="607187" y="662686"/>
                  </a:lnTo>
                  <a:lnTo>
                    <a:pt x="651509" y="652272"/>
                  </a:lnTo>
                  <a:lnTo>
                    <a:pt x="683513" y="644398"/>
                  </a:lnTo>
                  <a:lnTo>
                    <a:pt x="701420" y="640207"/>
                  </a:lnTo>
                  <a:lnTo>
                    <a:pt x="705230" y="639572"/>
                  </a:lnTo>
                  <a:lnTo>
                    <a:pt x="706246" y="637540"/>
                  </a:lnTo>
                  <a:lnTo>
                    <a:pt x="716026" y="629031"/>
                  </a:lnTo>
                  <a:lnTo>
                    <a:pt x="739520" y="610235"/>
                  </a:lnTo>
                  <a:lnTo>
                    <a:pt x="770254" y="584835"/>
                  </a:lnTo>
                  <a:lnTo>
                    <a:pt x="802893" y="559562"/>
                  </a:lnTo>
                  <a:lnTo>
                    <a:pt x="831722" y="540766"/>
                  </a:lnTo>
                  <a:lnTo>
                    <a:pt x="874776" y="529717"/>
                  </a:lnTo>
                  <a:lnTo>
                    <a:pt x="893952" y="529082"/>
                  </a:lnTo>
                  <a:lnTo>
                    <a:pt x="914907" y="525399"/>
                  </a:lnTo>
                  <a:lnTo>
                    <a:pt x="937259" y="517652"/>
                  </a:lnTo>
                  <a:lnTo>
                    <a:pt x="960119" y="507746"/>
                  </a:lnTo>
                  <a:lnTo>
                    <a:pt x="984757" y="496189"/>
                  </a:lnTo>
                  <a:lnTo>
                    <a:pt x="1012570" y="483235"/>
                  </a:lnTo>
                  <a:lnTo>
                    <a:pt x="1079880" y="451612"/>
                  </a:lnTo>
                  <a:lnTo>
                    <a:pt x="1116838" y="433324"/>
                  </a:lnTo>
                  <a:lnTo>
                    <a:pt x="1153667" y="414274"/>
                  </a:lnTo>
                  <a:lnTo>
                    <a:pt x="1192149" y="393827"/>
                  </a:lnTo>
                  <a:lnTo>
                    <a:pt x="1232789" y="371602"/>
                  </a:lnTo>
                  <a:lnTo>
                    <a:pt x="1271777" y="348615"/>
                  </a:lnTo>
                  <a:lnTo>
                    <a:pt x="1305559" y="326009"/>
                  </a:lnTo>
                  <a:lnTo>
                    <a:pt x="1359789" y="278511"/>
                  </a:lnTo>
                  <a:lnTo>
                    <a:pt x="1395983" y="237744"/>
                  </a:lnTo>
                  <a:lnTo>
                    <a:pt x="1409445" y="219075"/>
                  </a:lnTo>
                  <a:lnTo>
                    <a:pt x="1408811" y="212852"/>
                  </a:lnTo>
                  <a:lnTo>
                    <a:pt x="1373377" y="169291"/>
                  </a:lnTo>
                  <a:lnTo>
                    <a:pt x="1334389" y="138049"/>
                  </a:lnTo>
                  <a:lnTo>
                    <a:pt x="1301495" y="127508"/>
                  </a:lnTo>
                  <a:lnTo>
                    <a:pt x="1283462" y="125475"/>
                  </a:lnTo>
                  <a:lnTo>
                    <a:pt x="1262126" y="122682"/>
                  </a:lnTo>
                  <a:lnTo>
                    <a:pt x="1238503" y="118237"/>
                  </a:lnTo>
                  <a:lnTo>
                    <a:pt x="1212850" y="113157"/>
                  </a:lnTo>
                  <a:lnTo>
                    <a:pt x="1183004" y="107950"/>
                  </a:lnTo>
                  <a:lnTo>
                    <a:pt x="1146428" y="103505"/>
                  </a:lnTo>
                  <a:lnTo>
                    <a:pt x="1106931" y="101092"/>
                  </a:lnTo>
                  <a:lnTo>
                    <a:pt x="1058671" y="99441"/>
                  </a:lnTo>
                  <a:lnTo>
                    <a:pt x="1008633" y="97917"/>
                  </a:lnTo>
                  <a:lnTo>
                    <a:pt x="964311" y="95758"/>
                  </a:lnTo>
                  <a:lnTo>
                    <a:pt x="933068" y="92075"/>
                  </a:lnTo>
                  <a:lnTo>
                    <a:pt x="920114" y="84200"/>
                  </a:lnTo>
                  <a:lnTo>
                    <a:pt x="925321" y="73787"/>
                  </a:lnTo>
                  <a:lnTo>
                    <a:pt x="930782" y="62865"/>
                  </a:lnTo>
                  <a:lnTo>
                    <a:pt x="889253" y="48006"/>
                  </a:lnTo>
                  <a:lnTo>
                    <a:pt x="848613" y="43053"/>
                  </a:lnTo>
                  <a:lnTo>
                    <a:pt x="802386" y="38608"/>
                  </a:lnTo>
                  <a:lnTo>
                    <a:pt x="756284" y="34544"/>
                  </a:lnTo>
                  <a:lnTo>
                    <a:pt x="716026" y="30734"/>
                  </a:lnTo>
                  <a:lnTo>
                    <a:pt x="672083" y="26289"/>
                  </a:lnTo>
                  <a:lnTo>
                    <a:pt x="630554" y="22479"/>
                  </a:lnTo>
                  <a:lnTo>
                    <a:pt x="593851" y="19050"/>
                  </a:lnTo>
                  <a:lnTo>
                    <a:pt x="564133" y="15367"/>
                  </a:lnTo>
                  <a:lnTo>
                    <a:pt x="542797" y="11557"/>
                  </a:lnTo>
                  <a:lnTo>
                    <a:pt x="527938" y="7620"/>
                  </a:lnTo>
                  <a:lnTo>
                    <a:pt x="517651" y="3810"/>
                  </a:lnTo>
                  <a:lnTo>
                    <a:pt x="509904" y="0"/>
                  </a:lnTo>
                </a:path>
              </a:pathLst>
            </a:custGeom>
            <a:ln w="3809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5236" y="2538983"/>
              <a:ext cx="100584" cy="1524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45485" y="2825241"/>
            <a:ext cx="208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Laser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Terrain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Mapping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195" y="3893820"/>
            <a:ext cx="4805172" cy="26868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75050" y="5777585"/>
            <a:ext cx="694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3CC33"/>
                </a:solidFill>
                <a:latin typeface="Arial MT"/>
                <a:cs typeface="Arial MT"/>
              </a:rPr>
              <a:t>Stanley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5047" y="3899661"/>
            <a:ext cx="279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8839" y="4565650"/>
            <a:ext cx="917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CC99"/>
                </a:solidFill>
                <a:latin typeface="Arial MT"/>
                <a:cs typeface="Arial MT"/>
              </a:rPr>
              <a:t>Sebastian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0171" y="3747515"/>
            <a:ext cx="3979164" cy="26532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70393" y="3892422"/>
            <a:ext cx="1500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Adaptive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Vision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84264" y="1335024"/>
            <a:ext cx="4005072" cy="215950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342501" y="1537208"/>
            <a:ext cx="8413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91160">
              <a:lnSpc>
                <a:spcPts val="2100"/>
              </a:lnSpc>
              <a:spcBef>
                <a:spcPts val="219"/>
              </a:spcBef>
            </a:pPr>
            <a:r>
              <a:rPr sz="1800" b="1" spc="-40" dirty="0">
                <a:latin typeface="Calibri"/>
                <a:cs typeface="Calibri"/>
              </a:rPr>
              <a:t>Path </a:t>
            </a:r>
            <a:r>
              <a:rPr sz="1800" b="1" spc="-10" dirty="0">
                <a:latin typeface="Calibri"/>
                <a:cs typeface="Calibri"/>
              </a:rPr>
              <a:t>Planning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159" rIns="0" bIns="0" rtlCol="0">
            <a:spAutoFit/>
          </a:bodyPr>
          <a:lstStyle/>
          <a:p>
            <a:pPr marL="140462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Deep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Learning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Headlines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0224" y="1319783"/>
            <a:ext cx="3793490" cy="2316480"/>
            <a:chOff x="1030224" y="1319783"/>
            <a:chExt cx="3793490" cy="2316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1438655"/>
              <a:ext cx="3657600" cy="2197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024" y="1319783"/>
              <a:ext cx="821436" cy="4023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173723" y="1490472"/>
            <a:ext cx="3267710" cy="1047115"/>
            <a:chOff x="6173723" y="1490472"/>
            <a:chExt cx="3267710" cy="10471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3535" y="1490472"/>
              <a:ext cx="3110484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723" y="1941576"/>
              <a:ext cx="3267455" cy="59588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3723" y="2734055"/>
            <a:ext cx="4085844" cy="9692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224" y="3948684"/>
            <a:ext cx="4114800" cy="1252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2796" y="5279135"/>
            <a:ext cx="3208784" cy="13030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82867" y="4038600"/>
            <a:ext cx="4256532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308" y="4174235"/>
            <a:ext cx="1741932" cy="1126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2867" y="5681471"/>
            <a:ext cx="966215" cy="9677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51576" y="2284222"/>
            <a:ext cx="2104390" cy="1716405"/>
            <a:chOff x="5751576" y="2284222"/>
            <a:chExt cx="2104390" cy="171640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440" y="2395728"/>
              <a:ext cx="1950719" cy="1324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51576" y="2346960"/>
              <a:ext cx="2104390" cy="338455"/>
            </a:xfrm>
            <a:custGeom>
              <a:avLst/>
              <a:gdLst/>
              <a:ahLst/>
              <a:cxnLst/>
              <a:rect l="l" t="t" r="r" b="b"/>
              <a:pathLst>
                <a:path w="2104390" h="338455">
                  <a:moveTo>
                    <a:pt x="2104262" y="0"/>
                  </a:moveTo>
                  <a:lnTo>
                    <a:pt x="0" y="0"/>
                  </a:lnTo>
                  <a:lnTo>
                    <a:pt x="0" y="338074"/>
                  </a:lnTo>
                  <a:lnTo>
                    <a:pt x="2104262" y="338074"/>
                  </a:lnTo>
                  <a:lnTo>
                    <a:pt x="2104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6416" y="3762755"/>
              <a:ext cx="728345" cy="231775"/>
            </a:xfrm>
            <a:custGeom>
              <a:avLst/>
              <a:gdLst/>
              <a:ahLst/>
              <a:cxnLst/>
              <a:rect l="l" t="t" r="r" b="b"/>
              <a:pathLst>
                <a:path w="728345" h="231775">
                  <a:moveTo>
                    <a:pt x="363982" y="0"/>
                  </a:moveTo>
                  <a:lnTo>
                    <a:pt x="0" y="101092"/>
                  </a:lnTo>
                  <a:lnTo>
                    <a:pt x="181990" y="101092"/>
                  </a:lnTo>
                  <a:lnTo>
                    <a:pt x="181990" y="231521"/>
                  </a:lnTo>
                  <a:lnTo>
                    <a:pt x="546100" y="231521"/>
                  </a:lnTo>
                  <a:lnTo>
                    <a:pt x="546100" y="101092"/>
                  </a:lnTo>
                  <a:lnTo>
                    <a:pt x="728090" y="101092"/>
                  </a:lnTo>
                  <a:lnTo>
                    <a:pt x="363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6416" y="3762755"/>
              <a:ext cx="728345" cy="231775"/>
            </a:xfrm>
            <a:custGeom>
              <a:avLst/>
              <a:gdLst/>
              <a:ahLst/>
              <a:cxnLst/>
              <a:rect l="l" t="t" r="r" b="b"/>
              <a:pathLst>
                <a:path w="728345" h="231775">
                  <a:moveTo>
                    <a:pt x="363982" y="0"/>
                  </a:moveTo>
                  <a:lnTo>
                    <a:pt x="728090" y="101092"/>
                  </a:lnTo>
                  <a:lnTo>
                    <a:pt x="546100" y="101092"/>
                  </a:lnTo>
                  <a:lnTo>
                    <a:pt x="546100" y="231521"/>
                  </a:lnTo>
                  <a:lnTo>
                    <a:pt x="181990" y="231521"/>
                  </a:lnTo>
                  <a:lnTo>
                    <a:pt x="181990" y="101092"/>
                  </a:lnTo>
                  <a:lnTo>
                    <a:pt x="0" y="101092"/>
                  </a:lnTo>
                  <a:lnTo>
                    <a:pt x="36398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5456" y="2290572"/>
              <a:ext cx="728345" cy="231775"/>
            </a:xfrm>
            <a:custGeom>
              <a:avLst/>
              <a:gdLst/>
              <a:ahLst/>
              <a:cxnLst/>
              <a:rect l="l" t="t" r="r" b="b"/>
              <a:pathLst>
                <a:path w="728345" h="231775">
                  <a:moveTo>
                    <a:pt x="363982" y="0"/>
                  </a:moveTo>
                  <a:lnTo>
                    <a:pt x="0" y="101091"/>
                  </a:lnTo>
                  <a:lnTo>
                    <a:pt x="181991" y="101091"/>
                  </a:lnTo>
                  <a:lnTo>
                    <a:pt x="181991" y="231520"/>
                  </a:lnTo>
                  <a:lnTo>
                    <a:pt x="546100" y="231520"/>
                  </a:lnTo>
                  <a:lnTo>
                    <a:pt x="546100" y="101091"/>
                  </a:lnTo>
                  <a:lnTo>
                    <a:pt x="728091" y="101091"/>
                  </a:lnTo>
                  <a:lnTo>
                    <a:pt x="363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5456" y="2290572"/>
              <a:ext cx="728345" cy="231775"/>
            </a:xfrm>
            <a:custGeom>
              <a:avLst/>
              <a:gdLst/>
              <a:ahLst/>
              <a:cxnLst/>
              <a:rect l="l" t="t" r="r" b="b"/>
              <a:pathLst>
                <a:path w="728345" h="231775">
                  <a:moveTo>
                    <a:pt x="363982" y="0"/>
                  </a:moveTo>
                  <a:lnTo>
                    <a:pt x="728091" y="101091"/>
                  </a:lnTo>
                  <a:lnTo>
                    <a:pt x="546100" y="101091"/>
                  </a:lnTo>
                  <a:lnTo>
                    <a:pt x="546100" y="231520"/>
                  </a:lnTo>
                  <a:lnTo>
                    <a:pt x="181991" y="231520"/>
                  </a:lnTo>
                  <a:lnTo>
                    <a:pt x="181991" y="101091"/>
                  </a:lnTo>
                  <a:lnTo>
                    <a:pt x="0" y="101091"/>
                  </a:lnTo>
                  <a:lnTo>
                    <a:pt x="36398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25667" y="670585"/>
            <a:ext cx="2011680" cy="1525905"/>
            <a:chOff x="5725667" y="670585"/>
            <a:chExt cx="2011680" cy="15259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6815" y="794003"/>
              <a:ext cx="1947672" cy="14020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25667" y="670585"/>
              <a:ext cx="2011680" cy="337820"/>
            </a:xfrm>
            <a:custGeom>
              <a:avLst/>
              <a:gdLst/>
              <a:ahLst/>
              <a:cxnLst/>
              <a:rect l="l" t="t" r="r" b="b"/>
              <a:pathLst>
                <a:path w="2011679" h="337819">
                  <a:moveTo>
                    <a:pt x="2011426" y="0"/>
                  </a:moveTo>
                  <a:lnTo>
                    <a:pt x="0" y="0"/>
                  </a:lnTo>
                  <a:lnTo>
                    <a:pt x="0" y="337794"/>
                  </a:lnTo>
                  <a:lnTo>
                    <a:pt x="2011426" y="337794"/>
                  </a:lnTo>
                  <a:lnTo>
                    <a:pt x="2011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45297" y="5997651"/>
            <a:ext cx="668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pixels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4850" y="4539741"/>
            <a:ext cx="712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edges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8685" y="5294121"/>
            <a:ext cx="741045" cy="245745"/>
            <a:chOff x="6758685" y="5294121"/>
            <a:chExt cx="741045" cy="245745"/>
          </a:xfrm>
        </p:grpSpPr>
        <p:sp>
          <p:nvSpPr>
            <p:cNvPr id="17" name="object 17"/>
            <p:cNvSpPr/>
            <p:nvPr/>
          </p:nvSpPr>
          <p:spPr>
            <a:xfrm>
              <a:off x="6765035" y="5300471"/>
              <a:ext cx="728345" cy="233045"/>
            </a:xfrm>
            <a:custGeom>
              <a:avLst/>
              <a:gdLst/>
              <a:ahLst/>
              <a:cxnLst/>
              <a:rect l="l" t="t" r="r" b="b"/>
              <a:pathLst>
                <a:path w="728345" h="233045">
                  <a:moveTo>
                    <a:pt x="363982" y="0"/>
                  </a:moveTo>
                  <a:lnTo>
                    <a:pt x="0" y="102107"/>
                  </a:lnTo>
                  <a:lnTo>
                    <a:pt x="181991" y="102107"/>
                  </a:lnTo>
                  <a:lnTo>
                    <a:pt x="181991" y="233044"/>
                  </a:lnTo>
                  <a:lnTo>
                    <a:pt x="546100" y="233044"/>
                  </a:lnTo>
                  <a:lnTo>
                    <a:pt x="546100" y="102107"/>
                  </a:lnTo>
                  <a:lnTo>
                    <a:pt x="728091" y="102107"/>
                  </a:lnTo>
                  <a:lnTo>
                    <a:pt x="363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5035" y="5300471"/>
              <a:ext cx="728345" cy="233045"/>
            </a:xfrm>
            <a:custGeom>
              <a:avLst/>
              <a:gdLst/>
              <a:ahLst/>
              <a:cxnLst/>
              <a:rect l="l" t="t" r="r" b="b"/>
              <a:pathLst>
                <a:path w="728345" h="233045">
                  <a:moveTo>
                    <a:pt x="363982" y="0"/>
                  </a:moveTo>
                  <a:lnTo>
                    <a:pt x="728091" y="102107"/>
                  </a:lnTo>
                  <a:lnTo>
                    <a:pt x="546100" y="102107"/>
                  </a:lnTo>
                  <a:lnTo>
                    <a:pt x="546100" y="233044"/>
                  </a:lnTo>
                  <a:lnTo>
                    <a:pt x="181991" y="233044"/>
                  </a:lnTo>
                  <a:lnTo>
                    <a:pt x="181991" y="102107"/>
                  </a:lnTo>
                  <a:lnTo>
                    <a:pt x="0" y="102107"/>
                  </a:lnTo>
                  <a:lnTo>
                    <a:pt x="363982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64422" y="2712212"/>
            <a:ext cx="14674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parts </a:t>
            </a:r>
            <a:r>
              <a:rPr sz="2000" spc="-20" dirty="0">
                <a:latin typeface="Arial MT"/>
                <a:cs typeface="Arial MT"/>
              </a:rPr>
              <a:t>(combination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edges)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1850" y="1308607"/>
            <a:ext cx="158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67957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Deep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Belief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Net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Face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Images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187196" y="1068324"/>
            <a:ext cx="4495800" cy="5684520"/>
            <a:chOff x="1187196" y="1068324"/>
            <a:chExt cx="4495800" cy="568452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196" y="1068324"/>
              <a:ext cx="3332988" cy="4707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512" y="4675632"/>
              <a:ext cx="2590800" cy="5958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7252" y="5804915"/>
              <a:ext cx="1232915" cy="9479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696" y="4992624"/>
              <a:ext cx="1257300" cy="10789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20184" y="5068824"/>
              <a:ext cx="1062355" cy="877569"/>
            </a:xfrm>
            <a:custGeom>
              <a:avLst/>
              <a:gdLst/>
              <a:ahLst/>
              <a:cxnLst/>
              <a:rect l="l" t="t" r="r" b="b"/>
              <a:pathLst>
                <a:path w="1062354" h="877570">
                  <a:moveTo>
                    <a:pt x="0" y="0"/>
                  </a:moveTo>
                  <a:lnTo>
                    <a:pt x="1062101" y="877506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7096" y="4052316"/>
              <a:ext cx="1207008" cy="7376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76344" y="4133088"/>
              <a:ext cx="1021080" cy="530225"/>
            </a:xfrm>
            <a:custGeom>
              <a:avLst/>
              <a:gdLst/>
              <a:ahLst/>
              <a:cxnLst/>
              <a:rect l="l" t="t" r="r" b="b"/>
              <a:pathLst>
                <a:path w="1021079" h="530225">
                  <a:moveTo>
                    <a:pt x="0" y="0"/>
                  </a:moveTo>
                  <a:lnTo>
                    <a:pt x="1020826" y="530225"/>
                  </a:lnTo>
                </a:path>
              </a:pathLst>
            </a:custGeom>
            <a:ln w="761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82796" y="3061716"/>
              <a:ext cx="1283208" cy="368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4424" y="3137916"/>
              <a:ext cx="1115695" cy="168910"/>
            </a:xfrm>
            <a:custGeom>
              <a:avLst/>
              <a:gdLst/>
              <a:ahLst/>
              <a:cxnLst/>
              <a:rect l="l" t="t" r="r" b="b"/>
              <a:pathLst>
                <a:path w="1115695" h="168910">
                  <a:moveTo>
                    <a:pt x="0" y="168910"/>
                  </a:moveTo>
                  <a:lnTo>
                    <a:pt x="11154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8412" y="1449324"/>
              <a:ext cx="1295400" cy="10927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40708" y="1525524"/>
              <a:ext cx="1115695" cy="903605"/>
            </a:xfrm>
            <a:custGeom>
              <a:avLst/>
              <a:gdLst/>
              <a:ahLst/>
              <a:cxnLst/>
              <a:rect l="l" t="t" r="r" b="b"/>
              <a:pathLst>
                <a:path w="1115695" h="903605">
                  <a:moveTo>
                    <a:pt x="0" y="903224"/>
                  </a:moveTo>
                  <a:lnTo>
                    <a:pt x="1115440" y="0"/>
                  </a:lnTo>
                </a:path>
              </a:pathLst>
            </a:custGeom>
            <a:ln w="762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800" rIns="0" bIns="0" rtlCol="0">
            <a:spAutoFit/>
          </a:bodyPr>
          <a:lstStyle/>
          <a:p>
            <a:pPr marL="170942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Scene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Labeling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via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Deep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677923"/>
            <a:ext cx="9037320" cy="3502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1776983"/>
            <a:ext cx="8953500" cy="1866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091" y="207340"/>
            <a:ext cx="5808980" cy="1014094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512445" marR="5080" indent="-500380">
              <a:lnSpc>
                <a:spcPts val="3460"/>
              </a:lnSpc>
              <a:spcBef>
                <a:spcPts val="935"/>
              </a:spcBef>
            </a:pPr>
            <a:r>
              <a:rPr dirty="0">
                <a:latin typeface="Calibri"/>
                <a:cs typeface="Calibri"/>
              </a:rPr>
              <a:t>Machine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Learning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Automatic </a:t>
            </a:r>
            <a:r>
              <a:rPr dirty="0">
                <a:latin typeface="Calibri"/>
                <a:cs typeface="Calibri"/>
              </a:rPr>
              <a:t>Speech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685" y="1303401"/>
            <a:ext cx="452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Typical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Speech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3989831"/>
            <a:ext cx="3918204" cy="28681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8085" y="3516629"/>
            <a:ext cx="8326755" cy="108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phone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spectrogram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Calibri"/>
              <a:cs typeface="Calibri"/>
            </a:endParaRPr>
          </a:p>
          <a:p>
            <a:pPr marL="4091304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Deep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state-</a:t>
            </a:r>
            <a:r>
              <a:rPr sz="2000" spc="-35" dirty="0">
                <a:latin typeface="Calibri"/>
                <a:cs typeface="Calibri"/>
              </a:rPr>
              <a:t>of-</a:t>
            </a:r>
            <a:r>
              <a:rPr sz="2000" spc="-10" dirty="0">
                <a:latin typeface="Calibri"/>
                <a:cs typeface="Calibri"/>
              </a:rPr>
              <a:t>the-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88025" y="4835525"/>
          <a:ext cx="4869815" cy="7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Hidden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Word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16.0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11.1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174994" y="5501290"/>
            <a:ext cx="3950335" cy="111379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alibri"/>
                <a:cs typeface="Calibri"/>
              </a:rPr>
              <a:t>Baseline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GMM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15.4%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-10" dirty="0">
                <a:latin typeface="Calibri"/>
                <a:cs typeface="Calibri"/>
              </a:rPr>
              <a:t>[Zeiler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rectified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speech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recognition”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ICASSP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2013]</a:t>
            </a:r>
            <a:endParaRPr sz="1400">
              <a:latin typeface="Calibri"/>
              <a:cs typeface="Calibri"/>
            </a:endParaRPr>
          </a:p>
          <a:p>
            <a:pPr marL="3787775">
              <a:lnSpc>
                <a:spcPct val="100000"/>
              </a:lnSpc>
              <a:spcBef>
                <a:spcPts val="2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75" y="532638"/>
            <a:ext cx="74650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Impact</a:t>
            </a:r>
            <a:r>
              <a:rPr sz="3200" spc="-135" dirty="0"/>
              <a:t> </a:t>
            </a:r>
            <a:r>
              <a:rPr sz="3200" dirty="0"/>
              <a:t>of</a:t>
            </a:r>
            <a:r>
              <a:rPr sz="3200" spc="-114" dirty="0"/>
              <a:t> </a:t>
            </a:r>
            <a:r>
              <a:rPr sz="3200" spc="-10" dirty="0"/>
              <a:t>Deep</a:t>
            </a:r>
            <a:r>
              <a:rPr sz="3200" spc="-135" dirty="0"/>
              <a:t> </a:t>
            </a:r>
            <a:r>
              <a:rPr sz="3200" spc="-20" dirty="0"/>
              <a:t>Learning</a:t>
            </a:r>
            <a:r>
              <a:rPr sz="3200" spc="-125" dirty="0"/>
              <a:t> </a:t>
            </a:r>
            <a:r>
              <a:rPr sz="3200" dirty="0"/>
              <a:t>in</a:t>
            </a:r>
            <a:r>
              <a:rPr sz="3200" spc="-114" dirty="0"/>
              <a:t> </a:t>
            </a:r>
            <a:r>
              <a:rPr sz="3200" spc="-20" dirty="0"/>
              <a:t>Speech</a:t>
            </a:r>
            <a:r>
              <a:rPr sz="3200" spc="-140" dirty="0"/>
              <a:t> </a:t>
            </a:r>
            <a:r>
              <a:rPr sz="3200" spc="-50" dirty="0"/>
              <a:t>Technology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533144" y="1240536"/>
            <a:ext cx="8811895" cy="5495925"/>
            <a:chOff x="1533144" y="1240536"/>
            <a:chExt cx="8811895" cy="5495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8" y="1240536"/>
              <a:ext cx="3201924" cy="21137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664" y="1242060"/>
              <a:ext cx="2327148" cy="20634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4423" y="3221736"/>
              <a:ext cx="2380487" cy="35143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3200400"/>
              <a:ext cx="3102863" cy="1737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900" y="4800598"/>
              <a:ext cx="3102863" cy="1933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44" y="3305556"/>
              <a:ext cx="3381755" cy="22646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1242060"/>
              <a:ext cx="3102863" cy="211226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557" y="304902"/>
            <a:ext cx="10565467" cy="6397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3195955">
              <a:lnSpc>
                <a:spcPct val="100000"/>
              </a:lnSpc>
              <a:spcBef>
                <a:spcPts val="100"/>
              </a:spcBef>
            </a:pPr>
            <a:r>
              <a:rPr dirty="0"/>
              <a:t>ML</a:t>
            </a:r>
            <a:r>
              <a:rPr spc="-120" dirty="0"/>
              <a:t> </a:t>
            </a:r>
            <a:r>
              <a:rPr spc="-55" dirty="0"/>
              <a:t>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187" y="1626107"/>
            <a:ext cx="9889435" cy="4724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2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spc="-25" dirty="0"/>
              <a:t>Machine</a:t>
            </a:r>
            <a:r>
              <a:rPr spc="-13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4521"/>
            <a:ext cx="10337165" cy="445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“Learning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improves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experience.”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-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Herbert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Alexander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Simon</a:t>
            </a:r>
            <a:endParaRPr sz="2200">
              <a:latin typeface="Calibri"/>
              <a:cs typeface="Calibri"/>
            </a:endParaRPr>
          </a:p>
          <a:p>
            <a:pPr marL="241300" marR="385445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subfield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artificial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intelligence (AI)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focuses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development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statistical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enable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decisions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without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explicitly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programmed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major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application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artificial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intelligence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(AI)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ability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automatically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improve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experience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explicitly programmed.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Definition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Mitchell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(1998):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improve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their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performance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at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some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task</a:t>
            </a:r>
            <a:r>
              <a:rPr sz="1900" spc="-50" dirty="0">
                <a:latin typeface="Calibri"/>
                <a:cs typeface="Calibri"/>
              </a:rPr>
              <a:t> T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with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experience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E.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A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well-</a:t>
            </a:r>
            <a:r>
              <a:rPr sz="1900" dirty="0">
                <a:latin typeface="Calibri"/>
                <a:cs typeface="Calibri"/>
              </a:rPr>
              <a:t>defined learning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task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given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80" dirty="0">
                <a:latin typeface="Calibri"/>
                <a:cs typeface="Calibri"/>
              </a:rPr>
              <a:t>&lt;P,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5" dirty="0">
                <a:latin typeface="Calibri"/>
                <a:cs typeface="Calibri"/>
              </a:rPr>
              <a:t>T,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E&gt;.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4380" y="4518659"/>
            <a:ext cx="3252216" cy="20909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414" y="18364"/>
            <a:ext cx="4195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Types</a:t>
            </a:r>
            <a:r>
              <a:rPr sz="4800" spc="-175" dirty="0"/>
              <a:t> </a:t>
            </a:r>
            <a:r>
              <a:rPr sz="4800" dirty="0"/>
              <a:t>of</a:t>
            </a:r>
            <a:r>
              <a:rPr sz="4800" spc="-150" dirty="0"/>
              <a:t> </a:t>
            </a:r>
            <a:r>
              <a:rPr sz="4800" spc="-30" dirty="0"/>
              <a:t>Learning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57478" y="1476843"/>
            <a:ext cx="7331709" cy="443992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Supervised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(inductive)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Given: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desired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(labels)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Unsupervised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83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Given: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training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(without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desired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outputs)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spc="-20" dirty="0">
                <a:latin typeface="Calibri"/>
                <a:cs typeface="Calibri"/>
              </a:rPr>
              <a:t>Semi-</a:t>
            </a:r>
            <a:r>
              <a:rPr sz="3200" b="1" dirty="0">
                <a:latin typeface="Calibri"/>
                <a:cs typeface="Calibri"/>
              </a:rPr>
              <a:t>supervised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Given: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few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desired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spc="-30" dirty="0">
                <a:latin typeface="Calibri"/>
                <a:cs typeface="Calibri"/>
              </a:rPr>
              <a:t>Reinforcement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82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20" dirty="0">
                <a:latin typeface="Calibri"/>
                <a:cs typeface="Calibri"/>
              </a:rPr>
              <a:t>Rewards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15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45" dirty="0"/>
              <a:t> </a:t>
            </a:r>
            <a:r>
              <a:rPr spc="-10" dirty="0"/>
              <a:t>(Definition)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99060" indent="-227329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Supervised</a:t>
            </a:r>
            <a:r>
              <a:rPr spc="-15" dirty="0"/>
              <a:t> </a:t>
            </a:r>
            <a:r>
              <a:rPr dirty="0"/>
              <a:t>machine</a:t>
            </a:r>
            <a:r>
              <a:rPr spc="-55" dirty="0"/>
              <a:t> </a:t>
            </a:r>
            <a:r>
              <a:rPr dirty="0"/>
              <a:t>learning</a:t>
            </a:r>
            <a:r>
              <a:rPr spc="-5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subfield</a:t>
            </a:r>
            <a:r>
              <a:rPr spc="-3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spc="-20" dirty="0"/>
              <a:t>(AI) 	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50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algorithms</a:t>
            </a:r>
            <a:r>
              <a:rPr spc="-60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trained</a:t>
            </a:r>
            <a:r>
              <a:rPr spc="-5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learn 	patterns</a:t>
            </a:r>
            <a:r>
              <a:rPr spc="-6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relationships</a:t>
            </a:r>
            <a:r>
              <a:rPr spc="-35" dirty="0"/>
              <a:t> </a:t>
            </a:r>
            <a:r>
              <a:rPr dirty="0"/>
              <a:t>within</a:t>
            </a:r>
            <a:r>
              <a:rPr spc="-60" dirty="0"/>
              <a:t> </a:t>
            </a:r>
            <a:r>
              <a:rPr dirty="0"/>
              <a:t>labeled</a:t>
            </a:r>
            <a:r>
              <a:rPr spc="-65" dirty="0"/>
              <a:t> </a:t>
            </a:r>
            <a:r>
              <a:rPr spc="-10" dirty="0"/>
              <a:t>data.</a:t>
            </a:r>
          </a:p>
          <a:p>
            <a:pPr marL="240029" marR="212090" indent="-227329">
              <a:lnSpc>
                <a:spcPct val="90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In</a:t>
            </a:r>
            <a:r>
              <a:rPr spc="-65" dirty="0"/>
              <a:t> </a:t>
            </a:r>
            <a:r>
              <a:rPr dirty="0"/>
              <a:t>supervised</a:t>
            </a:r>
            <a:r>
              <a:rPr spc="-5" dirty="0"/>
              <a:t> </a:t>
            </a:r>
            <a:r>
              <a:rPr dirty="0"/>
              <a:t>learning,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algorithm</a:t>
            </a:r>
            <a:r>
              <a:rPr spc="-40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provided</a:t>
            </a:r>
            <a:r>
              <a:rPr spc="-2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dataset</a:t>
            </a:r>
            <a:r>
              <a:rPr spc="-60" dirty="0"/>
              <a:t> </a:t>
            </a:r>
            <a:r>
              <a:rPr spc="-20" dirty="0"/>
              <a:t>that 	</a:t>
            </a:r>
            <a:r>
              <a:rPr dirty="0"/>
              <a:t>consists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input-</a:t>
            </a:r>
            <a:r>
              <a:rPr dirty="0"/>
              <a:t>output</a:t>
            </a:r>
            <a:r>
              <a:rPr spc="-15" dirty="0"/>
              <a:t> </a:t>
            </a:r>
            <a:r>
              <a:rPr dirty="0"/>
              <a:t>pairs,</a:t>
            </a:r>
            <a:r>
              <a:rPr spc="-45" dirty="0"/>
              <a:t> </a:t>
            </a:r>
            <a:r>
              <a:rPr dirty="0"/>
              <a:t>where</a:t>
            </a:r>
            <a:r>
              <a:rPr spc="-70" dirty="0"/>
              <a:t> </a:t>
            </a:r>
            <a:r>
              <a:rPr dirty="0"/>
              <a:t>each</a:t>
            </a:r>
            <a:r>
              <a:rPr spc="-60" dirty="0"/>
              <a:t> </a:t>
            </a:r>
            <a:r>
              <a:rPr dirty="0"/>
              <a:t>input</a:t>
            </a:r>
            <a:r>
              <a:rPr spc="-45" dirty="0"/>
              <a:t> </a:t>
            </a:r>
            <a:r>
              <a:rPr dirty="0"/>
              <a:t>(also</a:t>
            </a:r>
            <a:r>
              <a:rPr spc="-70" dirty="0"/>
              <a:t> </a:t>
            </a:r>
            <a:r>
              <a:rPr dirty="0"/>
              <a:t>known</a:t>
            </a:r>
            <a:r>
              <a:rPr spc="-4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-50" dirty="0"/>
              <a:t>a 	</a:t>
            </a:r>
            <a:r>
              <a:rPr spc="-10" dirty="0"/>
              <a:t>feature</a:t>
            </a:r>
            <a:r>
              <a:rPr spc="-5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10" dirty="0"/>
              <a:t>attribute)</a:t>
            </a:r>
            <a:r>
              <a:rPr spc="-3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10" dirty="0"/>
              <a:t>associated</a:t>
            </a:r>
            <a:r>
              <a:rPr spc="-6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corresponding</a:t>
            </a:r>
            <a:r>
              <a:rPr spc="-5" dirty="0"/>
              <a:t> </a:t>
            </a:r>
            <a:r>
              <a:rPr dirty="0"/>
              <a:t>output</a:t>
            </a:r>
            <a:r>
              <a:rPr spc="-20" dirty="0"/>
              <a:t> </a:t>
            </a:r>
            <a:r>
              <a:rPr spc="-10" dirty="0"/>
              <a:t>(also 	</a:t>
            </a:r>
            <a:r>
              <a:rPr dirty="0"/>
              <a:t>called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label</a:t>
            </a:r>
            <a:r>
              <a:rPr spc="-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target).</a:t>
            </a: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primary</a:t>
            </a:r>
            <a:r>
              <a:rPr spc="-20" dirty="0"/>
              <a:t> </a:t>
            </a:r>
            <a:r>
              <a:rPr dirty="0"/>
              <a:t>goal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supervised</a:t>
            </a:r>
            <a:r>
              <a:rPr spc="20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learn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mapping</a:t>
            </a:r>
            <a:r>
              <a:rPr spc="-5" dirty="0"/>
              <a:t> </a:t>
            </a:r>
            <a:r>
              <a:rPr spc="-25" dirty="0"/>
              <a:t>or 	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that</a:t>
            </a:r>
            <a:r>
              <a:rPr spc="-8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dirty="0"/>
              <a:t>predict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output</a:t>
            </a:r>
            <a:r>
              <a:rPr spc="-45" dirty="0"/>
              <a:t> </a:t>
            </a:r>
            <a:r>
              <a:rPr spc="-10" dirty="0"/>
              <a:t>accurately</a:t>
            </a:r>
            <a:r>
              <a:rPr spc="-9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50" dirty="0"/>
              <a:t>new,</a:t>
            </a:r>
            <a:r>
              <a:rPr spc="-85" dirty="0"/>
              <a:t> </a:t>
            </a:r>
            <a:r>
              <a:rPr dirty="0"/>
              <a:t>unseen</a:t>
            </a:r>
            <a:r>
              <a:rPr spc="-45" dirty="0"/>
              <a:t> </a:t>
            </a:r>
            <a:r>
              <a:rPr spc="-10" dirty="0"/>
              <a:t>input 	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69830"/>
            <a:ext cx="10605135" cy="54902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b="1" dirty="0">
                <a:latin typeface="Calibri"/>
                <a:cs typeface="Calibri"/>
              </a:rPr>
              <a:t>Data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Collection:</a:t>
            </a:r>
            <a:endParaRPr sz="1700">
              <a:latin typeface="Calibri"/>
              <a:cs typeface="Calibri"/>
            </a:endParaRPr>
          </a:p>
          <a:p>
            <a:pPr marL="241300" marR="15113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process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begins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collection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labeled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dataset.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dataset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prepared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experts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generated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through observations,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experiments,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 other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means.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b="1" dirty="0">
                <a:latin typeface="Calibri"/>
                <a:cs typeface="Calibri"/>
              </a:rPr>
              <a:t>Data</a:t>
            </a:r>
            <a:r>
              <a:rPr sz="1700" b="1" spc="-5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Preprocessing: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59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Calibri"/>
                <a:cs typeface="Calibri"/>
              </a:rPr>
              <a:t>Before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training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dataset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often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undergoes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preprocessing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steps,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include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cleaning,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normalization,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feature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engineering.</a:t>
            </a:r>
            <a:endParaRPr sz="1700">
              <a:latin typeface="Calibri"/>
              <a:cs typeface="Calibri"/>
            </a:endParaRPr>
          </a:p>
          <a:p>
            <a:pPr marL="241935" indent="-229235" algn="just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935" algn="l"/>
              </a:tabLst>
            </a:pPr>
            <a:r>
              <a:rPr sz="1700" b="1" spc="-10" dirty="0">
                <a:latin typeface="Calibri"/>
                <a:cs typeface="Calibri"/>
              </a:rPr>
              <a:t>Training:</a:t>
            </a:r>
            <a:endParaRPr sz="1700">
              <a:latin typeface="Calibri"/>
              <a:cs typeface="Calibri"/>
            </a:endParaRPr>
          </a:p>
          <a:p>
            <a:pPr marL="241300" marR="4953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During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training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phase,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machine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learning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algorithm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takes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labeled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dataset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learns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mapping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 </a:t>
            </a:r>
            <a:r>
              <a:rPr sz="1700" spc="-10" dirty="0">
                <a:latin typeface="Calibri"/>
                <a:cs typeface="Calibri"/>
              </a:rPr>
              <a:t>input features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output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labels.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algorithm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iteratively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adjusts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internal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parameters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minimize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difference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between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predictions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actual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labels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training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 marL="241935" indent="-229235" algn="just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1700" b="1" dirty="0">
                <a:latin typeface="Calibri"/>
                <a:cs typeface="Calibri"/>
              </a:rPr>
              <a:t>Model </a:t>
            </a:r>
            <a:r>
              <a:rPr sz="1700" b="1" spc="-10" dirty="0">
                <a:latin typeface="Calibri"/>
                <a:cs typeface="Calibri"/>
              </a:rPr>
              <a:t>Evaluation:</a:t>
            </a:r>
            <a:endParaRPr sz="17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63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290830" algn="l"/>
              </a:tabLst>
            </a:pPr>
            <a:r>
              <a:rPr sz="1700" dirty="0">
                <a:latin typeface="Calibri"/>
                <a:cs typeface="Calibri"/>
              </a:rPr>
              <a:t>	After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training,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model's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performance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evaluated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separate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dataset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validation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test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set,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it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during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training.</a:t>
            </a:r>
            <a:endParaRPr sz="1700">
              <a:latin typeface="Calibri"/>
              <a:cs typeface="Calibri"/>
            </a:endParaRPr>
          </a:p>
          <a:p>
            <a:pPr marL="241935" indent="-229235" algn="just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 algn="l"/>
              </a:tabLst>
            </a:pPr>
            <a:r>
              <a:rPr sz="1700" b="1" dirty="0">
                <a:latin typeface="Calibri"/>
                <a:cs typeface="Calibri"/>
              </a:rPr>
              <a:t>Model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Tuning:</a:t>
            </a:r>
            <a:endParaRPr sz="1700">
              <a:latin typeface="Calibri"/>
              <a:cs typeface="Calibri"/>
            </a:endParaRPr>
          </a:p>
          <a:p>
            <a:pPr marL="241300" marR="10922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model's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performance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satisfactory,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hyperparameters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adjusted,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 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model's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architecture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 </a:t>
            </a:r>
            <a:r>
              <a:rPr sz="1700" dirty="0">
                <a:latin typeface="Calibri"/>
                <a:cs typeface="Calibri"/>
              </a:rPr>
              <a:t>modified.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process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known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hyperparameter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tuning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performed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improve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model's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b="1" spc="-10" dirty="0">
                <a:latin typeface="Calibri"/>
                <a:cs typeface="Calibri"/>
              </a:rPr>
              <a:t>Prediction: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ts val="1835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latin typeface="Calibri"/>
                <a:cs typeface="Calibri"/>
              </a:rPr>
              <a:t>Once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trained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validated,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making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predictions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classifications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25" dirty="0">
                <a:latin typeface="Calibri"/>
                <a:cs typeface="Calibri"/>
              </a:rPr>
              <a:t> new,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unlabeled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700" dirty="0">
                <a:latin typeface="Calibri"/>
                <a:cs typeface="Calibri"/>
              </a:rPr>
              <a:t>data.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takes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features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produces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predictions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labels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based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learned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mapping.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8257" y="369265"/>
            <a:ext cx="65570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14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30" dirty="0"/>
              <a:t> </a:t>
            </a:r>
            <a:r>
              <a:rPr spc="-10" dirty="0"/>
              <a:t>(Steps)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9175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15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45" dirty="0"/>
              <a:t> </a:t>
            </a:r>
            <a:r>
              <a:rPr spc="-10" dirty="0"/>
              <a:t>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8696"/>
            <a:ext cx="10238105" cy="45034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Email</a:t>
            </a:r>
            <a:r>
              <a:rPr sz="20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Spam</a:t>
            </a:r>
            <a:r>
              <a:rPr sz="20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74151"/>
                </a:solidFill>
                <a:latin typeface="Calibri"/>
                <a:cs typeface="Calibri"/>
              </a:rPr>
              <a:t>Classification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Classifying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emails</a:t>
            </a:r>
            <a:r>
              <a:rPr sz="20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either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spam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spam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content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  <a:p>
            <a:pPr marL="241300" marR="880744" indent="-228600">
              <a:lnSpc>
                <a:spcPct val="1401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Medical</a:t>
            </a:r>
            <a:r>
              <a:rPr sz="20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Diagnosis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Predicting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whether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patient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has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particular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medical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condition</a:t>
            </a:r>
            <a:r>
              <a:rPr sz="20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(e.g.,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diabetes)</a:t>
            </a:r>
            <a:r>
              <a:rPr sz="20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medical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history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test</a:t>
            </a:r>
            <a:r>
              <a:rPr sz="20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64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20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Classification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Identifying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objects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images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(e.g.,</a:t>
            </a:r>
            <a:r>
              <a:rPr sz="20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recognizing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cats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dogs).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Credit</a:t>
            </a:r>
            <a:r>
              <a:rPr sz="2000" b="1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Scoring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Assessing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creditworthiness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loan</a:t>
            </a:r>
            <a:r>
              <a:rPr sz="20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applicants</a:t>
            </a:r>
            <a:r>
              <a:rPr sz="20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0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financial</a:t>
            </a:r>
            <a:r>
              <a:rPr sz="20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personal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information.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Language</a:t>
            </a:r>
            <a:r>
              <a:rPr sz="20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374151"/>
                </a:solidFill>
                <a:latin typeface="Calibri"/>
                <a:cs typeface="Calibri"/>
              </a:rPr>
              <a:t>Translation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Translating</a:t>
            </a:r>
            <a:r>
              <a:rPr sz="20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Stock</a:t>
            </a:r>
            <a:r>
              <a:rPr sz="20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Price</a:t>
            </a:r>
            <a:r>
              <a:rPr sz="20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libri"/>
                <a:cs typeface="Calibri"/>
              </a:rPr>
              <a:t>Prediction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Predicting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future</a:t>
            </a:r>
            <a:r>
              <a:rPr sz="20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stock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prices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0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historical</a:t>
            </a:r>
            <a:r>
              <a:rPr sz="20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price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market</a:t>
            </a:r>
            <a:r>
              <a:rPr sz="20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7024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Unsupervised</a:t>
            </a:r>
            <a:r>
              <a:rPr spc="-130" dirty="0"/>
              <a:t> </a:t>
            </a:r>
            <a:r>
              <a:rPr spc="-25" dirty="0"/>
              <a:t>machine</a:t>
            </a:r>
            <a:r>
              <a:rPr spc="-13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2893"/>
            <a:ext cx="10259060" cy="441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Unsupervised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machine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branch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artificial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intelligence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(AI)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Calibri"/>
                <a:cs typeface="Calibri"/>
              </a:rPr>
              <a:t>machine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trained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patterns,</a:t>
            </a:r>
            <a:endParaRPr sz="2600">
              <a:latin typeface="Calibri"/>
              <a:cs typeface="Calibri"/>
            </a:endParaRPr>
          </a:p>
          <a:p>
            <a:pPr marL="241300" marR="100584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Calibri"/>
                <a:cs typeface="Calibri"/>
              </a:rPr>
              <a:t>relationships,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lacks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explicit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labels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categories.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5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Unlike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supervised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learning,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unsupervised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works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unlabeled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Calibri"/>
                <a:cs typeface="Calibri"/>
              </a:rPr>
              <a:t>data,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predefined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target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outputs.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Instead,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241300" marR="125730">
              <a:lnSpc>
                <a:spcPct val="70000"/>
              </a:lnSpc>
              <a:spcBef>
                <a:spcPts val="465"/>
              </a:spcBef>
            </a:pPr>
            <a:r>
              <a:rPr sz="2600" dirty="0">
                <a:latin typeface="Calibri"/>
                <a:cs typeface="Calibri"/>
              </a:rPr>
              <a:t>algorithms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aim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discover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hidden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patterns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own.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5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Unsupervised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machine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valuable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approach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uncovering</a:t>
            </a:r>
            <a:endParaRPr sz="2600">
              <a:latin typeface="Calibri"/>
              <a:cs typeface="Calibri"/>
            </a:endParaRPr>
          </a:p>
          <a:p>
            <a:pPr marL="241300" marR="120904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Calibri"/>
                <a:cs typeface="Calibri"/>
              </a:rPr>
              <a:t>hidden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patterns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explicit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labels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categories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unavailable.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widely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exploratory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analysis,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preprocessing,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241300" marR="199390">
              <a:lnSpc>
                <a:spcPct val="70100"/>
              </a:lnSpc>
              <a:spcBef>
                <a:spcPts val="465"/>
              </a:spcBef>
            </a:pPr>
            <a:r>
              <a:rPr sz="2600" dirty="0">
                <a:latin typeface="Calibri"/>
                <a:cs typeface="Calibri"/>
              </a:rPr>
              <a:t>various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applications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fields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clustering,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dimensionality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reduction, </a:t>
            </a:r>
            <a:r>
              <a:rPr sz="2600" dirty="0">
                <a:latin typeface="Calibri"/>
                <a:cs typeface="Calibri"/>
              </a:rPr>
              <a:t>anomaly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detection,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visualization.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22705"/>
            <a:ext cx="10340340" cy="473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ts val="2245"/>
              </a:lnSpc>
              <a:spcBef>
                <a:spcPts val="95"/>
              </a:spcBef>
              <a:buFont typeface="Calibri"/>
              <a:buAutoNum type="arabicPeriod"/>
              <a:tabLst>
                <a:tab pos="527685" algn="l"/>
              </a:tabLst>
            </a:pP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Input: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Unsupervised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begins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spc="-20" dirty="0">
                <a:latin typeface="Calibri"/>
                <a:cs typeface="Calibri"/>
              </a:rPr>
              <a:t>only,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without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associated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categories.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endParaRPr sz="2200">
              <a:latin typeface="Calibri"/>
              <a:cs typeface="Calibri"/>
            </a:endParaRPr>
          </a:p>
          <a:p>
            <a:pPr marL="527685" marR="473709">
              <a:lnSpc>
                <a:spcPct val="70000"/>
              </a:lnSpc>
              <a:spcBef>
                <a:spcPts val="400"/>
              </a:spcBef>
            </a:pPr>
            <a:r>
              <a:rPr sz="2200" dirty="0">
                <a:latin typeface="Calibri"/>
                <a:cs typeface="Calibri"/>
              </a:rPr>
              <a:t>forms,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numerical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unstructured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structured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ts val="2245"/>
              </a:lnSpc>
              <a:spcBef>
                <a:spcPts val="200"/>
              </a:spcBef>
              <a:buAutoNum type="arabicPeriod" startAt="2"/>
              <a:tabLst>
                <a:tab pos="527685" algn="l"/>
              </a:tabLst>
            </a:pPr>
            <a:r>
              <a:rPr sz="2200" b="1" dirty="0">
                <a:latin typeface="Calibri"/>
                <a:cs typeface="Calibri"/>
              </a:rPr>
              <a:t>Clustering: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primary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tasks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unsupervised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clustering,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together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inherent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similarities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patterns.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natural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groupings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527685" marR="1102360">
              <a:lnSpc>
                <a:spcPct val="70000"/>
              </a:lnSpc>
              <a:spcBef>
                <a:spcPts val="400"/>
              </a:spcBef>
            </a:pP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techniques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K-Means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clustering,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hierarchical </a:t>
            </a:r>
            <a:r>
              <a:rPr sz="2200" dirty="0">
                <a:latin typeface="Calibri"/>
                <a:cs typeface="Calibri"/>
              </a:rPr>
              <a:t>clustering,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DBSCAN.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ts val="2245"/>
              </a:lnSpc>
              <a:spcBef>
                <a:spcPts val="200"/>
              </a:spcBef>
              <a:buAutoNum type="arabicPeriod" startAt="3"/>
              <a:tabLst>
                <a:tab pos="527685" algn="l"/>
              </a:tabLst>
            </a:pPr>
            <a:r>
              <a:rPr sz="2200" b="1" dirty="0">
                <a:latin typeface="Calibri"/>
                <a:cs typeface="Calibri"/>
              </a:rPr>
              <a:t>Dimensionality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Reduction: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task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unsupervised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dimensionality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reduction.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reducing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dataset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preserving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essential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Principal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Analysis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(PCA)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t-</a:t>
            </a:r>
            <a:endParaRPr sz="2200">
              <a:latin typeface="Calibri"/>
              <a:cs typeface="Calibri"/>
            </a:endParaRPr>
          </a:p>
          <a:p>
            <a:pPr marL="527685" marR="219075">
              <a:lnSpc>
                <a:spcPct val="70000"/>
              </a:lnSpc>
              <a:spcBef>
                <a:spcPts val="400"/>
              </a:spcBef>
            </a:pPr>
            <a:r>
              <a:rPr sz="2200" dirty="0">
                <a:latin typeface="Calibri"/>
                <a:cs typeface="Calibri"/>
              </a:rPr>
              <a:t>Distributed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Stochastic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Neighbor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Embedding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(t-</a:t>
            </a:r>
            <a:r>
              <a:rPr sz="2200" dirty="0">
                <a:latin typeface="Calibri"/>
                <a:cs typeface="Calibri"/>
              </a:rPr>
              <a:t>SNE)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techniques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dimensionality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reduction.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ts val="2245"/>
              </a:lnSpc>
              <a:spcBef>
                <a:spcPts val="215"/>
              </a:spcBef>
              <a:buAutoNum type="arabicPeriod" startAt="4"/>
              <a:tabLst>
                <a:tab pos="527685" algn="l"/>
              </a:tabLst>
            </a:pPr>
            <a:r>
              <a:rPr sz="2200" b="1" dirty="0">
                <a:latin typeface="Calibri"/>
                <a:cs typeface="Calibri"/>
              </a:rPr>
              <a:t>Anomaly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Detection: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Unsupervised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anomaly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detection,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identifies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significantly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expected</a:t>
            </a:r>
            <a:endParaRPr sz="2200">
              <a:latin typeface="Calibri"/>
              <a:cs typeface="Calibri"/>
            </a:endParaRPr>
          </a:p>
          <a:p>
            <a:pPr marL="527685" marR="381635">
              <a:lnSpc>
                <a:spcPct val="70000"/>
              </a:lnSpc>
              <a:spcBef>
                <a:spcPts val="395"/>
              </a:spcBef>
            </a:pPr>
            <a:r>
              <a:rPr sz="2200" spc="-10" dirty="0">
                <a:latin typeface="Calibri"/>
                <a:cs typeface="Calibri"/>
              </a:rPr>
              <a:t>patterns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clusters.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useful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detecting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fraud,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unusual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behavior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826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Unsupervised</a:t>
            </a:r>
            <a:r>
              <a:rPr spc="-130" dirty="0"/>
              <a:t> </a:t>
            </a:r>
            <a:r>
              <a:rPr spc="-30" dirty="0"/>
              <a:t>machine</a:t>
            </a:r>
            <a:r>
              <a:rPr spc="-130" dirty="0"/>
              <a:t> </a:t>
            </a:r>
            <a:r>
              <a:rPr spc="-25" dirty="0"/>
              <a:t>learning</a:t>
            </a:r>
            <a:r>
              <a:rPr spc="-130" dirty="0"/>
              <a:t> </a:t>
            </a:r>
            <a:r>
              <a:rPr spc="-10" dirty="0"/>
              <a:t>(Steps)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Unsupervised</a:t>
            </a:r>
            <a:r>
              <a:rPr spc="-14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40" dirty="0"/>
              <a:t> </a:t>
            </a:r>
            <a:r>
              <a:rPr spc="-10" dirty="0"/>
              <a:t>(Steps)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9281"/>
            <a:ext cx="10163810" cy="41643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685" marR="197485" indent="-515620">
              <a:lnSpc>
                <a:spcPct val="90000"/>
              </a:lnSpc>
              <a:spcBef>
                <a:spcPts val="434"/>
              </a:spcBef>
              <a:buAutoNum type="arabicPeriod" startAt="5"/>
              <a:tabLst>
                <a:tab pos="527685" algn="l"/>
              </a:tabLst>
            </a:pPr>
            <a:r>
              <a:rPr sz="2800" b="1" dirty="0">
                <a:latin typeface="Calibri"/>
                <a:cs typeface="Calibri"/>
              </a:rPr>
              <a:t>Anomaly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Detection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(Optional):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anomaly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 </a:t>
            </a:r>
            <a:r>
              <a:rPr sz="2800" dirty="0">
                <a:latin typeface="Calibri"/>
                <a:cs typeface="Calibri"/>
              </a:rPr>
              <a:t>techniques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outliers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anomalies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involve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density-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Gaussian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Mixture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 </a:t>
            </a:r>
            <a:r>
              <a:rPr sz="2800" dirty="0">
                <a:latin typeface="Calibri"/>
                <a:cs typeface="Calibri"/>
              </a:rPr>
              <a:t>(GMM)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isolation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forests.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20"/>
              </a:lnSpc>
              <a:spcBef>
                <a:spcPts val="1055"/>
              </a:spcBef>
              <a:buAutoNum type="arabicPeriod" startAt="5"/>
              <a:tabLst>
                <a:tab pos="527685" algn="l"/>
                <a:tab pos="5922010" algn="l"/>
              </a:tabLst>
            </a:pPr>
            <a:r>
              <a:rPr sz="2800" b="1" spc="-10" dirty="0">
                <a:latin typeface="Calibri"/>
                <a:cs typeface="Calibri"/>
              </a:rPr>
              <a:t>Association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Rule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Mining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(Optional):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mining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Apriori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FP-</a:t>
            </a:r>
            <a:r>
              <a:rPr sz="2800" dirty="0">
                <a:latin typeface="Calibri"/>
                <a:cs typeface="Calibri"/>
              </a:rPr>
              <a:t>growth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discover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interesting relationships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527685" marR="375285" indent="-515620">
              <a:lnSpc>
                <a:spcPts val="3020"/>
              </a:lnSpc>
              <a:spcBef>
                <a:spcPts val="1010"/>
              </a:spcBef>
              <a:buAutoNum type="arabicPeriod" startAt="5"/>
              <a:tabLst>
                <a:tab pos="527685" algn="l"/>
              </a:tabLst>
            </a:pP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Visualization: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visualization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interpret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Visualization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help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Unsupervised</a:t>
            </a:r>
            <a:r>
              <a:rPr spc="-14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40" dirty="0"/>
              <a:t> </a:t>
            </a:r>
            <a:r>
              <a:rPr spc="-10" dirty="0"/>
              <a:t>(Steps)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5753"/>
            <a:ext cx="10104755" cy="48044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marR="105410" indent="-515620">
              <a:lnSpc>
                <a:spcPct val="80000"/>
              </a:lnSpc>
              <a:spcBef>
                <a:spcPts val="770"/>
              </a:spcBef>
              <a:buAutoNum type="arabicPeriod" startAt="8"/>
              <a:tabLst>
                <a:tab pos="527685" algn="l"/>
                <a:tab pos="4798060" algn="l"/>
              </a:tabLst>
            </a:pPr>
            <a:r>
              <a:rPr sz="2800" b="1" spc="-20" dirty="0">
                <a:latin typeface="Calibri"/>
                <a:cs typeface="Calibri"/>
              </a:rPr>
              <a:t>Interpretation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Analysis: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Analyze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clustering,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dimensionality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reduction,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techniques. </a:t>
            </a:r>
            <a:r>
              <a:rPr sz="2800" spc="-20" dirty="0">
                <a:latin typeface="Calibri"/>
                <a:cs typeface="Calibri"/>
              </a:rPr>
              <a:t>Interpretation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clusters,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anomalies,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527685" marR="141605" indent="-515620">
              <a:lnSpc>
                <a:spcPct val="80000"/>
              </a:lnSpc>
              <a:spcBef>
                <a:spcPts val="994"/>
              </a:spcBef>
              <a:buAutoNum type="arabicPeriod" startAt="8"/>
              <a:tabLst>
                <a:tab pos="527685" algn="l"/>
              </a:tabLst>
            </a:pPr>
            <a:r>
              <a:rPr sz="2800" b="1" spc="-20" dirty="0">
                <a:latin typeface="Calibri"/>
                <a:cs typeface="Calibri"/>
              </a:rPr>
              <a:t>Validation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Evaluation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(if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applicable):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may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evaluate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domain-</a:t>
            </a:r>
            <a:r>
              <a:rPr sz="2800" spc="-10" dirty="0">
                <a:latin typeface="Calibri"/>
                <a:cs typeface="Calibri"/>
              </a:rPr>
              <a:t>specific </a:t>
            </a:r>
            <a:r>
              <a:rPr sz="2800" dirty="0">
                <a:latin typeface="Calibri"/>
                <a:cs typeface="Calibri"/>
              </a:rPr>
              <a:t>metrics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criteria.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clustering,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silhouette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Davies-</a:t>
            </a:r>
            <a:r>
              <a:rPr sz="2800" dirty="0">
                <a:latin typeface="Calibri"/>
                <a:cs typeface="Calibri"/>
              </a:rPr>
              <a:t>Bouldin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quality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clusters.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1010"/>
              </a:spcBef>
              <a:buAutoNum type="arabicPeriod" startAt="8"/>
              <a:tabLst>
                <a:tab pos="527685" algn="l"/>
              </a:tabLst>
            </a:pPr>
            <a:r>
              <a:rPr sz="2800" b="1" spc="-20" dirty="0">
                <a:latin typeface="Calibri"/>
                <a:cs typeface="Calibri"/>
              </a:rPr>
              <a:t>Decision-</a:t>
            </a:r>
            <a:r>
              <a:rPr sz="2800" b="1" dirty="0">
                <a:latin typeface="Calibri"/>
                <a:cs typeface="Calibri"/>
              </a:rPr>
              <a:t>Making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Further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Actions: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gained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unsupervised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data-</a:t>
            </a:r>
            <a:r>
              <a:rPr sz="2800" dirty="0">
                <a:latin typeface="Calibri"/>
                <a:cs typeface="Calibri"/>
              </a:rPr>
              <a:t>driven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take </a:t>
            </a: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actions.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optimizing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processes,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recommendations,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refining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preprocessing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steps.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Unsupervised</a:t>
            </a:r>
            <a:r>
              <a:rPr spc="-140" dirty="0"/>
              <a:t> </a:t>
            </a:r>
            <a:r>
              <a:rPr spc="-30" dirty="0"/>
              <a:t>machine</a:t>
            </a:r>
            <a:r>
              <a:rPr spc="-135" dirty="0"/>
              <a:t> </a:t>
            </a:r>
            <a:r>
              <a:rPr spc="-25" dirty="0"/>
              <a:t>learning</a:t>
            </a:r>
            <a:r>
              <a:rPr spc="-140" dirty="0"/>
              <a:t> </a:t>
            </a:r>
            <a:r>
              <a:rPr spc="-10" dirty="0"/>
              <a:t>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9281"/>
            <a:ext cx="10323830" cy="44189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205104" indent="-227329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Customer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Segmentation: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	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purchase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history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behavior.</a:t>
            </a:r>
            <a:endParaRPr sz="2800">
              <a:latin typeface="Calibri"/>
              <a:cs typeface="Calibri"/>
            </a:endParaRPr>
          </a:p>
          <a:p>
            <a:pPr marL="240029" marR="41275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Image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Compression: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preserving 	</a:t>
            </a:r>
            <a:r>
              <a:rPr sz="2800" dirty="0">
                <a:latin typeface="Calibri"/>
                <a:cs typeface="Calibri"/>
              </a:rPr>
              <a:t>essential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Anomaly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Detection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Network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Security: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unusual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 	</a:t>
            </a:r>
            <a:r>
              <a:rPr sz="2800" dirty="0">
                <a:latin typeface="Calibri"/>
                <a:cs typeface="Calibri"/>
              </a:rPr>
              <a:t>traffic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cyberattacks.</a:t>
            </a:r>
            <a:endParaRPr sz="2800">
              <a:latin typeface="Calibri"/>
              <a:cs typeface="Calibri"/>
            </a:endParaRPr>
          </a:p>
          <a:p>
            <a:pPr marL="240029" marR="508000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5" dirty="0">
                <a:latin typeface="Calibri"/>
                <a:cs typeface="Calibri"/>
              </a:rPr>
              <a:t>Topic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Modeling: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Discovering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topics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 	</a:t>
            </a:r>
            <a:r>
              <a:rPr sz="2800" dirty="0">
                <a:latin typeface="Calibri"/>
                <a:cs typeface="Calibri"/>
              </a:rPr>
              <a:t>documents,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articles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posts.</a:t>
            </a:r>
            <a:endParaRPr sz="2800">
              <a:latin typeface="Calibri"/>
              <a:cs typeface="Calibri"/>
            </a:endParaRPr>
          </a:p>
          <a:p>
            <a:pPr marL="240029" marR="381000" indent="-227329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Recommendation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Systems: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personalized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recommendations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227711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Semi-</a:t>
            </a:r>
            <a:r>
              <a:rPr spc="-30" dirty="0"/>
              <a:t>supervised</a:t>
            </a:r>
            <a:r>
              <a:rPr spc="-7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43815" indent="-227329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Semi-</a:t>
            </a:r>
            <a:r>
              <a:rPr dirty="0"/>
              <a:t>supervised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dirty="0"/>
              <a:t>paradigm</a:t>
            </a:r>
            <a:r>
              <a:rPr spc="-50" dirty="0"/>
              <a:t> </a:t>
            </a:r>
            <a:r>
              <a:rPr spc="-20" dirty="0"/>
              <a:t>that 	</a:t>
            </a:r>
            <a:r>
              <a:rPr dirty="0"/>
              <a:t>combines</a:t>
            </a:r>
            <a:r>
              <a:rPr spc="-45" dirty="0"/>
              <a:t> </a:t>
            </a:r>
            <a:r>
              <a:rPr dirty="0"/>
              <a:t>elements</a:t>
            </a:r>
            <a:r>
              <a:rPr spc="-6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both</a:t>
            </a:r>
            <a:r>
              <a:rPr spc="-50" dirty="0"/>
              <a:t> </a:t>
            </a:r>
            <a:r>
              <a:rPr dirty="0"/>
              <a:t>supervised</a:t>
            </a:r>
            <a:r>
              <a:rPr spc="-3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unsupervised</a:t>
            </a:r>
            <a:r>
              <a:rPr spc="-30" dirty="0"/>
              <a:t> </a:t>
            </a:r>
            <a:r>
              <a:rPr dirty="0"/>
              <a:t>learning.</a:t>
            </a:r>
            <a:r>
              <a:rPr spc="-45" dirty="0"/>
              <a:t> </a:t>
            </a:r>
            <a:r>
              <a:rPr spc="-25" dirty="0"/>
              <a:t>In 	semi-</a:t>
            </a:r>
            <a:r>
              <a:rPr dirty="0"/>
              <a:t>supervised</a:t>
            </a:r>
            <a:r>
              <a:rPr spc="-10" dirty="0"/>
              <a:t> </a:t>
            </a:r>
            <a:r>
              <a:rPr dirty="0"/>
              <a:t>learning,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algorithm</a:t>
            </a:r>
            <a:r>
              <a:rPr spc="-5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trained</a:t>
            </a:r>
            <a:r>
              <a:rPr spc="-5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dataset</a:t>
            </a:r>
            <a:r>
              <a:rPr spc="-60" dirty="0"/>
              <a:t> </a:t>
            </a:r>
            <a:r>
              <a:rPr spc="-20" dirty="0"/>
              <a:t>that 	</a:t>
            </a:r>
            <a:r>
              <a:rPr spc="-10" dirty="0"/>
              <a:t>contains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mixture</a:t>
            </a:r>
            <a:r>
              <a:rPr spc="-3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labeled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unlabeled</a:t>
            </a:r>
            <a:r>
              <a:rPr spc="-25" dirty="0"/>
              <a:t> </a:t>
            </a:r>
            <a:r>
              <a:rPr spc="-10" dirty="0"/>
              <a:t>data.</a:t>
            </a:r>
          </a:p>
          <a:p>
            <a:pPr marL="240029" marR="603885" indent="-227329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This</a:t>
            </a:r>
            <a:r>
              <a:rPr spc="-65" dirty="0"/>
              <a:t> </a:t>
            </a:r>
            <a:r>
              <a:rPr dirty="0"/>
              <a:t>approach</a:t>
            </a:r>
            <a:r>
              <a:rPr spc="-35" dirty="0"/>
              <a:t> </a:t>
            </a:r>
            <a:r>
              <a:rPr dirty="0"/>
              <a:t>leverages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benefits</a:t>
            </a:r>
            <a:r>
              <a:rPr spc="-5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having</a:t>
            </a:r>
            <a:r>
              <a:rPr spc="-6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10" dirty="0"/>
              <a:t>limited 	</a:t>
            </a:r>
            <a:r>
              <a:rPr dirty="0"/>
              <a:t>labeled</a:t>
            </a:r>
            <a:r>
              <a:rPr spc="-7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while</a:t>
            </a:r>
            <a:r>
              <a:rPr spc="-65" dirty="0"/>
              <a:t> </a:t>
            </a:r>
            <a:r>
              <a:rPr dirty="0"/>
              <a:t>also</a:t>
            </a:r>
            <a:r>
              <a:rPr spc="-70" dirty="0"/>
              <a:t> </a:t>
            </a:r>
            <a:r>
              <a:rPr dirty="0"/>
              <a:t>harnessing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potentially</a:t>
            </a:r>
            <a:r>
              <a:rPr spc="-70" dirty="0"/>
              <a:t> </a:t>
            </a:r>
            <a:r>
              <a:rPr dirty="0"/>
              <a:t>vast</a:t>
            </a:r>
            <a:r>
              <a:rPr spc="-80" dirty="0"/>
              <a:t> </a:t>
            </a:r>
            <a:r>
              <a:rPr dirty="0"/>
              <a:t>amount</a:t>
            </a:r>
            <a:r>
              <a:rPr spc="-55" dirty="0"/>
              <a:t> </a:t>
            </a:r>
            <a:r>
              <a:rPr spc="-25" dirty="0"/>
              <a:t>of 	</a:t>
            </a:r>
            <a:r>
              <a:rPr dirty="0"/>
              <a:t>unlabeled</a:t>
            </a:r>
            <a:r>
              <a:rPr spc="-4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improve</a:t>
            </a:r>
            <a:r>
              <a:rPr spc="-55" dirty="0"/>
              <a:t> </a:t>
            </a:r>
            <a:r>
              <a:rPr dirty="0"/>
              <a:t>model</a:t>
            </a:r>
            <a:r>
              <a:rPr spc="-65" dirty="0"/>
              <a:t> </a:t>
            </a:r>
            <a:r>
              <a:rPr spc="-10" dirty="0"/>
              <a:t>performance.</a:t>
            </a:r>
          </a:p>
          <a:p>
            <a:pPr marL="240029" marR="5080" indent="-227329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Semi-</a:t>
            </a:r>
            <a:r>
              <a:rPr dirty="0"/>
              <a:t>supervised</a:t>
            </a:r>
            <a:r>
              <a:rPr spc="-20" dirty="0"/>
              <a:t> </a:t>
            </a:r>
            <a:r>
              <a:rPr dirty="0"/>
              <a:t>learning</a:t>
            </a:r>
            <a:r>
              <a:rPr spc="-55" dirty="0"/>
              <a:t> </a:t>
            </a:r>
            <a:r>
              <a:rPr dirty="0"/>
              <a:t>allows</a:t>
            </a:r>
            <a:r>
              <a:rPr spc="-70" dirty="0"/>
              <a:t> </a:t>
            </a:r>
            <a:r>
              <a:rPr dirty="0"/>
              <a:t>you</a:t>
            </a:r>
            <a:r>
              <a:rPr spc="-6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make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limited 	</a:t>
            </a:r>
            <a:r>
              <a:rPr dirty="0"/>
              <a:t>labeled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leveraging</a:t>
            </a:r>
            <a:r>
              <a:rPr spc="-6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larger</a:t>
            </a:r>
            <a:r>
              <a:rPr spc="-65" dirty="0"/>
              <a:t> </a:t>
            </a:r>
            <a:r>
              <a:rPr dirty="0"/>
              <a:t>pool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unlabeled</a:t>
            </a:r>
            <a:r>
              <a:rPr spc="-35" dirty="0"/>
              <a:t> </a:t>
            </a:r>
            <a:r>
              <a:rPr dirty="0"/>
              <a:t>data,</a:t>
            </a:r>
            <a:r>
              <a:rPr spc="-40" dirty="0"/>
              <a:t> </a:t>
            </a:r>
            <a:r>
              <a:rPr spc="-10" dirty="0"/>
              <a:t>potentially 	</a:t>
            </a:r>
            <a:r>
              <a:rPr dirty="0"/>
              <a:t>leading</a:t>
            </a:r>
            <a:r>
              <a:rPr spc="-7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improved</a:t>
            </a:r>
            <a:r>
              <a:rPr spc="-50" dirty="0"/>
              <a:t> </a:t>
            </a:r>
            <a:r>
              <a:rPr dirty="0"/>
              <a:t>model</a:t>
            </a:r>
            <a:r>
              <a:rPr spc="-70" dirty="0"/>
              <a:t> </a:t>
            </a:r>
            <a:r>
              <a:rPr dirty="0"/>
              <a:t>performance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generalization.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803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</a:t>
            </a:r>
            <a:r>
              <a:rPr spc="-125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spc="-25" dirty="0"/>
              <a:t>Machine</a:t>
            </a:r>
            <a:r>
              <a:rPr spc="-14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648" y="1106551"/>
            <a:ext cx="3930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C0504D"/>
                </a:solidFill>
                <a:latin typeface="Calibri Light"/>
                <a:cs typeface="Calibri Light"/>
              </a:rPr>
              <a:t>Traditional</a:t>
            </a:r>
            <a:r>
              <a:rPr sz="3200" spc="-114" dirty="0">
                <a:solidFill>
                  <a:srgbClr val="C0504D"/>
                </a:solidFill>
                <a:latin typeface="Calibri Light"/>
                <a:cs typeface="Calibri Light"/>
              </a:rPr>
              <a:t> </a:t>
            </a:r>
            <a:r>
              <a:rPr sz="3200" spc="-40" dirty="0">
                <a:solidFill>
                  <a:srgbClr val="C0504D"/>
                </a:solidFill>
                <a:latin typeface="Calibri Light"/>
                <a:cs typeface="Calibri Light"/>
              </a:rPr>
              <a:t>Programming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510" y="4014952"/>
            <a:ext cx="3021965" cy="216852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200" b="1" dirty="0">
                <a:solidFill>
                  <a:srgbClr val="C0504D"/>
                </a:solidFill>
                <a:latin typeface="Calibri"/>
                <a:cs typeface="Calibri"/>
              </a:rPr>
              <a:t>Machine</a:t>
            </a:r>
            <a:r>
              <a:rPr sz="3200" b="1" spc="-6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504D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1675130" marR="164465" indent="365760">
              <a:lnSpc>
                <a:spcPts val="5880"/>
              </a:lnSpc>
            </a:pP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30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826" y="2065782"/>
            <a:ext cx="2667000" cy="1524000"/>
          </a:xfrm>
          <a:prstGeom prst="rect">
            <a:avLst/>
          </a:prstGeom>
          <a:solidFill>
            <a:srgbClr val="4F81BC"/>
          </a:solidFill>
          <a:ln w="254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Computer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8664" y="245821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546"/>
                </a:lnTo>
                <a:lnTo>
                  <a:pt x="0" y="50546"/>
                </a:lnTo>
                <a:lnTo>
                  <a:pt x="0" y="75946"/>
                </a:lnTo>
                <a:lnTo>
                  <a:pt x="787400" y="75946"/>
                </a:lnTo>
                <a:lnTo>
                  <a:pt x="787400" y="126491"/>
                </a:lnTo>
                <a:lnTo>
                  <a:pt x="914400" y="63246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8664" y="314401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546"/>
                </a:lnTo>
                <a:lnTo>
                  <a:pt x="0" y="50546"/>
                </a:lnTo>
                <a:lnTo>
                  <a:pt x="0" y="75946"/>
                </a:lnTo>
                <a:lnTo>
                  <a:pt x="787400" y="75946"/>
                </a:lnTo>
                <a:lnTo>
                  <a:pt x="787400" y="126491"/>
                </a:lnTo>
                <a:lnTo>
                  <a:pt x="914400" y="63246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0064" y="268681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546"/>
                </a:lnTo>
                <a:lnTo>
                  <a:pt x="0" y="50546"/>
                </a:lnTo>
                <a:lnTo>
                  <a:pt x="0" y="75946"/>
                </a:lnTo>
                <a:lnTo>
                  <a:pt x="635000" y="75946"/>
                </a:lnTo>
                <a:lnTo>
                  <a:pt x="635000" y="126491"/>
                </a:lnTo>
                <a:lnTo>
                  <a:pt x="762000" y="63246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4169" y="1897481"/>
            <a:ext cx="1450975" cy="136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0560">
              <a:lnSpc>
                <a:spcPct val="136900"/>
              </a:lnSpc>
              <a:spcBef>
                <a:spcPts val="95"/>
              </a:spcBef>
            </a:pPr>
            <a:r>
              <a:rPr sz="3200" spc="-65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0804" y="2428113"/>
            <a:ext cx="120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0026" y="4927853"/>
            <a:ext cx="2667000" cy="1524000"/>
          </a:xfrm>
          <a:prstGeom prst="rect">
            <a:avLst/>
          </a:prstGeom>
          <a:solidFill>
            <a:srgbClr val="4F81BC"/>
          </a:solidFill>
          <a:ln w="254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Computer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4864" y="5321808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545"/>
                </a:lnTo>
                <a:lnTo>
                  <a:pt x="0" y="50545"/>
                </a:lnTo>
                <a:lnTo>
                  <a:pt x="0" y="75945"/>
                </a:lnTo>
                <a:lnTo>
                  <a:pt x="787400" y="75945"/>
                </a:lnTo>
                <a:lnTo>
                  <a:pt x="787400" y="126491"/>
                </a:lnTo>
                <a:lnTo>
                  <a:pt x="914400" y="63245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864" y="6007608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596"/>
                </a:lnTo>
                <a:lnTo>
                  <a:pt x="0" y="50596"/>
                </a:lnTo>
                <a:lnTo>
                  <a:pt x="0" y="75895"/>
                </a:lnTo>
                <a:lnTo>
                  <a:pt x="787400" y="75895"/>
                </a:lnTo>
                <a:lnTo>
                  <a:pt x="787400" y="126491"/>
                </a:lnTo>
                <a:lnTo>
                  <a:pt x="914400" y="63245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6264" y="5550408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596"/>
                </a:lnTo>
                <a:lnTo>
                  <a:pt x="0" y="50596"/>
                </a:lnTo>
                <a:lnTo>
                  <a:pt x="0" y="75895"/>
                </a:lnTo>
                <a:lnTo>
                  <a:pt x="635000" y="75895"/>
                </a:lnTo>
                <a:lnTo>
                  <a:pt x="635000" y="126491"/>
                </a:lnTo>
                <a:lnTo>
                  <a:pt x="762000" y="63245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87004" y="5291734"/>
            <a:ext cx="1424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60464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Semi-</a:t>
            </a:r>
            <a:r>
              <a:rPr spc="-30" dirty="0"/>
              <a:t>supervised</a:t>
            </a:r>
            <a:r>
              <a:rPr spc="-120" dirty="0"/>
              <a:t> </a:t>
            </a:r>
            <a:r>
              <a:rPr spc="-25" dirty="0"/>
              <a:t>learning</a:t>
            </a:r>
            <a:r>
              <a:rPr spc="-120" dirty="0"/>
              <a:t> </a:t>
            </a:r>
            <a:r>
              <a:rPr spc="-10" dirty="0"/>
              <a:t>(Steps)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083" y="1247089"/>
            <a:ext cx="10353040" cy="52889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5430" marR="417195" indent="-253365" algn="just">
              <a:lnSpc>
                <a:spcPct val="80000"/>
              </a:lnSpc>
              <a:spcBef>
                <a:spcPts val="625"/>
              </a:spcBef>
              <a:buAutoNum type="arabicPeriod"/>
              <a:tabLst>
                <a:tab pos="265430" algn="l"/>
              </a:tabLst>
            </a:pP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Collection: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Collect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unlabeled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along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corresponding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labels, </a:t>
            </a: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unlabeled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consists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 marL="264795" indent="-252095" algn="just">
              <a:lnSpc>
                <a:spcPts val="2375"/>
              </a:lnSpc>
              <a:spcBef>
                <a:spcPts val="470"/>
              </a:spcBef>
              <a:buAutoNum type="arabicPeriod"/>
              <a:tabLst>
                <a:tab pos="264795" algn="l"/>
              </a:tabLst>
            </a:pP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Preprocessing: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Preprocess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needed,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cleaning,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</a:t>
            </a:r>
            <a:endParaRPr sz="2200">
              <a:latin typeface="Calibri"/>
              <a:cs typeface="Calibri"/>
            </a:endParaRPr>
          </a:p>
          <a:p>
            <a:pPr marL="265430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engineering,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scaling,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prepare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training.</a:t>
            </a:r>
            <a:endParaRPr sz="2200">
              <a:latin typeface="Calibri"/>
              <a:cs typeface="Calibri"/>
            </a:endParaRPr>
          </a:p>
          <a:p>
            <a:pPr marL="264160" marR="5080" indent="-252095">
              <a:lnSpc>
                <a:spcPts val="2110"/>
              </a:lnSpc>
              <a:spcBef>
                <a:spcPts val="990"/>
              </a:spcBef>
              <a:buAutoNum type="arabicPeriod" startAt="3"/>
              <a:tabLst>
                <a:tab pos="265430" algn="l"/>
              </a:tabLst>
            </a:pPr>
            <a:r>
              <a:rPr sz="2200" b="1" dirty="0">
                <a:latin typeface="Calibri"/>
                <a:cs typeface="Calibri"/>
              </a:rPr>
              <a:t>Supervised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Training: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Train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available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 	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traditional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supervised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 	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examples.</a:t>
            </a:r>
            <a:endParaRPr sz="2200">
              <a:latin typeface="Calibri"/>
              <a:cs typeface="Calibri"/>
            </a:endParaRPr>
          </a:p>
          <a:p>
            <a:pPr marL="265430" marR="128270" indent="-253365" algn="just">
              <a:lnSpc>
                <a:spcPct val="80100"/>
              </a:lnSpc>
              <a:spcBef>
                <a:spcPts val="1015"/>
              </a:spcBef>
              <a:buAutoNum type="arabicPeriod" startAt="3"/>
              <a:tabLst>
                <a:tab pos="265430" algn="l"/>
              </a:tabLst>
            </a:pPr>
            <a:r>
              <a:rPr sz="2200" b="1" spc="-10" dirty="0">
                <a:latin typeface="Calibri"/>
                <a:cs typeface="Calibri"/>
              </a:rPr>
              <a:t>Semi-</a:t>
            </a:r>
            <a:r>
              <a:rPr sz="2200" b="1" dirty="0">
                <a:latin typeface="Calibri"/>
                <a:cs typeface="Calibri"/>
              </a:rPr>
              <a:t>supervised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Training: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Incorporate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unlabeled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model's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unlabeled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as </a:t>
            </a:r>
            <a:r>
              <a:rPr sz="2200" spc="-20" dirty="0">
                <a:latin typeface="Calibri"/>
                <a:cs typeface="Calibri"/>
              </a:rPr>
              <a:t>pseudo-</a:t>
            </a:r>
            <a:r>
              <a:rPr sz="2200" dirty="0">
                <a:latin typeface="Calibri"/>
                <a:cs typeface="Calibri"/>
              </a:rPr>
              <a:t>labels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leveraging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techniques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like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self-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co-</a:t>
            </a:r>
            <a:r>
              <a:rPr sz="2200" spc="-10" dirty="0">
                <a:latin typeface="Calibri"/>
                <a:cs typeface="Calibri"/>
              </a:rPr>
              <a:t>training.</a:t>
            </a:r>
            <a:endParaRPr sz="2200">
              <a:latin typeface="Calibri"/>
              <a:cs typeface="Calibri"/>
            </a:endParaRPr>
          </a:p>
          <a:p>
            <a:pPr marL="264160" marR="72390" indent="-252095">
              <a:lnSpc>
                <a:spcPts val="2110"/>
              </a:lnSpc>
              <a:spcBef>
                <a:spcPts val="980"/>
              </a:spcBef>
              <a:buAutoNum type="arabicPeriod" startAt="3"/>
              <a:tabLst>
                <a:tab pos="265430" algn="l"/>
              </a:tabLst>
            </a:pPr>
            <a:r>
              <a:rPr sz="2200" b="1" dirty="0">
                <a:latin typeface="Calibri"/>
                <a:cs typeface="Calibri"/>
              </a:rPr>
              <a:t>Model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Evaluation: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model's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appropriate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metrics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	</a:t>
            </a:r>
            <a:r>
              <a:rPr sz="2200" dirty="0">
                <a:latin typeface="Calibri"/>
                <a:cs typeface="Calibri"/>
              </a:rPr>
              <a:t>separate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validation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assess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how 	</a:t>
            </a:r>
            <a:r>
              <a:rPr sz="2200" dirty="0">
                <a:latin typeface="Calibri"/>
                <a:cs typeface="Calibri"/>
              </a:rPr>
              <a:t>well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generalizes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new,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unseen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264160" marR="440055" indent="-252095">
              <a:lnSpc>
                <a:spcPts val="2110"/>
              </a:lnSpc>
              <a:spcBef>
                <a:spcPts val="1020"/>
              </a:spcBef>
              <a:buAutoNum type="arabicPeriod" startAt="3"/>
              <a:tabLst>
                <a:tab pos="265430" algn="l"/>
              </a:tabLst>
            </a:pPr>
            <a:r>
              <a:rPr sz="2200" b="1" spc="-10" dirty="0">
                <a:latin typeface="Calibri"/>
                <a:cs typeface="Calibri"/>
              </a:rPr>
              <a:t>Iterative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Refinement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(Optional):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results,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iteratively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refine 	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adjusting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hyperparameters,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updating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	</a:t>
            </a:r>
            <a:r>
              <a:rPr sz="2200" spc="-20" dirty="0">
                <a:latin typeface="Calibri"/>
                <a:cs typeface="Calibri"/>
              </a:rPr>
              <a:t>semi-</a:t>
            </a:r>
            <a:r>
              <a:rPr sz="2200" dirty="0">
                <a:latin typeface="Calibri"/>
                <a:cs typeface="Calibri"/>
              </a:rPr>
              <a:t>supervised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Semi-</a:t>
            </a:r>
            <a:r>
              <a:rPr spc="-140" dirty="0"/>
              <a:t> </a:t>
            </a:r>
            <a:r>
              <a:rPr spc="-25" dirty="0"/>
              <a:t>Supervised</a:t>
            </a:r>
            <a:r>
              <a:rPr spc="-155" dirty="0"/>
              <a:t> </a:t>
            </a:r>
            <a:r>
              <a:rPr spc="-30" dirty="0"/>
              <a:t>machine</a:t>
            </a:r>
            <a:r>
              <a:rPr spc="-145" dirty="0"/>
              <a:t> </a:t>
            </a:r>
            <a:r>
              <a:rPr spc="-25" dirty="0"/>
              <a:t>learning</a:t>
            </a:r>
            <a:r>
              <a:rPr spc="-155" dirty="0"/>
              <a:t> </a:t>
            </a:r>
            <a:r>
              <a:rPr spc="-10" dirty="0"/>
              <a:t>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30325"/>
            <a:ext cx="10553065" cy="489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indent="-251460">
              <a:lnSpc>
                <a:spcPts val="2039"/>
              </a:lnSpc>
              <a:spcBef>
                <a:spcPts val="105"/>
              </a:spcBef>
              <a:buAutoNum type="arabicPeriod"/>
              <a:tabLst>
                <a:tab pos="273050" algn="l"/>
              </a:tabLst>
            </a:pPr>
            <a:r>
              <a:rPr sz="2000" b="1" spc="-50" dirty="0">
                <a:latin typeface="Calibri"/>
                <a:cs typeface="Calibri"/>
              </a:rPr>
              <a:t>Text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Classification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Sentiment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Analysis: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 marL="274320">
              <a:lnSpc>
                <a:spcPts val="1680"/>
              </a:lnSpc>
            </a:pPr>
            <a:r>
              <a:rPr sz="2000" spc="-10" dirty="0">
                <a:latin typeface="Calibri"/>
                <a:cs typeface="Calibri"/>
              </a:rPr>
              <a:t>reviews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sentiment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(positive,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neutral)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reviews.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You</a:t>
            </a:r>
            <a:endParaRPr sz="2000">
              <a:latin typeface="Calibri"/>
              <a:cs typeface="Calibri"/>
            </a:endParaRPr>
          </a:p>
          <a:p>
            <a:pPr marL="274320" marR="6985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semi-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sentiment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sentiment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reviews.</a:t>
            </a:r>
            <a:endParaRPr sz="2000">
              <a:latin typeface="Calibri"/>
              <a:cs typeface="Calibri"/>
            </a:endParaRPr>
          </a:p>
          <a:p>
            <a:pPr marL="527685" marR="236854" indent="-515620">
              <a:lnSpc>
                <a:spcPct val="70000"/>
              </a:lnSpc>
              <a:spcBef>
                <a:spcPts val="994"/>
              </a:spcBef>
              <a:buAutoNum type="arabicPeriod" startAt="2"/>
              <a:tabLst>
                <a:tab pos="527685" algn="l"/>
              </a:tabLst>
            </a:pPr>
            <a:r>
              <a:rPr sz="2000" b="1" dirty="0">
                <a:latin typeface="Calibri"/>
                <a:cs typeface="Calibri"/>
              </a:rPr>
              <a:t>Image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Classification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Limited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Labels: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imaging,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obtaining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rare </a:t>
            </a:r>
            <a:r>
              <a:rPr sz="2000" dirty="0">
                <a:latin typeface="Calibri"/>
                <a:cs typeface="Calibri"/>
              </a:rPr>
              <a:t>diseases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challenging.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medical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Semi-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leveraging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527685" marR="14604" indent="-515620">
              <a:lnSpc>
                <a:spcPct val="70000"/>
              </a:lnSpc>
              <a:spcBef>
                <a:spcPts val="1010"/>
              </a:spcBef>
              <a:buAutoNum type="arabicPeriod" startAt="2"/>
              <a:tabLst>
                <a:tab pos="527685" algn="l"/>
              </a:tabLst>
            </a:pPr>
            <a:r>
              <a:rPr sz="2000" b="1" spc="-10" dirty="0">
                <a:latin typeface="Calibri"/>
                <a:cs typeface="Calibri"/>
              </a:rPr>
              <a:t>Speaker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Identification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Audio: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audio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recordings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audio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 </a:t>
            </a:r>
            <a:r>
              <a:rPr sz="2000" spc="-20" dirty="0">
                <a:latin typeface="Calibri"/>
                <a:cs typeface="Calibri"/>
              </a:rPr>
              <a:t>Semi-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 </a:t>
            </a:r>
            <a:r>
              <a:rPr sz="2000" dirty="0">
                <a:latin typeface="Calibri"/>
                <a:cs typeface="Calibri"/>
              </a:rPr>
              <a:t>thus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speaker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527685" marR="34290" indent="-515620">
              <a:lnSpc>
                <a:spcPct val="70000"/>
              </a:lnSpc>
              <a:spcBef>
                <a:spcPts val="1000"/>
              </a:spcBef>
              <a:buAutoNum type="arabicPeriod" startAt="2"/>
              <a:tabLst>
                <a:tab pos="527685" algn="l"/>
              </a:tabLst>
            </a:pPr>
            <a:r>
              <a:rPr sz="2000" b="1" dirty="0">
                <a:latin typeface="Calibri"/>
                <a:cs typeface="Calibri"/>
              </a:rPr>
              <a:t>Document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Categorization: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document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categorization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articles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documents,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documents.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semi-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categorize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corpus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documents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leveraging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examples.</a:t>
            </a:r>
            <a:endParaRPr sz="2000">
              <a:latin typeface="Calibri"/>
              <a:cs typeface="Calibri"/>
            </a:endParaRPr>
          </a:p>
          <a:p>
            <a:pPr marL="527685" marR="5080" indent="-515620">
              <a:lnSpc>
                <a:spcPct val="70000"/>
              </a:lnSpc>
              <a:spcBef>
                <a:spcPts val="994"/>
              </a:spcBef>
              <a:buAutoNum type="arabicPeriod" startAt="2"/>
              <a:tabLst>
                <a:tab pos="527685" algn="l"/>
              </a:tabLst>
            </a:pPr>
            <a:r>
              <a:rPr sz="2000" b="1" dirty="0">
                <a:latin typeface="Calibri"/>
                <a:cs typeface="Calibri"/>
              </a:rPr>
              <a:t>Fraud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Detection: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Detecting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fraudulent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activities,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credit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relies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(labeled)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legitimate</a:t>
            </a:r>
            <a:r>
              <a:rPr sz="2000" spc="-10" dirty="0">
                <a:latin typeface="Calibri"/>
                <a:cs typeface="Calibri"/>
              </a:rPr>
              <a:t> transactions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(unlabeled).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Semi-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identifying </a:t>
            </a:r>
            <a:r>
              <a:rPr sz="2000" dirty="0">
                <a:latin typeface="Calibri"/>
                <a:cs typeface="Calibri"/>
              </a:rPr>
              <a:t>potentially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suspicious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Semi-</a:t>
            </a:r>
            <a:r>
              <a:rPr spc="-140" dirty="0"/>
              <a:t> </a:t>
            </a:r>
            <a:r>
              <a:rPr spc="-25" dirty="0"/>
              <a:t>Supervised</a:t>
            </a:r>
            <a:r>
              <a:rPr spc="-155" dirty="0"/>
              <a:t> </a:t>
            </a:r>
            <a:r>
              <a:rPr spc="-30" dirty="0"/>
              <a:t>machine</a:t>
            </a:r>
            <a:r>
              <a:rPr spc="-145" dirty="0"/>
              <a:t> </a:t>
            </a:r>
            <a:r>
              <a:rPr spc="-25" dirty="0"/>
              <a:t>learning</a:t>
            </a:r>
            <a:r>
              <a:rPr spc="-155" dirty="0"/>
              <a:t> </a:t>
            </a:r>
            <a:r>
              <a:rPr spc="-10" dirty="0"/>
              <a:t>(Examples)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083" y="1212037"/>
            <a:ext cx="10340340" cy="487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ts val="2450"/>
              </a:lnSpc>
              <a:spcBef>
                <a:spcPts val="100"/>
              </a:spcBef>
              <a:buAutoNum type="arabicPeriod"/>
              <a:tabLst>
                <a:tab pos="264160" algn="l"/>
              </a:tabLst>
            </a:pPr>
            <a:r>
              <a:rPr sz="2400" b="1" spc="-30" dirty="0">
                <a:latin typeface="Calibri"/>
                <a:cs typeface="Calibri"/>
              </a:rPr>
              <a:t>Part-</a:t>
            </a:r>
            <a:r>
              <a:rPr sz="2400" b="1" spc="-10" dirty="0">
                <a:latin typeface="Calibri"/>
                <a:cs typeface="Calibri"/>
              </a:rPr>
              <a:t>of-</a:t>
            </a:r>
            <a:r>
              <a:rPr sz="2400" b="1" dirty="0">
                <a:latin typeface="Calibri"/>
                <a:cs typeface="Calibri"/>
              </a:rPr>
              <a:t>Speech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Tagging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Natural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Language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Processing: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NLP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part-</a:t>
            </a:r>
            <a:r>
              <a:rPr sz="2400" spc="-25" dirty="0">
                <a:latin typeface="Calibri"/>
                <a:cs typeface="Calibri"/>
              </a:rPr>
              <a:t>of-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speech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tagging,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annotated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massive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unlabeled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Semi-</a:t>
            </a:r>
            <a:r>
              <a:rPr sz="2400" dirty="0">
                <a:latin typeface="Calibri"/>
                <a:cs typeface="Calibri"/>
              </a:rPr>
              <a:t>supervised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</a:t>
            </a:r>
            <a:endParaRPr sz="2400">
              <a:latin typeface="Calibri"/>
              <a:cs typeface="Calibri"/>
            </a:endParaRPr>
          </a:p>
          <a:p>
            <a:pPr marL="265430" marR="794385">
              <a:lnSpc>
                <a:spcPct val="70000"/>
              </a:lnSpc>
              <a:spcBef>
                <a:spcPts val="434"/>
              </a:spcBef>
            </a:pPr>
            <a:r>
              <a:rPr sz="2400" spc="-10" dirty="0">
                <a:latin typeface="Calibri"/>
                <a:cs typeface="Calibri"/>
              </a:rPr>
              <a:t>part-</a:t>
            </a:r>
            <a:r>
              <a:rPr sz="2400" spc="-25" dirty="0">
                <a:latin typeface="Calibri"/>
                <a:cs typeface="Calibri"/>
              </a:rPr>
              <a:t>of-</a:t>
            </a:r>
            <a:r>
              <a:rPr sz="2400" dirty="0">
                <a:latin typeface="Calibri"/>
                <a:cs typeface="Calibri"/>
              </a:rPr>
              <a:t>speech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taggers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unlabeled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text.</a:t>
            </a:r>
            <a:endParaRPr sz="2400">
              <a:latin typeface="Calibri"/>
              <a:cs typeface="Calibri"/>
            </a:endParaRPr>
          </a:p>
          <a:p>
            <a:pPr marL="264160" indent="-251460">
              <a:lnSpc>
                <a:spcPts val="2450"/>
              </a:lnSpc>
              <a:spcBef>
                <a:spcPts val="130"/>
              </a:spcBef>
              <a:buAutoNum type="arabicPeriod" startAt="2"/>
              <a:tabLst>
                <a:tab pos="264160" algn="l"/>
              </a:tabLst>
            </a:pPr>
            <a:r>
              <a:rPr sz="2400" b="1" dirty="0">
                <a:latin typeface="Calibri"/>
                <a:cs typeface="Calibri"/>
              </a:rPr>
              <a:t>Image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Segmentation: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imaging,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marL="265430" marR="319405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unsegmented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Semi-</a:t>
            </a:r>
            <a:r>
              <a:rPr sz="2400" dirty="0">
                <a:latin typeface="Calibri"/>
                <a:cs typeface="Calibri"/>
              </a:rPr>
              <a:t>supervised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automate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leveraging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unlabeled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264160" indent="-251460">
              <a:lnSpc>
                <a:spcPts val="2450"/>
              </a:lnSpc>
              <a:spcBef>
                <a:spcPts val="145"/>
              </a:spcBef>
              <a:buAutoNum type="arabicPeriod" startAt="3"/>
              <a:tabLst>
                <a:tab pos="264160" algn="l"/>
              </a:tabLst>
            </a:pPr>
            <a:r>
              <a:rPr sz="2400" b="1" dirty="0">
                <a:latin typeface="Calibri"/>
                <a:cs typeface="Calibri"/>
              </a:rPr>
              <a:t>Recommendation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Systems: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Recommender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20"/>
              </a:lnSpc>
            </a:pPr>
            <a:r>
              <a:rPr sz="2400" dirty="0">
                <a:latin typeface="Calibri"/>
                <a:cs typeface="Calibri"/>
              </a:rPr>
              <a:t>explicit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ratings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(labeled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implicit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behavior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(unlabeled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data).</a:t>
            </a:r>
            <a:endParaRPr sz="2400">
              <a:latin typeface="Calibri"/>
              <a:cs typeface="Calibri"/>
            </a:endParaRPr>
          </a:p>
          <a:p>
            <a:pPr marL="265430" marR="5080">
              <a:lnSpc>
                <a:spcPct val="70000"/>
              </a:lnSpc>
              <a:spcBef>
                <a:spcPts val="434"/>
              </a:spcBef>
            </a:pPr>
            <a:r>
              <a:rPr sz="2400" spc="-10" dirty="0">
                <a:latin typeface="Calibri"/>
                <a:cs typeface="Calibri"/>
              </a:rPr>
              <a:t>Semi-</a:t>
            </a:r>
            <a:r>
              <a:rPr sz="2400" dirty="0">
                <a:latin typeface="Calibri"/>
                <a:cs typeface="Calibri"/>
              </a:rPr>
              <a:t>supervised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enhance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combining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personalized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recommendations.</a:t>
            </a:r>
            <a:endParaRPr sz="2400">
              <a:latin typeface="Calibri"/>
              <a:cs typeface="Calibri"/>
            </a:endParaRPr>
          </a:p>
          <a:p>
            <a:pPr marL="264160" indent="-251460">
              <a:lnSpc>
                <a:spcPts val="2450"/>
              </a:lnSpc>
              <a:spcBef>
                <a:spcPts val="130"/>
              </a:spcBef>
              <a:buAutoNum type="arabicPeriod" startAt="4"/>
              <a:tabLst>
                <a:tab pos="264160" algn="l"/>
              </a:tabLst>
            </a:pPr>
            <a:r>
              <a:rPr sz="2400" b="1" dirty="0">
                <a:latin typeface="Calibri"/>
                <a:cs typeface="Calibri"/>
              </a:rPr>
              <a:t>Human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Pose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Estimation: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videos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semi-</a:t>
            </a:r>
            <a:r>
              <a:rPr sz="2400" dirty="0">
                <a:latin typeface="Calibri"/>
                <a:cs typeface="Calibri"/>
              </a:rPr>
              <a:t>supervised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265430" marR="329565">
              <a:lnSpc>
                <a:spcPct val="70000"/>
              </a:lnSpc>
              <a:spcBef>
                <a:spcPts val="430"/>
              </a:spcBef>
            </a:pPr>
            <a:r>
              <a:rPr sz="2400" spc="-10" dirty="0">
                <a:latin typeface="Calibri"/>
                <a:cs typeface="Calibri"/>
              </a:rPr>
              <a:t>annotated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(labeled)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unlabeled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Semi-</a:t>
            </a:r>
            <a:r>
              <a:rPr sz="2400" spc="-10" dirty="0">
                <a:latin typeface="Calibri"/>
                <a:cs typeface="Calibri"/>
              </a:rPr>
              <a:t>supervised </a:t>
            </a:r>
            <a:r>
              <a:rPr sz="2400" dirty="0">
                <a:latin typeface="Calibri"/>
                <a:cs typeface="Calibri"/>
              </a:rPr>
              <a:t>approaches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enhance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leveraging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unlabeled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203263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Reinforcement</a:t>
            </a:r>
            <a:r>
              <a:rPr spc="-130" dirty="0"/>
              <a:t> </a:t>
            </a:r>
            <a:r>
              <a:rPr spc="-25" dirty="0"/>
              <a:t>learning</a:t>
            </a:r>
            <a:r>
              <a:rPr spc="-135" dirty="0"/>
              <a:t> </a:t>
            </a:r>
            <a:r>
              <a:rPr spc="-20" dirty="0"/>
              <a:t>(RL)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9281"/>
            <a:ext cx="10290175" cy="2884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Reinforcement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(RL)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paradigm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dirty="0">
                <a:latin typeface="Calibri"/>
                <a:cs typeface="Calibri"/>
              </a:rPr>
              <a:t>agent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maximize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cumulative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reward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  <a:p>
            <a:pPr marL="240029" marR="78740" indent="-227329">
              <a:lnSpc>
                <a:spcPct val="900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supervised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labeled 	</a:t>
            </a:r>
            <a:r>
              <a:rPr sz="2800" dirty="0">
                <a:latin typeface="Calibri"/>
                <a:cs typeface="Calibri"/>
              </a:rPr>
              <a:t>data,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unsupervised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dirty="0">
                <a:latin typeface="Calibri"/>
                <a:cs typeface="Calibri"/>
              </a:rPr>
              <a:t>unlabeled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 	interaction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30" dirty="0"/>
              <a:t> </a:t>
            </a:r>
            <a:r>
              <a:rPr spc="-40" dirty="0"/>
              <a:t>key</a:t>
            </a:r>
            <a:r>
              <a:rPr spc="-114" dirty="0"/>
              <a:t> </a:t>
            </a:r>
            <a:r>
              <a:rPr spc="-45" dirty="0"/>
              <a:t>components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50" dirty="0"/>
              <a:t>reinforcement</a:t>
            </a:r>
            <a:r>
              <a:rPr spc="-13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2893"/>
            <a:ext cx="10290810" cy="45370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97790" indent="-228600">
              <a:lnSpc>
                <a:spcPct val="701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Agent: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learner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decision-</a:t>
            </a:r>
            <a:r>
              <a:rPr sz="2600" dirty="0">
                <a:latin typeface="Calibri"/>
                <a:cs typeface="Calibri"/>
              </a:rPr>
              <a:t>maker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interacts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environment.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takes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achieve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specific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goals.</a:t>
            </a:r>
            <a:endParaRPr sz="2600">
              <a:latin typeface="Calibri"/>
              <a:cs typeface="Calibri"/>
            </a:endParaRPr>
          </a:p>
          <a:p>
            <a:pPr marL="241300" marR="95313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Environment: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external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interacts.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 </a:t>
            </a:r>
            <a:r>
              <a:rPr sz="2600" dirty="0">
                <a:latin typeface="Calibri"/>
                <a:cs typeface="Calibri"/>
              </a:rPr>
              <a:t>provides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feedback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agent's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actions.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5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State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(s):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representation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current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situation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configuration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241300" marR="646430">
              <a:lnSpc>
                <a:spcPct val="70000"/>
              </a:lnSpc>
              <a:spcBef>
                <a:spcPts val="470"/>
              </a:spcBef>
            </a:pPr>
            <a:r>
              <a:rPr sz="2600" spc="-10" dirty="0">
                <a:latin typeface="Calibri"/>
                <a:cs typeface="Calibri"/>
              </a:rPr>
              <a:t>environment.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provides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environment's status.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Action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(a)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step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influence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0100"/>
              </a:lnSpc>
              <a:spcBef>
                <a:spcPts val="465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discrete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predefined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actions)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continuous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controlling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robot's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speed).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Reward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(r)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scalar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provides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feedback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after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each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sz="2600" dirty="0">
                <a:latin typeface="Calibri"/>
                <a:cs typeface="Calibri"/>
              </a:rPr>
              <a:t>action,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indicating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how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good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achieving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agent's</a:t>
            </a:r>
            <a:endParaRPr sz="2600">
              <a:latin typeface="Calibri"/>
              <a:cs typeface="Calibri"/>
            </a:endParaRPr>
          </a:p>
          <a:p>
            <a:pPr marL="241300" marR="598805">
              <a:lnSpc>
                <a:spcPct val="70100"/>
              </a:lnSpc>
              <a:spcBef>
                <a:spcPts val="465"/>
              </a:spcBef>
            </a:pPr>
            <a:r>
              <a:rPr sz="2600" dirty="0">
                <a:latin typeface="Calibri"/>
                <a:cs typeface="Calibri"/>
              </a:rPr>
              <a:t>goals.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agent's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objective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maximize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cumulative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reward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over </a:t>
            </a:r>
            <a:r>
              <a:rPr sz="2600" spc="-1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365" y="369189"/>
            <a:ext cx="558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Reinforcement</a:t>
            </a:r>
            <a:r>
              <a:rPr spc="-114" dirty="0"/>
              <a:t> </a:t>
            </a:r>
            <a:r>
              <a:rPr spc="-25" dirty="0"/>
              <a:t>learning</a:t>
            </a:r>
            <a:r>
              <a:rPr spc="-120" dirty="0"/>
              <a:t> </a:t>
            </a:r>
            <a:r>
              <a:rPr spc="-10" dirty="0"/>
              <a:t>(Steps)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095832"/>
            <a:ext cx="1058481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ts val="2450"/>
              </a:lnSpc>
              <a:spcBef>
                <a:spcPts val="100"/>
              </a:spcBef>
              <a:buAutoNum type="arabicPeriod"/>
              <a:tabLst>
                <a:tab pos="264160" algn="l"/>
                <a:tab pos="2059305" algn="l"/>
              </a:tabLst>
            </a:pPr>
            <a:r>
              <a:rPr sz="2400" b="1" spc="-10" dirty="0">
                <a:latin typeface="Calibri"/>
                <a:cs typeface="Calibri"/>
              </a:rPr>
              <a:t>Initialization: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agent's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(strategy)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policy</a:t>
            </a:r>
            <a:endParaRPr sz="2400">
              <a:latin typeface="Calibri"/>
              <a:cs typeface="Calibri"/>
            </a:endParaRPr>
          </a:p>
          <a:p>
            <a:pPr marL="265430" marR="9779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expected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cumulative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policy.</a:t>
            </a:r>
            <a:endParaRPr sz="2400">
              <a:latin typeface="Calibri"/>
              <a:cs typeface="Calibri"/>
            </a:endParaRPr>
          </a:p>
          <a:p>
            <a:pPr marL="264795" indent="-252095">
              <a:lnSpc>
                <a:spcPts val="2450"/>
              </a:lnSpc>
              <a:spcBef>
                <a:spcPts val="130"/>
              </a:spcBef>
              <a:buAutoNum type="arabicPeriod" startAt="2"/>
              <a:tabLst>
                <a:tab pos="264795" algn="l"/>
              </a:tabLst>
            </a:pPr>
            <a:r>
              <a:rPr sz="2400" b="1" spc="-10" dirty="0">
                <a:latin typeface="Calibri"/>
                <a:cs typeface="Calibri"/>
              </a:rPr>
              <a:t>Interaction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Environment: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environment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taking</a:t>
            </a:r>
            <a:endParaRPr sz="2400">
              <a:latin typeface="Calibri"/>
              <a:cs typeface="Calibri"/>
            </a:endParaRPr>
          </a:p>
          <a:p>
            <a:pPr marL="265430" marR="791845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policy.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264795" indent="-252095">
              <a:lnSpc>
                <a:spcPts val="2450"/>
              </a:lnSpc>
              <a:spcBef>
                <a:spcPts val="145"/>
              </a:spcBef>
              <a:buAutoNum type="arabicPeriod" startAt="3"/>
              <a:tabLst>
                <a:tab pos="264795" algn="l"/>
              </a:tabLst>
            </a:pPr>
            <a:r>
              <a:rPr sz="2400" b="1" dirty="0">
                <a:latin typeface="Calibri"/>
                <a:cs typeface="Calibri"/>
              </a:rPr>
              <a:t>Policy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Update: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spc="-10" dirty="0">
                <a:latin typeface="Calibri"/>
                <a:cs typeface="Calibri"/>
              </a:rPr>
              <a:t>states.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cumulative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spc="-10" dirty="0">
                <a:latin typeface="Calibri"/>
                <a:cs typeface="Calibri"/>
              </a:rPr>
              <a:t>reward.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policy,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iteration,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iteration,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Q-</a:t>
            </a:r>
            <a:r>
              <a:rPr sz="2400" dirty="0">
                <a:latin typeface="Calibri"/>
                <a:cs typeface="Calibri"/>
              </a:rPr>
              <a:t>learning,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reinforcement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450"/>
              </a:lnSpc>
            </a:pP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neural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264795" indent="-252095">
              <a:lnSpc>
                <a:spcPts val="2450"/>
              </a:lnSpc>
              <a:spcBef>
                <a:spcPts val="130"/>
              </a:spcBef>
              <a:buAutoNum type="arabicPeriod" startAt="4"/>
              <a:tabLst>
                <a:tab pos="264795" algn="l"/>
              </a:tabLst>
            </a:pPr>
            <a:r>
              <a:rPr sz="2400" b="1" spc="-10" dirty="0">
                <a:latin typeface="Calibri"/>
                <a:cs typeface="Calibri"/>
              </a:rPr>
              <a:t>Exploration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vs.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Exploitation: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trade-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new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(exploration)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exploiting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maximize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short-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(exploitation).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Balancing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exploitation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45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reinforcement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  <a:p>
            <a:pPr marL="264795" indent="-252095">
              <a:lnSpc>
                <a:spcPts val="2450"/>
              </a:lnSpc>
              <a:spcBef>
                <a:spcPts val="135"/>
              </a:spcBef>
              <a:buAutoNum type="arabicPeriod" startAt="5"/>
              <a:tabLst>
                <a:tab pos="264795" algn="l"/>
              </a:tabLst>
            </a:pPr>
            <a:r>
              <a:rPr sz="2400" b="1" dirty="0">
                <a:latin typeface="Calibri"/>
                <a:cs typeface="Calibri"/>
              </a:rPr>
              <a:t>Learning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Rate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Discount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Factor: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Reinforcement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new</a:t>
            </a:r>
            <a:endParaRPr sz="2400">
              <a:latin typeface="Calibri"/>
              <a:cs typeface="Calibri"/>
            </a:endParaRPr>
          </a:p>
          <a:p>
            <a:pPr marL="265430" marR="67945">
              <a:lnSpc>
                <a:spcPct val="70000"/>
              </a:lnSpc>
              <a:spcBef>
                <a:spcPts val="430"/>
              </a:spcBef>
            </a:pPr>
            <a:r>
              <a:rPr sz="2400" spc="-10" dirty="0">
                <a:latin typeface="Calibri"/>
                <a:cs typeface="Calibri"/>
              </a:rPr>
              <a:t>experiences.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discount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balance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immediate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 </a:t>
            </a:r>
            <a:r>
              <a:rPr sz="2400" dirty="0">
                <a:latin typeface="Calibri"/>
                <a:cs typeface="Calibri"/>
              </a:rPr>
              <a:t>rewards,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long-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consequences.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349F6DF-025E-4353-E344-B040FD6741BF}"/>
              </a:ext>
            </a:extLst>
          </p:cNvPr>
          <p:cNvSpPr txBox="1">
            <a:spLocks noGrp="1"/>
          </p:cNvSpPr>
          <p:nvPr/>
        </p:nvSpPr>
        <p:spPr>
          <a:xfrm>
            <a:off x="3055302" y="2537730"/>
            <a:ext cx="608139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b="0" spc="409" dirty="0">
                <a:latin typeface="Brush Script MT" panose="03060802040406070304" pitchFamily="66" charset="0"/>
              </a:rPr>
              <a:t>Thank</a:t>
            </a:r>
            <a:r>
              <a:rPr sz="11500" b="0" spc="295" dirty="0">
                <a:latin typeface="Brush Script MT" panose="03060802040406070304" pitchFamily="66" charset="0"/>
              </a:rPr>
              <a:t> </a:t>
            </a:r>
            <a:r>
              <a:rPr sz="11500" b="0" spc="305" dirty="0">
                <a:latin typeface="Brush Script MT" panose="03060802040406070304" pitchFamily="66" charset="0"/>
              </a:rPr>
              <a:t>You</a:t>
            </a:r>
            <a:endParaRPr sz="115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550" y="369189"/>
            <a:ext cx="491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2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spc="-25" dirty="0"/>
              <a:t>Machine</a:t>
            </a:r>
            <a:r>
              <a:rPr spc="-13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368" y="1079633"/>
            <a:ext cx="10336530" cy="526732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200" b="1" dirty="0">
                <a:latin typeface="Calibri"/>
                <a:cs typeface="Calibri"/>
              </a:rPr>
              <a:t>Learning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from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  <a:p>
            <a:pPr marL="12700" marR="144145">
              <a:lnSpc>
                <a:spcPct val="70000"/>
              </a:lnSpc>
              <a:spcBef>
                <a:spcPts val="994"/>
              </a:spcBef>
            </a:pPr>
            <a:r>
              <a:rPr sz="2200" dirty="0">
                <a:latin typeface="Calibri"/>
                <a:cs typeface="Calibri"/>
              </a:rPr>
              <a:t>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dirty="0">
                <a:latin typeface="Calibri"/>
                <a:cs typeface="Calibri"/>
              </a:rPr>
              <a:t>traditional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rule-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programming,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explicit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perform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task,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patterns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relationships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 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decisions.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Input:</a:t>
            </a:r>
            <a:endParaRPr sz="2200">
              <a:latin typeface="Calibri"/>
              <a:cs typeface="Calibri"/>
            </a:endParaRPr>
          </a:p>
          <a:p>
            <a:pPr marL="12700" marR="41275">
              <a:lnSpc>
                <a:spcPct val="70000"/>
              </a:lnSpc>
              <a:spcBef>
                <a:spcPts val="1010"/>
              </a:spcBef>
            </a:pP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require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forms, </a:t>
            </a:r>
            <a:r>
              <a:rPr sz="2200" dirty="0">
                <a:latin typeface="Calibri"/>
                <a:cs typeface="Calibri"/>
              </a:rPr>
              <a:t>including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unstructured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quality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quantity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significant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effectiveness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Training: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000"/>
              </a:spcBef>
            </a:pPr>
            <a:r>
              <a:rPr sz="2200" spc="-9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paired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outcomes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patterns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relationships.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During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adjusts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minimize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spc="-10" dirty="0">
                <a:latin typeface="Calibri"/>
                <a:cs typeface="Calibri"/>
              </a:rPr>
              <a:t>difference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actual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Generalization:</a:t>
            </a:r>
            <a:endParaRPr sz="2200">
              <a:latin typeface="Calibri"/>
              <a:cs typeface="Calibri"/>
            </a:endParaRPr>
          </a:p>
          <a:p>
            <a:pPr marL="12700" marR="199390">
              <a:lnSpc>
                <a:spcPct val="70000"/>
              </a:lnSpc>
              <a:spcBef>
                <a:spcPts val="1000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ultimate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generalize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new, </a:t>
            </a:r>
            <a:r>
              <a:rPr sz="2200" dirty="0">
                <a:latin typeface="Calibri"/>
                <a:cs typeface="Calibri"/>
              </a:rPr>
              <a:t>unseen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accurate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predictions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decisions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hasn't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encountered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during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332994"/>
            <a:ext cx="674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When</a:t>
            </a:r>
            <a:r>
              <a:rPr spc="-145" dirty="0"/>
              <a:t> </a:t>
            </a:r>
            <a:r>
              <a:rPr dirty="0"/>
              <a:t>Do</a:t>
            </a:r>
            <a:r>
              <a:rPr spc="-125" dirty="0"/>
              <a:t> </a:t>
            </a:r>
            <a:r>
              <a:rPr spc="-75" dirty="0"/>
              <a:t>We</a:t>
            </a:r>
            <a:r>
              <a:rPr spc="-120" dirty="0"/>
              <a:t> </a:t>
            </a:r>
            <a:r>
              <a:rPr dirty="0"/>
              <a:t>Use</a:t>
            </a:r>
            <a:r>
              <a:rPr spc="-135" dirty="0"/>
              <a:t> </a:t>
            </a:r>
            <a:r>
              <a:rPr spc="-25" dirty="0"/>
              <a:t>Machine</a:t>
            </a:r>
            <a:r>
              <a:rPr spc="-145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84338"/>
            <a:ext cx="8575675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Calibri"/>
                <a:cs typeface="Calibri"/>
              </a:rPr>
              <a:t>ML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when: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expertise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(navigating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Mars)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Humans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can’t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explain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expertise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(speech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recognition)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customized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(personalized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medicine)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amounts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(genomics)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4314444"/>
            <a:ext cx="2266188" cy="17785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0459" y="4314444"/>
            <a:ext cx="2176272" cy="1778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9" y="4312920"/>
            <a:ext cx="2147316" cy="17815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2143" y="4314444"/>
            <a:ext cx="1990344" cy="17785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9375" marR="5080" indent="-222377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Some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tasks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best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solved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1" y="1371466"/>
            <a:ext cx="8247380" cy="4702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Recognizing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patterns:</a:t>
            </a:r>
            <a:endParaRPr sz="28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2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Facial</a:t>
            </a:r>
            <a:r>
              <a:rPr sz="2400" spc="-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identities</a:t>
            </a:r>
            <a:r>
              <a:rPr sz="2400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facial</a:t>
            </a:r>
            <a:r>
              <a:rPr sz="2400" spc="-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Handwritten</a:t>
            </a:r>
            <a:r>
              <a:rPr sz="2400" spc="-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or</a:t>
            </a:r>
            <a:r>
              <a:rPr sz="2400" spc="-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F81BC"/>
                </a:solidFill>
                <a:latin typeface="Calibri"/>
                <a:cs typeface="Calibri"/>
              </a:rPr>
              <a:t>spoken</a:t>
            </a:r>
            <a:r>
              <a:rPr sz="2400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Medical</a:t>
            </a:r>
            <a:r>
              <a:rPr sz="2400" spc="-1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Generating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patterns:</a:t>
            </a:r>
            <a:endParaRPr sz="28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Generating</a:t>
            </a:r>
            <a:r>
              <a:rPr sz="2400" spc="-1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images</a:t>
            </a:r>
            <a:r>
              <a:rPr sz="2400" spc="-1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motion</a:t>
            </a:r>
            <a:r>
              <a:rPr sz="2400" spc="-8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sequences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Recognizing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anomalies:</a:t>
            </a:r>
            <a:endParaRPr sz="28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3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Unusual</a:t>
            </a:r>
            <a:r>
              <a:rPr sz="2400" spc="-1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credit</a:t>
            </a:r>
            <a:r>
              <a:rPr sz="2400" spc="-10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card</a:t>
            </a:r>
            <a:r>
              <a:rPr sz="2400" spc="-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transactions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Unusual</a:t>
            </a:r>
            <a:r>
              <a:rPr sz="2400" spc="-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patterns</a:t>
            </a:r>
            <a:r>
              <a:rPr sz="2400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sensor</a:t>
            </a:r>
            <a:r>
              <a:rPr sz="2400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readings</a:t>
            </a:r>
            <a:r>
              <a:rPr sz="2400" spc="-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nuclear</a:t>
            </a:r>
            <a:r>
              <a:rPr sz="2400" spc="-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power</a:t>
            </a:r>
            <a:r>
              <a:rPr sz="2400" spc="-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plant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Prediction:</a:t>
            </a:r>
            <a:endParaRPr sz="28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32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Future</a:t>
            </a:r>
            <a:r>
              <a:rPr sz="2400" spc="-9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stock</a:t>
            </a:r>
            <a:r>
              <a:rPr sz="2400" spc="-1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prices</a:t>
            </a:r>
            <a:r>
              <a:rPr sz="2400" spc="-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F81BC"/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currency</a:t>
            </a:r>
            <a:r>
              <a:rPr sz="2400" spc="-9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exchange</a:t>
            </a:r>
            <a:r>
              <a:rPr sz="2400" spc="-8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F81BC"/>
                </a:solidFill>
                <a:latin typeface="Calibri"/>
                <a:cs typeface="Calibri"/>
              </a:rPr>
              <a:t>rates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366" rIns="0" bIns="0" rtlCol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Sample</a:t>
            </a:r>
            <a:r>
              <a:rPr spc="-15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256537"/>
            <a:ext cx="3623310" cy="424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45" dirty="0">
                <a:latin typeface="Calibri"/>
                <a:cs typeface="Calibri"/>
              </a:rPr>
              <a:t>Web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Computational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biology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29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Finance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29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40" dirty="0">
                <a:latin typeface="Calibri"/>
                <a:cs typeface="Calibri"/>
              </a:rPr>
              <a:t>E-</a:t>
            </a:r>
            <a:r>
              <a:rPr sz="2800" spc="-10" dirty="0">
                <a:latin typeface="Calibri"/>
                <a:cs typeface="Calibri"/>
              </a:rPr>
              <a:t>commerce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exploration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Robotics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25" dirty="0">
                <a:latin typeface="Calibri"/>
                <a:cs typeface="Calibri"/>
              </a:rPr>
              <a:t>Information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extraction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ts val="3329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Debugging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80" dirty="0">
                <a:latin typeface="Calibri"/>
                <a:cs typeface="Calibri"/>
              </a:rPr>
              <a:t>[Your </a:t>
            </a:r>
            <a:r>
              <a:rPr sz="2800" spc="-40" dirty="0">
                <a:latin typeface="Calibri"/>
                <a:cs typeface="Calibri"/>
              </a:rPr>
              <a:t>favorite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area]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109" y="128778"/>
            <a:ext cx="486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Defining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Learning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45" y="1021156"/>
            <a:ext cx="10812780" cy="462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3300"/>
                </a:solidFill>
                <a:latin typeface="Calibri"/>
                <a:cs typeface="Calibri"/>
              </a:rPr>
              <a:t>Improve</a:t>
            </a:r>
            <a:r>
              <a:rPr sz="3200" spc="-16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on</a:t>
            </a:r>
            <a:r>
              <a:rPr sz="3200" spc="-8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task</a:t>
            </a:r>
            <a:r>
              <a:rPr sz="3200" spc="-8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235" dirty="0">
                <a:solidFill>
                  <a:srgbClr val="FF3300"/>
                </a:solidFill>
                <a:latin typeface="Calibri"/>
                <a:cs typeface="Calibri"/>
              </a:rPr>
              <a:t>T,</a:t>
            </a:r>
            <a:r>
              <a:rPr sz="3200" spc="-1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with</a:t>
            </a:r>
            <a:r>
              <a:rPr sz="3200" spc="-6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respect</a:t>
            </a:r>
            <a:r>
              <a:rPr sz="3200" spc="-9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to</a:t>
            </a:r>
            <a:r>
              <a:rPr sz="3200" spc="-9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3300"/>
                </a:solidFill>
                <a:latin typeface="Calibri"/>
                <a:cs typeface="Calibri"/>
              </a:rPr>
              <a:t>performance</a:t>
            </a:r>
            <a:r>
              <a:rPr sz="3200" spc="-10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metric</a:t>
            </a:r>
            <a:r>
              <a:rPr sz="3200" spc="-8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580" dirty="0">
                <a:solidFill>
                  <a:srgbClr val="FF3300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sz="3200" spc="-18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based</a:t>
            </a:r>
            <a:r>
              <a:rPr sz="3200" spc="-6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3300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FF3300"/>
                </a:solidFill>
                <a:latin typeface="Calibri"/>
                <a:cs typeface="Calibri"/>
              </a:rPr>
              <a:t>experience</a:t>
            </a:r>
            <a:r>
              <a:rPr sz="3200" spc="-1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FF33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24765">
              <a:lnSpc>
                <a:spcPts val="2275"/>
              </a:lnSpc>
              <a:spcBef>
                <a:spcPts val="2175"/>
              </a:spcBef>
            </a:pPr>
            <a:r>
              <a:rPr sz="2000" spc="-75" dirty="0">
                <a:latin typeface="Calibri"/>
                <a:cs typeface="Calibri"/>
              </a:rPr>
              <a:t>T: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checkers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275"/>
              </a:lnSpc>
            </a:pPr>
            <a:r>
              <a:rPr sz="2000" dirty="0">
                <a:latin typeface="Calibri"/>
                <a:cs typeface="Calibri"/>
              </a:rPr>
              <a:t>P: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Percentage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games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arbitrary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opponent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E: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practice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games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215"/>
              </a:lnSpc>
              <a:spcBef>
                <a:spcPts val="1360"/>
              </a:spcBef>
            </a:pPr>
            <a:r>
              <a:rPr sz="2000" spc="-75" dirty="0">
                <a:latin typeface="Calibri"/>
                <a:cs typeface="Calibri"/>
              </a:rPr>
              <a:t>T: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hand-</a:t>
            </a:r>
            <a:r>
              <a:rPr sz="2000" spc="-10" dirty="0">
                <a:latin typeface="Calibri"/>
                <a:cs typeface="Calibri"/>
              </a:rPr>
              <a:t>written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010"/>
              </a:lnSpc>
            </a:pPr>
            <a:r>
              <a:rPr sz="2000" dirty="0">
                <a:latin typeface="Calibri"/>
                <a:cs typeface="Calibri"/>
              </a:rPr>
              <a:t>P: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Percentage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classified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195"/>
              </a:lnSpc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human-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195"/>
              </a:lnSpc>
              <a:spcBef>
                <a:spcPts val="1310"/>
              </a:spcBef>
            </a:pPr>
            <a:r>
              <a:rPr sz="2000" spc="-80" dirty="0">
                <a:latin typeface="Calibri"/>
                <a:cs typeface="Calibri"/>
              </a:rPr>
              <a:t>T: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Driving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four-</a:t>
            </a:r>
            <a:r>
              <a:rPr sz="2000" dirty="0">
                <a:latin typeface="Calibri"/>
                <a:cs typeface="Calibri"/>
              </a:rPr>
              <a:t>lane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highways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sensors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060"/>
              </a:lnSpc>
            </a:pPr>
            <a:r>
              <a:rPr sz="2000" dirty="0">
                <a:latin typeface="Calibri"/>
                <a:cs typeface="Calibri"/>
              </a:rPr>
              <a:t>P: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Average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traveled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before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human-</a:t>
            </a:r>
            <a:r>
              <a:rPr sz="2000" dirty="0">
                <a:latin typeface="Calibri"/>
                <a:cs typeface="Calibri"/>
              </a:rPr>
              <a:t>judged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260"/>
              </a:lnSpc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steering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commands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driver.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280"/>
              </a:lnSpc>
              <a:spcBef>
                <a:spcPts val="1605"/>
              </a:spcBef>
            </a:pPr>
            <a:r>
              <a:rPr sz="2000" dirty="0">
                <a:latin typeface="Calibri"/>
                <a:cs typeface="Calibri"/>
              </a:rPr>
              <a:t>T: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Categorize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legitimate.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P: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Percentage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correctly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classified.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human-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labels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2114169"/>
            <a:ext cx="697230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State</a:t>
            </a:r>
            <a:r>
              <a:rPr sz="4400" spc="-1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the</a:t>
            </a:r>
            <a:r>
              <a:rPr sz="4400" spc="-1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Art</a:t>
            </a:r>
            <a:r>
              <a:rPr sz="4400" spc="-10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Applications</a:t>
            </a:r>
            <a:r>
              <a:rPr sz="4400" spc="-9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of</a:t>
            </a:r>
            <a:endParaRPr sz="4400">
              <a:latin typeface="Calibri"/>
              <a:cs typeface="Calibri"/>
            </a:endParaRPr>
          </a:p>
          <a:p>
            <a:pPr marL="219011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Machine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0577" y="6414617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3298</Words>
  <Application>Microsoft Office PowerPoint</Application>
  <PresentationFormat>Widescreen</PresentationFormat>
  <Paragraphs>276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MT</vt:lpstr>
      <vt:lpstr>Brush Script MT</vt:lpstr>
      <vt:lpstr>Calibri</vt:lpstr>
      <vt:lpstr>Calibri Light</vt:lpstr>
      <vt:lpstr>Cambria</vt:lpstr>
      <vt:lpstr>Times New Roman</vt:lpstr>
      <vt:lpstr>Wingdings</vt:lpstr>
      <vt:lpstr>Office Theme</vt:lpstr>
      <vt:lpstr>Introduction to Data Visualization Data Visualization Course – Lecture 1</vt:lpstr>
      <vt:lpstr>What is Machine Learning?</vt:lpstr>
      <vt:lpstr>What is Machine Learning?</vt:lpstr>
      <vt:lpstr>What is Machine Learning?</vt:lpstr>
      <vt:lpstr>When Do We Use Machine Learning?</vt:lpstr>
      <vt:lpstr>Some more examples of tasks that are best solved by using a learning algorithm</vt:lpstr>
      <vt:lpstr>Sample Applications</vt:lpstr>
      <vt:lpstr>Defining the Learning Task</vt:lpstr>
      <vt:lpstr>State of the Art Applications of Machine Learning</vt:lpstr>
      <vt:lpstr>Autonomous Cars</vt:lpstr>
      <vt:lpstr>Autonomous Car Sensors</vt:lpstr>
      <vt:lpstr>Autonomous Car Technology</vt:lpstr>
      <vt:lpstr>Deep Learning in the Headlines</vt:lpstr>
      <vt:lpstr>Deep Belief Net on Face Images</vt:lpstr>
      <vt:lpstr>Scene Labeling via Deep Learning</vt:lpstr>
      <vt:lpstr>Machine Learning in Automatic Speech Recognition</vt:lpstr>
      <vt:lpstr>Impact of Deep Learning in Speech Technology</vt:lpstr>
      <vt:lpstr>PowerPoint Presentation</vt:lpstr>
      <vt:lpstr>ML Techniques</vt:lpstr>
      <vt:lpstr>Types of Learning</vt:lpstr>
      <vt:lpstr>Supervised machine learning (Definition)</vt:lpstr>
      <vt:lpstr>Supervised machine learning (Steps)</vt:lpstr>
      <vt:lpstr>Supervised machine learning (Examples)</vt:lpstr>
      <vt:lpstr>Unsupervised machine learning</vt:lpstr>
      <vt:lpstr>Unsupervised machine learning (Steps)</vt:lpstr>
      <vt:lpstr>Unsupervised machine learning (Steps)</vt:lpstr>
      <vt:lpstr>Unsupervised machine learning (Steps)</vt:lpstr>
      <vt:lpstr>Unsupervised machine learning (Examples)</vt:lpstr>
      <vt:lpstr>Semi-supervised learning</vt:lpstr>
      <vt:lpstr>Semi-supervised learning (Steps)</vt:lpstr>
      <vt:lpstr>Semi- Supervised machine learning (Examples)</vt:lpstr>
      <vt:lpstr>Semi- Supervised machine learning (Examples)</vt:lpstr>
      <vt:lpstr>Reinforcement learning (RL)</vt:lpstr>
      <vt:lpstr>The key components of reinforcement learning</vt:lpstr>
      <vt:lpstr>Reinforcement learning (Steps)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Awais Adnan</dc:creator>
  <cp:lastModifiedBy>Ali Haider</cp:lastModifiedBy>
  <cp:revision>1</cp:revision>
  <dcterms:created xsi:type="dcterms:W3CDTF">2025-02-03T01:55:06Z</dcterms:created>
  <dcterms:modified xsi:type="dcterms:W3CDTF">2025-02-03T01:59:37Z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2025-02-03T00:00:00Z</vt:filetime>
  </property>
  <property fmtid="{D5CDD505-2E9C-101B-9397-08002B2CF9AE}" pid="5" name="Producer">
    <vt:lpwstr>Microsoft® PowerPoint® LTSC</vt:lpwstr>
  </property>
</Properties>
</file>