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67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4BB43E-CCA7-4E7A-8DC1-B182806BA515}">
          <p14:sldIdLst>
            <p14:sldId id="257"/>
            <p14:sldId id="271"/>
            <p14:sldId id="258"/>
            <p14:sldId id="267"/>
            <p14:sldId id="268"/>
            <p14:sldId id="269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A822-E628-8083-3D83-45FD5C8C5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6F154-9725-307D-32A2-95BF50CE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A6DF-3AD4-8248-0F22-ED24F2D1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D9D7-1CD2-41DB-4EA3-4FE0F07E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D2AA-A9C8-996D-52C3-FAACFB5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AA4-D90A-813F-1CC1-F31B71F4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93A35-7350-C7DF-6C3B-07B304EC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B0BD-BBA3-2357-A7A1-C047FC30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6D553-A7C3-A319-4096-C676CA7D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A8A2-7042-4051-9DD6-14AA1526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9DD2F-AB3E-436F-0ABE-E17210905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0F12-F85F-97D3-46A6-6E319C2BD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6AE32-489F-F36F-DB4F-D23FD453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9B5F-3A49-3186-222E-F8D07C06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6B78-C1C1-1DB4-6607-E0CD95A5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7312-8F90-946F-EC9A-EB2C5C0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2597-4F1B-28B2-06F5-72C84BF1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BA0AE-4B66-0929-D4D8-8D54830C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C2F2-3B7B-9D46-AF5E-EB1C615A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7552-0AF0-A9E5-7E67-8B565C41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BED3-098C-767A-B92D-2D6C60B3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EF65-5993-A19E-6C4B-48F60D91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356D-18A9-D7A7-0C8B-3AE8C7E8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98EB-0B55-5EDD-5F38-F134E3F2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7ABC-5534-40C6-D710-646AFA64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6E5D-9DD7-AEA1-AF9A-AD7A902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4039-C727-AA7D-F94D-BDFAD64D8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0FB21-609D-98E8-C665-4EB944AF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E5F88-C46C-CD0A-F9AA-1B49AD6E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FA852-5B4E-3C54-2A9E-7264DD5B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25AA-3C02-BFE9-9B75-38F5DAC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1E7E-BEF4-E284-302C-BACBBB28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08EA6-7F68-ED07-2D63-2871C610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1D11-41F7-3E68-069D-9079188E4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E7EA6-C5E7-850A-BADD-2F5EA61A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AEE01-19B7-C1C7-F67D-73734ABAD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FEECF-7B2D-F3F4-B41A-5E09AE38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997F3-42FA-F634-5E4B-898EB432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4CC47-8C3E-C62A-B7FA-95D1EFD8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3790-C910-0099-F1EF-ACE62C72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A16CE-AE3C-1E53-E383-E0D67D9F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CA9E9-5B52-A14D-EB22-EF1BDE68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79BB5-835C-5978-C12F-A0121239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9860B-6B79-FB02-294B-BEA8A197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27ABD-BC1F-F1C1-0DBB-BA6D41C1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94D0B-DB10-7A3D-7AAC-8CF41E82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AD76-0FC0-6595-76C7-82C8EFD4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40E7-6584-D797-940F-A060D375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3CE12-8BCF-638B-8E7D-C011FBF6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FDA5-9AE7-CE04-CE9F-FE55F2E4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8004-E148-BDAE-5E2B-D4010874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48E6-78F3-08E0-091D-92B9A73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5196-7404-A20B-1F5D-BD11964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29DE9-3E8E-6FF4-2B10-8C6E89354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E8FF9-F7A2-E289-C39B-993F071A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C6D99-8B97-348B-571C-C3EA3063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8BD92-32F4-1D6A-2700-B8E668F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13C5F-AF58-ED99-C47E-14D3EE4C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6A155-8E25-562E-1183-BFCA4ACA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ACE12-CA21-1353-6A38-9C12247A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6B31-3DDA-6FE4-4895-6AD5559EC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5116-D3E9-4D1F-AF8C-985A18D0E2F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2391-6D2E-FA34-9EC1-82D78DF92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3DEC-C6B3-F0E0-4A90-75B432DF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A7AFB-8156-480D-9F07-457D4E1E8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63D1-C786-4494-B6C5-2F10B1621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Data Structure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BC4AA-38AB-4D37-80E2-478CBCD47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Mr. Ali Haider</a:t>
            </a:r>
          </a:p>
          <a:p>
            <a:r>
              <a:rPr lang="en-US" dirty="0"/>
              <a:t>Institute Of Management Sciences</a:t>
            </a:r>
          </a:p>
        </p:txBody>
      </p:sp>
    </p:spTree>
    <p:extLst>
      <p:ext uri="{BB962C8B-B14F-4D97-AF65-F5344CB8AC3E}">
        <p14:creationId xmlns:p14="http://schemas.microsoft.com/office/powerpoint/2010/main" val="285102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3834-120E-DC09-9DFF-DEAFA42D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AEC7-69CE-3AD9-1CDC-B467B600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Latin </a:t>
            </a:r>
            <a:r>
              <a:rPr lang="en-US" b="1" dirty="0"/>
              <a:t>matrix</a:t>
            </a:r>
            <a:r>
              <a:rPr lang="en-US" dirty="0"/>
              <a:t> — womb, origin, mother (fem. of mater)</a:t>
            </a:r>
          </a:p>
          <a:p>
            <a:r>
              <a:rPr lang="en-US" dirty="0"/>
              <a:t>Literal Meaning: A place where something is formed or generated.</a:t>
            </a:r>
          </a:p>
          <a:p>
            <a:r>
              <a:rPr lang="en-US" dirty="0"/>
              <a:t>In Mathematics:→ A structured container that holds numbers</a:t>
            </a:r>
          </a:p>
          <a:p>
            <a:r>
              <a:rPr lang="en-US" dirty="0"/>
              <a:t>→ Enables transformations, solutions, and new data</a:t>
            </a:r>
          </a:p>
          <a:p>
            <a:r>
              <a:rPr lang="en-US" dirty="0"/>
              <a:t>Symbolism: Like a womb, a matrix produces output from input</a:t>
            </a:r>
          </a:p>
          <a:p>
            <a:r>
              <a:rPr lang="en-US" dirty="0"/>
              <a:t>Across Fields:</a:t>
            </a:r>
          </a:p>
          <a:p>
            <a:r>
              <a:rPr lang="en-US" dirty="0"/>
              <a:t>Biology: Extracellular matrix = cell support</a:t>
            </a:r>
          </a:p>
          <a:p>
            <a:r>
              <a:rPr lang="en-US" dirty="0"/>
              <a:t>Manufacturing: Mold matrix = shape origin</a:t>
            </a:r>
          </a:p>
          <a:p>
            <a:r>
              <a:rPr lang="en-US" dirty="0"/>
              <a:t>Geology: Rock matrix = crystal bed</a:t>
            </a:r>
          </a:p>
          <a:p>
            <a:r>
              <a:rPr lang="en-US" dirty="0"/>
              <a:t>Fiction: The Matrix = digital origin world</a:t>
            </a:r>
          </a:p>
          <a:p>
            <a:r>
              <a:rPr lang="en-US" dirty="0"/>
              <a:t>Core Idea: A matrix is a source, a framework that enables creation and structure</a:t>
            </a:r>
          </a:p>
        </p:txBody>
      </p:sp>
    </p:spTree>
    <p:extLst>
      <p:ext uri="{BB962C8B-B14F-4D97-AF65-F5344CB8AC3E}">
        <p14:creationId xmlns:p14="http://schemas.microsoft.com/office/powerpoint/2010/main" val="10984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51B5-FB5C-7469-CE3A-DB965198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Matrics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9461-D8CD-1973-70D0-88E41A2B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Matrices are key concepts in mathematics, widely used in solving equations and problems in fields like physics and computer science. A matrix is simply a grid of numbers, and a determinant is a value calculated from a square matrix.</a:t>
            </a:r>
          </a:p>
          <a:p>
            <a:r>
              <a:rPr lang="en-US" dirty="0"/>
              <a:t>A matrix is a rectangular array of elements arranged in rows and columns. It can be defined as an </a:t>
            </a:r>
            <a:r>
              <a:rPr lang="en-US" b="1" dirty="0" err="1"/>
              <a:t>m×n</a:t>
            </a:r>
            <a:r>
              <a:rPr lang="en-US" b="1" dirty="0"/>
              <a:t> </a:t>
            </a:r>
            <a:r>
              <a:rPr lang="en-US" dirty="0"/>
              <a:t>matrix, where m represents the number of rows, and n represents the number of columns. The elements in the matrix can be real numbers, complex numbers, or unknown variables.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E61D4F-5BA4-EDA3-1ADF-81270035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96" y="5648405"/>
            <a:ext cx="3190742" cy="10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3A8B-C856-AD97-D7D4-B36CF52A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ADD/SUBTRACT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13AFF-DE70-BB7E-EFEA-3BF185DA0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91" y="1835495"/>
            <a:ext cx="8796618" cy="3187010"/>
          </a:xfrm>
        </p:spPr>
      </p:pic>
    </p:spTree>
    <p:extLst>
      <p:ext uri="{BB962C8B-B14F-4D97-AF65-F5344CB8AC3E}">
        <p14:creationId xmlns:p14="http://schemas.microsoft.com/office/powerpoint/2010/main" val="371192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0E23-9205-98C9-0D70-F79F075A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1348-1BDC-0CA8-4AB1-D5C76726B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Multiplying two </a:t>
            </a:r>
            <a:r>
              <a:rPr lang="en-US" dirty="0" err="1"/>
              <a:t>matrics</a:t>
            </a:r>
            <a:r>
              <a:rPr lang="en-US" dirty="0"/>
              <a:t> have many types.</a:t>
            </a:r>
          </a:p>
          <a:p>
            <a:r>
              <a:rPr lang="en-US" dirty="0"/>
              <a:t>Dot, Standard (Naïve), Strassen, Winograd etc.</a:t>
            </a:r>
          </a:p>
          <a:p>
            <a:r>
              <a:rPr lang="en-US" dirty="0"/>
              <a:t>Standard </a:t>
            </a:r>
            <a:r>
              <a:rPr lang="en-US" dirty="0" err="1"/>
              <a:t>Matrics</a:t>
            </a:r>
            <a:r>
              <a:rPr lang="en-US" dirty="0"/>
              <a:t> Multiplication : </a:t>
            </a:r>
          </a:p>
          <a:p>
            <a:pPr lvl="1"/>
            <a:r>
              <a:rPr lang="pl-PL" dirty="0"/>
              <a:t> C[i][j] += A[i][k] * B[k][j];</a:t>
            </a:r>
            <a:endParaRPr lang="en-US" dirty="0"/>
          </a:p>
        </p:txBody>
      </p:sp>
      <p:pic>
        <p:nvPicPr>
          <p:cNvPr id="3078" name="Picture 6" descr="Matrix Multiplication - 2x2, 3x3 | How to Multiply Matrices?">
            <a:extLst>
              <a:ext uri="{FF2B5EF4-FFF2-40B4-BE49-F238E27FC236}">
                <a16:creationId xmlns:a16="http://schemas.microsoft.com/office/drawing/2014/main" id="{268BECF6-B34C-8120-FFBA-290FD966F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6"/>
          <a:stretch>
            <a:fillRect/>
          </a:stretch>
        </p:blipFill>
        <p:spPr bwMode="auto">
          <a:xfrm>
            <a:off x="1843805" y="4001294"/>
            <a:ext cx="8504389" cy="18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89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149-5346-B170-1526-67FE2849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3D14-AA32-0E2F-7012-D0861E0A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rows with columns. That is:</a:t>
            </a:r>
          </a:p>
          <a:p>
            <a:r>
              <a:rPr lang="en-US" dirty="0"/>
              <a:t>The 1st row becomes the 1st column</a:t>
            </a:r>
          </a:p>
          <a:p>
            <a:r>
              <a:rPr lang="en-US" dirty="0"/>
              <a:t>The 2nd row becomes the 2nd column,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Transpose Matrix - LeetCode">
            <a:extLst>
              <a:ext uri="{FF2B5EF4-FFF2-40B4-BE49-F238E27FC236}">
                <a16:creationId xmlns:a16="http://schemas.microsoft.com/office/drawing/2014/main" id="{CE94723E-DF7C-550B-CF10-D9847215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08" y="3429000"/>
            <a:ext cx="7403184" cy="243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2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CE4E-B1EF-D5F0-31EE-DA352AF6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Inverse of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857A1B-E88D-1592-532A-655C7004B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20" y="3429000"/>
            <a:ext cx="6563959" cy="274555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110F4D-070B-75E2-6B03-08C22FC9BD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21996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Technically, we cannot divide matrices. However, the inverse operation defines a second matrix which has some of the same properties as the reciprocal of a number.</a:t>
                </a:r>
              </a:p>
              <a:p>
                <a:r>
                  <a:rPr lang="en-US" dirty="0"/>
                  <a:t>The inverse of an </a:t>
                </a:r>
                <a:r>
                  <a:rPr lang="en-US" dirty="0" err="1"/>
                  <a:t>n×n</a:t>
                </a:r>
                <a:r>
                  <a:rPr lang="en-US" dirty="0"/>
                  <a:t> matrix A is another </a:t>
                </a:r>
                <a:r>
                  <a:rPr lang="en-US" dirty="0" err="1"/>
                  <a:t>n×n</a:t>
                </a:r>
                <a:r>
                  <a:rPr lang="en-US" dirty="0"/>
                  <a:t> matrix, denoted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with the property that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 where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 is the </a:t>
                </a:r>
                <a:r>
                  <a:rPr lang="en-US" dirty="0" err="1"/>
                  <a:t>n×n</a:t>
                </a:r>
                <a:r>
                  <a:rPr lang="en-US" dirty="0"/>
                  <a:t> identity matrix.</a:t>
                </a:r>
              </a:p>
              <a:p>
                <a:r>
                  <a:rPr lang="en-US" dirty="0"/>
                  <a:t>Note: In this context,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 does not mean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1110F4D-070B-75E2-6B03-08C22FC9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199620"/>
              </a:xfrm>
              <a:prstGeom prst="rect">
                <a:avLst/>
              </a:prstGeom>
              <a:blipFill>
                <a:blip r:embed="rId3"/>
                <a:stretch>
                  <a:fillRect l="-696" t="-5540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91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8FFF4-5159-4C3B-A236-4DF3D6B06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Brush Script MT" panose="03060802040406070304" pitchFamily="66" charset="0"/>
              </a:rPr>
              <a:t>Thank You.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43CC4BE-972F-4278-BBBC-2760E16A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7902"/>
            <a:ext cx="9144000" cy="1655762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930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388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Brush Script MT</vt:lpstr>
      <vt:lpstr>Calibri</vt:lpstr>
      <vt:lpstr>Calibri Light</vt:lpstr>
      <vt:lpstr>Cambria Math</vt:lpstr>
      <vt:lpstr>Office Theme</vt:lpstr>
      <vt:lpstr>Data Structure &amp; Algorithms</vt:lpstr>
      <vt:lpstr>History</vt:lpstr>
      <vt:lpstr>Matrics</vt:lpstr>
      <vt:lpstr>ADD/SUBTRACT</vt:lpstr>
      <vt:lpstr>Multiplication</vt:lpstr>
      <vt:lpstr>Transpose</vt:lpstr>
      <vt:lpstr>Inverse of Matrix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Haider</dc:creator>
  <cp:lastModifiedBy>Ali Haider</cp:lastModifiedBy>
  <cp:revision>6</cp:revision>
  <dcterms:created xsi:type="dcterms:W3CDTF">2025-07-20T13:51:21Z</dcterms:created>
  <dcterms:modified xsi:type="dcterms:W3CDTF">2025-07-22T17:38:33Z</dcterms:modified>
</cp:coreProperties>
</file>