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725" y="5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1/28/2025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1/28/2025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1/28/2025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76324" y="913891"/>
            <a:ext cx="7697470" cy="756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82331" y="1955292"/>
            <a:ext cx="9690100" cy="44456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1/28/2025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324" y="913891"/>
            <a:ext cx="334581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>
                <a:solidFill>
                  <a:srgbClr val="404040"/>
                </a:solidFill>
              </a:rPr>
              <a:t>What</a:t>
            </a:r>
            <a:r>
              <a:rPr spc="-195" dirty="0">
                <a:solidFill>
                  <a:srgbClr val="404040"/>
                </a:solidFill>
              </a:rPr>
              <a:t> </a:t>
            </a:r>
            <a:r>
              <a:rPr dirty="0">
                <a:solidFill>
                  <a:srgbClr val="404040"/>
                </a:solidFill>
              </a:rPr>
              <a:t>is</a:t>
            </a:r>
            <a:r>
              <a:rPr spc="-180" dirty="0">
                <a:solidFill>
                  <a:srgbClr val="404040"/>
                </a:solidFill>
              </a:rPr>
              <a:t> </a:t>
            </a:r>
            <a:r>
              <a:rPr spc="-45" dirty="0">
                <a:solidFill>
                  <a:srgbClr val="404040"/>
                </a:solidFill>
              </a:rPr>
              <a:t>Data?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580" y="1822830"/>
            <a:ext cx="9986645" cy="2037714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55600" marR="194945" indent="-343535">
              <a:lnSpc>
                <a:spcPts val="2590"/>
              </a:lnSpc>
              <a:spcBef>
                <a:spcPts val="425"/>
              </a:spcBef>
              <a:buClr>
                <a:srgbClr val="99CA38"/>
              </a:buClr>
              <a:buFont typeface="Arial MT"/>
              <a:buChar char="•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Data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are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characteristics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or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information,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that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collected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through observation.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more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technical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sense,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data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set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values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qualitative </a:t>
            </a:r>
            <a:r>
              <a:rPr sz="2400" dirty="0">
                <a:latin typeface="Calibri"/>
                <a:cs typeface="Calibri"/>
              </a:rPr>
              <a:t>or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quantitative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variables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about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object.</a:t>
            </a:r>
            <a:endParaRPr sz="2400">
              <a:latin typeface="Calibri"/>
              <a:cs typeface="Calibri"/>
            </a:endParaRPr>
          </a:p>
          <a:p>
            <a:pPr marL="355600" marR="5080" indent="-343535">
              <a:lnSpc>
                <a:spcPts val="2590"/>
              </a:lnSpc>
              <a:spcBef>
                <a:spcPts val="2600"/>
              </a:spcBef>
              <a:buClr>
                <a:srgbClr val="99CA38"/>
              </a:buClr>
              <a:buFont typeface="Arial MT"/>
              <a:buChar char="•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Raw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data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("unprocessed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data")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collection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numbers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or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characters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before </a:t>
            </a:r>
            <a:r>
              <a:rPr sz="2400" dirty="0">
                <a:latin typeface="Calibri"/>
                <a:cs typeface="Calibri"/>
              </a:rPr>
              <a:t>it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has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been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"cleaned"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corrected.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Data</a:t>
            </a:r>
            <a:r>
              <a:rPr spc="-150" dirty="0"/>
              <a:t> </a:t>
            </a:r>
            <a:r>
              <a:rPr spc="-25" dirty="0"/>
              <a:t>Types</a:t>
            </a:r>
            <a:r>
              <a:rPr spc="-155" dirty="0"/>
              <a:t> </a:t>
            </a:r>
            <a:r>
              <a:rPr dirty="0"/>
              <a:t>and</a:t>
            </a:r>
            <a:r>
              <a:rPr spc="-135" dirty="0"/>
              <a:t> </a:t>
            </a:r>
            <a:r>
              <a:rPr dirty="0"/>
              <a:t>Scale</a:t>
            </a:r>
            <a:r>
              <a:rPr spc="-150" dirty="0"/>
              <a:t> </a:t>
            </a:r>
            <a:r>
              <a:rPr spc="-10" dirty="0"/>
              <a:t>Measures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220431" y="1955292"/>
          <a:ext cx="9600565" cy="44456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981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Operations</a:t>
                      </a:r>
                      <a:endParaRPr sz="1800" dirty="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716915" algn="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Nominal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Ordinal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Interval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Ratio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Equality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R="717550" algn="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b="1" spc="-50" dirty="0">
                          <a:latin typeface="Arial"/>
                          <a:cs typeface="Arial"/>
                        </a:rPr>
                        <a:t>🗸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R="716915" algn="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b="1" spc="-50" dirty="0">
                          <a:latin typeface="Arial"/>
                          <a:cs typeface="Arial"/>
                        </a:rPr>
                        <a:t>🗸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R="716915" algn="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b="1" spc="-50" dirty="0">
                          <a:latin typeface="Arial"/>
                          <a:cs typeface="Arial"/>
                        </a:rPr>
                        <a:t>🗸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R="716915" algn="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b="1" spc="-50" dirty="0">
                          <a:latin typeface="Arial"/>
                          <a:cs typeface="Arial"/>
                        </a:rPr>
                        <a:t>🗸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Order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R="716915" algn="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b="1" spc="-50" dirty="0">
                          <a:latin typeface="Arial"/>
                          <a:cs typeface="Arial"/>
                        </a:rPr>
                        <a:t>🗸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R="716915" algn="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b="1" spc="-50" dirty="0">
                          <a:latin typeface="Arial"/>
                          <a:cs typeface="Arial"/>
                        </a:rPr>
                        <a:t>🗸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R="716915" algn="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b="1" spc="-50" dirty="0">
                          <a:latin typeface="Arial"/>
                          <a:cs typeface="Arial"/>
                        </a:rPr>
                        <a:t>🗸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Add/</a:t>
                      </a:r>
                      <a:r>
                        <a:rPr sz="18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Subtract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R="716915" algn="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b="1" spc="-50" dirty="0">
                          <a:latin typeface="Arial"/>
                          <a:cs typeface="Arial"/>
                        </a:rPr>
                        <a:t>🗸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R="716915" algn="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b="1" spc="-50" dirty="0">
                          <a:latin typeface="Arial"/>
                          <a:cs typeface="Arial"/>
                        </a:rPr>
                        <a:t>🗸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Multiply/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Divide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R="716915" algn="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b="1" spc="-50" dirty="0">
                          <a:latin typeface="Arial"/>
                          <a:cs typeface="Arial"/>
                        </a:rPr>
                        <a:t>🗸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20" dirty="0">
                          <a:latin typeface="Calibri"/>
                          <a:cs typeface="Calibri"/>
                        </a:rPr>
                        <a:t>Mode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R="717550" algn="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800" b="1" spc="-50" dirty="0">
                          <a:latin typeface="Arial"/>
                          <a:cs typeface="Arial"/>
                        </a:rPr>
                        <a:t>🗸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R="716915" algn="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800" b="1" spc="-50" dirty="0">
                          <a:latin typeface="Arial"/>
                          <a:cs typeface="Arial"/>
                        </a:rPr>
                        <a:t>🗸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R="716915" algn="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800" b="1" spc="-50" dirty="0">
                          <a:latin typeface="Arial"/>
                          <a:cs typeface="Arial"/>
                        </a:rPr>
                        <a:t>🗸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R="716915" algn="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800" b="1" spc="-50" dirty="0">
                          <a:latin typeface="Arial"/>
                          <a:cs typeface="Arial"/>
                        </a:rPr>
                        <a:t>🗸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spc="-10" dirty="0">
                          <a:latin typeface="Calibri"/>
                          <a:cs typeface="Calibri"/>
                        </a:rPr>
                        <a:t>Median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R="716915" algn="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800" b="1" spc="-50" dirty="0">
                          <a:latin typeface="Arial"/>
                          <a:cs typeface="Arial"/>
                        </a:rPr>
                        <a:t>🗸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R="716915" algn="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800" b="1" spc="-50" dirty="0">
                          <a:latin typeface="Arial"/>
                          <a:cs typeface="Arial"/>
                        </a:rPr>
                        <a:t>🗸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R="716915" algn="r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1800" b="1" spc="-50" dirty="0">
                          <a:latin typeface="Arial"/>
                          <a:cs typeface="Arial"/>
                        </a:rPr>
                        <a:t>🗸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01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Arithmetic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Mean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R="716915" algn="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b="1" spc="-50" dirty="0">
                          <a:latin typeface="Arial"/>
                          <a:cs typeface="Arial"/>
                        </a:rPr>
                        <a:t>🗸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R="716915" algn="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b="1" spc="-50" dirty="0">
                          <a:latin typeface="Arial"/>
                          <a:cs typeface="Arial"/>
                        </a:rPr>
                        <a:t>🗸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Geometric</a:t>
                      </a:r>
                      <a:r>
                        <a:rPr sz="18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Mean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R="716915" algn="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1800" b="1" spc="-50" dirty="0">
                          <a:latin typeface="Arial"/>
                          <a:cs typeface="Arial"/>
                        </a:rPr>
                        <a:t>🗸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Count/</a:t>
                      </a:r>
                      <a:r>
                        <a:rPr sz="1800" spc="-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Frequency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R="717550" algn="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b="1" spc="-50" dirty="0">
                          <a:latin typeface="Arial"/>
                          <a:cs typeface="Arial"/>
                        </a:rPr>
                        <a:t>🗸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R="716915" algn="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b="1" spc="-50" dirty="0">
                          <a:latin typeface="Arial"/>
                          <a:cs typeface="Arial"/>
                        </a:rPr>
                        <a:t>🗸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R="716915" algn="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b="1" spc="-50" dirty="0">
                          <a:latin typeface="Arial"/>
                          <a:cs typeface="Arial"/>
                        </a:rPr>
                        <a:t>🗸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R="716915" algn="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b="1" spc="-50" dirty="0">
                          <a:latin typeface="Arial"/>
                          <a:cs typeface="Arial"/>
                        </a:rPr>
                        <a:t>🗸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Quantify</a:t>
                      </a:r>
                      <a:r>
                        <a:rPr sz="1800" spc="-7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difference</a:t>
                      </a:r>
                      <a:r>
                        <a:rPr sz="18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b/w</a:t>
                      </a:r>
                      <a:r>
                        <a:rPr sz="1800" spc="-4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10" dirty="0">
                          <a:latin typeface="Calibri"/>
                          <a:cs typeface="Calibri"/>
                        </a:rPr>
                        <a:t>values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R="716915" algn="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b="1" spc="-50" dirty="0">
                          <a:latin typeface="Arial"/>
                          <a:cs typeface="Arial"/>
                        </a:rPr>
                        <a:t>🗸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R="716915" algn="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b="1" spc="-50" dirty="0">
                          <a:latin typeface="Arial"/>
                          <a:cs typeface="Arial"/>
                        </a:rPr>
                        <a:t>🗸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205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Has</a:t>
                      </a:r>
                      <a:r>
                        <a:rPr sz="18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dirty="0">
                          <a:latin typeface="Calibri"/>
                          <a:cs typeface="Calibri"/>
                        </a:rPr>
                        <a:t>“True</a:t>
                      </a:r>
                      <a:r>
                        <a:rPr sz="18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1800" spc="-20" dirty="0">
                          <a:latin typeface="Calibri"/>
                          <a:cs typeface="Calibri"/>
                        </a:rPr>
                        <a:t>Zero”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R="716915" algn="r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1800" b="1" spc="-50" dirty="0">
                          <a:latin typeface="Arial"/>
                          <a:cs typeface="Arial"/>
                        </a:rPr>
                        <a:t>🗸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3302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804E6-5BC0-EAE9-3344-311A33B17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6324" y="913891"/>
            <a:ext cx="7697470" cy="1477328"/>
          </a:xfrm>
        </p:spPr>
        <p:txBody>
          <a:bodyPr/>
          <a:lstStyle/>
          <a:p>
            <a:r>
              <a:rPr lang="en-US" b="1" dirty="0"/>
              <a:t>Interval Data Explained with 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7B4100-C309-C83B-25C6-6DD0345C3E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50950" y="2838080"/>
            <a:ext cx="9690100" cy="553998"/>
          </a:xfrm>
        </p:spPr>
        <p:txBody>
          <a:bodyPr/>
          <a:lstStyle/>
          <a:p>
            <a:r>
              <a:rPr lang="en-US" dirty="0"/>
              <a:t>https://stats.stackexchange.com/questions/82823/why-are-multiplication-and-division-not-allowed-when-using-the-interval-scale</a:t>
            </a:r>
          </a:p>
        </p:txBody>
      </p:sp>
    </p:spTree>
    <p:extLst>
      <p:ext uri="{BB962C8B-B14F-4D97-AF65-F5344CB8AC3E}">
        <p14:creationId xmlns:p14="http://schemas.microsoft.com/office/powerpoint/2010/main" val="9815772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76324" y="913891"/>
            <a:ext cx="267906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Data</a:t>
            </a:r>
            <a:r>
              <a:rPr spc="-190" dirty="0"/>
              <a:t> </a:t>
            </a:r>
            <a:r>
              <a:rPr spc="-35" dirty="0"/>
              <a:t>Types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580" y="1836546"/>
            <a:ext cx="9801860" cy="23666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ts val="2735"/>
              </a:lnSpc>
              <a:spcBef>
                <a:spcPts val="100"/>
              </a:spcBef>
              <a:buClr>
                <a:srgbClr val="99CA38"/>
              </a:buClr>
              <a:buFont typeface="Arial MT"/>
              <a:buChar char="•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Data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Types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are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important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concept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statistics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ts val="2735"/>
              </a:lnSpc>
              <a:buClr>
                <a:srgbClr val="99CA38"/>
              </a:buClr>
              <a:buFont typeface="Arial MT"/>
              <a:buChar char="•"/>
              <a:tabLst>
                <a:tab pos="355600" algn="l"/>
                <a:tab pos="6047105" algn="l"/>
              </a:tabLst>
            </a:pPr>
            <a:r>
              <a:rPr sz="2400" spc="-110" dirty="0">
                <a:latin typeface="Calibri"/>
                <a:cs typeface="Calibri"/>
              </a:rPr>
              <a:t>To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</a:t>
            </a:r>
            <a:r>
              <a:rPr sz="2400" spc="-1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proper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exploratory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data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analysis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(EDA),</a:t>
            </a:r>
            <a:r>
              <a:rPr sz="2400" dirty="0">
                <a:latin typeface="Calibri"/>
                <a:cs typeface="Calibri"/>
              </a:rPr>
              <a:t>	it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very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important;</a:t>
            </a:r>
            <a:endParaRPr sz="2400">
              <a:latin typeface="Calibri"/>
              <a:cs typeface="Calibri"/>
            </a:endParaRPr>
          </a:p>
          <a:p>
            <a:pPr marL="812165" lvl="1" indent="-342265">
              <a:lnSpc>
                <a:spcPts val="2735"/>
              </a:lnSpc>
              <a:spcBef>
                <a:spcPts val="2300"/>
              </a:spcBef>
              <a:buClr>
                <a:srgbClr val="99CA38"/>
              </a:buClr>
              <a:buFont typeface="Wingdings"/>
              <a:buChar char=""/>
              <a:tabLst>
                <a:tab pos="812165" algn="l"/>
              </a:tabLst>
            </a:pPr>
            <a:r>
              <a:rPr sz="2400" spc="-110" dirty="0">
                <a:latin typeface="Calibri"/>
                <a:cs typeface="Calibri"/>
              </a:rPr>
              <a:t>To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know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about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data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types,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since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you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can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use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certain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statistical</a:t>
            </a:r>
            <a:endParaRPr sz="2400">
              <a:latin typeface="Calibri"/>
              <a:cs typeface="Calibri"/>
            </a:endParaRPr>
          </a:p>
          <a:p>
            <a:pPr marL="812800">
              <a:lnSpc>
                <a:spcPts val="2595"/>
              </a:lnSpc>
            </a:pPr>
            <a:r>
              <a:rPr sz="2400" spc="-10" dirty="0">
                <a:latin typeface="Calibri"/>
                <a:cs typeface="Calibri"/>
              </a:rPr>
              <a:t>measurements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specific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data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types.</a:t>
            </a:r>
            <a:endParaRPr sz="2400">
              <a:latin typeface="Calibri"/>
              <a:cs typeface="Calibri"/>
            </a:endParaRPr>
          </a:p>
          <a:p>
            <a:pPr marL="812800" marR="5080" lvl="1" indent="-342900">
              <a:lnSpc>
                <a:spcPts val="2590"/>
              </a:lnSpc>
              <a:spcBef>
                <a:spcPts val="185"/>
              </a:spcBef>
              <a:buClr>
                <a:srgbClr val="99CA38"/>
              </a:buClr>
              <a:buFont typeface="Wingdings"/>
              <a:buChar char=""/>
              <a:tabLst>
                <a:tab pos="812800" algn="l"/>
              </a:tabLst>
            </a:pPr>
            <a:r>
              <a:rPr sz="2400" spc="-105" dirty="0">
                <a:latin typeface="Calibri"/>
                <a:cs typeface="Calibri"/>
              </a:rPr>
              <a:t>To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correctly</a:t>
            </a:r>
            <a:r>
              <a:rPr sz="2400" spc="-11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apply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statistical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measurements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data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therefore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help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to </a:t>
            </a:r>
            <a:r>
              <a:rPr sz="2400" dirty="0">
                <a:latin typeface="Calibri"/>
                <a:cs typeface="Calibri"/>
              </a:rPr>
              <a:t>choose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right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analytics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tools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visualization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techniques.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81600" y="2346960"/>
            <a:ext cx="1833372" cy="73761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181600" y="2346960"/>
            <a:ext cx="1833880" cy="737870"/>
          </a:xfrm>
          <a:prstGeom prst="rect">
            <a:avLst/>
          </a:prstGeom>
          <a:ln w="6096">
            <a:solidFill>
              <a:srgbClr val="A4A4A4"/>
            </a:solidFill>
          </a:ln>
        </p:spPr>
        <p:txBody>
          <a:bodyPr vert="horz" wrap="square" lIns="0" tIns="217170" rIns="0" bIns="0" rtlCol="0">
            <a:spAutoFit/>
          </a:bodyPr>
          <a:lstStyle/>
          <a:p>
            <a:pPr marL="396240">
              <a:lnSpc>
                <a:spcPct val="100000"/>
              </a:lnSpc>
              <a:spcBef>
                <a:spcPts val="1710"/>
              </a:spcBef>
            </a:pPr>
            <a:r>
              <a:rPr sz="1800" b="1" dirty="0">
                <a:latin typeface="Calibri"/>
                <a:cs typeface="Calibri"/>
              </a:rPr>
              <a:t>Data</a:t>
            </a:r>
            <a:r>
              <a:rPr sz="1800" b="1" spc="-65" dirty="0">
                <a:latin typeface="Calibri"/>
                <a:cs typeface="Calibri"/>
              </a:rPr>
              <a:t> </a:t>
            </a:r>
            <a:r>
              <a:rPr sz="1800" b="1" spc="-20" dirty="0">
                <a:latin typeface="Calibri"/>
                <a:cs typeface="Calibri"/>
              </a:rPr>
              <a:t>Types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85531" y="3354323"/>
            <a:ext cx="1833372" cy="736092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685531" y="3354323"/>
            <a:ext cx="1833880" cy="736600"/>
          </a:xfrm>
          <a:prstGeom prst="rect">
            <a:avLst/>
          </a:prstGeom>
          <a:ln w="6096">
            <a:solidFill>
              <a:srgbClr val="A4A4A4"/>
            </a:solidFill>
          </a:ln>
        </p:spPr>
        <p:txBody>
          <a:bodyPr vert="horz" wrap="square" lIns="0" tIns="78740" rIns="0" bIns="0" rtlCol="0">
            <a:spAutoFit/>
          </a:bodyPr>
          <a:lstStyle/>
          <a:p>
            <a:pPr marL="358775" marR="309245" indent="-38100">
              <a:lnSpc>
                <a:spcPct val="100000"/>
              </a:lnSpc>
              <a:spcBef>
                <a:spcPts val="620"/>
              </a:spcBef>
            </a:pPr>
            <a:r>
              <a:rPr sz="1800" b="1" spc="-10" dirty="0">
                <a:latin typeface="Calibri"/>
                <a:cs typeface="Calibri"/>
              </a:rPr>
              <a:t>Quantitative (Numerical)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726435" y="3354323"/>
            <a:ext cx="1833372" cy="736092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2726435" y="3354323"/>
            <a:ext cx="1833880" cy="736600"/>
          </a:xfrm>
          <a:prstGeom prst="rect">
            <a:avLst/>
          </a:prstGeom>
          <a:ln w="6096">
            <a:solidFill>
              <a:srgbClr val="A4A4A4"/>
            </a:solidFill>
          </a:ln>
        </p:spPr>
        <p:txBody>
          <a:bodyPr vert="horz" wrap="square" lIns="0" tIns="78740" rIns="0" bIns="0" rtlCol="0">
            <a:spAutoFit/>
          </a:bodyPr>
          <a:lstStyle/>
          <a:p>
            <a:pPr marL="317500" marR="312420" indent="73025">
              <a:lnSpc>
                <a:spcPct val="100000"/>
              </a:lnSpc>
              <a:spcBef>
                <a:spcPts val="620"/>
              </a:spcBef>
            </a:pPr>
            <a:r>
              <a:rPr sz="1800" b="1" spc="-10" dirty="0">
                <a:latin typeface="Calibri"/>
                <a:cs typeface="Calibri"/>
              </a:rPr>
              <a:t>Qualitative (Categorical)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014215" y="4469891"/>
            <a:ext cx="1833372" cy="736092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4014215" y="4469891"/>
            <a:ext cx="1833880" cy="736600"/>
          </a:xfrm>
          <a:prstGeom prst="rect">
            <a:avLst/>
          </a:prstGeom>
          <a:ln w="6096">
            <a:solidFill>
              <a:srgbClr val="A4A4A4"/>
            </a:solidFill>
          </a:ln>
        </p:spPr>
        <p:txBody>
          <a:bodyPr vert="horz" wrap="square" lIns="0" tIns="216535" rIns="0" bIns="0" rtlCol="0">
            <a:spAutoFit/>
          </a:bodyPr>
          <a:lstStyle/>
          <a:p>
            <a:pPr marL="564515">
              <a:lnSpc>
                <a:spcPct val="100000"/>
              </a:lnSpc>
              <a:spcBef>
                <a:spcPts val="1705"/>
              </a:spcBef>
            </a:pPr>
            <a:r>
              <a:rPr sz="1800" b="1" spc="-10" dirty="0">
                <a:latin typeface="Calibri"/>
                <a:cs typeface="Calibri"/>
              </a:rPr>
              <a:t>Ordinal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89888" y="4469891"/>
            <a:ext cx="1833372" cy="736092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1389888" y="4469891"/>
            <a:ext cx="1833880" cy="736600"/>
          </a:xfrm>
          <a:prstGeom prst="rect">
            <a:avLst/>
          </a:prstGeom>
          <a:ln w="6096">
            <a:solidFill>
              <a:srgbClr val="A4A4A4"/>
            </a:solidFill>
          </a:ln>
        </p:spPr>
        <p:txBody>
          <a:bodyPr vert="horz" wrap="square" lIns="0" tIns="216535" rIns="0" bIns="0" rtlCol="0">
            <a:spAutoFit/>
          </a:bodyPr>
          <a:lstStyle/>
          <a:p>
            <a:pPr marL="511175">
              <a:lnSpc>
                <a:spcPct val="100000"/>
              </a:lnSpc>
              <a:spcBef>
                <a:spcPts val="1705"/>
              </a:spcBef>
            </a:pPr>
            <a:r>
              <a:rPr sz="1800" b="1" spc="-10" dirty="0">
                <a:latin typeface="Calibri"/>
                <a:cs typeface="Calibri"/>
              </a:rPr>
              <a:t>Nominal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976359" y="4469891"/>
            <a:ext cx="1833372" cy="736092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8976359" y="4469891"/>
            <a:ext cx="1833880" cy="736600"/>
          </a:xfrm>
          <a:prstGeom prst="rect">
            <a:avLst/>
          </a:prstGeom>
          <a:ln w="6096">
            <a:solidFill>
              <a:srgbClr val="A4A4A4"/>
            </a:solidFill>
          </a:ln>
        </p:spPr>
        <p:txBody>
          <a:bodyPr vert="horz" wrap="square" lIns="0" tIns="2165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705"/>
              </a:spcBef>
            </a:pPr>
            <a:r>
              <a:rPr sz="1800" b="1" spc="-10" dirty="0">
                <a:latin typeface="Calibri"/>
                <a:cs typeface="Calibri"/>
              </a:rPr>
              <a:t>Ratio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14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352032" y="4469891"/>
            <a:ext cx="1833371" cy="736092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6352032" y="4469891"/>
            <a:ext cx="1833880" cy="736600"/>
          </a:xfrm>
          <a:prstGeom prst="rect">
            <a:avLst/>
          </a:prstGeom>
          <a:ln w="6096">
            <a:solidFill>
              <a:srgbClr val="A4A4A4"/>
            </a:solidFill>
          </a:ln>
        </p:spPr>
        <p:txBody>
          <a:bodyPr vert="horz" wrap="square" lIns="0" tIns="216535" rIns="0" bIns="0" rtlCol="0">
            <a:spAutoFit/>
          </a:bodyPr>
          <a:lstStyle/>
          <a:p>
            <a:pPr marL="550545">
              <a:lnSpc>
                <a:spcPct val="100000"/>
              </a:lnSpc>
              <a:spcBef>
                <a:spcPts val="1705"/>
              </a:spcBef>
            </a:pPr>
            <a:r>
              <a:rPr sz="1800" b="1" spc="-10" dirty="0">
                <a:latin typeface="Calibri"/>
                <a:cs typeface="Calibri"/>
              </a:rPr>
              <a:t>Interval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16" name="object 1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685531" y="5519928"/>
            <a:ext cx="1833372" cy="737616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7685531" y="5519928"/>
            <a:ext cx="1833880" cy="737870"/>
          </a:xfrm>
          <a:prstGeom prst="rect">
            <a:avLst/>
          </a:prstGeom>
          <a:ln w="6096">
            <a:solidFill>
              <a:srgbClr val="5B9BD4"/>
            </a:solidFill>
          </a:ln>
        </p:spPr>
        <p:txBody>
          <a:bodyPr vert="horz" wrap="square" lIns="0" tIns="80645" rIns="0" bIns="0" rtlCol="0">
            <a:spAutoFit/>
          </a:bodyPr>
          <a:lstStyle/>
          <a:p>
            <a:pPr marL="440690" marR="432434" indent="40640">
              <a:lnSpc>
                <a:spcPct val="100000"/>
              </a:lnSpc>
              <a:spcBef>
                <a:spcPts val="635"/>
              </a:spcBef>
            </a:pPr>
            <a:r>
              <a:rPr sz="1800" b="1" spc="-10" dirty="0">
                <a:latin typeface="Calibri"/>
                <a:cs typeface="Calibri"/>
              </a:rPr>
              <a:t>Discrete/ Continues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218944" y="2686811"/>
            <a:ext cx="7760334" cy="3230880"/>
          </a:xfrm>
          <a:custGeom>
            <a:avLst/>
            <a:gdLst/>
            <a:ahLst/>
            <a:cxnLst/>
            <a:rect l="l" t="t" r="r" b="b"/>
            <a:pathLst>
              <a:path w="7760334" h="3230879">
                <a:moveTo>
                  <a:pt x="506730" y="1005840"/>
                </a:moveTo>
                <a:lnTo>
                  <a:pt x="57912" y="1005840"/>
                </a:lnTo>
                <a:lnTo>
                  <a:pt x="57912" y="1608328"/>
                </a:lnTo>
                <a:lnTo>
                  <a:pt x="0" y="1608328"/>
                </a:lnTo>
                <a:lnTo>
                  <a:pt x="86868" y="1782064"/>
                </a:lnTo>
                <a:lnTo>
                  <a:pt x="159258" y="1637284"/>
                </a:lnTo>
                <a:lnTo>
                  <a:pt x="173736" y="1608328"/>
                </a:lnTo>
                <a:lnTo>
                  <a:pt x="115824" y="1608328"/>
                </a:lnTo>
                <a:lnTo>
                  <a:pt x="115824" y="1063752"/>
                </a:lnTo>
                <a:lnTo>
                  <a:pt x="506730" y="1063752"/>
                </a:lnTo>
                <a:lnTo>
                  <a:pt x="506730" y="1034796"/>
                </a:lnTo>
                <a:lnTo>
                  <a:pt x="506730" y="1005840"/>
                </a:lnTo>
                <a:close/>
              </a:path>
              <a:path w="7760334" h="3230879">
                <a:moveTo>
                  <a:pt x="2799080" y="1608328"/>
                </a:moveTo>
                <a:lnTo>
                  <a:pt x="2741168" y="1608328"/>
                </a:lnTo>
                <a:lnTo>
                  <a:pt x="2741168" y="1063752"/>
                </a:lnTo>
                <a:lnTo>
                  <a:pt x="2741168" y="1034796"/>
                </a:lnTo>
                <a:lnTo>
                  <a:pt x="2741168" y="1005840"/>
                </a:lnTo>
                <a:lnTo>
                  <a:pt x="2340864" y="1005840"/>
                </a:lnTo>
                <a:lnTo>
                  <a:pt x="2340864" y="1063752"/>
                </a:lnTo>
                <a:lnTo>
                  <a:pt x="2683256" y="1063752"/>
                </a:lnTo>
                <a:lnTo>
                  <a:pt x="2683256" y="1608328"/>
                </a:lnTo>
                <a:lnTo>
                  <a:pt x="2625344" y="1608328"/>
                </a:lnTo>
                <a:lnTo>
                  <a:pt x="2712212" y="1782064"/>
                </a:lnTo>
                <a:lnTo>
                  <a:pt x="2784602" y="1637284"/>
                </a:lnTo>
                <a:lnTo>
                  <a:pt x="2799080" y="1608328"/>
                </a:lnTo>
                <a:close/>
              </a:path>
              <a:path w="7760334" h="3230879">
                <a:moveTo>
                  <a:pt x="2962910" y="0"/>
                </a:moveTo>
                <a:lnTo>
                  <a:pt x="1394460" y="0"/>
                </a:lnTo>
                <a:lnTo>
                  <a:pt x="1394460" y="493014"/>
                </a:lnTo>
                <a:lnTo>
                  <a:pt x="1336548" y="493014"/>
                </a:lnTo>
                <a:lnTo>
                  <a:pt x="1423416" y="666750"/>
                </a:lnTo>
                <a:lnTo>
                  <a:pt x="1495806" y="521970"/>
                </a:lnTo>
                <a:lnTo>
                  <a:pt x="1510284" y="493014"/>
                </a:lnTo>
                <a:lnTo>
                  <a:pt x="1452372" y="493014"/>
                </a:lnTo>
                <a:lnTo>
                  <a:pt x="1452372" y="57912"/>
                </a:lnTo>
                <a:lnTo>
                  <a:pt x="2962910" y="57912"/>
                </a:lnTo>
                <a:lnTo>
                  <a:pt x="2962910" y="28956"/>
                </a:lnTo>
                <a:lnTo>
                  <a:pt x="2962910" y="0"/>
                </a:lnTo>
                <a:close/>
              </a:path>
              <a:path w="7760334" h="3230879">
                <a:moveTo>
                  <a:pt x="5466969" y="3172968"/>
                </a:moveTo>
                <a:lnTo>
                  <a:pt x="5077968" y="3172968"/>
                </a:lnTo>
                <a:lnTo>
                  <a:pt x="5077968" y="2692908"/>
                </a:lnTo>
                <a:lnTo>
                  <a:pt x="5135880" y="2692908"/>
                </a:lnTo>
                <a:lnTo>
                  <a:pt x="5121402" y="2663952"/>
                </a:lnTo>
                <a:lnTo>
                  <a:pt x="5049012" y="2519172"/>
                </a:lnTo>
                <a:lnTo>
                  <a:pt x="4962144" y="2692908"/>
                </a:lnTo>
                <a:lnTo>
                  <a:pt x="5020056" y="2692908"/>
                </a:lnTo>
                <a:lnTo>
                  <a:pt x="5020056" y="3230880"/>
                </a:lnTo>
                <a:lnTo>
                  <a:pt x="5466969" y="3230880"/>
                </a:lnTo>
                <a:lnTo>
                  <a:pt x="5466969" y="3201924"/>
                </a:lnTo>
                <a:lnTo>
                  <a:pt x="5466969" y="3172968"/>
                </a:lnTo>
                <a:close/>
              </a:path>
              <a:path w="7760334" h="3230879">
                <a:moveTo>
                  <a:pt x="5466969" y="1005840"/>
                </a:moveTo>
                <a:lnTo>
                  <a:pt x="5020056" y="1005840"/>
                </a:lnTo>
                <a:lnTo>
                  <a:pt x="5020056" y="1608328"/>
                </a:lnTo>
                <a:lnTo>
                  <a:pt x="4962144" y="1608328"/>
                </a:lnTo>
                <a:lnTo>
                  <a:pt x="5049012" y="1782064"/>
                </a:lnTo>
                <a:lnTo>
                  <a:pt x="5121402" y="1637284"/>
                </a:lnTo>
                <a:lnTo>
                  <a:pt x="5135880" y="1608328"/>
                </a:lnTo>
                <a:lnTo>
                  <a:pt x="5077968" y="1608328"/>
                </a:lnTo>
                <a:lnTo>
                  <a:pt x="5077968" y="1063752"/>
                </a:lnTo>
                <a:lnTo>
                  <a:pt x="5466969" y="1063752"/>
                </a:lnTo>
                <a:lnTo>
                  <a:pt x="5466969" y="1034796"/>
                </a:lnTo>
                <a:lnTo>
                  <a:pt x="5466969" y="1005840"/>
                </a:lnTo>
                <a:close/>
              </a:path>
              <a:path w="7760334" h="3230879">
                <a:moveTo>
                  <a:pt x="6470269" y="493014"/>
                </a:moveTo>
                <a:lnTo>
                  <a:pt x="6412357" y="493014"/>
                </a:lnTo>
                <a:lnTo>
                  <a:pt x="6412357" y="57912"/>
                </a:lnTo>
                <a:lnTo>
                  <a:pt x="6412357" y="28956"/>
                </a:lnTo>
                <a:lnTo>
                  <a:pt x="6412357" y="0"/>
                </a:lnTo>
                <a:lnTo>
                  <a:pt x="4796028" y="0"/>
                </a:lnTo>
                <a:lnTo>
                  <a:pt x="4796028" y="57912"/>
                </a:lnTo>
                <a:lnTo>
                  <a:pt x="6354445" y="57912"/>
                </a:lnTo>
                <a:lnTo>
                  <a:pt x="6354445" y="493014"/>
                </a:lnTo>
                <a:lnTo>
                  <a:pt x="6296533" y="493014"/>
                </a:lnTo>
                <a:lnTo>
                  <a:pt x="6383401" y="666750"/>
                </a:lnTo>
                <a:lnTo>
                  <a:pt x="6455791" y="521970"/>
                </a:lnTo>
                <a:lnTo>
                  <a:pt x="6470269" y="493014"/>
                </a:lnTo>
                <a:close/>
              </a:path>
              <a:path w="7760334" h="3230879">
                <a:moveTo>
                  <a:pt x="7760208" y="2692908"/>
                </a:moveTo>
                <a:lnTo>
                  <a:pt x="7745730" y="2663952"/>
                </a:lnTo>
                <a:lnTo>
                  <a:pt x="7673340" y="2519172"/>
                </a:lnTo>
                <a:lnTo>
                  <a:pt x="7586472" y="2692908"/>
                </a:lnTo>
                <a:lnTo>
                  <a:pt x="7644384" y="2692908"/>
                </a:lnTo>
                <a:lnTo>
                  <a:pt x="7644384" y="3172968"/>
                </a:lnTo>
                <a:lnTo>
                  <a:pt x="7299960" y="3172968"/>
                </a:lnTo>
                <a:lnTo>
                  <a:pt x="7299960" y="3230880"/>
                </a:lnTo>
                <a:lnTo>
                  <a:pt x="7702296" y="3230880"/>
                </a:lnTo>
                <a:lnTo>
                  <a:pt x="7702296" y="3201924"/>
                </a:lnTo>
                <a:lnTo>
                  <a:pt x="7702296" y="3172968"/>
                </a:lnTo>
                <a:lnTo>
                  <a:pt x="7702296" y="2692908"/>
                </a:lnTo>
                <a:lnTo>
                  <a:pt x="7760208" y="2692908"/>
                </a:lnTo>
                <a:close/>
              </a:path>
              <a:path w="7760334" h="3230879">
                <a:moveTo>
                  <a:pt x="7760208" y="1608328"/>
                </a:moveTo>
                <a:lnTo>
                  <a:pt x="7702296" y="1608328"/>
                </a:lnTo>
                <a:lnTo>
                  <a:pt x="7702296" y="1063752"/>
                </a:lnTo>
                <a:lnTo>
                  <a:pt x="7702296" y="1034796"/>
                </a:lnTo>
                <a:lnTo>
                  <a:pt x="7702296" y="1005840"/>
                </a:lnTo>
                <a:lnTo>
                  <a:pt x="7299960" y="1005840"/>
                </a:lnTo>
                <a:lnTo>
                  <a:pt x="7299960" y="1063752"/>
                </a:lnTo>
                <a:lnTo>
                  <a:pt x="7644384" y="1063752"/>
                </a:lnTo>
                <a:lnTo>
                  <a:pt x="7644384" y="1608328"/>
                </a:lnTo>
                <a:lnTo>
                  <a:pt x="7586472" y="1608328"/>
                </a:lnTo>
                <a:lnTo>
                  <a:pt x="7673340" y="1782064"/>
                </a:lnTo>
                <a:lnTo>
                  <a:pt x="7745730" y="1637284"/>
                </a:lnTo>
                <a:lnTo>
                  <a:pt x="7760208" y="1608328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>
            <a:spLocks noGrp="1"/>
          </p:cNvSpPr>
          <p:nvPr>
            <p:ph type="title"/>
          </p:nvPr>
        </p:nvSpPr>
        <p:spPr>
          <a:xfrm>
            <a:off x="1176324" y="913891"/>
            <a:ext cx="576008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Overview</a:t>
            </a:r>
            <a:r>
              <a:rPr spc="-100" dirty="0"/>
              <a:t> </a:t>
            </a:r>
            <a:r>
              <a:rPr dirty="0"/>
              <a:t>of</a:t>
            </a:r>
            <a:r>
              <a:rPr spc="-100" dirty="0"/>
              <a:t> </a:t>
            </a:r>
            <a:r>
              <a:rPr dirty="0"/>
              <a:t>Data</a:t>
            </a:r>
            <a:r>
              <a:rPr spc="-90" dirty="0"/>
              <a:t> </a:t>
            </a:r>
            <a:r>
              <a:rPr spc="-20" dirty="0"/>
              <a:t>Types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Quantitative</a:t>
            </a:r>
            <a:r>
              <a:rPr spc="-150" dirty="0"/>
              <a:t> </a:t>
            </a:r>
            <a:r>
              <a:rPr dirty="0"/>
              <a:t>vs</a:t>
            </a:r>
            <a:r>
              <a:rPr spc="-195" dirty="0"/>
              <a:t> </a:t>
            </a:r>
            <a:r>
              <a:rPr spc="-10" dirty="0"/>
              <a:t>Qualitative</a:t>
            </a:r>
            <a:r>
              <a:rPr spc="-145" dirty="0"/>
              <a:t> </a:t>
            </a:r>
            <a:r>
              <a:rPr spc="-20" dirty="0"/>
              <a:t>data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84580" y="1870074"/>
            <a:ext cx="5138420" cy="380872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Calibri"/>
                <a:cs typeface="Calibri"/>
              </a:rPr>
              <a:t>Qualitative/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Categorical</a:t>
            </a:r>
            <a:endParaRPr sz="2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30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Qualitative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means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you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can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not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count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it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5600" algn="l"/>
              </a:tabLst>
            </a:pPr>
            <a:r>
              <a:rPr sz="2400" spc="-10" dirty="0">
                <a:latin typeface="Calibri"/>
                <a:cs typeface="Calibri"/>
              </a:rPr>
              <a:t>Categorical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850"/>
              </a:spcBef>
            </a:pPr>
            <a:r>
              <a:rPr sz="2800" spc="-10" dirty="0">
                <a:latin typeface="Calibri"/>
                <a:cs typeface="Calibri"/>
              </a:rPr>
              <a:t>Quantitative/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Numerical</a:t>
            </a:r>
            <a:endParaRPr sz="2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30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spc="-10" dirty="0">
                <a:latin typeface="Calibri"/>
                <a:cs typeface="Calibri"/>
              </a:rPr>
              <a:t>Quantitative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means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you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can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count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it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5600" algn="l"/>
              </a:tabLst>
            </a:pPr>
            <a:r>
              <a:rPr sz="2400" spc="-10" dirty="0">
                <a:latin typeface="Calibri"/>
                <a:cs typeface="Calibri"/>
              </a:rPr>
              <a:t>Numerical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5600" algn="l"/>
              </a:tabLst>
            </a:pPr>
            <a:r>
              <a:rPr sz="2400" spc="-20" dirty="0">
                <a:latin typeface="Calibri"/>
                <a:cs typeface="Calibri"/>
              </a:rPr>
              <a:t>Two</a:t>
            </a:r>
            <a:r>
              <a:rPr sz="2400" spc="-10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distinctions:</a:t>
            </a:r>
            <a:endParaRPr sz="2400">
              <a:latin typeface="Calibri"/>
              <a:cs typeface="Calibri"/>
            </a:endParaRPr>
          </a:p>
          <a:p>
            <a:pPr marL="812165" lvl="1" indent="-342265">
              <a:lnSpc>
                <a:spcPct val="100000"/>
              </a:lnSpc>
              <a:spcBef>
                <a:spcPts val="5"/>
              </a:spcBef>
              <a:buFont typeface="Wingdings"/>
              <a:buChar char=""/>
              <a:tabLst>
                <a:tab pos="812165" algn="l"/>
              </a:tabLst>
            </a:pPr>
            <a:r>
              <a:rPr sz="2400" dirty="0">
                <a:latin typeface="Calibri"/>
                <a:cs typeface="Calibri"/>
              </a:rPr>
              <a:t>Discrete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(whole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numbers)</a:t>
            </a:r>
            <a:endParaRPr sz="2400">
              <a:latin typeface="Calibri"/>
              <a:cs typeface="Calibri"/>
            </a:endParaRPr>
          </a:p>
          <a:p>
            <a:pPr marL="812165" lvl="1" indent="-342265">
              <a:lnSpc>
                <a:spcPct val="100000"/>
              </a:lnSpc>
              <a:buFont typeface="Wingdings"/>
              <a:buChar char=""/>
              <a:tabLst>
                <a:tab pos="812165" algn="l"/>
              </a:tabLst>
            </a:pPr>
            <a:r>
              <a:rPr sz="2400" dirty="0">
                <a:latin typeface="Calibri"/>
                <a:cs typeface="Calibri"/>
              </a:rPr>
              <a:t>Continuous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(real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numbers)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Qualitative</a:t>
            </a:r>
            <a:r>
              <a:rPr spc="-200" dirty="0"/>
              <a:t> </a:t>
            </a:r>
            <a:r>
              <a:rPr dirty="0"/>
              <a:t>Data</a:t>
            </a:r>
            <a:r>
              <a:rPr spc="-235" dirty="0"/>
              <a:t> </a:t>
            </a:r>
            <a:r>
              <a:rPr spc="-10" dirty="0"/>
              <a:t>Types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98296" y="1870074"/>
            <a:ext cx="7077709" cy="30162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latin typeface="Calibri"/>
                <a:cs typeface="Calibri"/>
              </a:rPr>
              <a:t>Nominal</a:t>
            </a:r>
            <a:r>
              <a:rPr sz="2800" spc="-10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data</a:t>
            </a:r>
            <a:endParaRPr sz="28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30"/>
              </a:spcBef>
              <a:buFont typeface="Arial MT"/>
              <a:buChar char="•"/>
              <a:tabLst>
                <a:tab pos="354965" algn="l"/>
              </a:tabLst>
            </a:pPr>
            <a:r>
              <a:rPr sz="2400" dirty="0">
                <a:latin typeface="Calibri"/>
                <a:cs typeface="Calibri"/>
              </a:rPr>
              <a:t>Nominal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data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related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names</a:t>
            </a:r>
            <a:endParaRPr sz="24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buFont typeface="Arial MT"/>
              <a:buChar char="•"/>
              <a:tabLst>
                <a:tab pos="354965" algn="l"/>
              </a:tabLst>
            </a:pPr>
            <a:r>
              <a:rPr sz="2400" dirty="0">
                <a:latin typeface="Calibri"/>
                <a:cs typeface="Calibri"/>
              </a:rPr>
              <a:t>Used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label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variables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without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any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quantitative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value.</a:t>
            </a:r>
            <a:endParaRPr sz="24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buFont typeface="Arial MT"/>
              <a:buChar char="•"/>
              <a:tabLst>
                <a:tab pos="354965" algn="l"/>
              </a:tabLst>
            </a:pPr>
            <a:r>
              <a:rPr sz="2400" spc="-10" dirty="0">
                <a:latin typeface="Calibri"/>
                <a:cs typeface="Calibri"/>
              </a:rPr>
              <a:t>Represent</a:t>
            </a:r>
            <a:r>
              <a:rPr sz="2400" spc="-1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category</a:t>
            </a:r>
            <a:endParaRPr sz="24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buFont typeface="Arial MT"/>
              <a:buChar char="•"/>
              <a:tabLst>
                <a:tab pos="354965" algn="l"/>
              </a:tabLst>
            </a:pPr>
            <a:r>
              <a:rPr sz="2400" dirty="0">
                <a:latin typeface="Calibri"/>
                <a:cs typeface="Calibri"/>
              </a:rPr>
              <a:t>Also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called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categorical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attributes</a:t>
            </a:r>
            <a:endParaRPr sz="24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buFont typeface="Arial MT"/>
              <a:buChar char="•"/>
              <a:tabLst>
                <a:tab pos="354965" algn="l"/>
              </a:tabLst>
            </a:pPr>
            <a:r>
              <a:rPr sz="2400" spc="-10" dirty="0">
                <a:latin typeface="Calibri"/>
                <a:cs typeface="Calibri"/>
              </a:rPr>
              <a:t>Examples:</a:t>
            </a:r>
            <a:endParaRPr sz="2400">
              <a:latin typeface="Calibri"/>
              <a:cs typeface="Calibri"/>
            </a:endParaRPr>
          </a:p>
          <a:p>
            <a:pPr marL="812165" lvl="1" indent="-342265">
              <a:lnSpc>
                <a:spcPct val="100000"/>
              </a:lnSpc>
              <a:buFont typeface="Wingdings"/>
              <a:buChar char=""/>
              <a:tabLst>
                <a:tab pos="812165" algn="l"/>
              </a:tabLst>
            </a:pPr>
            <a:r>
              <a:rPr sz="2400" spc="-10" dirty="0">
                <a:latin typeface="Calibri"/>
                <a:cs typeface="Calibri"/>
              </a:rPr>
              <a:t>Nationality</a:t>
            </a:r>
            <a:endParaRPr sz="2400">
              <a:latin typeface="Calibri"/>
              <a:cs typeface="Calibri"/>
            </a:endParaRPr>
          </a:p>
          <a:p>
            <a:pPr marL="812800" lvl="1" indent="-342900">
              <a:lnSpc>
                <a:spcPct val="100000"/>
              </a:lnSpc>
              <a:buFont typeface="Wingdings"/>
              <a:buChar char=""/>
              <a:tabLst>
                <a:tab pos="812800" algn="l"/>
              </a:tabLst>
            </a:pPr>
            <a:r>
              <a:rPr sz="2400" dirty="0">
                <a:latin typeface="Calibri"/>
                <a:cs typeface="Calibri"/>
              </a:rPr>
              <a:t>Brands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Name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Qualitative</a:t>
            </a:r>
            <a:r>
              <a:rPr spc="-200" dirty="0"/>
              <a:t> </a:t>
            </a:r>
            <a:r>
              <a:rPr dirty="0"/>
              <a:t>Data</a:t>
            </a:r>
            <a:r>
              <a:rPr spc="-235" dirty="0"/>
              <a:t> </a:t>
            </a:r>
            <a:r>
              <a:rPr spc="-10" dirty="0"/>
              <a:t>Types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98296" y="1873122"/>
            <a:ext cx="9321800" cy="2586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</a:tabLst>
            </a:pPr>
            <a:r>
              <a:rPr sz="2400" b="1" dirty="0">
                <a:latin typeface="Calibri"/>
                <a:cs typeface="Calibri"/>
              </a:rPr>
              <a:t>Binary</a:t>
            </a:r>
            <a:r>
              <a:rPr sz="2400" b="1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special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type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nominal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data,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having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only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two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states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(0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1)</a:t>
            </a:r>
            <a:r>
              <a:rPr sz="1800" spc="-25" dirty="0">
                <a:latin typeface="Calibri"/>
                <a:cs typeface="Calibri"/>
              </a:rPr>
              <a:t>.</a:t>
            </a:r>
            <a:endParaRPr sz="1800">
              <a:latin typeface="Calibri"/>
              <a:cs typeface="Calibri"/>
            </a:endParaRPr>
          </a:p>
          <a:p>
            <a:pPr marL="811530" marR="1971039" lvl="1" indent="-342265">
              <a:lnSpc>
                <a:spcPct val="100000"/>
              </a:lnSpc>
              <a:buFont typeface="Wingdings"/>
              <a:buChar char=""/>
              <a:tabLst>
                <a:tab pos="927100" algn="l"/>
              </a:tabLst>
            </a:pPr>
            <a:r>
              <a:rPr sz="2400" b="1" spc="-10" dirty="0">
                <a:latin typeface="Calibri"/>
                <a:cs typeface="Calibri"/>
              </a:rPr>
              <a:t>Symmetric</a:t>
            </a:r>
            <a:r>
              <a:rPr sz="2400" b="1" spc="-6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binary:</a:t>
            </a:r>
            <a:r>
              <a:rPr sz="2400" b="1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Both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outcomes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equally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important 	Example: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Gender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(Male/Female)</a:t>
            </a:r>
            <a:endParaRPr sz="2400">
              <a:latin typeface="Calibri"/>
              <a:cs typeface="Calibri"/>
            </a:endParaRPr>
          </a:p>
          <a:p>
            <a:pPr marL="811530" marR="1858010" lvl="1" indent="-342265">
              <a:lnSpc>
                <a:spcPct val="100000"/>
              </a:lnSpc>
              <a:spcBef>
                <a:spcPts val="2880"/>
              </a:spcBef>
              <a:buFont typeface="Wingdings"/>
              <a:buChar char=""/>
              <a:tabLst>
                <a:tab pos="927100" algn="l"/>
              </a:tabLst>
            </a:pPr>
            <a:r>
              <a:rPr sz="2400" b="1" spc="-10" dirty="0">
                <a:latin typeface="Calibri"/>
                <a:cs typeface="Calibri"/>
              </a:rPr>
              <a:t>Asymmetric</a:t>
            </a:r>
            <a:r>
              <a:rPr sz="2400" b="1" spc="-6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binary:</a:t>
            </a:r>
            <a:r>
              <a:rPr sz="2400" b="1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Outcomes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not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equally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important. 	Example: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Medical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55" dirty="0">
                <a:latin typeface="Calibri"/>
                <a:cs typeface="Calibri"/>
              </a:rPr>
              <a:t>Test </a:t>
            </a:r>
            <a:r>
              <a:rPr sz="2400" dirty="0">
                <a:latin typeface="Calibri"/>
                <a:cs typeface="Calibri"/>
              </a:rPr>
              <a:t>(positive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vs.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negative)</a:t>
            </a:r>
            <a:endParaRPr sz="24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</a:pPr>
            <a:r>
              <a:rPr sz="2400" spc="-10" dirty="0">
                <a:latin typeface="Calibri"/>
                <a:cs typeface="Calibri"/>
              </a:rPr>
              <a:t>Convention: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assign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1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most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important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outcome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(e.g.,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HIV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positive)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Qualitative</a:t>
            </a:r>
            <a:r>
              <a:rPr spc="-200" dirty="0"/>
              <a:t> </a:t>
            </a:r>
            <a:r>
              <a:rPr dirty="0"/>
              <a:t>Data</a:t>
            </a:r>
            <a:r>
              <a:rPr spc="-235" dirty="0"/>
              <a:t> </a:t>
            </a:r>
            <a:r>
              <a:rPr spc="-10" dirty="0"/>
              <a:t>Types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98296" y="1870074"/>
            <a:ext cx="9341485" cy="30162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latin typeface="Calibri"/>
                <a:cs typeface="Calibri"/>
              </a:rPr>
              <a:t>Ordinal</a:t>
            </a:r>
            <a:r>
              <a:rPr sz="2800" spc="-10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data</a:t>
            </a:r>
            <a:endParaRPr sz="28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30"/>
              </a:spcBef>
              <a:buFont typeface="Arial MT"/>
              <a:buChar char="•"/>
              <a:tabLst>
                <a:tab pos="354965" algn="l"/>
              </a:tabLst>
            </a:pPr>
            <a:r>
              <a:rPr sz="2400" spc="-10" dirty="0">
                <a:latin typeface="Calibri"/>
                <a:cs typeface="Calibri"/>
              </a:rPr>
              <a:t>Represent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meaningful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order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ranking</a:t>
            </a:r>
            <a:endParaRPr sz="24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buFont typeface="Arial MT"/>
              <a:buChar char="•"/>
              <a:tabLst>
                <a:tab pos="354965" algn="l"/>
              </a:tabLst>
            </a:pPr>
            <a:r>
              <a:rPr sz="2400" spc="-10" dirty="0">
                <a:latin typeface="Calibri"/>
                <a:cs typeface="Calibri"/>
              </a:rPr>
              <a:t>Categorical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values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where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order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variables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matters.</a:t>
            </a:r>
            <a:endParaRPr sz="24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buFont typeface="Arial MT"/>
              <a:buChar char="•"/>
              <a:tabLst>
                <a:tab pos="354965" algn="l"/>
              </a:tabLst>
            </a:pPr>
            <a:r>
              <a:rPr sz="2400" dirty="0">
                <a:latin typeface="Calibri"/>
                <a:cs typeface="Calibri"/>
              </a:rPr>
              <a:t>Ordinal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scales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often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used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measures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satisfaction,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happiness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etc.</a:t>
            </a:r>
            <a:endParaRPr sz="24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buFont typeface="Arial MT"/>
              <a:buChar char="•"/>
              <a:tabLst>
                <a:tab pos="354965" algn="l"/>
              </a:tabLst>
            </a:pPr>
            <a:r>
              <a:rPr sz="2400" spc="-10" dirty="0">
                <a:latin typeface="Calibri"/>
                <a:cs typeface="Calibri"/>
              </a:rPr>
              <a:t>Examples:</a:t>
            </a:r>
            <a:endParaRPr sz="2400">
              <a:latin typeface="Calibri"/>
              <a:cs typeface="Calibri"/>
            </a:endParaRPr>
          </a:p>
          <a:p>
            <a:pPr marL="812165" lvl="1" indent="-342265">
              <a:lnSpc>
                <a:spcPct val="100000"/>
              </a:lnSpc>
              <a:buFont typeface="Wingdings"/>
              <a:buChar char=""/>
              <a:tabLst>
                <a:tab pos="812165" algn="l"/>
              </a:tabLst>
            </a:pPr>
            <a:r>
              <a:rPr sz="2400" dirty="0">
                <a:latin typeface="Calibri"/>
                <a:cs typeface="Calibri"/>
              </a:rPr>
              <a:t>Strongly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Agree/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Agree/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Neutral/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Disagree/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Strongly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Disagree</a:t>
            </a:r>
            <a:endParaRPr sz="2400">
              <a:latin typeface="Calibri"/>
              <a:cs typeface="Calibri"/>
            </a:endParaRPr>
          </a:p>
          <a:p>
            <a:pPr marL="812165" lvl="1" indent="-342265">
              <a:lnSpc>
                <a:spcPct val="100000"/>
              </a:lnSpc>
              <a:buFont typeface="Wingdings"/>
              <a:buChar char=""/>
              <a:tabLst>
                <a:tab pos="812165" algn="l"/>
              </a:tabLst>
            </a:pPr>
            <a:r>
              <a:rPr sz="2400" dirty="0">
                <a:latin typeface="Calibri"/>
                <a:cs typeface="Calibri"/>
              </a:rPr>
              <a:t>High/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Moderate/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Low</a:t>
            </a:r>
            <a:endParaRPr sz="2400">
              <a:latin typeface="Calibri"/>
              <a:cs typeface="Calibri"/>
            </a:endParaRPr>
          </a:p>
          <a:p>
            <a:pPr marL="812800" lvl="1" indent="-342900">
              <a:lnSpc>
                <a:spcPct val="100000"/>
              </a:lnSpc>
              <a:buFont typeface="Wingdings"/>
              <a:buChar char=""/>
              <a:tabLst>
                <a:tab pos="812800" algn="l"/>
              </a:tabLst>
            </a:pPr>
            <a:r>
              <a:rPr sz="2400" dirty="0">
                <a:latin typeface="Calibri"/>
                <a:cs typeface="Calibri"/>
              </a:rPr>
              <a:t>Outstanding=3/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Excellent=2/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Good=1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Quantitative</a:t>
            </a:r>
            <a:r>
              <a:rPr spc="-165" dirty="0"/>
              <a:t> </a:t>
            </a:r>
            <a:r>
              <a:rPr dirty="0"/>
              <a:t>Data</a:t>
            </a:r>
            <a:r>
              <a:rPr spc="-200" dirty="0"/>
              <a:t> </a:t>
            </a:r>
            <a:r>
              <a:rPr spc="-10" dirty="0"/>
              <a:t>Types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98296" y="1870074"/>
            <a:ext cx="9856470" cy="37477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latin typeface="Calibri"/>
                <a:cs typeface="Calibri"/>
              </a:rPr>
              <a:t>Interval</a:t>
            </a:r>
            <a:r>
              <a:rPr sz="2800" spc="-14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Data</a:t>
            </a:r>
            <a:endParaRPr sz="2800">
              <a:latin typeface="Calibri"/>
              <a:cs typeface="Calibri"/>
            </a:endParaRPr>
          </a:p>
          <a:p>
            <a:pPr marL="355600" marR="778510" indent="-342900">
              <a:lnSpc>
                <a:spcPct val="100000"/>
              </a:lnSpc>
              <a:spcBef>
                <a:spcPts val="30"/>
              </a:spcBef>
              <a:buFont typeface="Arial MT"/>
              <a:buChar char="•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Interval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data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concerned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both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order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difference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between variables.</a:t>
            </a:r>
            <a:endParaRPr sz="24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buFont typeface="Arial MT"/>
              <a:buChar char="•"/>
              <a:tabLst>
                <a:tab pos="354965" algn="l"/>
              </a:tabLst>
            </a:pPr>
            <a:r>
              <a:rPr sz="2400" dirty="0">
                <a:latin typeface="Calibri"/>
                <a:cs typeface="Calibri"/>
              </a:rPr>
              <a:t>Allows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compare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quantify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difference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between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values.</a:t>
            </a:r>
            <a:endParaRPr sz="24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buFont typeface="Arial MT"/>
              <a:buChar char="•"/>
              <a:tabLst>
                <a:tab pos="354965" algn="l"/>
              </a:tabLst>
            </a:pPr>
            <a:r>
              <a:rPr sz="2400" dirty="0">
                <a:latin typeface="Calibri"/>
                <a:cs typeface="Calibri"/>
              </a:rPr>
              <a:t>There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“True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55" dirty="0">
                <a:latin typeface="Calibri"/>
                <a:cs typeface="Calibri"/>
              </a:rPr>
              <a:t>zero“,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therefore,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you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can't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calculate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ratios.</a:t>
            </a:r>
            <a:endParaRPr sz="24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buFont typeface="Arial MT"/>
              <a:buChar char="•"/>
              <a:tabLst>
                <a:tab pos="354965" algn="l"/>
              </a:tabLst>
            </a:pPr>
            <a:r>
              <a:rPr sz="2400" spc="-10" dirty="0">
                <a:latin typeface="Calibri"/>
                <a:cs typeface="Calibri"/>
              </a:rPr>
              <a:t>Example:</a:t>
            </a:r>
            <a:endParaRPr sz="2400">
              <a:latin typeface="Calibri"/>
              <a:cs typeface="Calibri"/>
            </a:endParaRPr>
          </a:p>
          <a:p>
            <a:pPr marL="811530" marR="5080" lvl="1" indent="-342265">
              <a:lnSpc>
                <a:spcPct val="100000"/>
              </a:lnSpc>
              <a:buFont typeface="Wingdings"/>
              <a:buChar char=""/>
              <a:tabLst>
                <a:tab pos="812800" algn="l"/>
              </a:tabLst>
            </a:pPr>
            <a:r>
              <a:rPr sz="2400" spc="-35" dirty="0">
                <a:latin typeface="Calibri"/>
                <a:cs typeface="Calibri"/>
              </a:rPr>
              <a:t>Temperatures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degrees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Celsius.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difference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between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20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degrees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and 	</a:t>
            </a:r>
            <a:r>
              <a:rPr sz="2400" dirty="0">
                <a:latin typeface="Calibri"/>
                <a:cs typeface="Calibri"/>
              </a:rPr>
              <a:t>10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degrees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10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degrees.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20" dirty="0">
                <a:latin typeface="Calibri"/>
                <a:cs typeface="Calibri"/>
              </a:rPr>
              <a:t> difference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between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10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0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also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10 	</a:t>
            </a:r>
            <a:r>
              <a:rPr sz="2400" dirty="0">
                <a:latin typeface="Calibri"/>
                <a:cs typeface="Calibri"/>
              </a:rPr>
              <a:t>degrees.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Moreover,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true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zero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means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none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that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thing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exists,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but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0 	</a:t>
            </a:r>
            <a:r>
              <a:rPr sz="2400" dirty="0">
                <a:latin typeface="Calibri"/>
                <a:cs typeface="Calibri"/>
              </a:rPr>
              <a:t>degree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definitely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has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value.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Quantitative</a:t>
            </a:r>
            <a:r>
              <a:rPr spc="-165" dirty="0"/>
              <a:t> </a:t>
            </a:r>
            <a:r>
              <a:rPr dirty="0"/>
              <a:t>Data</a:t>
            </a:r>
            <a:r>
              <a:rPr spc="-200" dirty="0"/>
              <a:t> </a:t>
            </a:r>
            <a:r>
              <a:rPr spc="-10" dirty="0"/>
              <a:t>Types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098296" y="1870074"/>
            <a:ext cx="6781800" cy="30162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latin typeface="Calibri"/>
                <a:cs typeface="Calibri"/>
              </a:rPr>
              <a:t>Ratio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data</a:t>
            </a:r>
            <a:endParaRPr sz="28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30"/>
              </a:spcBef>
              <a:buFont typeface="Arial MT"/>
              <a:buChar char="•"/>
              <a:tabLst>
                <a:tab pos="354965" algn="l"/>
              </a:tabLst>
            </a:pPr>
            <a:r>
              <a:rPr sz="2400" dirty="0">
                <a:latin typeface="Calibri"/>
                <a:cs typeface="Calibri"/>
              </a:rPr>
              <a:t>Ratio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data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tells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about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order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variables.</a:t>
            </a:r>
            <a:endParaRPr sz="24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buFont typeface="Arial MT"/>
              <a:buChar char="•"/>
              <a:tabLst>
                <a:tab pos="354965" algn="l"/>
              </a:tabLst>
            </a:pPr>
            <a:r>
              <a:rPr sz="2400" dirty="0">
                <a:latin typeface="Calibri"/>
                <a:cs typeface="Calibri"/>
              </a:rPr>
              <a:t>It</a:t>
            </a:r>
            <a:r>
              <a:rPr sz="2400" spc="-10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measures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differences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between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values</a:t>
            </a:r>
            <a:endParaRPr sz="24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buFont typeface="Arial MT"/>
              <a:buChar char="•"/>
              <a:tabLst>
                <a:tab pos="354965" algn="l"/>
              </a:tabLst>
            </a:pPr>
            <a:r>
              <a:rPr sz="2400" dirty="0">
                <a:latin typeface="Calibri"/>
                <a:cs typeface="Calibri"/>
              </a:rPr>
              <a:t>Have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“True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zero”,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therefore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you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can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calculate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ratios.</a:t>
            </a:r>
            <a:endParaRPr sz="24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buFont typeface="Arial MT"/>
              <a:buChar char="•"/>
              <a:tabLst>
                <a:tab pos="354965" algn="l"/>
              </a:tabLst>
            </a:pPr>
            <a:r>
              <a:rPr sz="2400" spc="-10" dirty="0">
                <a:latin typeface="Calibri"/>
                <a:cs typeface="Calibri"/>
              </a:rPr>
              <a:t>Examples:</a:t>
            </a:r>
            <a:endParaRPr sz="2400">
              <a:latin typeface="Calibri"/>
              <a:cs typeface="Calibri"/>
            </a:endParaRPr>
          </a:p>
          <a:p>
            <a:pPr marL="812165" lvl="1" indent="-342265">
              <a:lnSpc>
                <a:spcPct val="100000"/>
              </a:lnSpc>
              <a:buFont typeface="Wingdings"/>
              <a:buChar char=""/>
              <a:tabLst>
                <a:tab pos="812165" algn="l"/>
              </a:tabLst>
            </a:pPr>
            <a:r>
              <a:rPr sz="2400" spc="-20" dirty="0">
                <a:latin typeface="Calibri"/>
                <a:cs typeface="Calibri"/>
              </a:rPr>
              <a:t>Weight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body</a:t>
            </a:r>
            <a:endParaRPr sz="2400">
              <a:latin typeface="Calibri"/>
              <a:cs typeface="Calibri"/>
            </a:endParaRPr>
          </a:p>
          <a:p>
            <a:pPr marL="812165" lvl="1" indent="-342265">
              <a:lnSpc>
                <a:spcPct val="100000"/>
              </a:lnSpc>
              <a:buFont typeface="Wingdings"/>
              <a:buChar char=""/>
              <a:tabLst>
                <a:tab pos="812165" algn="l"/>
              </a:tabLst>
            </a:pPr>
            <a:r>
              <a:rPr sz="2400" dirty="0">
                <a:latin typeface="Calibri"/>
                <a:cs typeface="Calibri"/>
              </a:rPr>
              <a:t>Height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person</a:t>
            </a:r>
            <a:endParaRPr sz="2400">
              <a:latin typeface="Calibri"/>
              <a:cs typeface="Calibri"/>
            </a:endParaRPr>
          </a:p>
          <a:p>
            <a:pPr marL="812800" lvl="1" indent="-342900">
              <a:lnSpc>
                <a:spcPct val="100000"/>
              </a:lnSpc>
              <a:buFont typeface="Wingdings"/>
              <a:buChar char=""/>
              <a:tabLst>
                <a:tab pos="812800" algn="l"/>
              </a:tabLst>
            </a:pPr>
            <a:r>
              <a:rPr sz="2400" dirty="0">
                <a:latin typeface="Calibri"/>
                <a:cs typeface="Calibri"/>
              </a:rPr>
              <a:t>Length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road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</TotalTime>
  <Words>569</Words>
  <Application>Microsoft Office PowerPoint</Application>
  <PresentationFormat>Widescreen</PresentationFormat>
  <Paragraphs>113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Arial MT</vt:lpstr>
      <vt:lpstr>Calibri</vt:lpstr>
      <vt:lpstr>Calibri Light</vt:lpstr>
      <vt:lpstr>Times New Roman</vt:lpstr>
      <vt:lpstr>Wingdings</vt:lpstr>
      <vt:lpstr>Office Theme</vt:lpstr>
      <vt:lpstr>What is Data?</vt:lpstr>
      <vt:lpstr>Data Types</vt:lpstr>
      <vt:lpstr>Overview of Data Types</vt:lpstr>
      <vt:lpstr>Quantitative vs Qualitative data</vt:lpstr>
      <vt:lpstr>Qualitative Data Types</vt:lpstr>
      <vt:lpstr>Qualitative Data Types</vt:lpstr>
      <vt:lpstr>Qualitative Data Types</vt:lpstr>
      <vt:lpstr>Quantitative Data Types</vt:lpstr>
      <vt:lpstr>Quantitative Data Types</vt:lpstr>
      <vt:lpstr>Data Types and Scale Measures</vt:lpstr>
      <vt:lpstr>Interval Data Explained with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BaharAli</dc:creator>
  <cp:lastModifiedBy>Ali Haider</cp:lastModifiedBy>
  <cp:revision>2</cp:revision>
  <dcterms:created xsi:type="dcterms:W3CDTF">2025-01-26T12:49:45Z</dcterms:created>
  <dcterms:modified xsi:type="dcterms:W3CDTF">2025-01-28T15:34:57Z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2022-03-31T00:00:00Z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2025-01-26T00:00:00Z</vt:filetime>
  </property>
  <property fmtid="{D5CDD505-2E9C-101B-9397-08002B2CF9AE}" pid="5" name="Producer">
    <vt:lpwstr>Microsoft® PowerPoint® 2013</vt:lpwstr>
  </property>
</Properties>
</file>