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7" r:id="rId3"/>
    <p:sldId id="279" r:id="rId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E8E93"/>
                </a:solidFill>
                <a:latin typeface="Cambria"/>
                <a:cs typeface="Cambria"/>
              </a:defRPr>
            </a:lvl1pPr>
          </a:lstStyle>
          <a:p>
            <a:pPr marL="1644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E8E93"/>
                </a:solidFill>
                <a:latin typeface="Cambria"/>
                <a:cs typeface="Cambria"/>
              </a:defRPr>
            </a:lvl1pPr>
          </a:lstStyle>
          <a:p>
            <a:pPr marL="1644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E8E93"/>
                </a:solidFill>
                <a:latin typeface="Cambria"/>
                <a:cs typeface="Cambria"/>
              </a:defRPr>
            </a:lvl1pPr>
          </a:lstStyle>
          <a:p>
            <a:pPr marL="1644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0"/>
            <a:ext cx="11734800" cy="6858000"/>
          </a:xfrm>
          <a:custGeom>
            <a:avLst/>
            <a:gdLst/>
            <a:ahLst/>
            <a:cxnLst/>
            <a:rect l="l" t="t" r="r" b="b"/>
            <a:pathLst>
              <a:path w="11734800" h="6858000">
                <a:moveTo>
                  <a:pt x="0" y="6858000"/>
                </a:moveTo>
                <a:lnTo>
                  <a:pt x="11734800" y="6858000"/>
                </a:lnTo>
                <a:lnTo>
                  <a:pt x="1173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57200" cy="6858000"/>
          </a:xfrm>
          <a:custGeom>
            <a:avLst/>
            <a:gdLst/>
            <a:ahLst/>
            <a:cxnLst/>
            <a:rect l="l" t="t" r="r" b="b"/>
            <a:pathLst>
              <a:path w="457200" h="6858000">
                <a:moveTo>
                  <a:pt x="457200" y="0"/>
                </a:moveTo>
                <a:lnTo>
                  <a:pt x="0" y="0"/>
                </a:lnTo>
                <a:lnTo>
                  <a:pt x="0" y="6858000"/>
                </a:lnTo>
                <a:lnTo>
                  <a:pt x="457200" y="6858000"/>
                </a:lnTo>
                <a:lnTo>
                  <a:pt x="457200" y="0"/>
                </a:lnTo>
                <a:close/>
              </a:path>
            </a:pathLst>
          </a:custGeom>
          <a:solidFill>
            <a:srgbClr val="6E6E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E8E93"/>
                </a:solidFill>
                <a:latin typeface="Cambria"/>
                <a:cs typeface="Cambria"/>
              </a:defRPr>
            </a:lvl1pPr>
          </a:lstStyle>
          <a:p>
            <a:pPr marL="1644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E8E93"/>
                </a:solidFill>
                <a:latin typeface="Cambria"/>
                <a:cs typeface="Cambria"/>
              </a:defRPr>
            </a:lvl1pPr>
          </a:lstStyle>
          <a:p>
            <a:pPr marL="1644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292840" y="0"/>
            <a:ext cx="899160" cy="6858000"/>
          </a:xfrm>
          <a:custGeom>
            <a:avLst/>
            <a:gdLst/>
            <a:ahLst/>
            <a:cxnLst/>
            <a:rect l="l" t="t" r="r" b="b"/>
            <a:pathLst>
              <a:path w="899159" h="6858000">
                <a:moveTo>
                  <a:pt x="0" y="0"/>
                </a:moveTo>
                <a:lnTo>
                  <a:pt x="0" y="6858000"/>
                </a:lnTo>
                <a:lnTo>
                  <a:pt x="899159" y="6858000"/>
                </a:lnTo>
                <a:lnTo>
                  <a:pt x="899159" y="0"/>
                </a:lnTo>
                <a:lnTo>
                  <a:pt x="0" y="0"/>
                </a:lnTo>
                <a:close/>
              </a:path>
            </a:pathLst>
          </a:custGeom>
          <a:solidFill>
            <a:srgbClr val="3535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3981" y="273558"/>
            <a:ext cx="10182860" cy="497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84" y="3337686"/>
            <a:ext cx="6317615" cy="3046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59209" y="6154396"/>
            <a:ext cx="598170" cy="57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E8E93"/>
                </a:solidFill>
                <a:latin typeface="Cambria"/>
                <a:cs typeface="Cambria"/>
              </a:defRPr>
            </a:lvl1pPr>
          </a:lstStyle>
          <a:p>
            <a:pPr marL="164465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1734800" h="6858000">
                  <a:moveTo>
                    <a:pt x="0" y="6858000"/>
                  </a:moveTo>
                  <a:lnTo>
                    <a:pt x="11734800" y="6858000"/>
                  </a:lnTo>
                  <a:lnTo>
                    <a:pt x="117348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457200" cy="6858000"/>
            </a:xfrm>
            <a:custGeom>
              <a:avLst/>
              <a:gdLst/>
              <a:ahLst/>
              <a:cxnLst/>
              <a:rect l="l" t="t" r="r" b="b"/>
              <a:pathLst>
                <a:path w="457200" h="6858000">
                  <a:moveTo>
                    <a:pt x="4572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57200" y="6858000"/>
                  </a:lnTo>
                  <a:lnTo>
                    <a:pt x="45720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33322" y="1503457"/>
            <a:ext cx="8773795" cy="1427480"/>
          </a:xfrm>
          <a:prstGeom prst="rect">
            <a:avLst/>
          </a:prstGeom>
        </p:spPr>
        <p:txBody>
          <a:bodyPr vert="horz" wrap="square" lIns="0" tIns="249554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64"/>
              </a:spcBef>
            </a:pPr>
            <a:r>
              <a:rPr sz="4400" b="0" spc="80" dirty="0">
                <a:solidFill>
                  <a:srgbClr val="FFFFFF"/>
                </a:solidFill>
                <a:latin typeface="Cambria"/>
                <a:cs typeface="Cambria"/>
              </a:rPr>
              <a:t>Introduction</a:t>
            </a:r>
            <a:r>
              <a:rPr sz="4400" b="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400" b="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4400" b="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400" b="0" spc="280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r>
              <a:rPr sz="4400" b="0" spc="1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4400" b="0" spc="135" dirty="0">
                <a:solidFill>
                  <a:srgbClr val="FFFFFF"/>
                </a:solidFill>
                <a:latin typeface="Cambria"/>
                <a:cs typeface="Cambria"/>
              </a:rPr>
              <a:t>Visualization</a:t>
            </a:r>
            <a:endParaRPr sz="4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2400" b="0" spc="130" dirty="0">
                <a:solidFill>
                  <a:srgbClr val="FFFFFF"/>
                </a:solidFill>
                <a:latin typeface="Cambria"/>
                <a:cs typeface="Cambria"/>
              </a:rPr>
              <a:t>Data</a:t>
            </a:r>
            <a:r>
              <a:rPr sz="2400" b="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0" spc="55" dirty="0">
                <a:solidFill>
                  <a:srgbClr val="FFFFFF"/>
                </a:solidFill>
                <a:latin typeface="Cambria"/>
                <a:cs typeface="Cambria"/>
              </a:rPr>
              <a:t>Visualization</a:t>
            </a:r>
            <a:r>
              <a:rPr sz="2400" b="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0" spc="55" dirty="0">
                <a:solidFill>
                  <a:srgbClr val="FFFFFF"/>
                </a:solidFill>
                <a:latin typeface="Cambria"/>
                <a:cs typeface="Cambria"/>
              </a:rPr>
              <a:t>Course</a:t>
            </a:r>
            <a:r>
              <a:rPr sz="2400" b="0" spc="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0" spc="130" dirty="0">
                <a:solidFill>
                  <a:srgbClr val="FFFFFF"/>
                </a:solidFill>
                <a:latin typeface="Cambria"/>
                <a:cs typeface="Cambria"/>
              </a:rPr>
              <a:t>–</a:t>
            </a:r>
            <a:r>
              <a:rPr sz="2400" b="0" spc="50" dirty="0">
                <a:solidFill>
                  <a:srgbClr val="FFFFFF"/>
                </a:solidFill>
                <a:latin typeface="Cambria"/>
                <a:cs typeface="Cambria"/>
              </a:rPr>
              <a:t> Lecture</a:t>
            </a:r>
            <a:r>
              <a:rPr sz="2400" b="0" spc="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b="0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918" y="4911090"/>
            <a:ext cx="2752725" cy="3949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5715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50"/>
              </a:spcBef>
            </a:pPr>
            <a:r>
              <a:rPr sz="1800" spc="125" dirty="0">
                <a:solidFill>
                  <a:srgbClr val="FFFFFF"/>
                </a:solidFill>
                <a:latin typeface="Cambria"/>
                <a:cs typeface="Cambria"/>
              </a:rPr>
              <a:t>Dr.</a:t>
            </a:r>
            <a:r>
              <a:rPr sz="1800" spc="105" dirty="0">
                <a:solidFill>
                  <a:srgbClr val="FFFFFF"/>
                </a:solidFill>
                <a:latin typeface="Cambria"/>
                <a:cs typeface="Cambria"/>
              </a:rPr>
              <a:t> Muhammad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Sajjad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6918" y="5357621"/>
            <a:ext cx="2752725" cy="3949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57785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55"/>
              </a:spcBef>
            </a:pP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R.A: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Imran</a:t>
            </a:r>
            <a:r>
              <a:rPr sz="1800" spc="1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Cambria"/>
                <a:cs typeface="Cambria"/>
              </a:rPr>
              <a:t>Nawar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38666" y="6272021"/>
            <a:ext cx="1972310" cy="3949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577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55"/>
              </a:spcBef>
            </a:pPr>
            <a:r>
              <a:rPr sz="1800" spc="55" dirty="0">
                <a:solidFill>
                  <a:srgbClr val="FFFFFF"/>
                </a:solidFill>
                <a:latin typeface="Cambria"/>
                <a:cs typeface="Cambria"/>
              </a:rPr>
              <a:t>September</a:t>
            </a:r>
            <a:r>
              <a:rPr sz="18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2024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3C7B4D9-A495-D928-0132-1949355BFFCD}"/>
              </a:ext>
            </a:extLst>
          </p:cNvPr>
          <p:cNvSpPr txBox="1">
            <a:spLocks/>
          </p:cNvSpPr>
          <p:nvPr/>
        </p:nvSpPr>
        <p:spPr>
          <a:xfrm>
            <a:off x="1614678" y="2067546"/>
            <a:ext cx="9144000" cy="23876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sz="2800" b="1" i="0">
                <a:solidFill>
                  <a:schemeClr val="tx1"/>
                </a:solidFill>
                <a:latin typeface="Cambria"/>
                <a:ea typeface="+mj-ea"/>
                <a:cs typeface="Cambria"/>
              </a:defRPr>
            </a:lvl1pPr>
          </a:lstStyle>
          <a:p>
            <a:pPr algn="ctr"/>
            <a:r>
              <a:rPr lang="en-US" sz="6600" dirty="0"/>
              <a:t>DATA VISUALIZATION</a:t>
            </a:r>
          </a:p>
          <a:p>
            <a:pPr algn="ctr"/>
            <a:endParaRPr lang="en-US" sz="66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7C133C3-2BC1-30B6-1C40-B1C6CEB4F967}"/>
              </a:ext>
            </a:extLst>
          </p:cNvPr>
          <p:cNvSpPr txBox="1">
            <a:spLocks/>
          </p:cNvSpPr>
          <p:nvPr/>
        </p:nvSpPr>
        <p:spPr>
          <a:xfrm>
            <a:off x="1524000" y="4354279"/>
            <a:ext cx="9144000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800" b="0" i="0">
                <a:solidFill>
                  <a:schemeClr val="tx1"/>
                </a:solidFill>
                <a:latin typeface="Cambria"/>
                <a:ea typeface="+mn-ea"/>
                <a:cs typeface="Cambri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/>
              <a:t>Mr. Ali Haider</a:t>
            </a:r>
          </a:p>
          <a:p>
            <a:pPr algn="ctr"/>
            <a:r>
              <a:rPr lang="en-US" sz="3200" dirty="0"/>
              <a:t>Institute Of Management Sciences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5283" y="402336"/>
            <a:ext cx="4067555" cy="63642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500" rIns="0" bIns="0" rtlCol="0">
            <a:spAutoFit/>
          </a:bodyPr>
          <a:lstStyle/>
          <a:p>
            <a:pPr marL="6985">
              <a:lnSpc>
                <a:spcPct val="100000"/>
              </a:lnSpc>
              <a:spcBef>
                <a:spcPts val="95"/>
              </a:spcBef>
            </a:pPr>
            <a:r>
              <a:rPr spc="160" dirty="0"/>
              <a:t>Coding:</a:t>
            </a:r>
            <a:r>
              <a:rPr spc="105" dirty="0"/>
              <a:t> </a:t>
            </a:r>
            <a:r>
              <a:rPr spc="175" dirty="0"/>
              <a:t>Python</a:t>
            </a:r>
            <a:r>
              <a:rPr spc="90" dirty="0"/>
              <a:t> </a:t>
            </a:r>
            <a:r>
              <a:rPr spc="155" dirty="0"/>
              <a:t>Environment</a:t>
            </a:r>
            <a:r>
              <a:rPr spc="95" dirty="0"/>
              <a:t> </a:t>
            </a:r>
            <a:r>
              <a:rPr spc="170" dirty="0"/>
              <a:t>Setup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7321" y="842010"/>
            <a:ext cx="6530975" cy="1381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252525"/>
                </a:solidFill>
                <a:latin typeface="Cambria"/>
                <a:cs typeface="Cambria"/>
              </a:rPr>
              <a:t>To</a:t>
            </a:r>
            <a:r>
              <a:rPr sz="1600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252525"/>
                </a:solidFill>
                <a:latin typeface="Cambria"/>
                <a:cs typeface="Cambria"/>
              </a:rPr>
              <a:t>get</a:t>
            </a:r>
            <a:r>
              <a:rPr sz="1600" spc="16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252525"/>
                </a:solidFill>
                <a:latin typeface="Cambria"/>
                <a:cs typeface="Cambria"/>
              </a:rPr>
              <a:t>started</a:t>
            </a:r>
            <a:r>
              <a:rPr sz="1600" spc="15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252525"/>
                </a:solidFill>
                <a:latin typeface="Cambria"/>
                <a:cs typeface="Cambria"/>
              </a:rPr>
              <a:t>with</a:t>
            </a:r>
            <a:r>
              <a:rPr sz="1600" spc="1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600" spc="80" dirty="0">
                <a:solidFill>
                  <a:srgbClr val="252525"/>
                </a:solidFill>
                <a:latin typeface="Cambria"/>
                <a:cs typeface="Cambria"/>
              </a:rPr>
              <a:t>data</a:t>
            </a:r>
            <a:r>
              <a:rPr sz="1600" spc="16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252525"/>
                </a:solidFill>
                <a:latin typeface="Cambria"/>
                <a:cs typeface="Cambria"/>
              </a:rPr>
              <a:t>visualization</a:t>
            </a:r>
            <a:r>
              <a:rPr sz="1600" spc="1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600" spc="70" dirty="0">
                <a:solidFill>
                  <a:srgbClr val="252525"/>
                </a:solidFill>
                <a:latin typeface="Cambria"/>
                <a:cs typeface="Cambria"/>
              </a:rPr>
              <a:t>in</a:t>
            </a:r>
            <a:r>
              <a:rPr sz="1600" spc="13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252525"/>
                </a:solidFill>
                <a:latin typeface="Cambria"/>
                <a:cs typeface="Cambria"/>
              </a:rPr>
              <a:t>Python,</a:t>
            </a:r>
            <a:r>
              <a:rPr sz="1600" spc="15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252525"/>
                </a:solidFill>
                <a:latin typeface="Cambria"/>
                <a:cs typeface="Cambria"/>
              </a:rPr>
              <a:t>follow</a:t>
            </a:r>
            <a:r>
              <a:rPr sz="1600" spc="15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600" spc="55" dirty="0">
                <a:solidFill>
                  <a:srgbClr val="252525"/>
                </a:solidFill>
                <a:latin typeface="Cambria"/>
                <a:cs typeface="Cambria"/>
              </a:rPr>
              <a:t>these</a:t>
            </a:r>
            <a:r>
              <a:rPr sz="1600" spc="14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600" spc="40" dirty="0">
                <a:solidFill>
                  <a:srgbClr val="252525"/>
                </a:solidFill>
                <a:latin typeface="Cambria"/>
                <a:cs typeface="Cambria"/>
              </a:rPr>
              <a:t>steps:</a:t>
            </a:r>
            <a:endParaRPr sz="1600">
              <a:latin typeface="Cambria"/>
              <a:cs typeface="Cambria"/>
            </a:endParaRPr>
          </a:p>
          <a:p>
            <a:pPr marL="247650" indent="-234950">
              <a:lnSpc>
                <a:spcPct val="100000"/>
              </a:lnSpc>
              <a:spcBef>
                <a:spcPts val="1595"/>
              </a:spcBef>
              <a:buAutoNum type="arabicPeriod"/>
              <a:tabLst>
                <a:tab pos="247650" algn="l"/>
                <a:tab pos="1082675" algn="l"/>
                <a:tab pos="2056130" algn="l"/>
                <a:tab pos="3141345" algn="l"/>
                <a:tab pos="3638550" algn="l"/>
                <a:tab pos="4388485" algn="l"/>
                <a:tab pos="4834890" algn="l"/>
                <a:tab pos="5513070" algn="l"/>
                <a:tab pos="6343650" algn="l"/>
              </a:tabLst>
            </a:pPr>
            <a:r>
              <a:rPr sz="1600" b="1" spc="90" dirty="0">
                <a:latin typeface="Cambria"/>
                <a:cs typeface="Cambria"/>
              </a:rPr>
              <a:t>Install</a:t>
            </a:r>
            <a:r>
              <a:rPr sz="1600" b="1" dirty="0">
                <a:latin typeface="Cambria"/>
                <a:cs typeface="Cambria"/>
              </a:rPr>
              <a:t>	</a:t>
            </a:r>
            <a:r>
              <a:rPr sz="1600" b="1" spc="100" dirty="0">
                <a:latin typeface="Cambria"/>
                <a:cs typeface="Cambria"/>
              </a:rPr>
              <a:t>Python:</a:t>
            </a:r>
            <a:r>
              <a:rPr sz="1600" b="1" dirty="0">
                <a:latin typeface="Cambria"/>
                <a:cs typeface="Cambria"/>
              </a:rPr>
              <a:t>	</a:t>
            </a:r>
            <a:r>
              <a:rPr sz="1600" spc="35" dirty="0">
                <a:latin typeface="Cambria"/>
                <a:cs typeface="Cambria"/>
              </a:rPr>
              <a:t>Download</a:t>
            </a:r>
            <a:r>
              <a:rPr sz="1600" dirty="0">
                <a:latin typeface="Cambria"/>
                <a:cs typeface="Cambria"/>
              </a:rPr>
              <a:t>	</a:t>
            </a:r>
            <a:r>
              <a:rPr sz="1600" spc="50" dirty="0">
                <a:latin typeface="Cambria"/>
                <a:cs typeface="Cambria"/>
              </a:rPr>
              <a:t>and</a:t>
            </a:r>
            <a:r>
              <a:rPr sz="1600" dirty="0">
                <a:latin typeface="Cambria"/>
                <a:cs typeface="Cambria"/>
              </a:rPr>
              <a:t>	</a:t>
            </a:r>
            <a:r>
              <a:rPr sz="1600" spc="65" dirty="0">
                <a:latin typeface="Cambria"/>
                <a:cs typeface="Cambria"/>
              </a:rPr>
              <a:t>install</a:t>
            </a:r>
            <a:r>
              <a:rPr sz="1600" dirty="0">
                <a:latin typeface="Cambria"/>
                <a:cs typeface="Cambria"/>
              </a:rPr>
              <a:t>	</a:t>
            </a:r>
            <a:r>
              <a:rPr sz="1600" spc="40" dirty="0">
                <a:latin typeface="Cambria"/>
                <a:cs typeface="Cambria"/>
              </a:rPr>
              <a:t>the</a:t>
            </a:r>
            <a:r>
              <a:rPr sz="1600" dirty="0">
                <a:latin typeface="Cambria"/>
                <a:cs typeface="Cambria"/>
              </a:rPr>
              <a:t>	</a:t>
            </a:r>
            <a:r>
              <a:rPr sz="1600" spc="60" dirty="0">
                <a:latin typeface="Cambria"/>
                <a:cs typeface="Cambria"/>
              </a:rPr>
              <a:t>latest</a:t>
            </a:r>
            <a:r>
              <a:rPr sz="1600" dirty="0">
                <a:latin typeface="Cambria"/>
                <a:cs typeface="Cambria"/>
              </a:rPr>
              <a:t>	</a:t>
            </a:r>
            <a:r>
              <a:rPr sz="1600" spc="-10" dirty="0">
                <a:latin typeface="Cambria"/>
                <a:cs typeface="Cambria"/>
              </a:rPr>
              <a:t>version</a:t>
            </a:r>
            <a:r>
              <a:rPr sz="1600" dirty="0">
                <a:latin typeface="Cambria"/>
                <a:cs typeface="Cambria"/>
              </a:rPr>
              <a:t>	</a:t>
            </a:r>
            <a:r>
              <a:rPr sz="1600" spc="-25" dirty="0">
                <a:latin typeface="Cambria"/>
                <a:cs typeface="Cambria"/>
              </a:rPr>
              <a:t>of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spc="65" dirty="0">
                <a:latin typeface="Cambria"/>
                <a:cs typeface="Cambria"/>
              </a:rPr>
              <a:t>Python</a:t>
            </a:r>
            <a:r>
              <a:rPr sz="1600" spc="19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from</a:t>
            </a:r>
            <a:r>
              <a:rPr sz="1600" spc="200" dirty="0">
                <a:latin typeface="Cambria"/>
                <a:cs typeface="Cambria"/>
              </a:rPr>
              <a:t> </a:t>
            </a:r>
            <a:r>
              <a:rPr sz="1600" u="sng" spc="45" dirty="0">
                <a:solidFill>
                  <a:srgbClr val="67AABE"/>
                </a:solidFill>
                <a:uFill>
                  <a:solidFill>
                    <a:srgbClr val="67AABE"/>
                  </a:solidFill>
                </a:uFill>
                <a:latin typeface="Cambria"/>
                <a:cs typeface="Cambria"/>
                <a:hlinkClick r:id="rId3"/>
              </a:rPr>
              <a:t>python.org.</a:t>
            </a:r>
            <a:endParaRPr sz="1600">
              <a:latin typeface="Cambria"/>
              <a:cs typeface="Cambria"/>
            </a:endParaRPr>
          </a:p>
          <a:p>
            <a:pPr marL="241935" indent="-229235">
              <a:lnSpc>
                <a:spcPct val="100000"/>
              </a:lnSpc>
              <a:spcBef>
                <a:spcPts val="1390"/>
              </a:spcBef>
              <a:buAutoNum type="arabicPeriod" startAt="2"/>
              <a:tabLst>
                <a:tab pos="241935" algn="l"/>
              </a:tabLst>
            </a:pPr>
            <a:r>
              <a:rPr sz="1600" spc="105" dirty="0">
                <a:latin typeface="Cambria"/>
                <a:cs typeface="Cambria"/>
              </a:rPr>
              <a:t>Set</a:t>
            </a:r>
            <a:r>
              <a:rPr sz="1600" spc="165" dirty="0">
                <a:latin typeface="Cambria"/>
                <a:cs typeface="Cambria"/>
              </a:rPr>
              <a:t> </a:t>
            </a:r>
            <a:r>
              <a:rPr sz="1600" spc="55" dirty="0">
                <a:latin typeface="Cambria"/>
                <a:cs typeface="Cambria"/>
              </a:rPr>
              <a:t>up</a:t>
            </a:r>
            <a:r>
              <a:rPr sz="1600" spc="185" dirty="0">
                <a:latin typeface="Cambria"/>
                <a:cs typeface="Cambria"/>
              </a:rPr>
              <a:t> </a:t>
            </a:r>
            <a:r>
              <a:rPr sz="1600" spc="90" dirty="0">
                <a:latin typeface="Cambria"/>
                <a:cs typeface="Cambria"/>
              </a:rPr>
              <a:t>a</a:t>
            </a:r>
            <a:r>
              <a:rPr sz="1600" spc="165" dirty="0">
                <a:latin typeface="Cambria"/>
                <a:cs typeface="Cambria"/>
              </a:rPr>
              <a:t> </a:t>
            </a:r>
            <a:r>
              <a:rPr sz="1600" spc="65" dirty="0">
                <a:latin typeface="Cambria"/>
                <a:cs typeface="Cambria"/>
              </a:rPr>
              <a:t>virtual</a:t>
            </a:r>
            <a:r>
              <a:rPr sz="1600" spc="170" dirty="0">
                <a:latin typeface="Cambria"/>
                <a:cs typeface="Cambria"/>
              </a:rPr>
              <a:t> </a:t>
            </a:r>
            <a:r>
              <a:rPr sz="1600" spc="50" dirty="0">
                <a:latin typeface="Cambria"/>
                <a:cs typeface="Cambria"/>
              </a:rPr>
              <a:t>environment</a:t>
            </a:r>
            <a:r>
              <a:rPr sz="1600" spc="18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(optional</a:t>
            </a:r>
            <a:r>
              <a:rPr sz="1600" spc="170" dirty="0">
                <a:latin typeface="Cambria"/>
                <a:cs typeface="Cambria"/>
              </a:rPr>
              <a:t> </a:t>
            </a:r>
            <a:r>
              <a:rPr sz="1600" spc="60" dirty="0">
                <a:latin typeface="Cambria"/>
                <a:cs typeface="Cambria"/>
              </a:rPr>
              <a:t>but</a:t>
            </a:r>
            <a:r>
              <a:rPr sz="1600" spc="180" dirty="0">
                <a:latin typeface="Cambria"/>
                <a:cs typeface="Cambria"/>
              </a:rPr>
              <a:t> </a:t>
            </a:r>
            <a:r>
              <a:rPr sz="1600" spc="-10" dirty="0">
                <a:latin typeface="Cambria"/>
                <a:cs typeface="Cambria"/>
              </a:rPr>
              <a:t>recommended):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321" y="2990799"/>
            <a:ext cx="5096510" cy="1179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0" indent="-23495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247650" algn="l"/>
              </a:tabLst>
            </a:pPr>
            <a:r>
              <a:rPr sz="1600" b="1" spc="130" dirty="0">
                <a:latin typeface="Cambria"/>
                <a:cs typeface="Cambria"/>
              </a:rPr>
              <a:t>Set</a:t>
            </a:r>
            <a:r>
              <a:rPr sz="1600" b="1" spc="150" dirty="0">
                <a:latin typeface="Cambria"/>
                <a:cs typeface="Cambria"/>
              </a:rPr>
              <a:t> </a:t>
            </a:r>
            <a:r>
              <a:rPr sz="1600" b="1" spc="125" dirty="0">
                <a:latin typeface="Cambria"/>
                <a:cs typeface="Cambria"/>
              </a:rPr>
              <a:t>up</a:t>
            </a:r>
            <a:r>
              <a:rPr sz="1600" b="1" spc="140" dirty="0">
                <a:latin typeface="Cambria"/>
                <a:cs typeface="Cambria"/>
              </a:rPr>
              <a:t> </a:t>
            </a:r>
            <a:r>
              <a:rPr sz="1600" b="1" spc="110" dirty="0">
                <a:latin typeface="Cambria"/>
                <a:cs typeface="Cambria"/>
              </a:rPr>
              <a:t>a</a:t>
            </a:r>
            <a:r>
              <a:rPr sz="1600" b="1" spc="145" dirty="0">
                <a:latin typeface="Cambria"/>
                <a:cs typeface="Cambria"/>
              </a:rPr>
              <a:t> </a:t>
            </a:r>
            <a:r>
              <a:rPr sz="1600" b="1" spc="110" dirty="0">
                <a:latin typeface="Cambria"/>
                <a:cs typeface="Cambria"/>
              </a:rPr>
              <a:t>coding</a:t>
            </a:r>
            <a:r>
              <a:rPr sz="1600" b="1" spc="135" dirty="0">
                <a:latin typeface="Cambria"/>
                <a:cs typeface="Cambria"/>
              </a:rPr>
              <a:t> </a:t>
            </a:r>
            <a:r>
              <a:rPr sz="1600" b="1" spc="80" dirty="0">
                <a:latin typeface="Cambria"/>
                <a:cs typeface="Cambria"/>
              </a:rPr>
              <a:t>environment:</a:t>
            </a:r>
            <a:endParaRPr sz="1600">
              <a:latin typeface="Cambria"/>
              <a:cs typeface="Cambri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1600" spc="-835" dirty="0">
                <a:solidFill>
                  <a:srgbClr val="252525"/>
                </a:solidFill>
                <a:latin typeface="Arial MT"/>
                <a:cs typeface="Arial MT"/>
              </a:rPr>
              <a:t>🞄</a:t>
            </a:r>
            <a:r>
              <a:rPr sz="1600" spc="44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b="1" spc="150" dirty="0">
                <a:solidFill>
                  <a:srgbClr val="252525"/>
                </a:solidFill>
                <a:latin typeface="Cambria"/>
                <a:cs typeface="Cambria"/>
              </a:rPr>
              <a:t>Jupyter</a:t>
            </a:r>
            <a:r>
              <a:rPr sz="1600" b="1" spc="145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600" b="1" spc="80" dirty="0">
                <a:solidFill>
                  <a:srgbClr val="252525"/>
                </a:solidFill>
                <a:latin typeface="Cambria"/>
                <a:cs typeface="Cambria"/>
              </a:rPr>
              <a:t>Notebook:</a:t>
            </a:r>
            <a:r>
              <a:rPr sz="1600" b="1" spc="15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600" spc="60" dirty="0">
                <a:solidFill>
                  <a:srgbClr val="252525"/>
                </a:solidFill>
                <a:latin typeface="Cambria"/>
                <a:cs typeface="Cambria"/>
              </a:rPr>
              <a:t>Ideal</a:t>
            </a:r>
            <a:r>
              <a:rPr sz="1600" spc="114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600" dirty="0">
                <a:solidFill>
                  <a:srgbClr val="252525"/>
                </a:solidFill>
                <a:latin typeface="Cambria"/>
                <a:cs typeface="Cambria"/>
              </a:rPr>
              <a:t>for</a:t>
            </a:r>
            <a:r>
              <a:rPr sz="1600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600" spc="50" dirty="0">
                <a:solidFill>
                  <a:srgbClr val="252525"/>
                </a:solidFill>
                <a:latin typeface="Cambria"/>
                <a:cs typeface="Cambria"/>
              </a:rPr>
              <a:t>interactive</a:t>
            </a:r>
            <a:r>
              <a:rPr sz="1600" spc="114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600" spc="-10" dirty="0">
                <a:solidFill>
                  <a:srgbClr val="252525"/>
                </a:solidFill>
                <a:latin typeface="Cambria"/>
                <a:cs typeface="Cambria"/>
              </a:rPr>
              <a:t>coding.</a:t>
            </a:r>
            <a:endParaRPr sz="1600">
              <a:latin typeface="Cambria"/>
              <a:cs typeface="Cambria"/>
            </a:endParaRPr>
          </a:p>
          <a:p>
            <a:pPr marL="287020">
              <a:lnSpc>
                <a:spcPct val="100000"/>
              </a:lnSpc>
            </a:pPr>
            <a:r>
              <a:rPr sz="1600" spc="-835" dirty="0">
                <a:solidFill>
                  <a:srgbClr val="252525"/>
                </a:solidFill>
                <a:latin typeface="Arial MT"/>
                <a:cs typeface="Arial MT"/>
              </a:rPr>
              <a:t>🞄</a:t>
            </a:r>
            <a:r>
              <a:rPr sz="1600" spc="430" dirty="0">
                <a:solidFill>
                  <a:srgbClr val="252525"/>
                </a:solidFill>
                <a:latin typeface="Arial MT"/>
                <a:cs typeface="Arial MT"/>
              </a:rPr>
              <a:t> </a:t>
            </a:r>
            <a:r>
              <a:rPr sz="1600" b="1" spc="210" dirty="0">
                <a:solidFill>
                  <a:srgbClr val="252525"/>
                </a:solidFill>
                <a:latin typeface="Cambria"/>
                <a:cs typeface="Cambria"/>
              </a:rPr>
              <a:t>VS</a:t>
            </a:r>
            <a:r>
              <a:rPr sz="1600" b="1" spc="114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600" b="1" spc="130" dirty="0">
                <a:solidFill>
                  <a:srgbClr val="252525"/>
                </a:solidFill>
                <a:latin typeface="Cambria"/>
                <a:cs typeface="Cambria"/>
              </a:rPr>
              <a:t>Code</a:t>
            </a:r>
            <a:r>
              <a:rPr sz="1600" b="1" spc="14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600" b="1" spc="-375" dirty="0">
                <a:solidFill>
                  <a:srgbClr val="252525"/>
                </a:solidFill>
                <a:latin typeface="Cambria"/>
                <a:cs typeface="Cambria"/>
              </a:rPr>
              <a:t>/</a:t>
            </a:r>
            <a:r>
              <a:rPr sz="1600" b="1" spc="12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600" b="1" spc="130" dirty="0">
                <a:solidFill>
                  <a:srgbClr val="252525"/>
                </a:solidFill>
                <a:latin typeface="Cambria"/>
                <a:cs typeface="Cambria"/>
              </a:rPr>
              <a:t>PyCharm:</a:t>
            </a:r>
            <a:r>
              <a:rPr sz="1600" b="1" spc="15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252525"/>
                </a:solidFill>
                <a:latin typeface="Cambria"/>
                <a:cs typeface="Cambria"/>
              </a:rPr>
              <a:t>Full </a:t>
            </a:r>
            <a:r>
              <a:rPr sz="1600" spc="45" dirty="0">
                <a:solidFill>
                  <a:srgbClr val="252525"/>
                </a:solidFill>
                <a:latin typeface="Cambria"/>
                <a:cs typeface="Cambria"/>
              </a:rPr>
              <a:t>featured</a:t>
            </a:r>
            <a:r>
              <a:rPr sz="1600" spc="130" dirty="0">
                <a:solidFill>
                  <a:srgbClr val="252525"/>
                </a:solidFill>
                <a:latin typeface="Cambria"/>
                <a:cs typeface="Cambria"/>
              </a:rPr>
              <a:t> </a:t>
            </a:r>
            <a:r>
              <a:rPr sz="1600" spc="125" dirty="0">
                <a:solidFill>
                  <a:srgbClr val="252525"/>
                </a:solidFill>
                <a:latin typeface="Cambria"/>
                <a:cs typeface="Cambria"/>
              </a:rPr>
              <a:t>IDEs.</a:t>
            </a:r>
            <a:endParaRPr sz="1600">
              <a:latin typeface="Cambria"/>
              <a:cs typeface="Cambria"/>
            </a:endParaRPr>
          </a:p>
          <a:p>
            <a:pPr marL="247015" indent="-234315">
              <a:lnSpc>
                <a:spcPct val="100000"/>
              </a:lnSpc>
              <a:spcBef>
                <a:spcPts val="1405"/>
              </a:spcBef>
              <a:buAutoNum type="arabicPeriod" startAt="4"/>
              <a:tabLst>
                <a:tab pos="247015" algn="l"/>
              </a:tabLst>
            </a:pPr>
            <a:r>
              <a:rPr sz="1600" b="1" spc="100" dirty="0">
                <a:latin typeface="Cambria"/>
                <a:cs typeface="Cambria"/>
              </a:rPr>
              <a:t>Install</a:t>
            </a:r>
            <a:r>
              <a:rPr sz="1600" b="1" spc="170" dirty="0">
                <a:latin typeface="Cambria"/>
                <a:cs typeface="Cambria"/>
              </a:rPr>
              <a:t> </a:t>
            </a:r>
            <a:r>
              <a:rPr sz="1600" b="1" spc="85" dirty="0">
                <a:latin typeface="Cambria"/>
                <a:cs typeface="Cambria"/>
              </a:rPr>
              <a:t>essential</a:t>
            </a:r>
            <a:r>
              <a:rPr sz="1600" b="1" spc="175" dirty="0">
                <a:latin typeface="Cambria"/>
                <a:cs typeface="Cambria"/>
              </a:rPr>
              <a:t> </a:t>
            </a:r>
            <a:r>
              <a:rPr sz="1600" b="1" spc="70" dirty="0">
                <a:latin typeface="Cambria"/>
                <a:cs typeface="Cambria"/>
              </a:rPr>
              <a:t>libraries: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321" y="4809871"/>
            <a:ext cx="2319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90" dirty="0">
                <a:latin typeface="Cambria"/>
                <a:cs typeface="Cambria"/>
              </a:rPr>
              <a:t>5.Verify</a:t>
            </a:r>
            <a:r>
              <a:rPr sz="1600" b="1" spc="155" dirty="0">
                <a:latin typeface="Cambria"/>
                <a:cs typeface="Cambria"/>
              </a:rPr>
              <a:t> </a:t>
            </a:r>
            <a:r>
              <a:rPr sz="1600" b="1" spc="80" dirty="0">
                <a:latin typeface="Cambria"/>
                <a:cs typeface="Cambria"/>
              </a:rPr>
              <a:t>installations: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333" y="2301113"/>
            <a:ext cx="3891026" cy="55651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1748" y="4200016"/>
            <a:ext cx="6042913" cy="40106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3837" y="5134228"/>
            <a:ext cx="5358638" cy="163550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A88C1-A164-C15C-DEE8-EC9656F325CA}"/>
              </a:ext>
            </a:extLst>
          </p:cNvPr>
          <p:cNvSpPr/>
          <p:nvPr/>
        </p:nvSpPr>
        <p:spPr>
          <a:xfrm>
            <a:off x="11353800" y="5943600"/>
            <a:ext cx="762000" cy="778992"/>
          </a:xfrm>
          <a:prstGeom prst="rect">
            <a:avLst/>
          </a:prstGeom>
          <a:solidFill>
            <a:srgbClr val="353537"/>
          </a:solidFill>
          <a:ln>
            <a:solidFill>
              <a:srgbClr val="3535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7405" y="2745479"/>
            <a:ext cx="545719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800" b="0" spc="409" dirty="0">
                <a:solidFill>
                  <a:srgbClr val="FFFFFF"/>
                </a:solidFill>
                <a:latin typeface="Brush Script MT" panose="03060802040406070304" pitchFamily="66" charset="0"/>
              </a:rPr>
              <a:t>Thank</a:t>
            </a:r>
            <a:r>
              <a:rPr sz="8800" b="0" spc="295" dirty="0">
                <a:solidFill>
                  <a:srgbClr val="FFFFFF"/>
                </a:solidFill>
                <a:latin typeface="Brush Script MT" panose="03060802040406070304" pitchFamily="66" charset="0"/>
              </a:rPr>
              <a:t> </a:t>
            </a:r>
            <a:r>
              <a:rPr sz="8800" b="0" spc="305" dirty="0">
                <a:solidFill>
                  <a:srgbClr val="FFFFFF"/>
                </a:solidFill>
                <a:latin typeface="Brush Script MT" panose="03060802040406070304" pitchFamily="66" charset="0"/>
              </a:rPr>
              <a:t>You</a:t>
            </a:r>
            <a:endParaRPr sz="8800" dirty="0">
              <a:latin typeface="Brush Script MT" panose="03060802040406070304" pitchFamily="66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7AAB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122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 MT</vt:lpstr>
      <vt:lpstr>Brush Script MT</vt:lpstr>
      <vt:lpstr>Cambria</vt:lpstr>
      <vt:lpstr>Office Theme</vt:lpstr>
      <vt:lpstr>Introduction to Data Visualization Data Visualization Course – Lecture 1</vt:lpstr>
      <vt:lpstr>Coding: Python Environment Setup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Imran Nawar</dc:creator>
  <cp:keywords>DIP Lab ICP</cp:keywords>
  <cp:lastModifiedBy>Ali Haider</cp:lastModifiedBy>
  <cp:revision>10</cp:revision>
  <dcterms:created xsi:type="dcterms:W3CDTF">2025-01-25T03:15:38Z</dcterms:created>
  <dcterms:modified xsi:type="dcterms:W3CDTF">2025-01-25T15:32:41Z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2024-09-15T00:00:00Z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2025-01-25T00:00:00Z</vt:filetime>
  </property>
  <property fmtid="{D5CDD505-2E9C-101B-9397-08002B2CF9AE}" pid="5" name="Producer">
    <vt:lpwstr>Microsoft® PowerPoint® for Microsoft 365</vt:lpwstr>
  </property>
</Properties>
</file>